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Lst>
  <p:sldSz cy="5143500" cx="9144000"/>
  <p:notesSz cx="6805600" cy="9944100"/>
  <p:embeddedFontLst>
    <p:embeddedFont>
      <p:font typeface="Roboto"/>
      <p:regular r:id="rId50"/>
      <p:bold r:id="rId51"/>
      <p:italic r:id="rId52"/>
      <p:boldItalic r:id="rId53"/>
    </p:embeddedFont>
    <p:embeddedFont>
      <p:font typeface="Caveat"/>
      <p:regular r:id="rId54"/>
      <p:bold r:id="rId55"/>
    </p:embeddedFont>
    <p:embeddedFont>
      <p:font typeface="Source Sans Pro"/>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Roboto-bold.fntdata"/><Relationship Id="rId50" Type="http://schemas.openxmlformats.org/officeDocument/2006/relationships/font" Target="fonts/Roboto-regular.fntdata"/><Relationship Id="rId53" Type="http://schemas.openxmlformats.org/officeDocument/2006/relationships/font" Target="fonts/Roboto-boldItalic.fntdata"/><Relationship Id="rId52" Type="http://schemas.openxmlformats.org/officeDocument/2006/relationships/font" Target="fonts/Roboto-italic.fntdata"/><Relationship Id="rId11" Type="http://schemas.openxmlformats.org/officeDocument/2006/relationships/slide" Target="slides/slide7.xml"/><Relationship Id="rId55" Type="http://schemas.openxmlformats.org/officeDocument/2006/relationships/font" Target="fonts/Caveat-bold.fntdata"/><Relationship Id="rId10" Type="http://schemas.openxmlformats.org/officeDocument/2006/relationships/slide" Target="slides/slide6.xml"/><Relationship Id="rId54" Type="http://schemas.openxmlformats.org/officeDocument/2006/relationships/font" Target="fonts/Caveat-regular.fntdata"/><Relationship Id="rId13" Type="http://schemas.openxmlformats.org/officeDocument/2006/relationships/slide" Target="slides/slide9.xml"/><Relationship Id="rId57" Type="http://schemas.openxmlformats.org/officeDocument/2006/relationships/font" Target="fonts/SourceSansPro-bold.fntdata"/><Relationship Id="rId12" Type="http://schemas.openxmlformats.org/officeDocument/2006/relationships/slide" Target="slides/slide8.xml"/><Relationship Id="rId56" Type="http://schemas.openxmlformats.org/officeDocument/2006/relationships/font" Target="fonts/SourceSansPro-regular.fntdata"/><Relationship Id="rId15" Type="http://schemas.openxmlformats.org/officeDocument/2006/relationships/slide" Target="slides/slide11.xml"/><Relationship Id="rId59" Type="http://schemas.openxmlformats.org/officeDocument/2006/relationships/font" Target="fonts/SourceSansPro-boldItalic.fntdata"/><Relationship Id="rId14" Type="http://schemas.openxmlformats.org/officeDocument/2006/relationships/slide" Target="slides/slide10.xml"/><Relationship Id="rId58" Type="http://schemas.openxmlformats.org/officeDocument/2006/relationships/font" Target="fonts/SourceSansPro-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54450" y="0"/>
            <a:ext cx="2949575" cy="4968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45625"/>
            <a:ext cx="2949575" cy="49688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sidehighered.com/news/2022/07/05/professors-are-leaving-academe-during-great-resignation" TargetMode="External"/><Relationship Id="rId3" Type="http://schemas.openxmlformats.org/officeDocument/2006/relationships/hyperlink" Target="https://www.youtube.com/watch?v=KClAPipnKqw"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1: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p1: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13999"/>
              </a:lnSpc>
              <a:spcBef>
                <a:spcPts val="0"/>
              </a:spcBef>
              <a:spcAft>
                <a:spcPts val="0"/>
              </a:spcAft>
              <a:buNone/>
            </a:pPr>
            <a:r>
              <a:t/>
            </a:r>
            <a:endParaRPr u="sng"/>
          </a:p>
          <a:p>
            <a:pPr indent="0" lvl="0" marL="0" marR="0" rtl="0" algn="l">
              <a:lnSpc>
                <a:spcPct val="100000"/>
              </a:lnSpc>
              <a:spcBef>
                <a:spcPts val="960"/>
              </a:spcBef>
              <a:spcAft>
                <a:spcPts val="0"/>
              </a:spcAft>
              <a:buClr>
                <a:schemeClr val="dk1"/>
              </a:buClr>
              <a:buSzPts val="1200"/>
              <a:buFont typeface="Calibri"/>
              <a:buNone/>
            </a:pPr>
            <a:r>
              <a:t/>
            </a:r>
            <a:endParaRPr/>
          </a:p>
        </p:txBody>
      </p:sp>
      <p:sp>
        <p:nvSpPr>
          <p:cNvPr id="389" name="Google Shape;389;p1: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22504295be1_0_289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5" name="Google Shape;505;g22504295be1_0_289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GB" sz="1200">
                <a:solidFill>
                  <a:schemeClr val="dk1"/>
                </a:solidFill>
                <a:latin typeface="Arial"/>
                <a:ea typeface="Arial"/>
                <a:cs typeface="Arial"/>
                <a:sym typeface="Arial"/>
              </a:rPr>
              <a:t>Reproducibility is</a:t>
            </a:r>
            <a:r>
              <a:rPr lang="en-GB" sz="1200">
                <a:solidFill>
                  <a:schemeClr val="dk1"/>
                </a:solidFill>
                <a:latin typeface="Arial"/>
                <a:ea typeface="Arial"/>
                <a:cs typeface="Arial"/>
                <a:sym typeface="Arial"/>
              </a:rPr>
              <a:t> When the same analysis is applied to the same data, it should give the same result. </a:t>
            </a:r>
            <a:endParaRPr/>
          </a:p>
          <a:p>
            <a:pPr indent="0" lvl="0" marL="0" rtl="0" algn="l">
              <a:lnSpc>
                <a:spcPct val="100000"/>
              </a:lnSpc>
              <a:spcBef>
                <a:spcPts val="0"/>
              </a:spcBef>
              <a:spcAft>
                <a:spcPts val="0"/>
              </a:spcAft>
              <a:buSzPts val="14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400"/>
              <a:buNone/>
            </a:pPr>
            <a:r>
              <a:rPr lang="en-GB" sz="1200">
                <a:solidFill>
                  <a:schemeClr val="dk1"/>
                </a:solidFill>
                <a:latin typeface="Arial"/>
                <a:ea typeface="Arial"/>
                <a:cs typeface="Arial"/>
                <a:sym typeface="Arial"/>
              </a:rPr>
              <a:t>There are other concepts around reproducibility like replicability – when same analysis is applied to different data or experiments in different conditions, then there are robustness and generalisability as well. </a:t>
            </a:r>
            <a:endParaRPr/>
          </a:p>
          <a:p>
            <a:pPr indent="0" lvl="0" marL="0" rtl="0" algn="l">
              <a:lnSpc>
                <a:spcPct val="100000"/>
              </a:lnSpc>
              <a:spcBef>
                <a:spcPts val="0"/>
              </a:spcBef>
              <a:spcAft>
                <a:spcPts val="0"/>
              </a:spcAft>
              <a:buSzPts val="14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400"/>
              <a:buNone/>
            </a:pPr>
            <a:r>
              <a:rPr lang="en-GB" sz="1200">
                <a:solidFill>
                  <a:schemeClr val="dk1"/>
                </a:solidFill>
                <a:latin typeface="Arial"/>
                <a:ea typeface="Arial"/>
                <a:cs typeface="Arial"/>
                <a:sym typeface="Arial"/>
              </a:rPr>
              <a:t>However, reproducibility in computational analysis should be maintained as a minimum criteria to ensure quality and integrity of our research.</a:t>
            </a:r>
            <a:endParaRPr/>
          </a:p>
          <a:p>
            <a:pPr indent="0" lvl="0" marL="0" rtl="0" algn="l">
              <a:lnSpc>
                <a:spcPct val="100000"/>
              </a:lnSpc>
              <a:spcBef>
                <a:spcPts val="0"/>
              </a:spcBef>
              <a:spcAft>
                <a:spcPts val="0"/>
              </a:spcAft>
              <a:buSzPts val="14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400"/>
              <a:buNone/>
            </a:pPr>
            <a:r>
              <a:rPr lang="en-GB" sz="1200">
                <a:solidFill>
                  <a:schemeClr val="dk1"/>
                </a:solidFill>
                <a:latin typeface="Arial"/>
                <a:ea typeface="Arial"/>
                <a:cs typeface="Arial"/>
                <a:sym typeface="Arial"/>
              </a:rPr>
              <a:t>With this definition, the project started with contributors who documented best practices, guidance and recommendations in chapters, describing various concepts and tools that can ensure the reproducibility aspects of data research.</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360"/>
              </a:spcBef>
              <a:spcAft>
                <a:spcPts val="0"/>
              </a:spcAft>
              <a:buSzPts val="1400"/>
              <a:buNone/>
            </a:pPr>
            <a:r>
              <a:rPr lang="en-GB" sz="1200">
                <a:solidFill>
                  <a:schemeClr val="dk1"/>
                </a:solidFill>
                <a:latin typeface="Arial"/>
                <a:ea typeface="Arial"/>
                <a:cs typeface="Arial"/>
                <a:sym typeface="Arial"/>
              </a:rPr>
              <a:t>These chapter include topics such as open research, version control, licensing, data management, code testing and reviewing, continuous integration and so on.</a:t>
            </a:r>
            <a:endParaRPr/>
          </a:p>
          <a:p>
            <a:pPr indent="0" lvl="0" marL="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Clr>
                <a:schemeClr val="dk1"/>
              </a:buClr>
              <a:buSzPts val="1200"/>
              <a:buFont typeface="Arial"/>
              <a:buNone/>
            </a:pPr>
            <a:r>
              <a:rPr lang="en-GB" sz="1200">
                <a:solidFill>
                  <a:schemeClr val="dk1"/>
                </a:solidFill>
                <a:latin typeface="Arial"/>
                <a:ea typeface="Arial"/>
                <a:cs typeface="Arial"/>
                <a:sym typeface="Arial"/>
              </a:rPr>
              <a:t>It is apparent that reproducibility may be defined quite simply, and there are tools available to address many requirements. However, it also crucial to understand that reproducible workflow involves making complex decisions at every step of the way.</a:t>
            </a:r>
            <a:endParaRPr/>
          </a:p>
          <a:p>
            <a:pPr indent="0" lvl="0" marL="0" rtl="0" algn="l">
              <a:lnSpc>
                <a:spcPct val="100000"/>
              </a:lnSpc>
              <a:spcBef>
                <a:spcPts val="360"/>
              </a:spcBef>
              <a:spcAft>
                <a:spcPts val="0"/>
              </a:spcAft>
              <a:buSzPts val="1400"/>
              <a:buNone/>
            </a:pPr>
            <a:br>
              <a:rPr lang="en-GB" sz="1200">
                <a:solidFill>
                  <a:schemeClr val="dk1"/>
                </a:solidFill>
                <a:latin typeface="Arial"/>
                <a:ea typeface="Arial"/>
                <a:cs typeface="Arial"/>
                <a:sym typeface="Arial"/>
              </a:rPr>
            </a:br>
            <a:r>
              <a:rPr lang="en-GB" sz="1200">
                <a:solidFill>
                  <a:schemeClr val="dk1"/>
                </a:solidFill>
                <a:latin typeface="Arial"/>
                <a:ea typeface="Arial"/>
                <a:cs typeface="Arial"/>
                <a:sym typeface="Arial"/>
              </a:rPr>
              <a:t>The integration of our personal choices for methods as well as personal values and biases starts right when we have a research idea. we start by communicating our ideas with the potential collaborators, plan and design the work. Then we choose and describe the protocol and collect data sets. As the research goes on, we continue processing and wrangling our data, conduct our studies and analysis, publish our data along with other research components so everybody can access it. Then comes the archiving that can ensure that our data is reusable, meaning, that someone else can go through this whole process of reproducing or building upon our work.</a:t>
            </a:r>
            <a:endParaRPr/>
          </a:p>
          <a:p>
            <a:pPr indent="0" lvl="0" marL="0" rtl="0" algn="l">
              <a:lnSpc>
                <a:spcPct val="100000"/>
              </a:lnSpc>
              <a:spcBef>
                <a:spcPts val="360"/>
              </a:spcBef>
              <a:spcAft>
                <a:spcPts val="0"/>
              </a:spcAft>
              <a:buSzPts val="1400"/>
              <a:buNone/>
            </a:pPr>
            <a:r>
              <a:rPr lang="en-GB" sz="1200">
                <a:solidFill>
                  <a:schemeClr val="dk1"/>
                </a:solidFill>
                <a:latin typeface="Arial"/>
                <a:ea typeface="Arial"/>
                <a:cs typeface="Arial"/>
                <a:sym typeface="Arial"/>
              </a:rPr>
              <a:t>That's quite an overwhelming process.</a:t>
            </a:r>
            <a:endParaRPr/>
          </a:p>
          <a:p>
            <a:pPr indent="0" lvl="0" marL="0" rtl="0" algn="l">
              <a:lnSpc>
                <a:spcPct val="100000"/>
              </a:lnSpc>
              <a:spcBef>
                <a:spcPts val="360"/>
              </a:spcBef>
              <a:spcAft>
                <a:spcPts val="0"/>
              </a:spcAft>
              <a:buSzPts val="1400"/>
              <a:buNone/>
            </a:pPr>
            <a:r>
              <a:rPr lang="en-GB" sz="1200">
                <a:solidFill>
                  <a:schemeClr val="dk1"/>
                </a:solidFill>
                <a:latin typeface="Arial"/>
                <a:ea typeface="Arial"/>
                <a:cs typeface="Arial"/>
                <a:sym typeface="Arial"/>
              </a:rPr>
              <a:t>Moreover, it is not "just” about the data practices, but also include the way we communicate our work with others, how do we design our project, how efficiently we collaborate with each other. All these while ensuring the highest ethical standards in our research.</a:t>
            </a:r>
            <a:endParaRPr/>
          </a:p>
        </p:txBody>
      </p:sp>
      <p:sp>
        <p:nvSpPr>
          <p:cNvPr id="506" name="Google Shape;506;g22504295be1_0_289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24d3fc9d8be_0_82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4" name="Google Shape;514;g24d3fc9d8be_0_82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Now going to give you a quick overview of each guide- for each guide contributors documented best practices, guidance and recommendations in chapters and subchapters, describing various concepts and tools. So starting off with the first guide- reproducibility. First and our biggest guide. Some of the chapters and content we have in this guide are….open…. Version control</a:t>
            </a:r>
            <a:endParaRPr/>
          </a:p>
          <a:p>
            <a:pPr indent="-228600" lvl="0" marL="457200" marR="0" rtl="0" algn="l">
              <a:lnSpc>
                <a:spcPct val="100000"/>
              </a:lnSpc>
              <a:spcBef>
                <a:spcPts val="360"/>
              </a:spcBef>
              <a:spcAft>
                <a:spcPts val="0"/>
              </a:spcAft>
              <a:buSzPts val="1400"/>
              <a:buNone/>
            </a:pPr>
            <a:r>
              <a:t/>
            </a:r>
            <a:endParaRPr/>
          </a:p>
        </p:txBody>
      </p:sp>
      <p:sp>
        <p:nvSpPr>
          <p:cNvPr id="515" name="Google Shape;515;g24d3fc9d8be_0_82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22504295be1_0_80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3" name="Google Shape;523;g22504295be1_0_80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a:t>I mentioned that the book has expanded. By that I mean that there are now four more guides: in addition to the guide for reproducible research, we have guides for project design, communication, collaboration and ethical research. This expansion was in order to accommodate requirements in research and data science projects</a:t>
            </a:r>
            <a:endParaRPr/>
          </a:p>
          <a:p>
            <a:pPr indent="0" lvl="0" marL="0" rtl="0" algn="l">
              <a:lnSpc>
                <a:spcPct val="100000"/>
              </a:lnSpc>
              <a:spcBef>
                <a:spcPts val="360"/>
              </a:spcBef>
              <a:spcAft>
                <a:spcPts val="0"/>
              </a:spcAft>
              <a:buClr>
                <a:schemeClr val="dk1"/>
              </a:buClr>
              <a:buSzPts val="1400"/>
              <a:buFont typeface="Arial"/>
              <a:buNone/>
            </a:pPr>
            <a:r>
              <a:rPr lang="en-GB"/>
              <a:t>We also record all the community practices that we are developing and practising within the Turing Way in our community handbook so that it can be adopted by other open source communities.</a:t>
            </a:r>
            <a:endParaRPr/>
          </a:p>
          <a:p>
            <a:pPr indent="0" lvl="0" marL="0" rtl="0" algn="l">
              <a:lnSpc>
                <a:spcPct val="100000"/>
              </a:lnSpc>
              <a:spcBef>
                <a:spcPts val="0"/>
              </a:spcBef>
              <a:spcAft>
                <a:spcPts val="0"/>
              </a:spcAft>
              <a:buClr>
                <a:schemeClr val="dk1"/>
              </a:buClr>
              <a:buSzPts val="1400"/>
              <a:buFont typeface="Arial"/>
              <a:buNone/>
            </a:pPr>
            <a:r>
              <a:t/>
            </a:r>
            <a:endParaRPr/>
          </a:p>
        </p:txBody>
      </p:sp>
      <p:sp>
        <p:nvSpPr>
          <p:cNvPr id="524" name="Google Shape;524;g22504295be1_0_80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24d3fc9d8be_0_8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g24d3fc9d8be_0_8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Idea behind this guide is designing research projects by including different aspects of project management and development practices derived from academia and industry</a:t>
            </a:r>
            <a:endParaRPr/>
          </a:p>
          <a:p>
            <a:pPr indent="-228600" lvl="0" marL="457200" marR="0" rtl="0" algn="l">
              <a:lnSpc>
                <a:spcPct val="100000"/>
              </a:lnSpc>
              <a:spcBef>
                <a:spcPts val="360"/>
              </a:spcBef>
              <a:spcAft>
                <a:spcPts val="0"/>
              </a:spcAft>
              <a:buSzPts val="1400"/>
              <a:buNone/>
            </a:pPr>
            <a:r>
              <a:t/>
            </a:r>
            <a:endParaRPr/>
          </a:p>
        </p:txBody>
      </p:sp>
      <p:sp>
        <p:nvSpPr>
          <p:cNvPr id="543" name="Google Shape;543;g24d3fc9d8be_0_8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24d3fc9d8be_0_84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g24d3fc9d8be_0_84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This guide covers effective communication in research and various different ways you can do it- e.g blogs, podcasts, posters, conference talks, social media. But also more ‘traditional’ communication so making research outputs citable e.g things like software tools, datasets. Also covers academic authorship and peer review. And also a subchapter on how to communicate in open source projects e.g tracking issues in a repository </a:t>
            </a:r>
            <a:endParaRPr/>
          </a:p>
          <a:p>
            <a:pPr indent="-228600" lvl="0" marL="457200" marR="0" rtl="0" algn="l">
              <a:lnSpc>
                <a:spcPct val="100000"/>
              </a:lnSpc>
              <a:spcBef>
                <a:spcPts val="360"/>
              </a:spcBef>
              <a:spcAft>
                <a:spcPts val="0"/>
              </a:spcAft>
              <a:buSzPts val="1400"/>
              <a:buNone/>
            </a:pPr>
            <a:r>
              <a:t/>
            </a:r>
            <a:endParaRPr/>
          </a:p>
        </p:txBody>
      </p:sp>
      <p:sp>
        <p:nvSpPr>
          <p:cNvPr id="552" name="Google Shape;552;g24d3fc9d8be_0_84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4d3fc9d8be_0_84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0" name="Google Shape;560;g24d3fc9d8be_0_84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The guide covers topics related to effective and inclusive collaboration- lot of content on how to GitHub and how to use it for collaboration. So how to plan out if you’d like to start a community and how you can build best practices into this e.g such as teamwork, valuing diversity and differences. Also have a chapter on leadership in data science. And a chapter on research infrastructure roles- here we’re really highlighting the roles that allow research to happen and build that collaboration e.g community managers, data stewards and research software engineers so have description of these roles and some case studies with people in these roles talking about what they get up to day to day. Also have a section on remote collaboration which you can imagine has expanded during the pandemic and become more popular</a:t>
            </a:r>
            <a:endParaRPr/>
          </a:p>
          <a:p>
            <a:pPr indent="-228600" lvl="0" marL="457200" marR="0" rtl="0" algn="l">
              <a:lnSpc>
                <a:spcPct val="100000"/>
              </a:lnSpc>
              <a:spcBef>
                <a:spcPts val="360"/>
              </a:spcBef>
              <a:spcAft>
                <a:spcPts val="0"/>
              </a:spcAft>
              <a:buSzPts val="1400"/>
              <a:buNone/>
            </a:pPr>
            <a:r>
              <a:t/>
            </a:r>
            <a:endParaRPr/>
          </a:p>
        </p:txBody>
      </p:sp>
      <p:sp>
        <p:nvSpPr>
          <p:cNvPr id="561" name="Google Shape;561;g24d3fc9d8be_0_84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24d3fc9d8be_0_85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9" name="Google Shape;569;g24d3fc9d8be_0_85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This guide covers topics related to ethical aspects in data science- how to work in a way that maintains moral integrity and high scientific standards. Covers how research ethics committees work, ethical decisions.. Also activism for researchers- covering aspects like unions.And also a section where we invite you to reflect on your position in data science, power, privilege etc.</a:t>
            </a:r>
            <a:endParaRPr/>
          </a:p>
          <a:p>
            <a:pPr indent="-228600" lvl="0" marL="457200" marR="0" rtl="0" algn="l">
              <a:lnSpc>
                <a:spcPct val="100000"/>
              </a:lnSpc>
              <a:spcBef>
                <a:spcPts val="360"/>
              </a:spcBef>
              <a:spcAft>
                <a:spcPts val="0"/>
              </a:spcAft>
              <a:buSzPts val="1400"/>
              <a:buNone/>
            </a:pPr>
            <a:r>
              <a:t/>
            </a:r>
            <a:endParaRPr/>
          </a:p>
        </p:txBody>
      </p:sp>
      <p:sp>
        <p:nvSpPr>
          <p:cNvPr id="570" name="Google Shape;570;g24d3fc9d8be_0_85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24d3fc9d8be_0_119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g24d3fc9d8be_0_119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Clr>
                <a:srgbClr val="000000"/>
              </a:buClr>
              <a:buSzPts val="1400"/>
              <a:buFont typeface="Arial"/>
              <a:buNone/>
            </a:pPr>
            <a:r>
              <a:rPr lang="en-GB"/>
              <a:t>This guide covers topics related to ethical aspects in data science- how to work in a way that maintains moral integrity and high scientific standards. Covers how research ethics committees work, ethical decisions.. Also activism for researchers- covering aspects like unions.And also a section where we invite you to reflect on your position in data science, power, privilege etc.</a:t>
            </a:r>
            <a:endParaRPr/>
          </a:p>
          <a:p>
            <a:pPr indent="-228600" lvl="0" marL="457200" marR="0" rtl="0" algn="l">
              <a:lnSpc>
                <a:spcPct val="100000"/>
              </a:lnSpc>
              <a:spcBef>
                <a:spcPts val="360"/>
              </a:spcBef>
              <a:spcAft>
                <a:spcPts val="0"/>
              </a:spcAft>
              <a:buSzPts val="1400"/>
              <a:buNone/>
            </a:pPr>
            <a:r>
              <a:t/>
            </a:r>
            <a:endParaRPr/>
          </a:p>
        </p:txBody>
      </p:sp>
      <p:sp>
        <p:nvSpPr>
          <p:cNvPr id="581" name="Google Shape;581;g24d3fc9d8be_0_119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22504295be1_0_82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g22504295be1_0_82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So we can see that while The Turing Way finds its origins in the crisis of reproducibility, we can see that it emerged as a tool to embody and enable open science, and the collection of best practices done in an open way.</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…But The Turing Way was also about shifting power: and aimed to empower data scientists to development open knowledge on their own terms, to share best practices that apply to their work.</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So much of knowledge production – in science or otherwise is dominated by hierarchy, and definitions of what is and is not research, or knowledge. The Turing Way aimed to dismantle this in its use of open source tools, and to start from. The Turing “Way” of reproducibility became many “ways” of doing research.</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That is to say, that there was no single expert body that created The TUring Way, but rather that it emerged from a community of people who have written about topics that ar useful for them, and in their own work.</a:t>
            </a:r>
            <a:endParaRPr/>
          </a:p>
          <a:p>
            <a:pPr indent="0" lvl="0" marL="0" rtl="0" algn="l">
              <a:lnSpc>
                <a:spcPct val="100000"/>
              </a:lnSpc>
              <a:spcBef>
                <a:spcPts val="360"/>
              </a:spcBef>
              <a:spcAft>
                <a:spcPts val="0"/>
              </a:spcAft>
              <a:buClr>
                <a:schemeClr val="dk1"/>
              </a:buClr>
              <a:buSzPts val="1400"/>
              <a:buFont typeface="Arial"/>
              <a:buNone/>
            </a:pPr>
            <a:r>
              <a:t/>
            </a:r>
            <a:endParaRPr/>
          </a:p>
        </p:txBody>
      </p:sp>
      <p:sp>
        <p:nvSpPr>
          <p:cNvPr id="590" name="Google Shape;590;g22504295be1_0_82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24d3fc9d8be_0_214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9" name="Google Shape;599;g24d3fc9d8be_0_214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400"/>
              </a:spcBef>
              <a:spcAft>
                <a:spcPts val="0"/>
              </a:spcAft>
              <a:buNone/>
            </a:pPr>
            <a:r>
              <a:t/>
            </a:r>
            <a:endParaRPr/>
          </a:p>
        </p:txBody>
      </p:sp>
      <p:sp>
        <p:nvSpPr>
          <p:cNvPr id="600" name="Google Shape;600;g24d3fc9d8be_0_214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4d3fc9d8be_0_39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24d3fc9d8be_0_392: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98" name="Google Shape;398;g24d3fc9d8be_0_392: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g219f582a36e_4_7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9" name="Google Shape;619;g219f582a36e_4_7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 have seen our project and community grow in the last </a:t>
            </a:r>
            <a:r>
              <a:rPr lang="en-GB"/>
              <a:t>four</a:t>
            </a:r>
            <a:r>
              <a:rPr b="0" i="0" lang="en-GB" sz="1200" u="none" strike="noStrike">
                <a:solidFill>
                  <a:schemeClr val="dk1"/>
                </a:solidFill>
                <a:latin typeface="Calibri"/>
                <a:ea typeface="Calibri"/>
                <a:cs typeface="Calibri"/>
                <a:sym typeface="Calibri"/>
              </a:rPr>
              <a:t> years.</a:t>
            </a:r>
            <a:r>
              <a:rPr lang="en-GB"/>
              <a:t> </a:t>
            </a:r>
            <a:endParaRPr/>
          </a:p>
          <a:p>
            <a:pPr indent="0" lvl="0" marL="0" rtl="0" algn="l">
              <a:spcBef>
                <a:spcPts val="40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 currently host over 250 sub-chapters across five guides. </a:t>
            </a:r>
            <a:endParaRPr/>
          </a:p>
          <a:p>
            <a:pPr indent="0" lvl="0" marL="0" rtl="0" algn="l">
              <a:spcBef>
                <a:spcPts val="40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In order to ensure that our community members are able to participate irrespective of their previous experience of working with the Open Source or data science community, we provide the resources, guidance, templates, training and pathways that they can use to stay involved in the community. </a:t>
            </a:r>
            <a:endParaRPr/>
          </a:p>
          <a:p>
            <a:pPr indent="0" lvl="0" marL="0" rtl="0" algn="l">
              <a:spcBef>
                <a:spcPts val="40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 have over 325 direct contributors on GitHub, where we develop our resources and 1000s of users. For example, our illustrations, which I have intensively used in my talk, have been downloaded nearly 10000 times. </a:t>
            </a:r>
            <a:endParaRPr/>
          </a:p>
          <a:p>
            <a:pPr indent="0" lvl="0" marL="0" rtl="0" algn="l">
              <a:spcBef>
                <a:spcPts val="40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 also maintain a social media presence and communicate about the project so that it can reach as many people as possible and we can bring new voices in. For a community that started at a grassroot level, we are very grateful to have these members working with us.</a:t>
            </a:r>
            <a:endParaRPr/>
          </a:p>
        </p:txBody>
      </p:sp>
      <p:sp>
        <p:nvSpPr>
          <p:cNvPr id="620" name="Google Shape;620;g219f582a36e_4_7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24d3fc9d8be_0_3072: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5" name="Google Shape;665;g24d3fc9d8be_0_3072: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On a national level in the UK, we have seen this manifest itself as a means of influencing policy and ways of working.</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22504295be1_0_1260: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6" name="Google Shape;676;g22504295be1_0_1260: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On a global level, we have seen The Turing Way evolve into a global resource: accessed by almost every country in the world besides Chad, the Central African Republic, North Korea, and Guyana.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g24d3fc9d8be_0_17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684" name="Google Shape;684;g24d3fc9d8be_0_1761: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GB"/>
              <a:t>[Meli]</a:t>
            </a:r>
            <a:endParaRPr/>
          </a:p>
          <a:p>
            <a:pPr indent="0" lvl="0" marL="0" rtl="0" algn="l">
              <a:spcBef>
                <a:spcPts val="360"/>
              </a:spcBef>
              <a:spcAft>
                <a:spcPts val="0"/>
              </a:spcAft>
              <a:buNone/>
            </a:pPr>
            <a:r>
              <a:rPr lang="en-GB"/>
              <a:t>This map by Juan Pablo Alperin from a few years ago shows global inequality in knowledge production. In the current state of the world the possibilities of data collection, analysis, and manipulation have only been increasing and quite often are captured from marginalized communities by actors with very specific interests. Can translated versions of The Turing Way book contribute to empower geographically dispersed folks to use and reproduce their work?</a:t>
            </a:r>
            <a:endParaRPr/>
          </a:p>
          <a:p>
            <a:pPr indent="0" lvl="0" marL="0" rtl="0" algn="l">
              <a:spcBef>
                <a:spcPts val="360"/>
              </a:spcBef>
              <a:spcAft>
                <a:spcPts val="0"/>
              </a:spcAft>
              <a:buNone/>
            </a:pPr>
            <a:r>
              <a:rPr lang="en-GB"/>
              <a:t>What are some effective ways to democratize knowledge?</a:t>
            </a:r>
            <a:endParaRPr/>
          </a:p>
        </p:txBody>
      </p:sp>
      <p:sp>
        <p:nvSpPr>
          <p:cNvPr id="685" name="Google Shape;685;g24d3fc9d8be_0_1761: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22504295be1_0_1637: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4" name="Google Shape;694;g22504295be1_0_1637: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t>Another way to word this is to think of The Turing Way as a kind of knowledge commons. </a:t>
            </a:r>
            <a:endParaRPr/>
          </a:p>
          <a:p>
            <a:pPr indent="-317500" lvl="0" marL="457200" rtl="0" algn="l">
              <a:spcBef>
                <a:spcPts val="360"/>
              </a:spcBef>
              <a:spcAft>
                <a:spcPts val="0"/>
              </a:spcAft>
              <a:buSzPts val="1400"/>
              <a:buChar char="-"/>
            </a:pPr>
            <a:r>
              <a:rPr lang="en-GB"/>
              <a:t>Refer to ‘crisis of the commons’ - Response to Tragedy of the Commons by Garrett Hardin</a:t>
            </a:r>
            <a:endParaRPr/>
          </a:p>
          <a:p>
            <a:pPr indent="-317500" lvl="0" marL="457200" rtl="0" algn="l">
              <a:spcBef>
                <a:spcPts val="360"/>
              </a:spcBef>
              <a:spcAft>
                <a:spcPts val="0"/>
              </a:spcAft>
              <a:buSzPts val="1400"/>
              <a:buChar char="-"/>
            </a:pPr>
            <a:r>
              <a:rPr lang="en-GB"/>
              <a:t>Respond to common notion that a shared resource would always fall prey to overuse and extraction</a:t>
            </a:r>
            <a:endParaRPr/>
          </a:p>
          <a:p>
            <a:pPr indent="-317500" lvl="0" marL="457200" rtl="0" algn="l">
              <a:spcBef>
                <a:spcPts val="360"/>
              </a:spcBef>
              <a:spcAft>
                <a:spcPts val="0"/>
              </a:spcAft>
              <a:buSzPts val="1400"/>
              <a:buChar char="-"/>
            </a:pPr>
            <a:r>
              <a:rPr lang="en-GB"/>
              <a:t>Failure of commons resources is due to management and governance of an open access resource, not the failure of a commons itself</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22504295be1_0_201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5" name="Google Shape;705;g22504295be1_0_201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706" name="Google Shape;706;g22504295be1_0_201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24d3fc9d8be_0_461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g24d3fc9d8be_0_461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b="1" lang="en-GB"/>
              <a:t>A few ways in which this manifests itself is </a:t>
            </a:r>
            <a:endParaRPr/>
          </a:p>
        </p:txBody>
      </p:sp>
      <p:sp>
        <p:nvSpPr>
          <p:cNvPr id="714" name="Google Shape;714;g24d3fc9d8be_0_461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24d3fc9d8be_0_541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24d3fc9d8be_0_5410: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GB"/>
              <a:t>[Meli]</a:t>
            </a:r>
            <a:endParaRPr sz="1400">
              <a:latin typeface="Arial"/>
              <a:ea typeface="Arial"/>
              <a:cs typeface="Arial"/>
              <a:sym typeface="Arial"/>
            </a:endParaRPr>
          </a:p>
          <a:p>
            <a:pPr indent="0" lvl="0" marL="0" rtl="0" algn="l">
              <a:spcBef>
                <a:spcPts val="0"/>
              </a:spcBef>
              <a:spcAft>
                <a:spcPts val="0"/>
              </a:spcAft>
              <a:buNone/>
            </a:pPr>
            <a:r>
              <a:rPr lang="en-GB" sz="1400">
                <a:latin typeface="Arial"/>
                <a:ea typeface="Arial"/>
                <a:cs typeface="Arial"/>
                <a:sym typeface="Arial"/>
              </a:rPr>
              <a:t>Advocating for open science as a human right</a:t>
            </a:r>
            <a:endParaRPr sz="1400">
              <a:latin typeface="Arial"/>
              <a:ea typeface="Arial"/>
              <a:cs typeface="Arial"/>
              <a:sym typeface="Arial"/>
            </a:endParaRPr>
          </a:p>
          <a:p>
            <a:pPr indent="0" lvl="0" marL="0" rtl="0" algn="l">
              <a:spcBef>
                <a:spcPts val="0"/>
              </a:spcBef>
              <a:spcAft>
                <a:spcPts val="0"/>
              </a:spcAft>
              <a:buNone/>
            </a:pPr>
            <a:r>
              <a:rPr lang="en-GB" sz="1400">
                <a:latin typeface="Arial"/>
                <a:ea typeface="Arial"/>
                <a:cs typeface="Arial"/>
                <a:sym typeface="Arial"/>
              </a:rPr>
              <a:t>UNESCO recommendation of OS </a:t>
            </a:r>
            <a:endParaRPr sz="1400">
              <a:latin typeface="Arial"/>
              <a:ea typeface="Arial"/>
              <a:cs typeface="Arial"/>
              <a:sym typeface="Arial"/>
            </a:endParaRPr>
          </a:p>
          <a:p>
            <a:pPr indent="0" lvl="0" marL="0" rtl="0" algn="l">
              <a:spcBef>
                <a:spcPts val="0"/>
              </a:spcBef>
              <a:spcAft>
                <a:spcPts val="0"/>
              </a:spcAft>
              <a:buNone/>
            </a:pPr>
            <a:r>
              <a:t/>
            </a:r>
            <a:endParaRPr sz="1400">
              <a:latin typeface="Arial"/>
              <a:ea typeface="Arial"/>
              <a:cs typeface="Arial"/>
              <a:sym typeface="Arial"/>
            </a:endParaRPr>
          </a:p>
          <a:p>
            <a:pPr indent="-317500" lvl="0" marL="457200" rtl="0" algn="l">
              <a:spcBef>
                <a:spcPts val="0"/>
              </a:spcBef>
              <a:spcAft>
                <a:spcPts val="0"/>
              </a:spcAft>
              <a:buClr>
                <a:schemeClr val="dk1"/>
              </a:buClr>
              <a:buSzPts val="1400"/>
              <a:buChar char="-"/>
            </a:pPr>
            <a:r>
              <a:rPr lang="en-GB" sz="1400">
                <a:latin typeface="Arial"/>
                <a:ea typeface="Arial"/>
                <a:cs typeface="Arial"/>
                <a:sym typeface="Arial"/>
              </a:rPr>
              <a:t>Language barriers have serious consequences in science, causing inequality for under-represented communities, making non-English-language knowledge inaccessible, and impeding the uptake of science by decision-makers</a:t>
            </a:r>
            <a:endParaRPr sz="1400">
              <a:latin typeface="Arial"/>
              <a:ea typeface="Arial"/>
              <a:cs typeface="Arial"/>
              <a:sym typeface="Arial"/>
            </a:endParaRPr>
          </a:p>
          <a:p>
            <a:pPr indent="0" lvl="0" marL="0" rtl="0" algn="l">
              <a:spcBef>
                <a:spcPts val="0"/>
              </a:spcBef>
              <a:spcAft>
                <a:spcPts val="0"/>
              </a:spcAft>
              <a:buNone/>
            </a:pPr>
            <a:r>
              <a:rPr lang="en-GB" sz="1400">
                <a:latin typeface="Arial"/>
                <a:ea typeface="Arial"/>
                <a:cs typeface="Arial"/>
                <a:sym typeface="Arial"/>
              </a:rPr>
              <a:t>   - In the framework of open science practices, localisation is an important tool to counteract that scenario</a:t>
            </a:r>
            <a:endParaRPr sz="1400">
              <a:latin typeface="Arial"/>
              <a:ea typeface="Arial"/>
              <a:cs typeface="Arial"/>
              <a:sym typeface="Arial"/>
            </a:endParaRPr>
          </a:p>
        </p:txBody>
      </p:sp>
      <p:sp>
        <p:nvSpPr>
          <p:cNvPr id="724" name="Google Shape;724;g24d3fc9d8be_0_5410: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24d3fc9d8be_0_614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24d3fc9d8be_0_6146: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[Meli]</a:t>
            </a:r>
            <a:endParaRPr/>
          </a:p>
          <a:p>
            <a:pPr indent="0" lvl="0" marL="0" rtl="0" algn="l">
              <a:spcBef>
                <a:spcPts val="360"/>
              </a:spcBef>
              <a:spcAft>
                <a:spcPts val="0"/>
              </a:spcAft>
              <a:buNone/>
            </a:pPr>
            <a:r>
              <a:rPr lang="en-GB"/>
              <a:t>“Responsible research should go beyond normative practices of doing reproducible science and be more intentional about the conditions of its production. This requires expanding thinking about openness to include epistemic diversity, communities and languages” Quote from Leslie Chan</a:t>
            </a:r>
            <a:endParaRPr/>
          </a:p>
          <a:p>
            <a:pPr indent="0" lvl="0" marL="0" rtl="0" algn="l">
              <a:spcBef>
                <a:spcPts val="360"/>
              </a:spcBef>
              <a:spcAft>
                <a:spcPts val="0"/>
              </a:spcAft>
              <a:buNone/>
            </a:pPr>
            <a:r>
              <a:t/>
            </a:r>
            <a:endParaRPr/>
          </a:p>
          <a:p>
            <a:pPr indent="0" lvl="0" marL="0" rtl="0" algn="l">
              <a:spcBef>
                <a:spcPts val="360"/>
              </a:spcBef>
              <a:spcAft>
                <a:spcPts val="0"/>
              </a:spcAft>
              <a:buClr>
                <a:schemeClr val="dk1"/>
              </a:buClr>
              <a:buSzPts val="1100"/>
              <a:buFont typeface="Arial"/>
              <a:buNone/>
            </a:pPr>
            <a:r>
              <a:rPr lang="en-GB"/>
              <a:t>From Andrea’s SSI slides:</a:t>
            </a:r>
            <a:endParaRPr/>
          </a:p>
          <a:p>
            <a:pPr indent="-317500" lvl="0" marL="457200" rtl="0" algn="l">
              <a:spcBef>
                <a:spcPts val="360"/>
              </a:spcBef>
              <a:spcAft>
                <a:spcPts val="0"/>
              </a:spcAft>
              <a:buClr>
                <a:schemeClr val="dk1"/>
              </a:buClr>
              <a:buSzPts val="1400"/>
              <a:buChar char="-"/>
            </a:pPr>
            <a:r>
              <a:rPr lang="en-GB"/>
              <a:t>Democratisation and access for non-native English speakers around the World</a:t>
            </a:r>
            <a:endParaRPr/>
          </a:p>
          <a:p>
            <a:pPr indent="-317500" lvl="0" marL="457200" rtl="0" algn="l">
              <a:spcBef>
                <a:spcPts val="360"/>
              </a:spcBef>
              <a:spcAft>
                <a:spcPts val="0"/>
              </a:spcAft>
              <a:buClr>
                <a:schemeClr val="dk1"/>
              </a:buClr>
              <a:buSzPts val="1400"/>
              <a:buChar char="-"/>
            </a:pPr>
            <a:r>
              <a:rPr lang="en-GB"/>
              <a:t>Community-building: continuity when efforts are collaborative and there’s a supportive community</a:t>
            </a:r>
            <a:endParaRPr/>
          </a:p>
          <a:p>
            <a:pPr indent="-317500" lvl="0" marL="457200" rtl="0" algn="l">
              <a:spcBef>
                <a:spcPts val="360"/>
              </a:spcBef>
              <a:spcAft>
                <a:spcPts val="0"/>
              </a:spcAft>
              <a:buClr>
                <a:schemeClr val="dk1"/>
              </a:buClr>
              <a:buSzPts val="1400"/>
              <a:buChar char="-"/>
            </a:pPr>
            <a:r>
              <a:rPr lang="en-GB"/>
              <a:t>Translation feeds back to proposing content to The Turing Way in English</a:t>
            </a:r>
            <a:endParaRPr/>
          </a:p>
        </p:txBody>
      </p:sp>
      <p:sp>
        <p:nvSpPr>
          <p:cNvPr id="734" name="Google Shape;734;g24d3fc9d8be_0_6146: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24d3fc9d8be_0_651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4" name="Google Shape;744;g24d3fc9d8be_0_651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1" lang="en-GB" sz="1200" u="none" strike="noStrike">
                <a:solidFill>
                  <a:schemeClr val="dk1"/>
                </a:solidFill>
                <a:latin typeface="Calibri"/>
                <a:ea typeface="Calibri"/>
                <a:cs typeface="Calibri"/>
                <a:sym typeface="Calibri"/>
              </a:rPr>
              <a:t>We recognise all contributions. We know that if we don’t value them equally we will end up disproportionately ignoring the hidden labour that a lot of people do, especially those who are already marginalised groups or excluded from Open Source and tech spaces. </a:t>
            </a:r>
            <a:r>
              <a:rPr lang="en-GB" sz="1200">
                <a:solidFill>
                  <a:schemeClr val="dk1"/>
                </a:solidFill>
                <a:latin typeface="Calibri"/>
                <a:ea typeface="Calibri"/>
                <a:cs typeface="Calibri"/>
                <a:sym typeface="Calibri"/>
              </a:rPr>
              <a:t>We use the all-contributors bot to recognise all contributors, including those who don't push the code.</a:t>
            </a:r>
            <a:endParaRPr/>
          </a:p>
          <a:p>
            <a:pPr indent="0" lvl="0" marL="0" marR="0" rtl="0" algn="l">
              <a:lnSpc>
                <a:spcPct val="100000"/>
              </a:lnSpc>
              <a:spcBef>
                <a:spcPts val="36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marR="0" rtl="0" algn="l">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We also avoid individual authorship and favour of establishing shared ownership and agency in the project.</a:t>
            </a:r>
            <a:r>
              <a:rPr b="0" i="1" lang="en-GB" sz="1200" u="none" strike="noStrike">
                <a:solidFill>
                  <a:schemeClr val="dk1"/>
                </a:solidFill>
                <a:latin typeface="Calibri"/>
                <a:ea typeface="Calibri"/>
                <a:cs typeface="Calibri"/>
                <a:sym typeface="Calibri"/>
              </a:rPr>
              <a:t> And no matter how small or big their contributions are, all contributors are included as shared authors of The Turing Way book. </a:t>
            </a:r>
            <a:r>
              <a:rPr lang="en-GB" sz="1200">
                <a:solidFill>
                  <a:schemeClr val="dk1"/>
                </a:solidFill>
                <a:latin typeface="Calibri"/>
                <a:ea typeface="Calibri"/>
                <a:cs typeface="Calibri"/>
                <a:sym typeface="Calibri"/>
              </a:rPr>
              <a:t> The project belongs to the community and is always a work in progress.</a:t>
            </a:r>
            <a:endParaRPr/>
          </a:p>
        </p:txBody>
      </p:sp>
      <p:sp>
        <p:nvSpPr>
          <p:cNvPr id="745" name="Google Shape;745;g24d3fc9d8be_0_651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24d3fc9d8be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g24d3fc9d8be_0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a:t>You might be wondering: what does this all have to do with The Turing Way?</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rPr lang="en-GB"/>
              <a:t>The Turing Way project emerged from all of these different elements, and these histories of open science as both a technical and political project. As a project, we began as a guide for reproducibility by Dr. Kirstie Whitaker, who aimed to “make reproducibility too easy not to do” by sharing best practices in an open guide, made by and for data scientists of all kinds. The guide was meant to be used and created using open source methods, and to be available open access online for all to read. This enabled more folks to join the project, expanding this open source community that wrote about countless elements related to open research.</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100"/>
              <a:buNone/>
            </a:pPr>
            <a:r>
              <a:rPr lang="en-GB"/>
              <a:t>As the community expanded, so do the guides into many other aspects of research: you couldn’t talk about reproducible research without talking about project design, about collaboration, about how to communicate your research, or integrate ethical ways of working across every step. While we won’t be discussing those here, we invite you to check them out.</a:t>
            </a:r>
            <a:endParaRPr/>
          </a:p>
          <a:p>
            <a:pPr indent="0" lvl="0" marL="0" rtl="0" algn="l">
              <a:lnSpc>
                <a:spcPct val="100000"/>
              </a:lnSpc>
              <a:spcBef>
                <a:spcPts val="360"/>
              </a:spcBef>
              <a:spcAft>
                <a:spcPts val="0"/>
              </a:spcAft>
              <a:buSzPts val="1100"/>
              <a:buNone/>
            </a:pPr>
            <a:br>
              <a:rPr lang="en-GB"/>
            </a:br>
            <a:r>
              <a:rPr lang="en-GB"/>
              <a:t>Ultimately, the Turing Way has emerged to embodied many of thi</a:t>
            </a:r>
            <a:br>
              <a:rPr lang="en-GB"/>
            </a:br>
            <a:endParaRPr/>
          </a:p>
          <a:p>
            <a:pPr indent="0" lvl="0" marL="0" rtl="0" algn="l">
              <a:lnSpc>
                <a:spcPct val="100000"/>
              </a:lnSpc>
              <a:spcBef>
                <a:spcPts val="360"/>
              </a:spcBef>
              <a:spcAft>
                <a:spcPts val="0"/>
              </a:spcAft>
              <a:buSzPts val="1100"/>
              <a:buNone/>
            </a:pPr>
            <a:r>
              <a:t/>
            </a:r>
            <a:endParaRPr/>
          </a:p>
          <a:p>
            <a:pPr indent="0" lvl="0" marL="0" rtl="0" algn="l">
              <a:lnSpc>
                <a:spcPct val="100000"/>
              </a:lnSpc>
              <a:spcBef>
                <a:spcPts val="360"/>
              </a:spcBef>
              <a:spcAft>
                <a:spcPts val="0"/>
              </a:spcAft>
              <a:buClr>
                <a:schemeClr val="dk1"/>
              </a:buClr>
              <a:buSzPts val="1100"/>
              <a:buFont typeface="Arial"/>
              <a:buNone/>
            </a:pPr>
            <a:r>
              <a:t/>
            </a:r>
            <a:endParaRPr/>
          </a:p>
        </p:txBody>
      </p:sp>
      <p:sp>
        <p:nvSpPr>
          <p:cNvPr id="406" name="Google Shape;406;g24d3fc9d8be_0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24d3fc9d8be_0_462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0" name="Google Shape;760;g24d3fc9d8be_0_462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b="1" lang="en-GB"/>
              <a:t>Another way in which this has manifested itself </a:t>
            </a:r>
            <a:endParaRPr/>
          </a:p>
        </p:txBody>
      </p:sp>
      <p:sp>
        <p:nvSpPr>
          <p:cNvPr id="761" name="Google Shape;761;g24d3fc9d8be_0_462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24d3fc9d8be_0_689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24d3fc9d8be_0_6899: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773" name="Google Shape;773;g24d3fc9d8be_0_6899: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4d3fc9d8be_0_4635: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u="sng">
                <a:solidFill>
                  <a:schemeClr val="hlink"/>
                </a:solidFill>
                <a:hlinkClick r:id="rId2"/>
              </a:rPr>
              <a:t>https://www.insidehighered.com/news/2022/07/05/professors-are-leaving-academe-during-great-resignation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sz="1300">
                <a:solidFill>
                  <a:schemeClr val="dk1"/>
                </a:solidFill>
                <a:highlight>
                  <a:srgbClr val="E7E6E6"/>
                </a:highlight>
              </a:rPr>
              <a:t>Recommendation: LeadDev. (2019, May 10). Technical leadership and glue work - Tanya Reilly | </a:t>
            </a:r>
            <a:r>
              <a:rPr lang="en-GB" sz="1300" u="sng">
                <a:solidFill>
                  <a:srgbClr val="0563C1"/>
                </a:solidFill>
                <a:highlight>
                  <a:srgbClr val="E7E6E6"/>
                </a:highlight>
                <a:hlinkClick r:id="rId3">
                  <a:extLst>
                    <a:ext uri="{A12FA001-AC4F-418D-AE19-62706E023703}">
                      <ahyp:hlinkClr val="tx"/>
                    </a:ext>
                  </a:extLst>
                </a:hlinkClick>
              </a:rPr>
              <a:t>https://www.youtube.com/watch?v=KClAPipnKqw</a:t>
            </a:r>
            <a:r>
              <a:rPr lang="en-GB" sz="1300">
                <a:solidFill>
                  <a:schemeClr val="dk1"/>
                </a:solidFill>
                <a:highlight>
                  <a:srgbClr val="E7E6E6"/>
                </a:highlight>
              </a:rPr>
              <a:t> </a:t>
            </a:r>
            <a:endParaRPr sz="1300">
              <a:solidFill>
                <a:schemeClr val="dk1"/>
              </a:solidFill>
              <a:highlight>
                <a:srgbClr val="E7E6E6"/>
              </a:highlight>
            </a:endParaRPr>
          </a:p>
          <a:p>
            <a:pPr indent="0" lvl="0" marL="0" rtl="0" algn="l">
              <a:spcBef>
                <a:spcPts val="360"/>
              </a:spcBef>
              <a:spcAft>
                <a:spcPts val="0"/>
              </a:spcAft>
              <a:buNone/>
            </a:pPr>
            <a:r>
              <a:rPr lang="en-GB"/>
              <a:t> </a:t>
            </a:r>
            <a:endParaRPr/>
          </a:p>
        </p:txBody>
      </p:sp>
      <p:sp>
        <p:nvSpPr>
          <p:cNvPr id="783" name="Google Shape;783;g24d3fc9d8be_0_4635:notes"/>
          <p:cNvSpPr/>
          <p:nvPr>
            <p:ph idx="2" type="sldImg"/>
          </p:nvPr>
        </p:nvSpPr>
        <p:spPr>
          <a:xfrm>
            <a:off x="1134490" y="745808"/>
            <a:ext cx="4537500" cy="37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24d3fc9d8be_0_465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6" name="Google Shape;806;g24d3fc9d8be_0_465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b="1" lang="en-GB"/>
              <a:t>This global collaboration has been built on the principles of Open Science</a:t>
            </a:r>
            <a:r>
              <a:rPr lang="en-GB"/>
              <a:t>.</a:t>
            </a:r>
            <a:endParaRPr/>
          </a:p>
          <a:p>
            <a:pPr indent="0" lvl="0" marL="0" rtl="0" algn="l">
              <a:lnSpc>
                <a:spcPct val="100000"/>
              </a:lnSpc>
              <a:spcBef>
                <a:spcPts val="360"/>
              </a:spcBef>
              <a:spcAft>
                <a:spcPts val="0"/>
              </a:spcAft>
              <a:buClr>
                <a:schemeClr val="dk1"/>
              </a:buClr>
              <a:buSzPts val="1400"/>
              <a:buFont typeface="Arial"/>
              <a:buNone/>
            </a:pPr>
            <a:r>
              <a:rPr lang="en-GB"/>
              <a:t>Open Science is a way of conducting research where everyone can access, reuse, reproduce, build upon and distribute resources freely, without any barrier. Although the success of open science can be seen through the outcomes, more importance should be placed in the communities built by diverse participants who share common values and interests, and share knowledge and expertise for mutual benefit.</a:t>
            </a:r>
            <a:endParaRPr/>
          </a:p>
          <a:p>
            <a:pPr indent="0" lvl="0" marL="0" rtl="0" algn="l">
              <a:lnSpc>
                <a:spcPct val="100000"/>
              </a:lnSpc>
              <a:spcBef>
                <a:spcPts val="360"/>
              </a:spcBef>
              <a:spcAft>
                <a:spcPts val="0"/>
              </a:spcAft>
              <a:buSzPts val="1400"/>
              <a:buNone/>
            </a:pPr>
            <a:r>
              <a:rPr b="1" i="0" lang="en-GB" sz="1200" u="none" strike="noStrike">
                <a:solidFill>
                  <a:schemeClr val="dk1"/>
                </a:solidFill>
                <a:latin typeface="Calibri"/>
                <a:ea typeface="Calibri"/>
                <a:cs typeface="Calibri"/>
                <a:sym typeface="Calibri"/>
              </a:rPr>
              <a:t>Open Science Communities use </a:t>
            </a:r>
            <a:r>
              <a:rPr b="0" i="0" lang="en-GB" sz="1200" u="none" strike="noStrike">
                <a:solidFill>
                  <a:schemeClr val="dk1"/>
                </a:solidFill>
                <a:latin typeface="Calibri"/>
                <a:ea typeface="Calibri"/>
                <a:cs typeface="Calibri"/>
                <a:sym typeface="Calibri"/>
              </a:rPr>
              <a:t>open science </a:t>
            </a:r>
            <a:r>
              <a:rPr lang="en-GB"/>
              <a:t>framework for</a:t>
            </a:r>
            <a:r>
              <a:rPr b="0" i="0" lang="en-GB" sz="1200" u="none" strike="noStrike">
                <a:solidFill>
                  <a:schemeClr val="dk1"/>
                </a:solidFill>
                <a:latin typeface="Calibri"/>
                <a:ea typeface="Calibri"/>
                <a:cs typeface="Calibri"/>
                <a:sym typeface="Calibri"/>
              </a:rPr>
              <a:t> collaboration, peer-production and sustainability of research objects that are beneficial for them. </a:t>
            </a:r>
            <a:endParaRPr/>
          </a:p>
          <a:p>
            <a:pPr indent="0" lvl="0" marL="0" rtl="0" algn="l">
              <a:lnSpc>
                <a:spcPct val="100000"/>
              </a:lnSpc>
              <a:spcBef>
                <a:spcPts val="360"/>
              </a:spcBef>
              <a:spcAft>
                <a:spcPts val="0"/>
              </a:spcAft>
              <a:buSzPts val="1400"/>
              <a:buNone/>
            </a:pPr>
            <a:r>
              <a:rPr b="0" i="0" lang="en-GB" sz="1200" u="none" strike="noStrike">
                <a:solidFill>
                  <a:schemeClr val="dk1"/>
                </a:solidFill>
                <a:latin typeface="Calibri"/>
                <a:ea typeface="Calibri"/>
                <a:cs typeface="Calibri"/>
                <a:sym typeface="Calibri"/>
              </a:rPr>
              <a:t>Aim is to ensure active participation in the development and </a:t>
            </a:r>
            <a:r>
              <a:rPr b="0" i="1" lang="en-GB" sz="1200" u="none" strike="noStrike">
                <a:solidFill>
                  <a:schemeClr val="dk1"/>
                </a:solidFill>
                <a:latin typeface="Calibri"/>
                <a:ea typeface="Calibri"/>
                <a:cs typeface="Calibri"/>
                <a:sym typeface="Calibri"/>
              </a:rPr>
              <a:t>decision-making process </a:t>
            </a:r>
            <a:r>
              <a:rPr b="0" i="0" lang="en-GB" sz="1200" u="none" strike="noStrike">
                <a:solidFill>
                  <a:schemeClr val="dk1"/>
                </a:solidFill>
                <a:latin typeface="Calibri"/>
                <a:ea typeface="Calibri"/>
                <a:cs typeface="Calibri"/>
                <a:sym typeface="Calibri"/>
              </a:rPr>
              <a:t>of research they use. </a:t>
            </a:r>
            <a:endParaRPr/>
          </a:p>
          <a:p>
            <a:pPr indent="0" lvl="0" marL="0" rtl="0" algn="l">
              <a:lnSpc>
                <a:spcPct val="100000"/>
              </a:lnSpc>
              <a:spcBef>
                <a:spcPts val="360"/>
              </a:spcBef>
              <a:spcAft>
                <a:spcPts val="0"/>
              </a:spcAft>
              <a:buSzPts val="1400"/>
              <a:buNone/>
            </a:pPr>
            <a:r>
              <a:rPr b="0" i="0" lang="en-GB" sz="1200" u="none" strike="noStrike">
                <a:solidFill>
                  <a:schemeClr val="dk1"/>
                </a:solidFill>
                <a:latin typeface="Calibri"/>
                <a:ea typeface="Calibri"/>
                <a:cs typeface="Calibri"/>
                <a:sym typeface="Calibri"/>
              </a:rPr>
              <a:t>This means that diverse contributors are given opportunities to come into the project with different perspectives, participate in the development process and integrate their combined values in the product by-design.</a:t>
            </a:r>
            <a:endParaRPr/>
          </a:p>
        </p:txBody>
      </p:sp>
      <p:sp>
        <p:nvSpPr>
          <p:cNvPr id="807" name="Google Shape;807;g24d3fc9d8be_0_465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24d3fc9d8be_0_504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7" name="Google Shape;817;g24d3fc9d8be_0_504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18" name="Google Shape;818;g24d3fc9d8be_0_504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22504295be1_0_28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7" name="Google Shape;827;g22504295be1_0_2844: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b="0" i="0" lang="en-GB" sz="1200" u="none" strike="noStrike">
                <a:solidFill>
                  <a:schemeClr val="dk1"/>
                </a:solidFill>
                <a:latin typeface="Calibri"/>
                <a:ea typeface="Calibri"/>
                <a:cs typeface="Calibri"/>
                <a:sym typeface="Calibri"/>
              </a:rPr>
              <a:t>We are committed to Creating equitable opportunities for community leadership without trying to fit The Turing Way into a traditional credit system.</a:t>
            </a:r>
            <a:endParaRPr/>
          </a:p>
          <a:p>
            <a:pPr indent="0" lvl="0" marL="0" rtl="0" algn="l">
              <a:spcBef>
                <a:spcPts val="360"/>
              </a:spcBef>
              <a:spcAft>
                <a:spcPts val="0"/>
              </a:spcAft>
              <a:buNone/>
            </a:pPr>
            <a:r>
              <a:rPr b="0" i="0" lang="en-GB" sz="1200" u="none" strike="noStrike">
                <a:solidFill>
                  <a:schemeClr val="dk1"/>
                </a:solidFill>
                <a:latin typeface="Calibri"/>
                <a:ea typeface="Calibri"/>
                <a:cs typeface="Calibri"/>
                <a:sym typeface="Calibri"/>
              </a:rPr>
              <a:t>The Turing Way team employs a decentralised process that avoids individual authorship in favour of establishing shared ownership and agency in the project. They ensure that all contributions are fairly acknowledged, especially when their roles involve hidden labour in research that are often undertaken by members from marginalised communities in research and tech spaces. The Turing Way book is attributed to The Turing Way community with each contributor listed as authors. </a:t>
            </a:r>
            <a:endParaRPr/>
          </a:p>
          <a:p>
            <a:pPr indent="0" lvl="0" marL="0" rtl="0" algn="l">
              <a:spcBef>
                <a:spcPts val="360"/>
              </a:spcBef>
              <a:spcAft>
                <a:spcPts val="0"/>
              </a:spcAft>
              <a:buNone/>
            </a:pPr>
            <a:r>
              <a:rPr b="0" i="0" lang="en-GB" sz="1200" u="none" strike="noStrike">
                <a:solidFill>
                  <a:schemeClr val="dk1"/>
                </a:solidFill>
                <a:latin typeface="Calibri"/>
                <a:ea typeface="Calibri"/>
                <a:cs typeface="Calibri"/>
                <a:sym typeface="Calibri"/>
              </a:rPr>
              <a:t>All our contributors can record their contributions beyond adding them to the contributors table using all-contributor bot. We provide a dedicated page in the book for contributors’ record, that has dedicated links for all our contributors where they can highlight their personal work. They can share who they are, how people can learn more about them, and what kind of contributions they have made. They can write this in a way that's most meaningful for them.</a:t>
            </a:r>
            <a:endParaRPr/>
          </a:p>
          <a:p>
            <a:pPr indent="0" lvl="0" marL="0" rtl="0" algn="l">
              <a:spcBef>
                <a:spcPts val="360"/>
              </a:spcBef>
              <a:spcAft>
                <a:spcPts val="0"/>
              </a:spcAft>
              <a:buNone/>
            </a:pPr>
            <a:r>
              <a:rPr b="0" i="0" lang="en-GB" sz="1200" u="none" strike="noStrike">
                <a:solidFill>
                  <a:schemeClr val="dk1"/>
                </a:solidFill>
                <a:latin typeface="Calibri"/>
                <a:ea typeface="Calibri"/>
                <a:cs typeface="Calibri"/>
                <a:sym typeface="Calibri"/>
              </a:rPr>
              <a:t>Some of them would want to build a new skill,  such as working with a version control system or community building. They can choose to work on a specific task that matches their interest. They can then update their page describing how they achieved these skills and build evidence that can become part of their CV.</a:t>
            </a:r>
            <a:r>
              <a:rPr lang="en-GB"/>
              <a:t> </a:t>
            </a:r>
            <a:endParaRPr/>
          </a:p>
        </p:txBody>
      </p:sp>
      <p:sp>
        <p:nvSpPr>
          <p:cNvPr id="828" name="Google Shape;828;g22504295be1_0_284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Calibri"/>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2504295be1_0_285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2" name="Google Shape;842;g22504295be1_0_285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2400"/>
              <a:buNone/>
            </a:pPr>
            <a:r>
              <a:rPr lang="en-GB"/>
              <a:t>So much is this is ultimately tied to the larger question of: How do we sustain this kind of work like this under capitalism, which prioritises novelty of research and “publishing or perish” mentality, whi</a:t>
            </a:r>
            <a:endParaRPr/>
          </a:p>
          <a:p>
            <a:pPr indent="0" lvl="0" marL="0" rtl="0" algn="l">
              <a:spcBef>
                <a:spcPts val="360"/>
              </a:spcBef>
              <a:spcAft>
                <a:spcPts val="0"/>
              </a:spcAft>
              <a:buSzPts val="2400"/>
              <a:buNone/>
            </a:pPr>
            <a:r>
              <a:t/>
            </a:r>
            <a:endParaRPr/>
          </a:p>
          <a:p>
            <a:pPr indent="0" lvl="0" marL="0" rtl="0" algn="l">
              <a:spcBef>
                <a:spcPts val="360"/>
              </a:spcBef>
              <a:spcAft>
                <a:spcPts val="0"/>
              </a:spcAft>
              <a:buSzPts val="2400"/>
              <a:buNone/>
            </a:pPr>
            <a:r>
              <a:rPr lang="en-GB"/>
              <a:t>https://www.ucu.org.uk/article/12144/Dispatches-from-the-picket-lines-Tuesday-1-March</a:t>
            </a:r>
            <a:endParaRPr/>
          </a:p>
        </p:txBody>
      </p:sp>
      <p:sp>
        <p:nvSpPr>
          <p:cNvPr id="843" name="Google Shape;843;g22504295be1_0_285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22504295be1_0_281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3" name="Google Shape;853;g22504295be1_0_281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b="0" i="0" lang="en-GB" sz="1200" u="none" strike="noStrike">
                <a:solidFill>
                  <a:schemeClr val="dk1"/>
                </a:solidFill>
                <a:latin typeface="Calibri"/>
                <a:ea typeface="Calibri"/>
                <a:cs typeface="Calibri"/>
                <a:sym typeface="Calibri"/>
              </a:rPr>
              <a:t>Ideally everyone would know how to apply open science practices – but, Open science</a:t>
            </a:r>
            <a:r>
              <a:rPr lang="en-GB"/>
              <a:t> or</a:t>
            </a:r>
            <a:r>
              <a:rPr b="0" i="0" lang="en-GB" sz="1200" u="none" strike="noStrike">
                <a:solidFill>
                  <a:schemeClr val="dk1"/>
                </a:solidFill>
                <a:latin typeface="Calibri"/>
                <a:ea typeface="Calibri"/>
                <a:cs typeface="Calibri"/>
                <a:sym typeface="Calibri"/>
              </a:rPr>
              <a:t> knowledge access means many things and best practices for different contexts look very different. Although we can draw from our lived experiences at grassroots level - top-down recommendations, guidelines and support should be provided to integrate open science practices across academia, industry and government sectors. Furthermore, unfortunately skills for open science are</a:t>
            </a:r>
            <a:r>
              <a:rPr lang="en-GB"/>
              <a:t> not</a:t>
            </a:r>
            <a:r>
              <a:rPr b="0" i="0" lang="en-GB" sz="1200" u="none" strike="noStrike">
                <a:solidFill>
                  <a:schemeClr val="dk1"/>
                </a:solidFill>
                <a:latin typeface="Calibri"/>
                <a:ea typeface="Calibri"/>
                <a:cs typeface="Calibri"/>
                <a:sym typeface="Calibri"/>
              </a:rPr>
              <a:t> widely or effectively taught. Researchers often struggle to share data, code and methods openly, important to allow others to investigate each component and combine them to reproduce the original research. Practices for open and reproducible research is a shared responsibility, everyone should know how they can apply them in their work at different stages of research.</a:t>
            </a:r>
            <a:endParaRPr/>
          </a:p>
        </p:txBody>
      </p:sp>
      <p:sp>
        <p:nvSpPr>
          <p:cNvPr id="854" name="Google Shape;854;g22504295be1_0_281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238b5642eb5_0_334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0" name="Google Shape;870;g238b5642eb5_0_334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71" name="Google Shape;871;g238b5642eb5_0_334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g22504295be1_0_286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9" name="Google Shape;879;g22504295be1_0_286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80" name="Google Shape;880;g22504295be1_0_286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4d3fc9d8be_0_39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24d3fc9d8be_0_39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solidFill>
                  <a:srgbClr val="1C1C1C"/>
                </a:solidFill>
              </a:rPr>
              <a:t>The TPS programme ultimate aims are to facilitate research, establish best practices, accelerate innovation and democratic access to data science and AI. Do this through our core values of…..</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 And the Turing Way which sits across most of those values- which i’ll now talk about</a:t>
            </a:r>
            <a:endParaRPr/>
          </a:p>
        </p:txBody>
      </p:sp>
      <p:sp>
        <p:nvSpPr>
          <p:cNvPr id="423" name="Google Shape;423;g24d3fc9d8be_0_39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4d3fc9d8be_0_42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24d3fc9d8be_0_4236: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Open Science has much to gain, and much to offer, in engaging more fully with geolinguistic diverse audience.</a:t>
            </a:r>
            <a:endParaRPr/>
          </a:p>
        </p:txBody>
      </p:sp>
      <p:sp>
        <p:nvSpPr>
          <p:cNvPr id="889" name="Google Shape;889;g24d3fc9d8be_0_4236: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22504295be1_0_287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7" name="Google Shape;897;g22504295be1_0_287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98" name="Google Shape;898;g22504295be1_0_287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22504295be1_0_242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7" name="Google Shape;907;g22504295be1_0_242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sz="1200">
                <a:solidFill>
                  <a:schemeClr val="dk1"/>
                </a:solidFill>
                <a:latin typeface="Arial"/>
                <a:ea typeface="Arial"/>
                <a:cs typeface="Arial"/>
                <a:sym typeface="Arial"/>
              </a:rPr>
              <a:t>We define pathways for collaboration that always require multiple people to support each other. For example, people are invited to develop and share resources </a:t>
            </a:r>
            <a:r>
              <a:rPr lang="en-GB"/>
              <a:t>through mentored contributions, </a:t>
            </a:r>
            <a:endParaRPr/>
          </a:p>
          <a:p>
            <a:pPr indent="0" lvl="0" marL="0" rtl="0" algn="l">
              <a:lnSpc>
                <a:spcPct val="100000"/>
              </a:lnSpc>
              <a:spcBef>
                <a:spcPts val="360"/>
              </a:spcBef>
              <a:spcAft>
                <a:spcPts val="0"/>
              </a:spcAft>
              <a:buClr>
                <a:schemeClr val="dk1"/>
              </a:buClr>
              <a:buSzPts val="1400"/>
              <a:buFont typeface="Arial"/>
              <a:buNone/>
            </a:pPr>
            <a:r>
              <a:rPr lang="en-GB" sz="1200">
                <a:solidFill>
                  <a:schemeClr val="dk1"/>
                </a:solidFill>
                <a:latin typeface="Arial"/>
                <a:ea typeface="Arial"/>
                <a:cs typeface="Arial"/>
                <a:sym typeface="Arial"/>
              </a:rPr>
              <a:t>We also create opportunities for people to maintain and improve resources</a:t>
            </a:r>
            <a:r>
              <a:rPr lang="en-GB"/>
              <a:t> which could be as simple as </a:t>
            </a:r>
            <a:r>
              <a:rPr lang="en-GB" sz="1200">
                <a:solidFill>
                  <a:schemeClr val="dk1"/>
                </a:solidFill>
                <a:latin typeface="Arial"/>
                <a:ea typeface="Arial"/>
                <a:cs typeface="Arial"/>
                <a:sym typeface="Arial"/>
              </a:rPr>
              <a:t>fixing a broken link or a bug, or </a:t>
            </a:r>
            <a:r>
              <a:rPr lang="en-GB"/>
              <a:t>creating new</a:t>
            </a:r>
            <a:r>
              <a:rPr lang="en-GB" sz="1200">
                <a:solidFill>
                  <a:schemeClr val="dk1"/>
                </a:solidFill>
                <a:latin typeface="Arial"/>
                <a:ea typeface="Arial"/>
                <a:cs typeface="Arial"/>
                <a:sym typeface="Arial"/>
              </a:rPr>
              <a:t> resources </a:t>
            </a:r>
            <a:r>
              <a:rPr lang="en-GB"/>
              <a:t>of their interest</a:t>
            </a:r>
            <a:r>
              <a:rPr lang="en-GB" sz="1200">
                <a:solidFill>
                  <a:schemeClr val="dk1"/>
                </a:solidFill>
                <a:latin typeface="Arial"/>
                <a:ea typeface="Arial"/>
                <a:cs typeface="Arial"/>
                <a:sym typeface="Arial"/>
              </a:rPr>
              <a:t>.</a:t>
            </a:r>
            <a:r>
              <a:rPr lang="en-GB"/>
              <a:t> Contributors are also those who share these resources, review and update the existing chapters and translate them in languages that ensure accessibility for a  wider community</a:t>
            </a:r>
            <a:r>
              <a:rPr lang="en-GB" sz="1200">
                <a:solidFill>
                  <a:schemeClr val="dk1"/>
                </a:solidFill>
                <a:latin typeface="Arial"/>
                <a:ea typeface="Arial"/>
                <a:cs typeface="Arial"/>
                <a:sym typeface="Arial"/>
              </a:rPr>
              <a:t>. Finally, we encourage</a:t>
            </a:r>
            <a:r>
              <a:rPr lang="en-GB"/>
              <a:t> everyone</a:t>
            </a:r>
            <a:r>
              <a:rPr lang="en-GB" sz="1200">
                <a:solidFill>
                  <a:schemeClr val="dk1"/>
                </a:solidFill>
                <a:latin typeface="Arial"/>
                <a:ea typeface="Arial"/>
                <a:cs typeface="Arial"/>
                <a:sym typeface="Arial"/>
              </a:rPr>
              <a:t> to share best practices</a:t>
            </a:r>
            <a:r>
              <a:rPr lang="en-GB"/>
              <a:t> by highlighting their work.</a:t>
            </a:r>
            <a:endParaRPr/>
          </a:p>
          <a:p>
            <a:pPr indent="0" lvl="0" marL="0" rtl="0" algn="l">
              <a:lnSpc>
                <a:spcPct val="100000"/>
              </a:lnSpc>
              <a:spcBef>
                <a:spcPts val="360"/>
              </a:spcBef>
              <a:spcAft>
                <a:spcPts val="0"/>
              </a:spcAft>
              <a:buClr>
                <a:schemeClr val="dk1"/>
              </a:buClr>
              <a:buSzPts val="1400"/>
              <a:buFont typeface="Arial"/>
              <a:buNone/>
            </a:pPr>
            <a:r>
              <a:t/>
            </a:r>
            <a:endParaRPr/>
          </a:p>
        </p:txBody>
      </p:sp>
      <p:sp>
        <p:nvSpPr>
          <p:cNvPr id="908" name="Google Shape;908;g22504295be1_0_242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504295be1_0_283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504295be1_0_283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GB"/>
              <a:t>[Meli]</a:t>
            </a:r>
            <a:endParaRPr/>
          </a:p>
          <a:p>
            <a:pPr indent="0" lvl="0" marL="0" rtl="0" algn="l">
              <a:lnSpc>
                <a:spcPct val="100000"/>
              </a:lnSpc>
              <a:spcBef>
                <a:spcPts val="0"/>
              </a:spcBef>
              <a:spcAft>
                <a:spcPts val="0"/>
              </a:spcAft>
              <a:buClr>
                <a:schemeClr val="dk1"/>
              </a:buClr>
              <a:buSzPts val="1400"/>
              <a:buFont typeface="Calibri"/>
              <a:buNone/>
            </a:pPr>
            <a:r>
              <a:rPr lang="en-GB"/>
              <a:t>We have multiple community events and calls weekly and you are invited to join us. </a:t>
            </a:r>
            <a:endParaRPr/>
          </a:p>
          <a:p>
            <a:pPr indent="-317500" lvl="0" marL="457200" rtl="0" algn="l">
              <a:lnSpc>
                <a:spcPct val="100000"/>
              </a:lnSpc>
              <a:spcBef>
                <a:spcPts val="0"/>
              </a:spcBef>
              <a:spcAft>
                <a:spcPts val="0"/>
              </a:spcAft>
              <a:buSzPts val="1400"/>
              <a:buChar char="-"/>
            </a:pPr>
            <a:r>
              <a:rPr lang="en-GB"/>
              <a:t>We host Translation co-working sessions every other Tuesday - so twice a month - where we onboard new members and work on the translation and its governance together</a:t>
            </a:r>
            <a:endParaRPr/>
          </a:p>
          <a:p>
            <a:pPr indent="-317500" lvl="0" marL="457200" rtl="0" algn="l">
              <a:lnSpc>
                <a:spcPct val="100000"/>
              </a:lnSpc>
              <a:spcBef>
                <a:spcPts val="0"/>
              </a:spcBef>
              <a:spcAft>
                <a:spcPts val="0"/>
              </a:spcAft>
              <a:buSzPts val="1400"/>
              <a:buChar char="-"/>
            </a:pPr>
            <a:r>
              <a:rPr lang="en-GB"/>
              <a:t>The turing Way hosts 2 book dash events per year.</a:t>
            </a:r>
            <a:endParaRPr/>
          </a:p>
          <a:p>
            <a:pPr indent="-317500" lvl="0" marL="457200" rtl="0" algn="l">
              <a:lnSpc>
                <a:spcPct val="100000"/>
              </a:lnSpc>
              <a:spcBef>
                <a:spcPts val="0"/>
              </a:spcBef>
              <a:spcAft>
                <a:spcPts val="0"/>
              </a:spcAft>
              <a:buSzPts val="1400"/>
              <a:buChar char="-"/>
            </a:pPr>
            <a:r>
              <a:rPr lang="en-GB"/>
              <a:t>Our community manager hosts collaboration cafes every month, and a weekly coworking call. </a:t>
            </a:r>
            <a:endParaRPr/>
          </a:p>
          <a:p>
            <a:pPr indent="-317500" lvl="0" marL="457200" rtl="0" algn="l">
              <a:lnSpc>
                <a:spcPct val="100000"/>
              </a:lnSpc>
              <a:spcBef>
                <a:spcPts val="0"/>
              </a:spcBef>
              <a:spcAft>
                <a:spcPts val="0"/>
              </a:spcAft>
              <a:buSzPts val="1400"/>
              <a:buChar char="-"/>
            </a:pPr>
            <a:r>
              <a:rPr lang="en-GB"/>
              <a:t>Interns from Tunisia and Nigeria have recently worked with us in the Outreachy program and through communities such as the Open Science Community Saudi Arabia.</a:t>
            </a:r>
            <a:endParaRPr/>
          </a:p>
        </p:txBody>
      </p:sp>
      <p:sp>
        <p:nvSpPr>
          <p:cNvPr id="933" name="Google Shape;933;g22504295be1_0_283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4d3fc9d8be_0_728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3" name="Google Shape;943;g24d3fc9d8be_0_728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GB" sz="1200" u="none" strike="noStrike">
                <a:solidFill>
                  <a:schemeClr val="dk1"/>
                </a:solidFill>
                <a:latin typeface="Calibri"/>
                <a:ea typeface="Calibri"/>
                <a:cs typeface="Calibri"/>
                <a:sym typeface="Calibri"/>
              </a:rPr>
              <a:t>With that overview of open science and the Turing way, I'd like to invite you to become a contributor to the Turing Way, You don't need to have coding experience to contribute! You just need an idea and a willingness to learn.</a:t>
            </a:r>
            <a:endParaRPr/>
          </a:p>
          <a:p>
            <a:pPr indent="0" lvl="0" marL="0" rtl="0" algn="l">
              <a:lnSpc>
                <a:spcPct val="100000"/>
              </a:lnSpc>
              <a:spcBef>
                <a:spcPts val="360"/>
              </a:spcBef>
              <a:spcAft>
                <a:spcPts val="0"/>
              </a:spcAft>
              <a:buSzPts val="1400"/>
              <a:buNone/>
            </a:pPr>
            <a:r>
              <a:rPr b="0" i="0" lang="en-GB" sz="1200" u="none" strike="noStrike">
                <a:solidFill>
                  <a:schemeClr val="dk1"/>
                </a:solidFill>
                <a:latin typeface="Calibri"/>
                <a:ea typeface="Calibri"/>
                <a:cs typeface="Calibri"/>
                <a:sym typeface="Calibri"/>
              </a:rPr>
              <a:t>So, if you are new to the community, you can join us. You can learn a new skill or share your skills. You can collaborate with others and receive mentoring or mentor others’ contributions. You can also represent this community. We welcome all kinds of contributions.</a:t>
            </a:r>
            <a:endParaRPr/>
          </a:p>
        </p:txBody>
      </p:sp>
      <p:sp>
        <p:nvSpPr>
          <p:cNvPr id="944" name="Google Shape;944;g24d3fc9d8be_0_728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g22504295be1_0_288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3" name="Google Shape;953;g22504295be1_0_288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[Malvika]</a:t>
            </a:r>
            <a:endParaRPr/>
          </a:p>
          <a:p>
            <a:pPr indent="0" lvl="0" marL="0" rtl="0" algn="l">
              <a:spcBef>
                <a:spcPts val="360"/>
              </a:spcBef>
              <a:spcAft>
                <a:spcPts val="0"/>
              </a:spcAft>
              <a:buNone/>
            </a:pPr>
            <a:r>
              <a:rPr lang="en-GB"/>
              <a:t>With that we would like to thank everyone, especially Kirstie Whitaker for starting The Turing Way and our community members for transforming it t what it is.</a:t>
            </a:r>
            <a:endParaRPr/>
          </a:p>
          <a:p>
            <a:pPr indent="0" lvl="0" marL="0" rtl="0" algn="l">
              <a:spcBef>
                <a:spcPts val="360"/>
              </a:spcBef>
              <a:spcAft>
                <a:spcPts val="0"/>
              </a:spcAft>
              <a:buNone/>
            </a:pPr>
            <a:r>
              <a:rPr lang="en-GB"/>
              <a:t>Special thanks to Emma Karoune. It is a privilege to work with her and I am glad that she could join me today to give this talk for you all. Talking about the community without a strong community member like her would have seemed shallow. Furthermore, I am happy to share these links about the Open Phytoliths projects that she leads. So if you are an archaeologist or phytolith research, connect with her to join her project – beyond The Turing Way.</a:t>
            </a:r>
            <a:br>
              <a:rPr lang="en-GB"/>
            </a:br>
            <a:r>
              <a:rPr lang="en-GB"/>
              <a:t>Thank you all for listening to us, and we are happy to take any question.</a:t>
            </a:r>
            <a:endParaRPr/>
          </a:p>
        </p:txBody>
      </p:sp>
      <p:sp>
        <p:nvSpPr>
          <p:cNvPr id="954" name="Google Shape;954;g22504295be1_0_288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4d3fc9d8be_0_345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g24d3fc9d8be_0_345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Arial"/>
                <a:ea typeface="Arial"/>
                <a:cs typeface="Arial"/>
                <a:sym typeface="Arial"/>
              </a:rPr>
              <a:t>Before we talk about The Turing Way, we wanted to take a step back to talk about the history of the open science movement itself.</a:t>
            </a:r>
            <a:endParaRPr>
              <a:latin typeface="Arial"/>
              <a:ea typeface="Arial"/>
              <a:cs typeface="Arial"/>
              <a:sym typeface="Arial"/>
            </a:endParaRPr>
          </a:p>
          <a:p>
            <a:pPr indent="0" lvl="0" marL="0" rtl="0" algn="l">
              <a:spcBef>
                <a:spcPts val="360"/>
              </a:spcBef>
              <a:spcAft>
                <a:spcPts val="0"/>
              </a:spcAft>
              <a:buClr>
                <a:schemeClr val="dk1"/>
              </a:buClr>
              <a:buSzPts val="1400"/>
              <a:buFont typeface="Arial"/>
              <a:buNone/>
            </a:pPr>
            <a:r>
              <a:t/>
            </a:r>
            <a:endParaRPr>
              <a:latin typeface="Arial"/>
              <a:ea typeface="Arial"/>
              <a:cs typeface="Arial"/>
              <a:sym typeface="Arial"/>
            </a:endParaRPr>
          </a:p>
          <a:p>
            <a:pPr indent="0" lvl="0" marL="0" rtl="0" algn="l">
              <a:spcBef>
                <a:spcPts val="360"/>
              </a:spcBef>
              <a:spcAft>
                <a:spcPts val="0"/>
              </a:spcAft>
              <a:buSzPts val="1400"/>
              <a:buNone/>
            </a:pPr>
            <a:r>
              <a:rPr lang="en-GB">
                <a:latin typeface="Arial"/>
                <a:ea typeface="Arial"/>
                <a:cs typeface="Arial"/>
                <a:sym typeface="Arial"/>
              </a:rPr>
              <a:t>You might have heard or seen people talk about the importance of releasing data online, of using open source software or hardware. You might have read about the importance of publishing in open access journals, using open computational tools and methods, integrating citizen science and participatory research methods that involve the wider public. You might have heard about the need for an open culture – for equity, diversity and inclusion efforts within labs and scientific institutions and in wider research culture, or the importance of sharing open educational resources across institutions to ensure that this material is accessible for a broader public. </a:t>
            </a:r>
            <a:endParaRPr>
              <a:latin typeface="Arial"/>
              <a:ea typeface="Arial"/>
              <a:cs typeface="Arial"/>
              <a:sym typeface="Arial"/>
            </a:endParaRPr>
          </a:p>
          <a:p>
            <a:pPr indent="0" lvl="0" marL="0" rtl="0" algn="l">
              <a:spcBef>
                <a:spcPts val="360"/>
              </a:spcBef>
              <a:spcAft>
                <a:spcPts val="0"/>
              </a:spcAft>
              <a:buSzPts val="1400"/>
              <a:buNone/>
            </a:pPr>
            <a:r>
              <a:t/>
            </a:r>
            <a:endParaRPr>
              <a:latin typeface="Arial"/>
              <a:ea typeface="Arial"/>
              <a:cs typeface="Arial"/>
              <a:sym typeface="Arial"/>
            </a:endParaRPr>
          </a:p>
          <a:p>
            <a:pPr indent="0" lvl="0" marL="0" rtl="0" algn="l">
              <a:spcBef>
                <a:spcPts val="360"/>
              </a:spcBef>
              <a:spcAft>
                <a:spcPts val="0"/>
              </a:spcAft>
              <a:buSzPts val="1400"/>
              <a:buNone/>
            </a:pPr>
            <a:r>
              <a:rPr lang="en-GB">
                <a:latin typeface="Arial"/>
                <a:ea typeface="Arial"/>
                <a:cs typeface="Arial"/>
                <a:sym typeface="Arial"/>
              </a:rPr>
              <a:t>We often call this the “umbrella” of open scholarship, and the many concepts that fall under its purview. This “umbrella” of open science might be familiar with you, as a whole suite of tools that accompany them.</a:t>
            </a:r>
            <a:endParaRPr>
              <a:latin typeface="Arial"/>
              <a:ea typeface="Arial"/>
              <a:cs typeface="Arial"/>
              <a:sym typeface="Arial"/>
            </a:endParaRPr>
          </a:p>
        </p:txBody>
      </p:sp>
      <p:sp>
        <p:nvSpPr>
          <p:cNvPr id="439" name="Google Shape;439;g24d3fc9d8be_0_345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2504295be1_0_78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g22504295be1_0_78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GB"/>
              <a:t>Many of you will have heard of what has been called a ‘reproducibility crisis’ since the 2010s. Honestly it is a crisis of both replicability (running new experiments to collect new data) and reproducibility (using the same data), but basically it was discovered that a huge swath of published studies had false results, leading to a crisis of confidence in science. Obviously, this has huge consequences, especially now with the combined threat of the pandemic and the climate crisis.</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GB"/>
              <a:t>The reproducibility crisis was especially public for the fields of psychology and, to an extent, medicine, but is pervasive across many scientific fields. </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GB"/>
              <a:t>There are a range of causes that led to this situation and they mostly have to do with the incentives in academic research, such as the need to publish frequently (so you don’t perish), the need to have positive results (not null findings; those are very hard to publish) and the need to publish in journals with a high impact factor (so that people will want to hire you). All of these have led to the adoption of questionable research practices, such as p-hacking, and to the erroneous application of statistics, both of which contribute to the publication of sloppy, inaccurate results.</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GB"/>
              <a:t>One silver lining is that this crisis has bolstered the open science movement, which aims to make research as transparent and reproducible as possible to increase trust in the scientific process.</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SzPts val="1400"/>
              <a:buNone/>
            </a:pPr>
            <a:r>
              <a:rPr lang="en-GB"/>
              <a:t>Notes: drawing upon the ethos of open source</a:t>
            </a:r>
            <a:endParaRPr b="1"/>
          </a:p>
        </p:txBody>
      </p:sp>
      <p:sp>
        <p:nvSpPr>
          <p:cNvPr id="450" name="Google Shape;450;g22504295be1_0_78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24d3fc9d8be_0_383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2" name="Google Shape;462;g24d3fc9d8be_0_383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100"/>
              <a:buNone/>
            </a:pPr>
            <a:r>
              <a:rPr lang="en-GB"/>
              <a:t>But let’s take two steps back.</a:t>
            </a:r>
            <a:endParaRPr/>
          </a:p>
          <a:p>
            <a:pPr indent="0" lvl="0" marL="0" rtl="0" algn="l">
              <a:spcBef>
                <a:spcPts val="360"/>
              </a:spcBef>
              <a:spcAft>
                <a:spcPts val="0"/>
              </a:spcAft>
              <a:buSzPts val="1100"/>
              <a:buNone/>
            </a:pPr>
            <a:r>
              <a:t/>
            </a:r>
            <a:endParaRPr/>
          </a:p>
          <a:p>
            <a:pPr indent="0" lvl="0" marL="0" rtl="0" algn="l">
              <a:spcBef>
                <a:spcPts val="360"/>
              </a:spcBef>
              <a:spcAft>
                <a:spcPts val="0"/>
              </a:spcAft>
              <a:buClr>
                <a:schemeClr val="dk1"/>
              </a:buClr>
              <a:buSzPts val="1100"/>
              <a:buFont typeface="Arial"/>
              <a:buNone/>
            </a:pPr>
            <a:r>
              <a:rPr lang="en-GB"/>
              <a:t>But open science has deeper roots, in that of the open access and open knowledge movements of the 2000s. It emerged from the need to make information accessible to a wider public as the internet enabled new ways of sharing information online, and thereby: how research is shared.</a:t>
            </a:r>
            <a:endParaRPr/>
          </a:p>
          <a:p>
            <a:pPr indent="0" lvl="0" marL="0" rtl="0" algn="l">
              <a:spcBef>
                <a:spcPts val="360"/>
              </a:spcBef>
              <a:spcAft>
                <a:spcPts val="0"/>
              </a:spcAft>
              <a:buClr>
                <a:schemeClr val="dk1"/>
              </a:buClr>
              <a:buSzPts val="1100"/>
              <a:buFont typeface="Arial"/>
              <a:buNone/>
            </a:pPr>
            <a:r>
              <a:t/>
            </a:r>
            <a:endParaRPr/>
          </a:p>
          <a:p>
            <a:pPr indent="0" lvl="0" marL="0" rtl="0" algn="l">
              <a:spcBef>
                <a:spcPts val="360"/>
              </a:spcBef>
              <a:spcAft>
                <a:spcPts val="0"/>
              </a:spcAft>
              <a:buSzPts val="1100"/>
              <a:buNone/>
            </a:pPr>
            <a:r>
              <a:rPr lang="en-GB"/>
              <a:t>In the beginning, much of this work was rooted in licensing schemes that enabled the legal sharing of information despite copyright law. You might have heard (or applied Creative Commons licensing schemes in your work), or developed ways of releasing data for your research in a way that is openly accessible, and sharable, editable for others to use. </a:t>
            </a:r>
            <a:endParaRPr/>
          </a:p>
          <a:p>
            <a:pPr indent="0" lvl="0" marL="0" rtl="0" algn="l">
              <a:spcBef>
                <a:spcPts val="360"/>
              </a:spcBef>
              <a:spcAft>
                <a:spcPts val="0"/>
              </a:spcAft>
              <a:buSzPts val="1100"/>
              <a:buNone/>
            </a:pPr>
            <a:r>
              <a:t/>
            </a:r>
            <a:endParaRPr/>
          </a:p>
          <a:p>
            <a:pPr indent="0" lvl="0" marL="0" rtl="0" algn="l">
              <a:spcBef>
                <a:spcPts val="360"/>
              </a:spcBef>
              <a:spcAft>
                <a:spcPts val="0"/>
              </a:spcAft>
              <a:buSzPts val="1100"/>
              <a:buNone/>
            </a:pPr>
            <a:r>
              <a:rPr lang="en-GB"/>
              <a:t>This quote from Aaron Schwartz, who was integral in the development of the open knowledge movement emphasises why these movements emerged in the first place. Ultimately: information is power, and there was hope – desires – and a real push to share the power that comes from information as our tools developed and grew.</a:t>
            </a:r>
            <a:endParaRPr/>
          </a:p>
        </p:txBody>
      </p:sp>
      <p:sp>
        <p:nvSpPr>
          <p:cNvPr id="463" name="Google Shape;463;g24d3fc9d8be_0_383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24d3fc9d8be_0_384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g24d3fc9d8be_0_384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400"/>
              <a:buFont typeface="Arial"/>
              <a:buNone/>
            </a:pPr>
            <a:r>
              <a:rPr lang="en-GB"/>
              <a:t>But this project of “open knowledge” has technical roots, grounded in the open source software movement. Similar to how licensing schemes developed to enable printed and creative information to be shared despite copyright law, the open source software movement emerged with a similar aim to make knowledge sharable.</a:t>
            </a:r>
            <a:endParaRPr/>
          </a:p>
          <a:p>
            <a:pPr indent="0" lvl="0" marL="0" rtl="0" algn="l">
              <a:spcBef>
                <a:spcPts val="360"/>
              </a:spcBef>
              <a:spcAft>
                <a:spcPts val="0"/>
              </a:spcAft>
              <a:buClr>
                <a:schemeClr val="dk1"/>
              </a:buClr>
              <a:buSzPts val="1400"/>
              <a:buFont typeface="Arial"/>
              <a:buNone/>
            </a:pPr>
            <a:r>
              <a:t/>
            </a:r>
            <a:endParaRPr/>
          </a:p>
          <a:p>
            <a:pPr indent="0" lvl="0" marL="0" rtl="0" algn="l">
              <a:spcBef>
                <a:spcPts val="360"/>
              </a:spcBef>
              <a:spcAft>
                <a:spcPts val="0"/>
              </a:spcAft>
              <a:buClr>
                <a:schemeClr val="dk1"/>
              </a:buClr>
              <a:buSzPts val="1400"/>
              <a:buFont typeface="Arial"/>
              <a:buNone/>
            </a:pPr>
            <a:r>
              <a:rPr lang="en-GB"/>
              <a:t>These were technical tools, and technical ways of working. But also an idea: that anyone, anywhere can contribute to technology from anywhere can contribute to the development of technology.</a:t>
            </a:r>
            <a:endParaRPr/>
          </a:p>
          <a:p>
            <a:pPr indent="0" lvl="0" marL="0" rtl="0" algn="l">
              <a:spcBef>
                <a:spcPts val="360"/>
              </a:spcBef>
              <a:spcAft>
                <a:spcPts val="0"/>
              </a:spcAft>
              <a:buClr>
                <a:schemeClr val="dk1"/>
              </a:buClr>
              <a:buSzPts val="1400"/>
              <a:buFont typeface="Arial"/>
              <a:buNone/>
            </a:pPr>
            <a:r>
              <a:t/>
            </a:r>
            <a:endParaRPr/>
          </a:p>
          <a:p>
            <a:pPr indent="0" lvl="0" marL="0" rtl="0" algn="l">
              <a:spcBef>
                <a:spcPts val="360"/>
              </a:spcBef>
              <a:spcAft>
                <a:spcPts val="0"/>
              </a:spcAft>
              <a:buSzPts val="1400"/>
              <a:buNone/>
            </a:pPr>
            <a:r>
              <a:rPr lang="en-GB"/>
              <a:t>Many organisations that you might recognise know: from the Free Software Foundation and open Source Institute that pioneered the movement, to the Open KNowledge Foundation, to Creative Commons and Mozilla: these are pioneers.</a:t>
            </a:r>
            <a:endParaRPr/>
          </a:p>
          <a:p>
            <a:pPr indent="0" lvl="0" marL="0" rtl="0" algn="l">
              <a:spcBef>
                <a:spcPts val="360"/>
              </a:spcBef>
              <a:spcAft>
                <a:spcPts val="0"/>
              </a:spcAft>
              <a:buClr>
                <a:schemeClr val="dk1"/>
              </a:buClr>
              <a:buSzPts val="1400"/>
              <a:buFont typeface="Arial"/>
              <a:buNone/>
            </a:pPr>
            <a:r>
              <a:t/>
            </a:r>
            <a:endParaRPr/>
          </a:p>
          <a:p>
            <a:pPr indent="0" lvl="0" marL="0" rtl="0" algn="l">
              <a:spcBef>
                <a:spcPts val="360"/>
              </a:spcBef>
              <a:spcAft>
                <a:spcPts val="0"/>
              </a:spcAft>
              <a:buClr>
                <a:schemeClr val="dk1"/>
              </a:buClr>
              <a:buSzPts val="1400"/>
              <a:buFont typeface="Arial"/>
              <a:buNone/>
            </a:pPr>
            <a:r>
              <a:t/>
            </a:r>
            <a:endParaRPr/>
          </a:p>
          <a:p>
            <a:pPr indent="0" lvl="0" marL="0" rtl="0" algn="l">
              <a:spcBef>
                <a:spcPts val="360"/>
              </a:spcBef>
              <a:spcAft>
                <a:spcPts val="0"/>
              </a:spcAft>
              <a:buSzPts val="1100"/>
              <a:buNone/>
            </a:pPr>
            <a:r>
              <a:t/>
            </a:r>
            <a:endParaRPr/>
          </a:p>
        </p:txBody>
      </p:sp>
      <p:sp>
        <p:nvSpPr>
          <p:cNvPr id="474" name="Google Shape;474;g24d3fc9d8be_0_384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22504295be1_0_79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3" name="Google Shape;493;g22504295be1_0_79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So in this context of the reproducibility crisis and the push to openness, Kirstie Whitaker, who is the lead of the Tools, Practices and Systems programme at the Turing, started the Turing Way in 2018 as a book on reproducibility. Described as a lightly opinionated guide, this book really was to provide reproducible tools and practices to help ensure that the researchers, funders, policymakers and all different stakeholders in research know what their responsibility of reproducibility is, where they can make an impact, and how they can make their work more efficient and understandable.</a:t>
            </a:r>
            <a:endParaRPr/>
          </a:p>
          <a:p>
            <a:pPr indent="0" lvl="0" marL="0" rtl="0" algn="l">
              <a:lnSpc>
                <a:spcPct val="100000"/>
              </a:lnSpc>
              <a:spcBef>
                <a:spcPts val="0"/>
              </a:spcBef>
              <a:spcAft>
                <a:spcPts val="0"/>
              </a:spcAft>
              <a:buClr>
                <a:schemeClr val="dk1"/>
              </a:buClr>
              <a:buSzPts val="1400"/>
              <a:buFont typeface="Arial"/>
              <a:buNone/>
            </a:pPr>
            <a:r>
              <a:rPr lang="en-GB"/>
              <a:t>Malvika Sharan is a col-lead of the Turing Way; she originally joined as a community manager and oversaw the expansion of the book and the community. She is now a senior researcher and Anne has obviously taken over.</a:t>
            </a:r>
            <a:endParaRPr/>
          </a:p>
        </p:txBody>
      </p:sp>
      <p:sp>
        <p:nvSpPr>
          <p:cNvPr id="494" name="Google Shape;494;g22504295be1_0_79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12" name="Shape 12"/>
        <p:cNvGrpSpPr/>
        <p:nvPr/>
      </p:nvGrpSpPr>
      <p:grpSpPr>
        <a:xfrm>
          <a:off x="0" y="0"/>
          <a:ext cx="0" cy="0"/>
          <a:chOff x="0" y="0"/>
          <a:chExt cx="0" cy="0"/>
        </a:xfrm>
      </p:grpSpPr>
      <p:sp>
        <p:nvSpPr>
          <p:cNvPr id="13" name="Google Shape;13;p2"/>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 name="Google Shape;14;p2"/>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15" name="Google Shape;15;p2"/>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6" name="Google Shape;16;p2"/>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 name="Google Shape;17;p2"/>
          <p:cNvSpPr/>
          <p:nvPr>
            <p:ph idx="2" type="pic"/>
          </p:nvPr>
        </p:nvSpPr>
        <p:spPr>
          <a:xfrm>
            <a:off x="5651872" y="0"/>
            <a:ext cx="3493714" cy="4573587"/>
          </a:xfrm>
          <a:prstGeom prst="rect">
            <a:avLst/>
          </a:prstGeom>
          <a:noFill/>
          <a:ln>
            <a:noFill/>
          </a:ln>
        </p:spPr>
      </p:sp>
      <p:sp>
        <p:nvSpPr>
          <p:cNvPr id="18" name="Google Shape;18;p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59" name="Shape 59"/>
        <p:cNvGrpSpPr/>
        <p:nvPr/>
      </p:nvGrpSpPr>
      <p:grpSpPr>
        <a:xfrm>
          <a:off x="0" y="0"/>
          <a:ext cx="0" cy="0"/>
          <a:chOff x="0" y="0"/>
          <a:chExt cx="0" cy="0"/>
        </a:xfrm>
      </p:grpSpPr>
      <p:sp>
        <p:nvSpPr>
          <p:cNvPr id="60" name="Google Shape;60;p11"/>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1" name="Google Shape;61;p11"/>
          <p:cNvSpPr/>
          <p:nvPr>
            <p:ph idx="2" type="pic"/>
          </p:nvPr>
        </p:nvSpPr>
        <p:spPr>
          <a:xfrm>
            <a:off x="0" y="702659"/>
            <a:ext cx="3892550" cy="3451899"/>
          </a:xfrm>
          <a:prstGeom prst="rect">
            <a:avLst/>
          </a:prstGeom>
          <a:noFill/>
          <a:ln>
            <a:noFill/>
          </a:ln>
        </p:spPr>
      </p:sp>
      <p:sp>
        <p:nvSpPr>
          <p:cNvPr id="62" name="Google Shape;62;p11"/>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3" name="Shape 63"/>
        <p:cNvGrpSpPr/>
        <p:nvPr/>
      </p:nvGrpSpPr>
      <p:grpSpPr>
        <a:xfrm>
          <a:off x="0" y="0"/>
          <a:ext cx="0" cy="0"/>
          <a:chOff x="0" y="0"/>
          <a:chExt cx="0" cy="0"/>
        </a:xfrm>
      </p:grpSpPr>
      <p:sp>
        <p:nvSpPr>
          <p:cNvPr id="64" name="Google Shape;64;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85000"/>
              </a:lnSpc>
              <a:spcBef>
                <a:spcPts val="0"/>
              </a:spcBef>
              <a:spcAft>
                <a:spcPts val="0"/>
              </a:spcAft>
              <a:buClr>
                <a:schemeClr val="dk1"/>
              </a:buClr>
              <a:buSzPts val="2800"/>
              <a:buNone/>
              <a:defRPr/>
            </a:lvl1pPr>
            <a:lvl2pPr lvl="1" algn="l">
              <a:lnSpc>
                <a:spcPct val="85000"/>
              </a:lnSpc>
              <a:spcBef>
                <a:spcPts val="0"/>
              </a:spcBef>
              <a:spcAft>
                <a:spcPts val="0"/>
              </a:spcAft>
              <a:buClr>
                <a:schemeClr val="dk1"/>
              </a:buClr>
              <a:buSzPts val="2800"/>
              <a:buFont typeface="Arial"/>
              <a:buNone/>
              <a:defRPr/>
            </a:lvl2pPr>
            <a:lvl3pPr lvl="2" algn="l">
              <a:lnSpc>
                <a:spcPct val="85000"/>
              </a:lnSpc>
              <a:spcBef>
                <a:spcPts val="0"/>
              </a:spcBef>
              <a:spcAft>
                <a:spcPts val="0"/>
              </a:spcAft>
              <a:buClr>
                <a:schemeClr val="dk1"/>
              </a:buClr>
              <a:buSzPts val="2800"/>
              <a:buFont typeface="Arial"/>
              <a:buNone/>
              <a:defRPr/>
            </a:lvl3pPr>
            <a:lvl4pPr lvl="3" algn="l">
              <a:lnSpc>
                <a:spcPct val="85000"/>
              </a:lnSpc>
              <a:spcBef>
                <a:spcPts val="0"/>
              </a:spcBef>
              <a:spcAft>
                <a:spcPts val="0"/>
              </a:spcAft>
              <a:buClr>
                <a:schemeClr val="dk1"/>
              </a:buClr>
              <a:buSzPts val="2800"/>
              <a:buFont typeface="Arial"/>
              <a:buNone/>
              <a:defRPr/>
            </a:lvl4pPr>
            <a:lvl5pPr lvl="4" algn="l">
              <a:lnSpc>
                <a:spcPct val="85000"/>
              </a:lnSpc>
              <a:spcBef>
                <a:spcPts val="0"/>
              </a:spcBef>
              <a:spcAft>
                <a:spcPts val="0"/>
              </a:spcAft>
              <a:buClr>
                <a:schemeClr val="dk1"/>
              </a:buClr>
              <a:buSzPts val="2800"/>
              <a:buFont typeface="Arial"/>
              <a:buNone/>
              <a:defRPr/>
            </a:lvl5pPr>
            <a:lvl6pPr lvl="5" algn="l">
              <a:lnSpc>
                <a:spcPct val="85000"/>
              </a:lnSpc>
              <a:spcBef>
                <a:spcPts val="0"/>
              </a:spcBef>
              <a:spcAft>
                <a:spcPts val="0"/>
              </a:spcAft>
              <a:buClr>
                <a:schemeClr val="dk1"/>
              </a:buClr>
              <a:buSzPts val="2800"/>
              <a:buFont typeface="Arial"/>
              <a:buNone/>
              <a:defRPr/>
            </a:lvl6pPr>
            <a:lvl7pPr lvl="6" algn="l">
              <a:lnSpc>
                <a:spcPct val="85000"/>
              </a:lnSpc>
              <a:spcBef>
                <a:spcPts val="0"/>
              </a:spcBef>
              <a:spcAft>
                <a:spcPts val="0"/>
              </a:spcAft>
              <a:buClr>
                <a:schemeClr val="dk1"/>
              </a:buClr>
              <a:buSzPts val="2800"/>
              <a:buFont typeface="Arial"/>
              <a:buNone/>
              <a:defRPr/>
            </a:lvl7pPr>
            <a:lvl8pPr lvl="7" algn="l">
              <a:lnSpc>
                <a:spcPct val="85000"/>
              </a:lnSpc>
              <a:spcBef>
                <a:spcPts val="0"/>
              </a:spcBef>
              <a:spcAft>
                <a:spcPts val="0"/>
              </a:spcAft>
              <a:buClr>
                <a:schemeClr val="dk1"/>
              </a:buClr>
              <a:buSzPts val="2800"/>
              <a:buFont typeface="Arial"/>
              <a:buNone/>
              <a:defRPr/>
            </a:lvl8pPr>
            <a:lvl9pPr lvl="8" algn="l">
              <a:lnSpc>
                <a:spcPct val="85000"/>
              </a:lnSpc>
              <a:spcBef>
                <a:spcPts val="0"/>
              </a:spcBef>
              <a:spcAft>
                <a:spcPts val="0"/>
              </a:spcAft>
              <a:buClr>
                <a:schemeClr val="dk1"/>
              </a:buClr>
              <a:buSzPts val="2800"/>
              <a:buFont typeface="Arial"/>
              <a:buNone/>
              <a:defRPr/>
            </a:lvl9pPr>
          </a:lstStyle>
          <a:p/>
        </p:txBody>
      </p:sp>
      <p:sp>
        <p:nvSpPr>
          <p:cNvPr id="65" name="Google Shape;65;p1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00000"/>
              </a:lnSpc>
              <a:spcBef>
                <a:spcPts val="0"/>
              </a:spcBef>
              <a:spcAft>
                <a:spcPts val="0"/>
              </a:spcAft>
              <a:buClr>
                <a:schemeClr val="dk1"/>
              </a:buClr>
              <a:buSzPts val="1800"/>
              <a:buChar char="●"/>
              <a:defRPr/>
            </a:lvl1pPr>
            <a:lvl2pPr indent="-317500" lvl="1" marL="914400" algn="l">
              <a:spcBef>
                <a:spcPts val="0"/>
              </a:spcBef>
              <a:spcAft>
                <a:spcPts val="0"/>
              </a:spcAft>
              <a:buClr>
                <a:schemeClr val="dk1"/>
              </a:buClr>
              <a:buSzPts val="1400"/>
              <a:buChar char="○"/>
              <a:defRPr/>
            </a:lvl2pPr>
            <a:lvl3pPr indent="-317500" lvl="2" marL="1371600" algn="l">
              <a:spcBef>
                <a:spcPts val="0"/>
              </a:spcBef>
              <a:spcAft>
                <a:spcPts val="0"/>
              </a:spcAft>
              <a:buClr>
                <a:schemeClr val="dk1"/>
              </a:buClr>
              <a:buSzPts val="1400"/>
              <a:buChar char="■"/>
              <a:defRPr/>
            </a:lvl3pPr>
            <a:lvl4pPr indent="-317500" lvl="3" marL="1828800" algn="l">
              <a:spcBef>
                <a:spcPts val="0"/>
              </a:spcBef>
              <a:spcAft>
                <a:spcPts val="0"/>
              </a:spcAft>
              <a:buClr>
                <a:schemeClr val="dk1"/>
              </a:buClr>
              <a:buSzPts val="1400"/>
              <a:buChar char="●"/>
              <a:defRPr/>
            </a:lvl4pPr>
            <a:lvl5pPr indent="-317500" lvl="4" marL="2286000" algn="l">
              <a:spcBef>
                <a:spcPts val="0"/>
              </a:spcBef>
              <a:spcAft>
                <a:spcPts val="0"/>
              </a:spcAft>
              <a:buClr>
                <a:schemeClr val="dk1"/>
              </a:buClr>
              <a:buSzPts val="1400"/>
              <a:buChar char="○"/>
              <a:defRPr/>
            </a:lvl5pPr>
            <a:lvl6pPr indent="-317500" lvl="5" marL="2743200" algn="l">
              <a:spcBef>
                <a:spcPts val="0"/>
              </a:spcBef>
              <a:spcAft>
                <a:spcPts val="0"/>
              </a:spcAft>
              <a:buClr>
                <a:schemeClr val="dk1"/>
              </a:buClr>
              <a:buSzPts val="1400"/>
              <a:buChar char="■"/>
              <a:defRPr/>
            </a:lvl6pPr>
            <a:lvl7pPr indent="-317500" lvl="6" marL="3200400" algn="l">
              <a:spcBef>
                <a:spcPts val="0"/>
              </a:spcBef>
              <a:spcAft>
                <a:spcPts val="0"/>
              </a:spcAft>
              <a:buClr>
                <a:schemeClr val="dk1"/>
              </a:buClr>
              <a:buSzPts val="1400"/>
              <a:buChar char="●"/>
              <a:defRPr/>
            </a:lvl7pPr>
            <a:lvl8pPr indent="-317500" lvl="7" marL="3657600" algn="l">
              <a:spcBef>
                <a:spcPts val="0"/>
              </a:spcBef>
              <a:spcAft>
                <a:spcPts val="0"/>
              </a:spcAft>
              <a:buClr>
                <a:schemeClr val="dk1"/>
              </a:buClr>
              <a:buSzPts val="1400"/>
              <a:buChar char="○"/>
              <a:defRPr/>
            </a:lvl8pPr>
            <a:lvl9pPr indent="-317500" lvl="8" marL="4114800" algn="l">
              <a:spcBef>
                <a:spcPts val="0"/>
              </a:spcBef>
              <a:spcAft>
                <a:spcPts val="0"/>
              </a:spcAft>
              <a:buClr>
                <a:schemeClr val="dk1"/>
              </a:buClr>
              <a:buSzPts val="1400"/>
              <a:buChar char="■"/>
              <a:defRPr/>
            </a:lvl9pPr>
          </a:lstStyle>
          <a:p/>
        </p:txBody>
      </p:sp>
      <p:sp>
        <p:nvSpPr>
          <p:cNvPr id="66" name="Google Shape;66;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indent="0" lvl="1"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indent="0" lvl="2"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indent="0" lvl="3"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indent="0" lvl="4"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indent="0" lvl="5"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indent="0" lvl="6"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indent="0" lvl="7"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indent="0" lvl="8"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67" name="Shape 67"/>
        <p:cNvGrpSpPr/>
        <p:nvPr/>
      </p:nvGrpSpPr>
      <p:grpSpPr>
        <a:xfrm>
          <a:off x="0" y="0"/>
          <a:ext cx="0" cy="0"/>
          <a:chOff x="0" y="0"/>
          <a:chExt cx="0" cy="0"/>
        </a:xfrm>
      </p:grpSpPr>
      <p:sp>
        <p:nvSpPr>
          <p:cNvPr id="68" name="Google Shape;68;p13"/>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69" name="Google Shape;69;p13"/>
          <p:cNvSpPr/>
          <p:nvPr>
            <p:ph idx="2" type="pic"/>
          </p:nvPr>
        </p:nvSpPr>
        <p:spPr>
          <a:xfrm>
            <a:off x="5651872" y="0"/>
            <a:ext cx="3493714" cy="4573587"/>
          </a:xfrm>
          <a:prstGeom prst="rect">
            <a:avLst/>
          </a:prstGeom>
          <a:noFill/>
          <a:ln>
            <a:noFill/>
          </a:ln>
        </p:spPr>
      </p:sp>
      <p:cxnSp>
        <p:nvCxnSpPr>
          <p:cNvPr id="70" name="Google Shape;70;p13"/>
          <p:cNvCxnSpPr/>
          <p:nvPr/>
        </p:nvCxnSpPr>
        <p:spPr>
          <a:xfrm>
            <a:off x="431800" y="2184922"/>
            <a:ext cx="4353560" cy="0"/>
          </a:xfrm>
          <a:prstGeom prst="straightConnector1">
            <a:avLst/>
          </a:prstGeom>
          <a:noFill/>
          <a:ln cap="flat" cmpd="sng" w="76200">
            <a:solidFill>
              <a:schemeClr val="dk1"/>
            </a:solidFill>
            <a:prstDash val="solid"/>
            <a:round/>
            <a:headEnd len="sm" w="sm" type="none"/>
            <a:tailEnd len="sm" w="sm" type="none"/>
          </a:ln>
        </p:spPr>
      </p:cxnSp>
      <p:pic>
        <p:nvPicPr>
          <p:cNvPr id="71" name="Google Shape;71;p13"/>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72" name="Google Shape;72;p13"/>
          <p:cNvSpPr txBox="1"/>
          <p:nvPr>
            <p:ph idx="1" type="body"/>
          </p:nvPr>
        </p:nvSpPr>
        <p:spPr>
          <a:xfrm>
            <a:off x="431800" y="3667355"/>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3" name="Google Shape;73;p1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74" name="Shape 74"/>
        <p:cNvGrpSpPr/>
        <p:nvPr/>
      </p:nvGrpSpPr>
      <p:grpSpPr>
        <a:xfrm>
          <a:off x="0" y="0"/>
          <a:ext cx="0" cy="0"/>
          <a:chOff x="0" y="0"/>
          <a:chExt cx="0" cy="0"/>
        </a:xfrm>
      </p:grpSpPr>
      <p:sp>
        <p:nvSpPr>
          <p:cNvPr id="75" name="Google Shape;75;p14"/>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6" name="Google Shape;76;p14"/>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77" name="Google Shape;77;p14"/>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78" name="Shape 78"/>
        <p:cNvGrpSpPr/>
        <p:nvPr/>
      </p:nvGrpSpPr>
      <p:grpSpPr>
        <a:xfrm>
          <a:off x="0" y="0"/>
          <a:ext cx="0" cy="0"/>
          <a:chOff x="0" y="0"/>
          <a:chExt cx="0" cy="0"/>
        </a:xfrm>
      </p:grpSpPr>
      <p:sp>
        <p:nvSpPr>
          <p:cNvPr id="79" name="Google Shape;79;p15"/>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0" name="Google Shape;80;p15"/>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81" name="Google Shape;81;p15"/>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82" name="Shape 82"/>
        <p:cNvGrpSpPr/>
        <p:nvPr/>
      </p:nvGrpSpPr>
      <p:grpSpPr>
        <a:xfrm>
          <a:off x="0" y="0"/>
          <a:ext cx="0" cy="0"/>
          <a:chOff x="0" y="0"/>
          <a:chExt cx="0" cy="0"/>
        </a:xfrm>
      </p:grpSpPr>
      <p:sp>
        <p:nvSpPr>
          <p:cNvPr id="83" name="Google Shape;83;p16"/>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4" name="Google Shape;84;p16"/>
          <p:cNvCxnSpPr/>
          <p:nvPr/>
        </p:nvCxnSpPr>
        <p:spPr>
          <a:xfrm>
            <a:off x="431800" y="2184922"/>
            <a:ext cx="4356100" cy="0"/>
          </a:xfrm>
          <a:prstGeom prst="straightConnector1">
            <a:avLst/>
          </a:prstGeom>
          <a:noFill/>
          <a:ln cap="flat" cmpd="sng" w="38100">
            <a:solidFill>
              <a:schemeClr val="lt1"/>
            </a:solidFill>
            <a:prstDash val="solid"/>
            <a:round/>
            <a:headEnd len="sm" w="sm" type="none"/>
            <a:tailEnd len="sm" w="sm" type="none"/>
          </a:ln>
        </p:spPr>
      </p:cxnSp>
      <p:sp>
        <p:nvSpPr>
          <p:cNvPr id="85" name="Google Shape;85;p16"/>
          <p:cNvSpPr/>
          <p:nvPr>
            <p:ph idx="2" type="pic"/>
          </p:nvPr>
        </p:nvSpPr>
        <p:spPr>
          <a:xfrm>
            <a:off x="5651872" y="0"/>
            <a:ext cx="3493714" cy="4573587"/>
          </a:xfrm>
          <a:prstGeom prst="rect">
            <a:avLst/>
          </a:prstGeom>
          <a:noFill/>
          <a:ln>
            <a:noFill/>
          </a:ln>
        </p:spPr>
      </p:sp>
      <p:sp>
        <p:nvSpPr>
          <p:cNvPr id="86" name="Google Shape;86;p16"/>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87" name="Shape 87"/>
        <p:cNvGrpSpPr/>
        <p:nvPr/>
      </p:nvGrpSpPr>
      <p:grpSpPr>
        <a:xfrm>
          <a:off x="0" y="0"/>
          <a:ext cx="0" cy="0"/>
          <a:chOff x="0" y="0"/>
          <a:chExt cx="0" cy="0"/>
        </a:xfrm>
      </p:grpSpPr>
      <p:sp>
        <p:nvSpPr>
          <p:cNvPr id="88" name="Google Shape;88;p17"/>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9" name="Google Shape;89;p17"/>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90" name="Google Shape;90;p17"/>
          <p:cNvSpPr/>
          <p:nvPr>
            <p:ph idx="2" type="pic"/>
          </p:nvPr>
        </p:nvSpPr>
        <p:spPr>
          <a:xfrm>
            <a:off x="5651872" y="0"/>
            <a:ext cx="3493714" cy="4573587"/>
          </a:xfrm>
          <a:prstGeom prst="rect">
            <a:avLst/>
          </a:prstGeom>
          <a:noFill/>
          <a:ln>
            <a:noFill/>
          </a:ln>
        </p:spPr>
      </p:sp>
      <p:sp>
        <p:nvSpPr>
          <p:cNvPr id="91" name="Google Shape;91;p17"/>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92" name="Shape 92"/>
        <p:cNvGrpSpPr/>
        <p:nvPr/>
      </p:nvGrpSpPr>
      <p:grpSpPr>
        <a:xfrm>
          <a:off x="0" y="0"/>
          <a:ext cx="0" cy="0"/>
          <a:chOff x="0" y="0"/>
          <a:chExt cx="0" cy="0"/>
        </a:xfrm>
      </p:grpSpPr>
      <p:cxnSp>
        <p:nvCxnSpPr>
          <p:cNvPr id="93" name="Google Shape;93;p18"/>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94" name="Google Shape;94;p18"/>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5" name="Google Shape;95;p18"/>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lt1"/>
              </a:buClr>
              <a:buSzPts val="2800"/>
              <a:buNone/>
              <a:defRPr sz="2800">
                <a:solidFill>
                  <a:schemeClr val="lt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6" name="Google Shape;96;p18"/>
          <p:cNvSpPr/>
          <p:nvPr>
            <p:ph idx="3" type="pic"/>
          </p:nvPr>
        </p:nvSpPr>
        <p:spPr>
          <a:xfrm>
            <a:off x="5251450" y="702659"/>
            <a:ext cx="3892550" cy="3451890"/>
          </a:xfrm>
          <a:prstGeom prst="rect">
            <a:avLst/>
          </a:prstGeom>
          <a:noFill/>
          <a:ln>
            <a:noFill/>
          </a:ln>
        </p:spPr>
      </p:sp>
      <p:sp>
        <p:nvSpPr>
          <p:cNvPr id="97" name="Google Shape;97;p18"/>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98" name="Shape 98"/>
        <p:cNvGrpSpPr/>
        <p:nvPr/>
      </p:nvGrpSpPr>
      <p:grpSpPr>
        <a:xfrm>
          <a:off x="0" y="0"/>
          <a:ext cx="0" cy="0"/>
          <a:chOff x="0" y="0"/>
          <a:chExt cx="0" cy="0"/>
        </a:xfrm>
      </p:grpSpPr>
      <p:sp>
        <p:nvSpPr>
          <p:cNvPr id="99" name="Google Shape;99;p19"/>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dk1"/>
              </a:buClr>
              <a:buSzPts val="2800"/>
              <a:buNone/>
              <a:defRPr sz="2800">
                <a:solidFill>
                  <a:schemeClr val="dk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0" name="Google Shape;100;p19"/>
          <p:cNvSpPr/>
          <p:nvPr>
            <p:ph idx="2" type="pic"/>
          </p:nvPr>
        </p:nvSpPr>
        <p:spPr>
          <a:xfrm>
            <a:off x="5251450" y="702659"/>
            <a:ext cx="3892550" cy="3471618"/>
          </a:xfrm>
          <a:prstGeom prst="rect">
            <a:avLst/>
          </a:prstGeom>
          <a:noFill/>
          <a:ln>
            <a:noFill/>
          </a:ln>
        </p:spPr>
      </p:sp>
      <p:sp>
        <p:nvSpPr>
          <p:cNvPr id="101" name="Google Shape;101;p19"/>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102" name="Shape 102"/>
        <p:cNvGrpSpPr/>
        <p:nvPr/>
      </p:nvGrpSpPr>
      <p:grpSpPr>
        <a:xfrm>
          <a:off x="0" y="0"/>
          <a:ext cx="0" cy="0"/>
          <a:chOff x="0" y="0"/>
          <a:chExt cx="0" cy="0"/>
        </a:xfrm>
      </p:grpSpPr>
      <p:cxnSp>
        <p:nvCxnSpPr>
          <p:cNvPr id="103" name="Google Shape;103;p20"/>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104" name="Google Shape;104;p20"/>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5" name="Google Shape;105;p20"/>
          <p:cNvSpPr/>
          <p:nvPr>
            <p:ph idx="2" type="pic"/>
          </p:nvPr>
        </p:nvSpPr>
        <p:spPr>
          <a:xfrm>
            <a:off x="0" y="702659"/>
            <a:ext cx="3892550" cy="3451899"/>
          </a:xfrm>
          <a:prstGeom prst="rect">
            <a:avLst/>
          </a:prstGeom>
          <a:noFill/>
          <a:ln>
            <a:noFill/>
          </a:ln>
        </p:spPr>
      </p:sp>
      <p:sp>
        <p:nvSpPr>
          <p:cNvPr id="106" name="Google Shape;106;p20"/>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7" name="Google Shape;107;p2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19" name="Shape 19"/>
        <p:cNvGrpSpPr/>
        <p:nvPr/>
      </p:nvGrpSpPr>
      <p:grpSpPr>
        <a:xfrm>
          <a:off x="0" y="0"/>
          <a:ext cx="0" cy="0"/>
          <a:chOff x="0" y="0"/>
          <a:chExt cx="0" cy="0"/>
        </a:xfrm>
      </p:grpSpPr>
      <p:cxnSp>
        <p:nvCxnSpPr>
          <p:cNvPr id="20" name="Google Shape;20;p3"/>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21" name="Google Shape;21;p3"/>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3"/>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 name="Google Shape;23;p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08" name="Shape 108"/>
        <p:cNvGrpSpPr/>
        <p:nvPr/>
      </p:nvGrpSpPr>
      <p:grpSpPr>
        <a:xfrm>
          <a:off x="0" y="0"/>
          <a:ext cx="0" cy="0"/>
          <a:chOff x="0" y="0"/>
          <a:chExt cx="0" cy="0"/>
        </a:xfrm>
      </p:grpSpPr>
      <p:cxnSp>
        <p:nvCxnSpPr>
          <p:cNvPr id="109" name="Google Shape;109;p21"/>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110" name="Google Shape;110;p21"/>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1" name="Google Shape;111;p21"/>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lt1"/>
              </a:buClr>
              <a:buSzPts val="2800"/>
              <a:buNone/>
              <a:defRPr sz="2800">
                <a:solidFill>
                  <a:schemeClr val="lt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2" name="Google Shape;112;p21"/>
          <p:cNvSpPr/>
          <p:nvPr>
            <p:ph idx="3" type="pic"/>
          </p:nvPr>
        </p:nvSpPr>
        <p:spPr>
          <a:xfrm>
            <a:off x="0" y="702659"/>
            <a:ext cx="3892550" cy="3451899"/>
          </a:xfrm>
          <a:prstGeom prst="rect">
            <a:avLst/>
          </a:prstGeom>
          <a:noFill/>
          <a:ln>
            <a:noFill/>
          </a:ln>
        </p:spPr>
      </p:sp>
      <p:sp>
        <p:nvSpPr>
          <p:cNvPr id="113" name="Google Shape;113;p21"/>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14" name="Shape 114"/>
        <p:cNvGrpSpPr/>
        <p:nvPr/>
      </p:nvGrpSpPr>
      <p:grpSpPr>
        <a:xfrm>
          <a:off x="0" y="0"/>
          <a:ext cx="0" cy="0"/>
          <a:chOff x="0" y="0"/>
          <a:chExt cx="0" cy="0"/>
        </a:xfrm>
      </p:grpSpPr>
      <p:sp>
        <p:nvSpPr>
          <p:cNvPr id="115" name="Google Shape;115;p22"/>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dk1"/>
              </a:buClr>
              <a:buSzPts val="2800"/>
              <a:buNone/>
              <a:defRPr sz="2800">
                <a:solidFill>
                  <a:schemeClr val="dk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6" name="Google Shape;116;p22"/>
          <p:cNvSpPr/>
          <p:nvPr>
            <p:ph idx="2" type="pic"/>
          </p:nvPr>
        </p:nvSpPr>
        <p:spPr>
          <a:xfrm>
            <a:off x="0" y="702659"/>
            <a:ext cx="3892550" cy="3451899"/>
          </a:xfrm>
          <a:prstGeom prst="rect">
            <a:avLst/>
          </a:prstGeom>
          <a:noFill/>
          <a:ln>
            <a:noFill/>
          </a:ln>
        </p:spPr>
      </p:sp>
      <p:sp>
        <p:nvSpPr>
          <p:cNvPr id="117" name="Google Shape;117;p2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18" name="Shape 118"/>
        <p:cNvGrpSpPr/>
        <p:nvPr/>
      </p:nvGrpSpPr>
      <p:grpSpPr>
        <a:xfrm>
          <a:off x="0" y="0"/>
          <a:ext cx="0" cy="0"/>
          <a:chOff x="0" y="0"/>
          <a:chExt cx="0" cy="0"/>
        </a:xfrm>
      </p:grpSpPr>
      <p:sp>
        <p:nvSpPr>
          <p:cNvPr id="119" name="Google Shape;119;p23"/>
          <p:cNvSpPr/>
          <p:nvPr>
            <p:ph idx="2" type="pic"/>
          </p:nvPr>
        </p:nvSpPr>
        <p:spPr>
          <a:xfrm>
            <a:off x="1079500" y="755968"/>
            <a:ext cx="3060700" cy="1923283"/>
          </a:xfrm>
          <a:prstGeom prst="rect">
            <a:avLst/>
          </a:prstGeom>
          <a:noFill/>
          <a:ln>
            <a:noFill/>
          </a:ln>
        </p:spPr>
      </p:sp>
      <p:sp>
        <p:nvSpPr>
          <p:cNvPr id="120" name="Google Shape;120;p23"/>
          <p:cNvSpPr/>
          <p:nvPr>
            <p:ph idx="3" type="pic"/>
          </p:nvPr>
        </p:nvSpPr>
        <p:spPr>
          <a:xfrm>
            <a:off x="5003801" y="755968"/>
            <a:ext cx="3060699" cy="1923283"/>
          </a:xfrm>
          <a:prstGeom prst="rect">
            <a:avLst/>
          </a:prstGeom>
          <a:noFill/>
          <a:ln>
            <a:noFill/>
          </a:ln>
        </p:spPr>
      </p:sp>
      <p:sp>
        <p:nvSpPr>
          <p:cNvPr id="121" name="Google Shape;121;p23"/>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22" name="Google Shape;122;p23"/>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23" name="Google Shape;123;p23"/>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24" name="Shape 124"/>
        <p:cNvGrpSpPr/>
        <p:nvPr/>
      </p:nvGrpSpPr>
      <p:grpSpPr>
        <a:xfrm>
          <a:off x="0" y="0"/>
          <a:ext cx="0" cy="0"/>
          <a:chOff x="0" y="0"/>
          <a:chExt cx="0" cy="0"/>
        </a:xfrm>
      </p:grpSpPr>
      <p:cxnSp>
        <p:nvCxnSpPr>
          <p:cNvPr id="125" name="Google Shape;125;p24"/>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26" name="Google Shape;126;p24"/>
          <p:cNvSpPr/>
          <p:nvPr>
            <p:ph idx="2" type="pic"/>
          </p:nvPr>
        </p:nvSpPr>
        <p:spPr>
          <a:xfrm>
            <a:off x="1079500" y="755968"/>
            <a:ext cx="3060700" cy="1923283"/>
          </a:xfrm>
          <a:prstGeom prst="rect">
            <a:avLst/>
          </a:prstGeom>
          <a:noFill/>
          <a:ln>
            <a:noFill/>
          </a:ln>
        </p:spPr>
      </p:sp>
      <p:sp>
        <p:nvSpPr>
          <p:cNvPr id="127" name="Google Shape;127;p24"/>
          <p:cNvSpPr/>
          <p:nvPr>
            <p:ph idx="3" type="pic"/>
          </p:nvPr>
        </p:nvSpPr>
        <p:spPr>
          <a:xfrm>
            <a:off x="5003801" y="755968"/>
            <a:ext cx="3060699" cy="1923283"/>
          </a:xfrm>
          <a:prstGeom prst="rect">
            <a:avLst/>
          </a:prstGeom>
          <a:noFill/>
          <a:ln>
            <a:noFill/>
          </a:ln>
        </p:spPr>
      </p:sp>
      <p:cxnSp>
        <p:nvCxnSpPr>
          <p:cNvPr id="128" name="Google Shape;128;p24"/>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29" name="Google Shape;129;p24"/>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0" name="Google Shape;130;p24"/>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1" name="Google Shape;131;p24"/>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32" name="Shape 132"/>
        <p:cNvGrpSpPr/>
        <p:nvPr/>
      </p:nvGrpSpPr>
      <p:grpSpPr>
        <a:xfrm>
          <a:off x="0" y="0"/>
          <a:ext cx="0" cy="0"/>
          <a:chOff x="0" y="0"/>
          <a:chExt cx="0" cy="0"/>
        </a:xfrm>
      </p:grpSpPr>
      <p:sp>
        <p:nvSpPr>
          <p:cNvPr id="133" name="Google Shape;133;p25"/>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25"/>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35" name="Google Shape;135;p25"/>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36" name="Google Shape;136;p25"/>
          <p:cNvSpPr/>
          <p:nvPr>
            <p:ph idx="3" type="pic"/>
          </p:nvPr>
        </p:nvSpPr>
        <p:spPr>
          <a:xfrm>
            <a:off x="431800" y="1254440"/>
            <a:ext cx="2519363" cy="1692000"/>
          </a:xfrm>
          <a:prstGeom prst="rect">
            <a:avLst/>
          </a:prstGeom>
          <a:noFill/>
          <a:ln>
            <a:noFill/>
          </a:ln>
        </p:spPr>
      </p:sp>
      <p:sp>
        <p:nvSpPr>
          <p:cNvPr id="137" name="Google Shape;137;p25"/>
          <p:cNvSpPr/>
          <p:nvPr>
            <p:ph idx="4" type="pic"/>
          </p:nvPr>
        </p:nvSpPr>
        <p:spPr>
          <a:xfrm>
            <a:off x="3312000" y="1254440"/>
            <a:ext cx="2520000" cy="1692000"/>
          </a:xfrm>
          <a:prstGeom prst="rect">
            <a:avLst/>
          </a:prstGeom>
          <a:noFill/>
          <a:ln>
            <a:noFill/>
          </a:ln>
        </p:spPr>
      </p:sp>
      <p:sp>
        <p:nvSpPr>
          <p:cNvPr id="138" name="Google Shape;138;p25"/>
          <p:cNvSpPr/>
          <p:nvPr>
            <p:ph idx="5" type="pic"/>
          </p:nvPr>
        </p:nvSpPr>
        <p:spPr>
          <a:xfrm>
            <a:off x="6192200" y="1254442"/>
            <a:ext cx="2520000" cy="1692000"/>
          </a:xfrm>
          <a:prstGeom prst="rect">
            <a:avLst/>
          </a:prstGeom>
          <a:noFill/>
          <a:ln>
            <a:noFill/>
          </a:ln>
        </p:spPr>
      </p:sp>
      <p:cxnSp>
        <p:nvCxnSpPr>
          <p:cNvPr id="139" name="Google Shape;139;p25"/>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40" name="Google Shape;140;p25"/>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41" name="Google Shape;141;p25"/>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2" name="Google Shape;142;p25"/>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3" name="Shape 143"/>
        <p:cNvGrpSpPr/>
        <p:nvPr/>
      </p:nvGrpSpPr>
      <p:grpSpPr>
        <a:xfrm>
          <a:off x="0" y="0"/>
          <a:ext cx="0" cy="0"/>
          <a:chOff x="0" y="0"/>
          <a:chExt cx="0" cy="0"/>
        </a:xfrm>
      </p:grpSpPr>
      <p:sp>
        <p:nvSpPr>
          <p:cNvPr id="144" name="Google Shape;144;p26"/>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5" name="Google Shape;145;p26"/>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6" name="Google Shape;146;p26"/>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7" name="Google Shape;147;p26"/>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48" name="Google Shape;148;p26"/>
          <p:cNvSpPr/>
          <p:nvPr>
            <p:ph idx="3" type="pic"/>
          </p:nvPr>
        </p:nvSpPr>
        <p:spPr>
          <a:xfrm>
            <a:off x="431800" y="1254440"/>
            <a:ext cx="2520000" cy="1692000"/>
          </a:xfrm>
          <a:prstGeom prst="rect">
            <a:avLst/>
          </a:prstGeom>
          <a:noFill/>
          <a:ln>
            <a:noFill/>
          </a:ln>
        </p:spPr>
      </p:sp>
      <p:sp>
        <p:nvSpPr>
          <p:cNvPr id="149" name="Google Shape;149;p26"/>
          <p:cNvSpPr/>
          <p:nvPr>
            <p:ph idx="4" type="pic"/>
          </p:nvPr>
        </p:nvSpPr>
        <p:spPr>
          <a:xfrm>
            <a:off x="3312000" y="1254440"/>
            <a:ext cx="2520000" cy="1692000"/>
          </a:xfrm>
          <a:prstGeom prst="rect">
            <a:avLst/>
          </a:prstGeom>
          <a:noFill/>
          <a:ln>
            <a:noFill/>
          </a:ln>
        </p:spPr>
      </p:sp>
      <p:sp>
        <p:nvSpPr>
          <p:cNvPr id="150" name="Google Shape;150;p26"/>
          <p:cNvSpPr/>
          <p:nvPr>
            <p:ph idx="5" type="pic"/>
          </p:nvPr>
        </p:nvSpPr>
        <p:spPr>
          <a:xfrm>
            <a:off x="6192200" y="1254442"/>
            <a:ext cx="2520000" cy="1692000"/>
          </a:xfrm>
          <a:prstGeom prst="rect">
            <a:avLst/>
          </a:prstGeom>
          <a:noFill/>
          <a:ln>
            <a:noFill/>
          </a:ln>
        </p:spPr>
      </p:sp>
      <p:cxnSp>
        <p:nvCxnSpPr>
          <p:cNvPr id="151" name="Google Shape;151;p26"/>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52" name="Google Shape;152;p26"/>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53" name="Google Shape;153;p26"/>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54" name="Shape 154"/>
        <p:cNvGrpSpPr/>
        <p:nvPr/>
      </p:nvGrpSpPr>
      <p:grpSpPr>
        <a:xfrm>
          <a:off x="0" y="0"/>
          <a:ext cx="0" cy="0"/>
          <a:chOff x="0" y="0"/>
          <a:chExt cx="0" cy="0"/>
        </a:xfrm>
      </p:grpSpPr>
      <p:cxnSp>
        <p:nvCxnSpPr>
          <p:cNvPr id="155" name="Google Shape;155;p27"/>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56" name="Google Shape;156;p27"/>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57" name="Google Shape;157;p27"/>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8" name="Google Shape;158;p27"/>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9" name="Google Shape;159;p2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60" name="Shape 160"/>
        <p:cNvGrpSpPr/>
        <p:nvPr/>
      </p:nvGrpSpPr>
      <p:grpSpPr>
        <a:xfrm>
          <a:off x="0" y="0"/>
          <a:ext cx="0" cy="0"/>
          <a:chOff x="0" y="0"/>
          <a:chExt cx="0" cy="0"/>
        </a:xfrm>
      </p:grpSpPr>
      <p:cxnSp>
        <p:nvCxnSpPr>
          <p:cNvPr id="161" name="Google Shape;161;p28"/>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62" name="Google Shape;162;p28"/>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63" name="Google Shape;163;p28"/>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4" name="Google Shape;164;p28"/>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5" name="Google Shape;165;p28"/>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66" name="Shape 166"/>
        <p:cNvGrpSpPr/>
        <p:nvPr/>
      </p:nvGrpSpPr>
      <p:grpSpPr>
        <a:xfrm>
          <a:off x="0" y="0"/>
          <a:ext cx="0" cy="0"/>
          <a:chOff x="0" y="0"/>
          <a:chExt cx="0" cy="0"/>
        </a:xfrm>
      </p:grpSpPr>
      <p:sp>
        <p:nvSpPr>
          <p:cNvPr id="167" name="Google Shape;167;p29"/>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8" name="Google Shape;168;p29"/>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69" name="Google Shape;169;p29"/>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70" name="Google Shape;170;p29"/>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71" name="Google Shape;171;p29"/>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72" name="Google Shape;172;p29"/>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3" name="Google Shape;173;p29"/>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74" name="Shape 174"/>
        <p:cNvGrpSpPr/>
        <p:nvPr/>
      </p:nvGrpSpPr>
      <p:grpSpPr>
        <a:xfrm>
          <a:off x="0" y="0"/>
          <a:ext cx="0" cy="0"/>
          <a:chOff x="0" y="0"/>
          <a:chExt cx="0" cy="0"/>
        </a:xfrm>
      </p:grpSpPr>
      <p:sp>
        <p:nvSpPr>
          <p:cNvPr id="175" name="Google Shape;175;p30"/>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6" name="Google Shape;176;p30"/>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77" name="Google Shape;177;p30"/>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78" name="Google Shape;178;p30"/>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79" name="Google Shape;179;p30"/>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80" name="Google Shape;180;p30"/>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81" name="Google Shape;181;p30"/>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24" name="Shape 24"/>
        <p:cNvGrpSpPr/>
        <p:nvPr/>
      </p:nvGrpSpPr>
      <p:grpSpPr>
        <a:xfrm>
          <a:off x="0" y="0"/>
          <a:ext cx="0" cy="0"/>
          <a:chOff x="0" y="0"/>
          <a:chExt cx="0" cy="0"/>
        </a:xfrm>
      </p:grpSpPr>
      <p:cxnSp>
        <p:nvCxnSpPr>
          <p:cNvPr id="25" name="Google Shape;25;p4"/>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26" name="Google Shape;26;p4"/>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 name="Google Shape;27;p4"/>
          <p:cNvSpPr/>
          <p:nvPr>
            <p:ph idx="2" type="pic"/>
          </p:nvPr>
        </p:nvSpPr>
        <p:spPr>
          <a:xfrm>
            <a:off x="5251450" y="702659"/>
            <a:ext cx="3892550" cy="3451894"/>
          </a:xfrm>
          <a:prstGeom prst="rect">
            <a:avLst/>
          </a:prstGeom>
          <a:noFill/>
          <a:ln>
            <a:noFill/>
          </a:ln>
        </p:spPr>
      </p:sp>
      <p:sp>
        <p:nvSpPr>
          <p:cNvPr id="28" name="Google Shape;28;p4"/>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 name="Google Shape;29;p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82" name="Shape 182"/>
        <p:cNvGrpSpPr/>
        <p:nvPr/>
      </p:nvGrpSpPr>
      <p:grpSpPr>
        <a:xfrm>
          <a:off x="0" y="0"/>
          <a:ext cx="0" cy="0"/>
          <a:chOff x="0" y="0"/>
          <a:chExt cx="0" cy="0"/>
        </a:xfrm>
      </p:grpSpPr>
      <p:sp>
        <p:nvSpPr>
          <p:cNvPr id="183" name="Google Shape;183;p31"/>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4" name="Google Shape;184;p31"/>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5" name="Google Shape;185;p31"/>
          <p:cNvSpPr/>
          <p:nvPr>
            <p:ph idx="2" type="pic"/>
          </p:nvPr>
        </p:nvSpPr>
        <p:spPr>
          <a:xfrm>
            <a:off x="1834712" y="411163"/>
            <a:ext cx="2299138" cy="1485084"/>
          </a:xfrm>
          <a:prstGeom prst="rect">
            <a:avLst/>
          </a:prstGeom>
          <a:noFill/>
          <a:ln>
            <a:noFill/>
          </a:ln>
        </p:spPr>
      </p:sp>
      <p:cxnSp>
        <p:nvCxnSpPr>
          <p:cNvPr id="186" name="Google Shape;186;p31"/>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7" name="Google Shape;187;p31"/>
          <p:cNvSpPr/>
          <p:nvPr>
            <p:ph idx="3" type="pic"/>
          </p:nvPr>
        </p:nvSpPr>
        <p:spPr>
          <a:xfrm>
            <a:off x="1834710" y="2585440"/>
            <a:ext cx="2299138" cy="1485084"/>
          </a:xfrm>
          <a:prstGeom prst="rect">
            <a:avLst/>
          </a:prstGeom>
          <a:noFill/>
          <a:ln>
            <a:noFill/>
          </a:ln>
        </p:spPr>
      </p:sp>
      <p:cxnSp>
        <p:nvCxnSpPr>
          <p:cNvPr id="188" name="Google Shape;188;p31"/>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9" name="Google Shape;189;p31"/>
          <p:cNvSpPr/>
          <p:nvPr>
            <p:ph idx="4" type="pic"/>
          </p:nvPr>
        </p:nvSpPr>
        <p:spPr>
          <a:xfrm>
            <a:off x="5010150" y="411163"/>
            <a:ext cx="2299138" cy="1485084"/>
          </a:xfrm>
          <a:prstGeom prst="rect">
            <a:avLst/>
          </a:prstGeom>
          <a:noFill/>
          <a:ln>
            <a:noFill/>
          </a:ln>
        </p:spPr>
      </p:sp>
      <p:cxnSp>
        <p:nvCxnSpPr>
          <p:cNvPr id="190" name="Google Shape;190;p31"/>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91" name="Google Shape;191;p31"/>
          <p:cNvSpPr/>
          <p:nvPr>
            <p:ph idx="5" type="pic"/>
          </p:nvPr>
        </p:nvSpPr>
        <p:spPr>
          <a:xfrm>
            <a:off x="5010148" y="2585440"/>
            <a:ext cx="2299138" cy="1485084"/>
          </a:xfrm>
          <a:prstGeom prst="rect">
            <a:avLst/>
          </a:prstGeom>
          <a:noFill/>
          <a:ln>
            <a:noFill/>
          </a:ln>
        </p:spPr>
      </p:sp>
      <p:sp>
        <p:nvSpPr>
          <p:cNvPr id="192" name="Google Shape;192;p31"/>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3" name="Google Shape;193;p31"/>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4" name="Google Shape;194;p31"/>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5" name="Google Shape;195;p31"/>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96" name="Shape 196"/>
        <p:cNvGrpSpPr/>
        <p:nvPr/>
      </p:nvGrpSpPr>
      <p:grpSpPr>
        <a:xfrm>
          <a:off x="0" y="0"/>
          <a:ext cx="0" cy="0"/>
          <a:chOff x="0" y="0"/>
          <a:chExt cx="0" cy="0"/>
        </a:xfrm>
      </p:grpSpPr>
      <p:sp>
        <p:nvSpPr>
          <p:cNvPr id="197" name="Google Shape;197;p32"/>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98" name="Google Shape;198;p32"/>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99" name="Google Shape;199;p32"/>
          <p:cNvSpPr/>
          <p:nvPr>
            <p:ph idx="2" type="pic"/>
          </p:nvPr>
        </p:nvSpPr>
        <p:spPr>
          <a:xfrm>
            <a:off x="1834712" y="411163"/>
            <a:ext cx="2299138" cy="1485084"/>
          </a:xfrm>
          <a:prstGeom prst="rect">
            <a:avLst/>
          </a:prstGeom>
          <a:noFill/>
          <a:ln>
            <a:noFill/>
          </a:ln>
        </p:spPr>
      </p:sp>
      <p:cxnSp>
        <p:nvCxnSpPr>
          <p:cNvPr id="200" name="Google Shape;200;p32"/>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01" name="Google Shape;201;p32"/>
          <p:cNvSpPr/>
          <p:nvPr>
            <p:ph idx="3" type="pic"/>
          </p:nvPr>
        </p:nvSpPr>
        <p:spPr>
          <a:xfrm>
            <a:off x="1841062" y="2576334"/>
            <a:ext cx="2299138" cy="1485084"/>
          </a:xfrm>
          <a:prstGeom prst="rect">
            <a:avLst/>
          </a:prstGeom>
          <a:noFill/>
          <a:ln>
            <a:noFill/>
          </a:ln>
        </p:spPr>
      </p:sp>
      <p:cxnSp>
        <p:nvCxnSpPr>
          <p:cNvPr id="202" name="Google Shape;202;p32"/>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03" name="Google Shape;203;p32"/>
          <p:cNvSpPr/>
          <p:nvPr>
            <p:ph idx="4" type="pic"/>
          </p:nvPr>
        </p:nvSpPr>
        <p:spPr>
          <a:xfrm>
            <a:off x="5010150" y="411163"/>
            <a:ext cx="2299138" cy="1485084"/>
          </a:xfrm>
          <a:prstGeom prst="rect">
            <a:avLst/>
          </a:prstGeom>
          <a:noFill/>
          <a:ln>
            <a:noFill/>
          </a:ln>
        </p:spPr>
      </p:sp>
      <p:cxnSp>
        <p:nvCxnSpPr>
          <p:cNvPr id="204" name="Google Shape;204;p32"/>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05" name="Google Shape;205;p32"/>
          <p:cNvSpPr/>
          <p:nvPr>
            <p:ph idx="5" type="pic"/>
          </p:nvPr>
        </p:nvSpPr>
        <p:spPr>
          <a:xfrm>
            <a:off x="5010150" y="2576334"/>
            <a:ext cx="2299138" cy="1485084"/>
          </a:xfrm>
          <a:prstGeom prst="rect">
            <a:avLst/>
          </a:prstGeom>
          <a:noFill/>
          <a:ln>
            <a:noFill/>
          </a:ln>
        </p:spPr>
      </p:sp>
      <p:sp>
        <p:nvSpPr>
          <p:cNvPr id="206" name="Google Shape;206;p32"/>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7" name="Google Shape;207;p32"/>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8" name="Google Shape;208;p32"/>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9" name="Google Shape;209;p32"/>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210" name="Shape 210"/>
        <p:cNvGrpSpPr/>
        <p:nvPr/>
      </p:nvGrpSpPr>
      <p:grpSpPr>
        <a:xfrm>
          <a:off x="0" y="0"/>
          <a:ext cx="0" cy="0"/>
          <a:chOff x="0" y="0"/>
          <a:chExt cx="0" cy="0"/>
        </a:xfrm>
      </p:grpSpPr>
      <p:sp>
        <p:nvSpPr>
          <p:cNvPr id="211" name="Google Shape;211;p33"/>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2" name="Google Shape;212;p33"/>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3" name="Google Shape;213;p33"/>
          <p:cNvSpPr/>
          <p:nvPr>
            <p:ph idx="2" type="pic"/>
          </p:nvPr>
        </p:nvSpPr>
        <p:spPr>
          <a:xfrm>
            <a:off x="1834712" y="411163"/>
            <a:ext cx="2299138" cy="1485084"/>
          </a:xfrm>
          <a:prstGeom prst="rect">
            <a:avLst/>
          </a:prstGeom>
          <a:noFill/>
          <a:ln>
            <a:noFill/>
          </a:ln>
        </p:spPr>
      </p:sp>
      <p:cxnSp>
        <p:nvCxnSpPr>
          <p:cNvPr id="214" name="Google Shape;214;p33"/>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15" name="Google Shape;215;p33"/>
          <p:cNvSpPr/>
          <p:nvPr>
            <p:ph idx="3" type="pic"/>
          </p:nvPr>
        </p:nvSpPr>
        <p:spPr>
          <a:xfrm>
            <a:off x="1834710" y="2585440"/>
            <a:ext cx="2299138" cy="1485084"/>
          </a:xfrm>
          <a:prstGeom prst="rect">
            <a:avLst/>
          </a:prstGeom>
          <a:noFill/>
          <a:ln>
            <a:noFill/>
          </a:ln>
        </p:spPr>
      </p:sp>
      <p:cxnSp>
        <p:nvCxnSpPr>
          <p:cNvPr id="216" name="Google Shape;216;p33"/>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7" name="Google Shape;217;p33"/>
          <p:cNvSpPr/>
          <p:nvPr>
            <p:ph idx="4" type="pic"/>
          </p:nvPr>
        </p:nvSpPr>
        <p:spPr>
          <a:xfrm>
            <a:off x="5010150" y="411163"/>
            <a:ext cx="2299138" cy="1485084"/>
          </a:xfrm>
          <a:prstGeom prst="rect">
            <a:avLst/>
          </a:prstGeom>
          <a:noFill/>
          <a:ln>
            <a:noFill/>
          </a:ln>
        </p:spPr>
      </p:sp>
      <p:sp>
        <p:nvSpPr>
          <p:cNvPr id="218" name="Google Shape;218;p33"/>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19" name="Google Shape;219;p33"/>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0" name="Google Shape;220;p33"/>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21" name="Shape 221"/>
        <p:cNvGrpSpPr/>
        <p:nvPr/>
      </p:nvGrpSpPr>
      <p:grpSpPr>
        <a:xfrm>
          <a:off x="0" y="0"/>
          <a:ext cx="0" cy="0"/>
          <a:chOff x="0" y="0"/>
          <a:chExt cx="0" cy="0"/>
        </a:xfrm>
      </p:grpSpPr>
      <p:sp>
        <p:nvSpPr>
          <p:cNvPr id="222" name="Google Shape;222;p34"/>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3" name="Google Shape;223;p34"/>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4" name="Google Shape;224;p34"/>
          <p:cNvSpPr/>
          <p:nvPr>
            <p:ph idx="2" type="pic"/>
          </p:nvPr>
        </p:nvSpPr>
        <p:spPr>
          <a:xfrm>
            <a:off x="1834712" y="411163"/>
            <a:ext cx="2299138" cy="1485084"/>
          </a:xfrm>
          <a:prstGeom prst="rect">
            <a:avLst/>
          </a:prstGeom>
          <a:noFill/>
          <a:ln>
            <a:noFill/>
          </a:ln>
        </p:spPr>
      </p:sp>
      <p:cxnSp>
        <p:nvCxnSpPr>
          <p:cNvPr id="225" name="Google Shape;225;p34"/>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26" name="Google Shape;226;p34"/>
          <p:cNvSpPr/>
          <p:nvPr>
            <p:ph idx="3" type="pic"/>
          </p:nvPr>
        </p:nvSpPr>
        <p:spPr>
          <a:xfrm>
            <a:off x="1841062" y="2576334"/>
            <a:ext cx="2299138" cy="1485084"/>
          </a:xfrm>
          <a:prstGeom prst="rect">
            <a:avLst/>
          </a:prstGeom>
          <a:noFill/>
          <a:ln>
            <a:noFill/>
          </a:ln>
        </p:spPr>
      </p:sp>
      <p:cxnSp>
        <p:nvCxnSpPr>
          <p:cNvPr id="227" name="Google Shape;227;p34"/>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8" name="Google Shape;228;p34"/>
          <p:cNvSpPr/>
          <p:nvPr>
            <p:ph idx="4" type="pic"/>
          </p:nvPr>
        </p:nvSpPr>
        <p:spPr>
          <a:xfrm>
            <a:off x="5010150" y="411163"/>
            <a:ext cx="2299138" cy="1485084"/>
          </a:xfrm>
          <a:prstGeom prst="rect">
            <a:avLst/>
          </a:prstGeom>
          <a:noFill/>
          <a:ln>
            <a:noFill/>
          </a:ln>
        </p:spPr>
      </p:sp>
      <p:sp>
        <p:nvSpPr>
          <p:cNvPr id="229" name="Google Shape;229;p34"/>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0" name="Google Shape;230;p34"/>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1" name="Google Shape;231;p34"/>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32" name="Shape 232"/>
        <p:cNvGrpSpPr/>
        <p:nvPr/>
      </p:nvGrpSpPr>
      <p:grpSpPr>
        <a:xfrm>
          <a:off x="0" y="0"/>
          <a:ext cx="0" cy="0"/>
          <a:chOff x="0" y="0"/>
          <a:chExt cx="0" cy="0"/>
        </a:xfrm>
      </p:grpSpPr>
      <p:sp>
        <p:nvSpPr>
          <p:cNvPr id="233" name="Google Shape;233;p35"/>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4" name="Google Shape;234;p35"/>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5" name="Google Shape;235;p35"/>
          <p:cNvSpPr/>
          <p:nvPr>
            <p:ph idx="2" type="pic"/>
          </p:nvPr>
        </p:nvSpPr>
        <p:spPr>
          <a:xfrm>
            <a:off x="431802" y="411163"/>
            <a:ext cx="2299138" cy="1485084"/>
          </a:xfrm>
          <a:prstGeom prst="rect">
            <a:avLst/>
          </a:prstGeom>
          <a:noFill/>
          <a:ln>
            <a:noFill/>
          </a:ln>
        </p:spPr>
      </p:sp>
      <p:cxnSp>
        <p:nvCxnSpPr>
          <p:cNvPr id="236" name="Google Shape;236;p35"/>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37" name="Google Shape;237;p35"/>
          <p:cNvSpPr/>
          <p:nvPr>
            <p:ph idx="3" type="pic"/>
          </p:nvPr>
        </p:nvSpPr>
        <p:spPr>
          <a:xfrm>
            <a:off x="436125" y="2571750"/>
            <a:ext cx="2299138" cy="1485084"/>
          </a:xfrm>
          <a:prstGeom prst="rect">
            <a:avLst/>
          </a:prstGeom>
          <a:noFill/>
          <a:ln>
            <a:noFill/>
          </a:ln>
        </p:spPr>
      </p:sp>
      <p:cxnSp>
        <p:nvCxnSpPr>
          <p:cNvPr id="238" name="Google Shape;238;p35"/>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9" name="Google Shape;239;p35"/>
          <p:cNvSpPr/>
          <p:nvPr>
            <p:ph idx="4" type="pic"/>
          </p:nvPr>
        </p:nvSpPr>
        <p:spPr>
          <a:xfrm>
            <a:off x="6413065" y="411163"/>
            <a:ext cx="2299138" cy="1485084"/>
          </a:xfrm>
          <a:prstGeom prst="rect">
            <a:avLst/>
          </a:prstGeom>
          <a:noFill/>
          <a:ln>
            <a:noFill/>
          </a:ln>
        </p:spPr>
      </p:sp>
      <p:sp>
        <p:nvSpPr>
          <p:cNvPr id="240" name="Google Shape;240;p35"/>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1" name="Google Shape;241;p35"/>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42" name="Google Shape;242;p35"/>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3" name="Google Shape;243;p35"/>
          <p:cNvSpPr/>
          <p:nvPr>
            <p:ph idx="6" type="pic"/>
          </p:nvPr>
        </p:nvSpPr>
        <p:spPr>
          <a:xfrm>
            <a:off x="3422429" y="411163"/>
            <a:ext cx="2299138" cy="1485084"/>
          </a:xfrm>
          <a:prstGeom prst="rect">
            <a:avLst/>
          </a:prstGeom>
          <a:noFill/>
          <a:ln>
            <a:noFill/>
          </a:ln>
        </p:spPr>
      </p:sp>
      <p:cxnSp>
        <p:nvCxnSpPr>
          <p:cNvPr id="244" name="Google Shape;244;p35"/>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45" name="Google Shape;245;p35"/>
          <p:cNvSpPr/>
          <p:nvPr>
            <p:ph idx="7" type="pic"/>
          </p:nvPr>
        </p:nvSpPr>
        <p:spPr>
          <a:xfrm>
            <a:off x="3429712" y="2571750"/>
            <a:ext cx="2299138" cy="1485084"/>
          </a:xfrm>
          <a:prstGeom prst="rect">
            <a:avLst/>
          </a:prstGeom>
          <a:noFill/>
          <a:ln>
            <a:noFill/>
          </a:ln>
        </p:spPr>
      </p:sp>
      <p:sp>
        <p:nvSpPr>
          <p:cNvPr id="246" name="Google Shape;246;p35"/>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7" name="Google Shape;247;p35"/>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8" name="Google Shape;248;p35"/>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49" name="Shape 249"/>
        <p:cNvGrpSpPr/>
        <p:nvPr/>
      </p:nvGrpSpPr>
      <p:grpSpPr>
        <a:xfrm>
          <a:off x="0" y="0"/>
          <a:ext cx="0" cy="0"/>
          <a:chOff x="0" y="0"/>
          <a:chExt cx="0" cy="0"/>
        </a:xfrm>
      </p:grpSpPr>
      <p:sp>
        <p:nvSpPr>
          <p:cNvPr id="250" name="Google Shape;250;p36"/>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51" name="Google Shape;251;p36"/>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2" name="Google Shape;252;p36"/>
          <p:cNvSpPr/>
          <p:nvPr>
            <p:ph idx="2" type="pic"/>
          </p:nvPr>
        </p:nvSpPr>
        <p:spPr>
          <a:xfrm>
            <a:off x="431802" y="411163"/>
            <a:ext cx="2299138" cy="1485084"/>
          </a:xfrm>
          <a:prstGeom prst="rect">
            <a:avLst/>
          </a:prstGeom>
          <a:noFill/>
          <a:ln>
            <a:noFill/>
          </a:ln>
        </p:spPr>
      </p:sp>
      <p:cxnSp>
        <p:nvCxnSpPr>
          <p:cNvPr id="253" name="Google Shape;253;p36"/>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54" name="Google Shape;254;p36"/>
          <p:cNvSpPr/>
          <p:nvPr>
            <p:ph idx="3" type="pic"/>
          </p:nvPr>
        </p:nvSpPr>
        <p:spPr>
          <a:xfrm>
            <a:off x="431800" y="2584284"/>
            <a:ext cx="2299138" cy="1485084"/>
          </a:xfrm>
          <a:prstGeom prst="rect">
            <a:avLst/>
          </a:prstGeom>
          <a:noFill/>
          <a:ln>
            <a:noFill/>
          </a:ln>
        </p:spPr>
      </p:sp>
      <p:cxnSp>
        <p:nvCxnSpPr>
          <p:cNvPr id="255" name="Google Shape;255;p36"/>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6" name="Google Shape;256;p36"/>
          <p:cNvSpPr/>
          <p:nvPr>
            <p:ph idx="4" type="pic"/>
          </p:nvPr>
        </p:nvSpPr>
        <p:spPr>
          <a:xfrm>
            <a:off x="6413065" y="411163"/>
            <a:ext cx="2299138" cy="1485084"/>
          </a:xfrm>
          <a:prstGeom prst="rect">
            <a:avLst/>
          </a:prstGeom>
          <a:noFill/>
          <a:ln>
            <a:noFill/>
          </a:ln>
        </p:spPr>
      </p:sp>
      <p:sp>
        <p:nvSpPr>
          <p:cNvPr id="257" name="Google Shape;257;p36"/>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8" name="Google Shape;258;p36"/>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59" name="Google Shape;259;p36"/>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60" name="Google Shape;260;p36"/>
          <p:cNvSpPr/>
          <p:nvPr>
            <p:ph idx="6" type="pic"/>
          </p:nvPr>
        </p:nvSpPr>
        <p:spPr>
          <a:xfrm>
            <a:off x="3422429" y="411163"/>
            <a:ext cx="2299138" cy="1485084"/>
          </a:xfrm>
          <a:prstGeom prst="rect">
            <a:avLst/>
          </a:prstGeom>
          <a:noFill/>
          <a:ln>
            <a:noFill/>
          </a:ln>
        </p:spPr>
      </p:sp>
      <p:cxnSp>
        <p:nvCxnSpPr>
          <p:cNvPr id="261" name="Google Shape;261;p36"/>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62" name="Google Shape;262;p36"/>
          <p:cNvSpPr/>
          <p:nvPr>
            <p:ph idx="7" type="pic"/>
          </p:nvPr>
        </p:nvSpPr>
        <p:spPr>
          <a:xfrm>
            <a:off x="3425387" y="2584284"/>
            <a:ext cx="2299138" cy="1485084"/>
          </a:xfrm>
          <a:prstGeom prst="rect">
            <a:avLst/>
          </a:prstGeom>
          <a:noFill/>
          <a:ln>
            <a:noFill/>
          </a:ln>
        </p:spPr>
      </p:sp>
      <p:sp>
        <p:nvSpPr>
          <p:cNvPr id="263" name="Google Shape;263;p36"/>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4" name="Google Shape;264;p36"/>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5" name="Google Shape;265;p36"/>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66" name="Shape 266"/>
        <p:cNvGrpSpPr/>
        <p:nvPr/>
      </p:nvGrpSpPr>
      <p:grpSpPr>
        <a:xfrm>
          <a:off x="0" y="0"/>
          <a:ext cx="0" cy="0"/>
          <a:chOff x="0" y="0"/>
          <a:chExt cx="0" cy="0"/>
        </a:xfrm>
      </p:grpSpPr>
      <p:sp>
        <p:nvSpPr>
          <p:cNvPr id="267" name="Google Shape;267;p37"/>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68" name="Google Shape;268;p37"/>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9" name="Google Shape;269;p37"/>
          <p:cNvSpPr/>
          <p:nvPr>
            <p:ph idx="2" type="pic"/>
          </p:nvPr>
        </p:nvSpPr>
        <p:spPr>
          <a:xfrm>
            <a:off x="431802" y="411163"/>
            <a:ext cx="2299138" cy="1485084"/>
          </a:xfrm>
          <a:prstGeom prst="rect">
            <a:avLst/>
          </a:prstGeom>
          <a:noFill/>
          <a:ln>
            <a:noFill/>
          </a:ln>
        </p:spPr>
      </p:sp>
      <p:cxnSp>
        <p:nvCxnSpPr>
          <p:cNvPr id="270" name="Google Shape;270;p37"/>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1" name="Google Shape;271;p37"/>
          <p:cNvSpPr/>
          <p:nvPr>
            <p:ph idx="3" type="pic"/>
          </p:nvPr>
        </p:nvSpPr>
        <p:spPr>
          <a:xfrm>
            <a:off x="431798" y="2571750"/>
            <a:ext cx="2299138" cy="1485084"/>
          </a:xfrm>
          <a:prstGeom prst="rect">
            <a:avLst/>
          </a:prstGeom>
          <a:noFill/>
          <a:ln>
            <a:noFill/>
          </a:ln>
        </p:spPr>
      </p:sp>
      <p:cxnSp>
        <p:nvCxnSpPr>
          <p:cNvPr id="272" name="Google Shape;272;p37"/>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3" name="Google Shape;273;p37"/>
          <p:cNvSpPr/>
          <p:nvPr>
            <p:ph idx="4" type="pic"/>
          </p:nvPr>
        </p:nvSpPr>
        <p:spPr>
          <a:xfrm>
            <a:off x="6413065" y="411163"/>
            <a:ext cx="2299138" cy="1485084"/>
          </a:xfrm>
          <a:prstGeom prst="rect">
            <a:avLst/>
          </a:prstGeom>
          <a:noFill/>
          <a:ln>
            <a:noFill/>
          </a:ln>
        </p:spPr>
      </p:sp>
      <p:cxnSp>
        <p:nvCxnSpPr>
          <p:cNvPr id="274" name="Google Shape;274;p37"/>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5" name="Google Shape;275;p37"/>
          <p:cNvSpPr/>
          <p:nvPr>
            <p:ph idx="5" type="pic"/>
          </p:nvPr>
        </p:nvSpPr>
        <p:spPr>
          <a:xfrm>
            <a:off x="6413062" y="2571750"/>
            <a:ext cx="2299138" cy="1485084"/>
          </a:xfrm>
          <a:prstGeom prst="rect">
            <a:avLst/>
          </a:prstGeom>
          <a:noFill/>
          <a:ln>
            <a:noFill/>
          </a:ln>
        </p:spPr>
      </p:sp>
      <p:sp>
        <p:nvSpPr>
          <p:cNvPr id="276" name="Google Shape;276;p37"/>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7" name="Google Shape;277;p37"/>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8" name="Google Shape;278;p37"/>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79" name="Google Shape;279;p37"/>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80" name="Google Shape;280;p37"/>
          <p:cNvSpPr/>
          <p:nvPr>
            <p:ph idx="8" type="pic"/>
          </p:nvPr>
        </p:nvSpPr>
        <p:spPr>
          <a:xfrm>
            <a:off x="3422429" y="411163"/>
            <a:ext cx="2299138" cy="1485084"/>
          </a:xfrm>
          <a:prstGeom prst="rect">
            <a:avLst/>
          </a:prstGeom>
          <a:noFill/>
          <a:ln>
            <a:noFill/>
          </a:ln>
        </p:spPr>
      </p:sp>
      <p:cxnSp>
        <p:nvCxnSpPr>
          <p:cNvPr id="281" name="Google Shape;281;p37"/>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82" name="Google Shape;282;p37"/>
          <p:cNvSpPr/>
          <p:nvPr>
            <p:ph idx="9" type="pic"/>
          </p:nvPr>
        </p:nvSpPr>
        <p:spPr>
          <a:xfrm>
            <a:off x="3422426" y="2571750"/>
            <a:ext cx="2299138" cy="1485084"/>
          </a:xfrm>
          <a:prstGeom prst="rect">
            <a:avLst/>
          </a:prstGeom>
          <a:noFill/>
          <a:ln>
            <a:noFill/>
          </a:ln>
        </p:spPr>
      </p:sp>
      <p:sp>
        <p:nvSpPr>
          <p:cNvPr id="283" name="Google Shape;283;p37"/>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4" name="Google Shape;284;p37"/>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5" name="Google Shape;285;p37"/>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86" name="Shape 286"/>
        <p:cNvGrpSpPr/>
        <p:nvPr/>
      </p:nvGrpSpPr>
      <p:grpSpPr>
        <a:xfrm>
          <a:off x="0" y="0"/>
          <a:ext cx="0" cy="0"/>
          <a:chOff x="0" y="0"/>
          <a:chExt cx="0" cy="0"/>
        </a:xfrm>
      </p:grpSpPr>
      <p:sp>
        <p:nvSpPr>
          <p:cNvPr id="287" name="Google Shape;287;p38"/>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88" name="Google Shape;288;p38"/>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9" name="Google Shape;289;p38"/>
          <p:cNvSpPr/>
          <p:nvPr>
            <p:ph idx="2" type="pic"/>
          </p:nvPr>
        </p:nvSpPr>
        <p:spPr>
          <a:xfrm>
            <a:off x="431802" y="411163"/>
            <a:ext cx="2299138" cy="1485084"/>
          </a:xfrm>
          <a:prstGeom prst="rect">
            <a:avLst/>
          </a:prstGeom>
          <a:noFill/>
          <a:ln>
            <a:noFill/>
          </a:ln>
        </p:spPr>
      </p:sp>
      <p:cxnSp>
        <p:nvCxnSpPr>
          <p:cNvPr id="290" name="Google Shape;290;p38"/>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1" name="Google Shape;291;p38"/>
          <p:cNvSpPr/>
          <p:nvPr>
            <p:ph idx="3" type="pic"/>
          </p:nvPr>
        </p:nvSpPr>
        <p:spPr>
          <a:xfrm>
            <a:off x="436125" y="2585440"/>
            <a:ext cx="2299138" cy="1485084"/>
          </a:xfrm>
          <a:prstGeom prst="rect">
            <a:avLst/>
          </a:prstGeom>
          <a:noFill/>
          <a:ln>
            <a:noFill/>
          </a:ln>
        </p:spPr>
      </p:sp>
      <p:cxnSp>
        <p:nvCxnSpPr>
          <p:cNvPr id="292" name="Google Shape;292;p38"/>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3" name="Google Shape;293;p38"/>
          <p:cNvSpPr/>
          <p:nvPr>
            <p:ph idx="4" type="pic"/>
          </p:nvPr>
        </p:nvSpPr>
        <p:spPr>
          <a:xfrm>
            <a:off x="6413065" y="411163"/>
            <a:ext cx="2299138" cy="1485084"/>
          </a:xfrm>
          <a:prstGeom prst="rect">
            <a:avLst/>
          </a:prstGeom>
          <a:noFill/>
          <a:ln>
            <a:noFill/>
          </a:ln>
        </p:spPr>
      </p:sp>
      <p:cxnSp>
        <p:nvCxnSpPr>
          <p:cNvPr id="294" name="Google Shape;294;p38"/>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5" name="Google Shape;295;p38"/>
          <p:cNvSpPr/>
          <p:nvPr>
            <p:ph idx="5" type="pic"/>
          </p:nvPr>
        </p:nvSpPr>
        <p:spPr>
          <a:xfrm>
            <a:off x="6417389" y="2585440"/>
            <a:ext cx="2299138" cy="1485084"/>
          </a:xfrm>
          <a:prstGeom prst="rect">
            <a:avLst/>
          </a:prstGeom>
          <a:noFill/>
          <a:ln>
            <a:noFill/>
          </a:ln>
        </p:spPr>
      </p:sp>
      <p:sp>
        <p:nvSpPr>
          <p:cNvPr id="296" name="Google Shape;296;p38"/>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7" name="Google Shape;297;p38"/>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8" name="Google Shape;298;p38"/>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99" name="Google Shape;299;p38"/>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300" name="Google Shape;300;p38"/>
          <p:cNvSpPr/>
          <p:nvPr>
            <p:ph idx="8" type="pic"/>
          </p:nvPr>
        </p:nvSpPr>
        <p:spPr>
          <a:xfrm>
            <a:off x="3422429" y="411163"/>
            <a:ext cx="2299138" cy="1485084"/>
          </a:xfrm>
          <a:prstGeom prst="rect">
            <a:avLst/>
          </a:prstGeom>
          <a:noFill/>
          <a:ln>
            <a:noFill/>
          </a:ln>
        </p:spPr>
      </p:sp>
      <p:cxnSp>
        <p:nvCxnSpPr>
          <p:cNvPr id="301" name="Google Shape;301;p38"/>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302" name="Google Shape;302;p38"/>
          <p:cNvSpPr/>
          <p:nvPr>
            <p:ph idx="9" type="pic"/>
          </p:nvPr>
        </p:nvSpPr>
        <p:spPr>
          <a:xfrm>
            <a:off x="3426753" y="2585440"/>
            <a:ext cx="2299138" cy="1485084"/>
          </a:xfrm>
          <a:prstGeom prst="rect">
            <a:avLst/>
          </a:prstGeom>
          <a:noFill/>
          <a:ln>
            <a:noFill/>
          </a:ln>
        </p:spPr>
      </p:sp>
      <p:sp>
        <p:nvSpPr>
          <p:cNvPr id="303" name="Google Shape;303;p38"/>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4" name="Google Shape;304;p38"/>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5" name="Google Shape;305;p38"/>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306" name="Shape 306"/>
        <p:cNvGrpSpPr/>
        <p:nvPr/>
      </p:nvGrpSpPr>
      <p:grpSpPr>
        <a:xfrm>
          <a:off x="0" y="0"/>
          <a:ext cx="0" cy="0"/>
          <a:chOff x="0" y="0"/>
          <a:chExt cx="0" cy="0"/>
        </a:xfrm>
      </p:grpSpPr>
      <p:sp>
        <p:nvSpPr>
          <p:cNvPr id="307" name="Google Shape;307;p39"/>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08" name="Google Shape;308;p39"/>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9" name="Google Shape;309;p39"/>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310" name="Shape 310"/>
        <p:cNvGrpSpPr/>
        <p:nvPr/>
      </p:nvGrpSpPr>
      <p:grpSpPr>
        <a:xfrm>
          <a:off x="0" y="0"/>
          <a:ext cx="0" cy="0"/>
          <a:chOff x="0" y="0"/>
          <a:chExt cx="0" cy="0"/>
        </a:xfrm>
      </p:grpSpPr>
      <p:sp>
        <p:nvSpPr>
          <p:cNvPr id="311" name="Google Shape;311;p40"/>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12" name="Google Shape;312;p40"/>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3" name="Google Shape;313;p40"/>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spcBef>
                <a:spcPts val="2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30" name="Shape 30"/>
        <p:cNvGrpSpPr/>
        <p:nvPr/>
      </p:nvGrpSpPr>
      <p:grpSpPr>
        <a:xfrm>
          <a:off x="0" y="0"/>
          <a:ext cx="0" cy="0"/>
          <a:chOff x="0" y="0"/>
          <a:chExt cx="0" cy="0"/>
        </a:xfrm>
      </p:grpSpPr>
      <p:sp>
        <p:nvSpPr>
          <p:cNvPr id="31" name="Google Shape;31;p5"/>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32" name="Google Shape;32;p5"/>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33" name="Google Shape;33;p5"/>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4" name="Google Shape;34;p5"/>
          <p:cNvSpPr txBox="1"/>
          <p:nvPr>
            <p:ph idx="1" type="body"/>
          </p:nvPr>
        </p:nvSpPr>
        <p:spPr>
          <a:xfrm>
            <a:off x="431800" y="3720363"/>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5" name="Google Shape;35;p5"/>
          <p:cNvSpPr/>
          <p:nvPr>
            <p:ph idx="2" type="pic"/>
          </p:nvPr>
        </p:nvSpPr>
        <p:spPr>
          <a:xfrm>
            <a:off x="5651872" y="0"/>
            <a:ext cx="3493714" cy="4573587"/>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314" name="Shape 314"/>
        <p:cNvGrpSpPr/>
        <p:nvPr/>
      </p:nvGrpSpPr>
      <p:grpSpPr>
        <a:xfrm>
          <a:off x="0" y="0"/>
          <a:ext cx="0" cy="0"/>
          <a:chOff x="0" y="0"/>
          <a:chExt cx="0" cy="0"/>
        </a:xfrm>
      </p:grpSpPr>
      <p:sp>
        <p:nvSpPr>
          <p:cNvPr id="315" name="Google Shape;315;p41"/>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6" name="Google Shape;316;p41"/>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17" name="Google Shape;317;p41"/>
          <p:cNvSpPr/>
          <p:nvPr>
            <p:ph idx="2" type="pic"/>
          </p:nvPr>
        </p:nvSpPr>
        <p:spPr>
          <a:xfrm>
            <a:off x="431800" y="1565550"/>
            <a:ext cx="1692000" cy="1692000"/>
          </a:xfrm>
          <a:prstGeom prst="ellipse">
            <a:avLst/>
          </a:prstGeom>
          <a:noFill/>
          <a:ln>
            <a:noFill/>
          </a:ln>
        </p:spPr>
      </p:sp>
      <p:sp>
        <p:nvSpPr>
          <p:cNvPr id="318" name="Google Shape;318;p41"/>
          <p:cNvSpPr/>
          <p:nvPr>
            <p:ph idx="3" type="pic"/>
          </p:nvPr>
        </p:nvSpPr>
        <p:spPr>
          <a:xfrm>
            <a:off x="2627933" y="1565550"/>
            <a:ext cx="1692000" cy="1692000"/>
          </a:xfrm>
          <a:prstGeom prst="ellipse">
            <a:avLst/>
          </a:prstGeom>
          <a:noFill/>
          <a:ln>
            <a:noFill/>
          </a:ln>
        </p:spPr>
      </p:sp>
      <p:sp>
        <p:nvSpPr>
          <p:cNvPr id="319" name="Google Shape;319;p41"/>
          <p:cNvSpPr/>
          <p:nvPr>
            <p:ph idx="4" type="pic"/>
          </p:nvPr>
        </p:nvSpPr>
        <p:spPr>
          <a:xfrm>
            <a:off x="4824066" y="1565550"/>
            <a:ext cx="1692000" cy="1692000"/>
          </a:xfrm>
          <a:prstGeom prst="ellipse">
            <a:avLst/>
          </a:prstGeom>
          <a:noFill/>
          <a:ln>
            <a:noFill/>
          </a:ln>
        </p:spPr>
      </p:sp>
      <p:sp>
        <p:nvSpPr>
          <p:cNvPr id="320" name="Google Shape;320;p41"/>
          <p:cNvSpPr/>
          <p:nvPr>
            <p:ph idx="5" type="pic"/>
          </p:nvPr>
        </p:nvSpPr>
        <p:spPr>
          <a:xfrm>
            <a:off x="7020200" y="1565550"/>
            <a:ext cx="1692000" cy="1692000"/>
          </a:xfrm>
          <a:prstGeom prst="ellipse">
            <a:avLst/>
          </a:prstGeom>
          <a:noFill/>
          <a:ln>
            <a:noFill/>
          </a:ln>
        </p:spPr>
      </p:sp>
      <p:sp>
        <p:nvSpPr>
          <p:cNvPr id="321" name="Google Shape;321;p41"/>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2" name="Google Shape;322;p41"/>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323" name="Google Shape;323;p41"/>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24" name="Google Shape;324;p41"/>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5" name="Google Shape;325;p41"/>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26" name="Shape 326"/>
        <p:cNvGrpSpPr/>
        <p:nvPr/>
      </p:nvGrpSpPr>
      <p:grpSpPr>
        <a:xfrm>
          <a:off x="0" y="0"/>
          <a:ext cx="0" cy="0"/>
          <a:chOff x="0" y="0"/>
          <a:chExt cx="0" cy="0"/>
        </a:xfrm>
      </p:grpSpPr>
      <p:sp>
        <p:nvSpPr>
          <p:cNvPr id="327" name="Google Shape;327;p42"/>
          <p:cNvSpPr/>
          <p:nvPr>
            <p:ph idx="2" type="pic"/>
          </p:nvPr>
        </p:nvSpPr>
        <p:spPr>
          <a:xfrm>
            <a:off x="431800" y="1565550"/>
            <a:ext cx="1692000" cy="1692000"/>
          </a:xfrm>
          <a:prstGeom prst="ellipse">
            <a:avLst/>
          </a:prstGeom>
          <a:noFill/>
          <a:ln>
            <a:noFill/>
          </a:ln>
        </p:spPr>
      </p:sp>
      <p:sp>
        <p:nvSpPr>
          <p:cNvPr id="328" name="Google Shape;328;p42"/>
          <p:cNvSpPr/>
          <p:nvPr>
            <p:ph idx="3" type="pic"/>
          </p:nvPr>
        </p:nvSpPr>
        <p:spPr>
          <a:xfrm>
            <a:off x="2627933" y="1565550"/>
            <a:ext cx="1692000" cy="1692000"/>
          </a:xfrm>
          <a:prstGeom prst="ellipse">
            <a:avLst/>
          </a:prstGeom>
          <a:noFill/>
          <a:ln>
            <a:noFill/>
          </a:ln>
        </p:spPr>
      </p:sp>
      <p:sp>
        <p:nvSpPr>
          <p:cNvPr id="329" name="Google Shape;329;p42"/>
          <p:cNvSpPr/>
          <p:nvPr>
            <p:ph idx="4" type="pic"/>
          </p:nvPr>
        </p:nvSpPr>
        <p:spPr>
          <a:xfrm>
            <a:off x="4824066" y="1565550"/>
            <a:ext cx="1692000" cy="1692000"/>
          </a:xfrm>
          <a:prstGeom prst="ellipse">
            <a:avLst/>
          </a:prstGeom>
          <a:noFill/>
          <a:ln>
            <a:noFill/>
          </a:ln>
        </p:spPr>
      </p:sp>
      <p:sp>
        <p:nvSpPr>
          <p:cNvPr id="330" name="Google Shape;330;p42"/>
          <p:cNvSpPr/>
          <p:nvPr>
            <p:ph idx="5" type="pic"/>
          </p:nvPr>
        </p:nvSpPr>
        <p:spPr>
          <a:xfrm>
            <a:off x="7020200" y="1565550"/>
            <a:ext cx="1692000" cy="1692000"/>
          </a:xfrm>
          <a:prstGeom prst="ellipse">
            <a:avLst/>
          </a:prstGeom>
          <a:noFill/>
          <a:ln>
            <a:noFill/>
          </a:ln>
        </p:spPr>
      </p:sp>
      <p:cxnSp>
        <p:nvCxnSpPr>
          <p:cNvPr id="331" name="Google Shape;331;p42"/>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32" name="Google Shape;332;p42"/>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33" name="Google Shape;333;p42"/>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34" name="Google Shape;334;p42"/>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35" name="Google Shape;335;p42"/>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36" name="Google Shape;336;p42"/>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37" name="Google Shape;337;p42"/>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38" name="Shape 338"/>
        <p:cNvGrpSpPr/>
        <p:nvPr/>
      </p:nvGrpSpPr>
      <p:grpSpPr>
        <a:xfrm>
          <a:off x="0" y="0"/>
          <a:ext cx="0" cy="0"/>
          <a:chOff x="0" y="0"/>
          <a:chExt cx="0" cy="0"/>
        </a:xfrm>
      </p:grpSpPr>
      <p:cxnSp>
        <p:nvCxnSpPr>
          <p:cNvPr id="339" name="Google Shape;339;p43"/>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40" name="Google Shape;340;p43"/>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41" name="Google Shape;341;p43"/>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42" name="Google Shape;342;p4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43" name="Shape 343"/>
        <p:cNvGrpSpPr/>
        <p:nvPr/>
      </p:nvGrpSpPr>
      <p:grpSpPr>
        <a:xfrm>
          <a:off x="0" y="0"/>
          <a:ext cx="0" cy="0"/>
          <a:chOff x="0" y="0"/>
          <a:chExt cx="0" cy="0"/>
        </a:xfrm>
      </p:grpSpPr>
      <p:sp>
        <p:nvSpPr>
          <p:cNvPr id="344" name="Google Shape;344;p44"/>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45" name="Google Shape;345;p44"/>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46" name="Shape 346"/>
        <p:cNvGrpSpPr/>
        <p:nvPr/>
      </p:nvGrpSpPr>
      <p:grpSpPr>
        <a:xfrm>
          <a:off x="0" y="0"/>
          <a:ext cx="0" cy="0"/>
          <a:chOff x="0" y="0"/>
          <a:chExt cx="0" cy="0"/>
        </a:xfrm>
      </p:grpSpPr>
      <p:sp>
        <p:nvSpPr>
          <p:cNvPr id="347" name="Google Shape;347;p45"/>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48" name="Google Shape;348;p45"/>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49" name="Shape 349"/>
        <p:cNvGrpSpPr/>
        <p:nvPr/>
      </p:nvGrpSpPr>
      <p:grpSpPr>
        <a:xfrm>
          <a:off x="0" y="0"/>
          <a:ext cx="0" cy="0"/>
          <a:chOff x="0" y="0"/>
          <a:chExt cx="0" cy="0"/>
        </a:xfrm>
      </p:grpSpPr>
      <p:sp>
        <p:nvSpPr>
          <p:cNvPr id="350" name="Google Shape;350;p46"/>
          <p:cNvSpPr/>
          <p:nvPr>
            <p:ph idx="2" type="pic"/>
          </p:nvPr>
        </p:nvSpPr>
        <p:spPr>
          <a:xfrm>
            <a:off x="431802" y="411162"/>
            <a:ext cx="8280398" cy="4321175"/>
          </a:xfrm>
          <a:prstGeom prst="rect">
            <a:avLst/>
          </a:prstGeom>
          <a:noFill/>
          <a:ln>
            <a:noFill/>
          </a:ln>
        </p:spPr>
      </p:sp>
      <p:sp>
        <p:nvSpPr>
          <p:cNvPr id="351" name="Google Shape;351;p46"/>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1" showMasterSp="0">
  <p:cSld name="1_Full image (Dark)">
    <p:bg>
      <p:bgPr>
        <a:solidFill>
          <a:schemeClr val="dk2"/>
        </a:solidFill>
      </p:bgPr>
    </p:bg>
    <p:spTree>
      <p:nvGrpSpPr>
        <p:cNvPr id="352" name="Shape 352"/>
        <p:cNvGrpSpPr/>
        <p:nvPr/>
      </p:nvGrpSpPr>
      <p:grpSpPr>
        <a:xfrm>
          <a:off x="0" y="0"/>
          <a:ext cx="0" cy="0"/>
          <a:chOff x="0" y="0"/>
          <a:chExt cx="0" cy="0"/>
        </a:xfrm>
      </p:grpSpPr>
      <p:sp>
        <p:nvSpPr>
          <p:cNvPr id="353" name="Google Shape;353;p47"/>
          <p:cNvSpPr/>
          <p:nvPr>
            <p:ph idx="2" type="pic"/>
          </p:nvPr>
        </p:nvSpPr>
        <p:spPr>
          <a:xfrm>
            <a:off x="431802" y="411162"/>
            <a:ext cx="8280300" cy="4321200"/>
          </a:xfrm>
          <a:prstGeom prst="rect">
            <a:avLst/>
          </a:prstGeom>
          <a:noFill/>
          <a:ln>
            <a:noFill/>
          </a:ln>
        </p:spPr>
      </p:sp>
      <p:sp>
        <p:nvSpPr>
          <p:cNvPr id="354" name="Google Shape;354;p47"/>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55" name="Shape 355"/>
        <p:cNvGrpSpPr/>
        <p:nvPr/>
      </p:nvGrpSpPr>
      <p:grpSpPr>
        <a:xfrm>
          <a:off x="0" y="0"/>
          <a:ext cx="0" cy="0"/>
          <a:chOff x="0" y="0"/>
          <a:chExt cx="0" cy="0"/>
        </a:xfrm>
      </p:grpSpPr>
      <p:sp>
        <p:nvSpPr>
          <p:cNvPr id="356" name="Google Shape;356;p4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57" name="Google Shape;357;p48"/>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228600" lvl="1" marL="914400" rtl="0" algn="l">
              <a:lnSpc>
                <a:spcPct val="90000"/>
              </a:lnSpc>
              <a:spcBef>
                <a:spcPts val="800"/>
              </a:spcBef>
              <a:spcAft>
                <a:spcPts val="0"/>
              </a:spcAft>
              <a:buClr>
                <a:schemeClr val="dk1"/>
              </a:buClr>
              <a:buSzPts val="1400"/>
              <a:buNone/>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58" name="Google Shape;358;p4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59" name="Google Shape;359;p4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60" name="Google Shape;360;p4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1 1 2" showMasterSp="0">
  <p:cSld name="2_Heading, bullets, image (Light)_1_2">
    <p:bg>
      <p:bgPr>
        <a:solidFill>
          <a:schemeClr val="dk2"/>
        </a:solidFill>
      </p:bgPr>
    </p:bg>
    <p:spTree>
      <p:nvGrpSpPr>
        <p:cNvPr id="361" name="Shape 361"/>
        <p:cNvGrpSpPr/>
        <p:nvPr/>
      </p:nvGrpSpPr>
      <p:grpSpPr>
        <a:xfrm>
          <a:off x="0" y="0"/>
          <a:ext cx="0" cy="0"/>
          <a:chOff x="0" y="0"/>
          <a:chExt cx="0" cy="0"/>
        </a:xfrm>
      </p:grpSpPr>
      <p:cxnSp>
        <p:nvCxnSpPr>
          <p:cNvPr id="362" name="Google Shape;362;p49"/>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63" name="Google Shape;363;p49"/>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64" name="Google Shape;364;p49"/>
          <p:cNvSpPr/>
          <p:nvPr>
            <p:ph idx="2" type="pic"/>
          </p:nvPr>
        </p:nvSpPr>
        <p:spPr>
          <a:xfrm>
            <a:off x="5251450" y="702659"/>
            <a:ext cx="3892500" cy="3451800"/>
          </a:xfrm>
          <a:prstGeom prst="rect">
            <a:avLst/>
          </a:prstGeom>
          <a:noFill/>
          <a:ln>
            <a:noFill/>
          </a:ln>
        </p:spPr>
      </p:sp>
      <p:sp>
        <p:nvSpPr>
          <p:cNvPr id="365" name="Google Shape;365;p49"/>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66" name="Google Shape;366;p4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67" name="Shape 367"/>
        <p:cNvGrpSpPr/>
        <p:nvPr/>
      </p:nvGrpSpPr>
      <p:grpSpPr>
        <a:xfrm>
          <a:off x="0" y="0"/>
          <a:ext cx="0" cy="0"/>
          <a:chOff x="0" y="0"/>
          <a:chExt cx="0" cy="0"/>
        </a:xfrm>
      </p:grpSpPr>
      <p:sp>
        <p:nvSpPr>
          <p:cNvPr id="368" name="Google Shape;368;p50"/>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69" name="Google Shape;369;p50"/>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370" name="Google Shape;370;p50"/>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371" name="Google Shape;371;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6" name="Shape 36"/>
        <p:cNvGrpSpPr/>
        <p:nvPr/>
      </p:nvGrpSpPr>
      <p:grpSpPr>
        <a:xfrm>
          <a:off x="0" y="0"/>
          <a:ext cx="0" cy="0"/>
          <a:chOff x="0" y="0"/>
          <a:chExt cx="0" cy="0"/>
        </a:xfrm>
      </p:grpSpPr>
      <p:sp>
        <p:nvSpPr>
          <p:cNvPr id="37" name="Google Shape;37;p6"/>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8" name="Google Shape;38;p6"/>
          <p:cNvSpPr/>
          <p:nvPr>
            <p:ph idx="2" type="pic"/>
          </p:nvPr>
        </p:nvSpPr>
        <p:spPr>
          <a:xfrm>
            <a:off x="5251450" y="702659"/>
            <a:ext cx="3892550" cy="3471620"/>
          </a:xfrm>
          <a:prstGeom prst="rect">
            <a:avLst/>
          </a:prstGeom>
          <a:noFill/>
          <a:ln>
            <a:noFill/>
          </a:ln>
        </p:spPr>
      </p:sp>
      <p:sp>
        <p:nvSpPr>
          <p:cNvPr id="39" name="Google Shape;39;p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1" showMasterSp="0">
  <p:cSld name="Blank (Dark)_1">
    <p:bg>
      <p:bgPr>
        <a:solidFill>
          <a:schemeClr val="dk2"/>
        </a:solidFill>
      </p:bgPr>
    </p:bg>
    <p:spTree>
      <p:nvGrpSpPr>
        <p:cNvPr id="372" name="Shape 372"/>
        <p:cNvGrpSpPr/>
        <p:nvPr/>
      </p:nvGrpSpPr>
      <p:grpSpPr>
        <a:xfrm>
          <a:off x="0" y="0"/>
          <a:ext cx="0" cy="0"/>
          <a:chOff x="0" y="0"/>
          <a:chExt cx="0" cy="0"/>
        </a:xfrm>
      </p:grpSpPr>
      <p:sp>
        <p:nvSpPr>
          <p:cNvPr id="373" name="Google Shape;373;p51"/>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1" showMasterSp="0">
  <p:cSld name="1_Heading, bullets, image (Light)_5">
    <p:bg>
      <p:bgPr>
        <a:solidFill>
          <a:srgbClr val="002835"/>
        </a:solidFill>
      </p:bgPr>
    </p:bg>
    <p:spTree>
      <p:nvGrpSpPr>
        <p:cNvPr id="374" name="Shape 374"/>
        <p:cNvGrpSpPr/>
        <p:nvPr/>
      </p:nvGrpSpPr>
      <p:grpSpPr>
        <a:xfrm>
          <a:off x="0" y="0"/>
          <a:ext cx="0" cy="0"/>
          <a:chOff x="0" y="0"/>
          <a:chExt cx="0" cy="0"/>
        </a:xfrm>
      </p:grpSpPr>
      <p:cxnSp>
        <p:nvCxnSpPr>
          <p:cNvPr id="375" name="Google Shape;375;p5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76" name="Google Shape;376;p5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77" name="Google Shape;377;p52"/>
          <p:cNvSpPr/>
          <p:nvPr>
            <p:ph idx="2" type="pic"/>
          </p:nvPr>
        </p:nvSpPr>
        <p:spPr>
          <a:xfrm>
            <a:off x="5251450" y="702659"/>
            <a:ext cx="3892500" cy="3451800"/>
          </a:xfrm>
          <a:prstGeom prst="rect">
            <a:avLst/>
          </a:prstGeom>
          <a:noFill/>
          <a:ln>
            <a:noFill/>
          </a:ln>
        </p:spPr>
      </p:sp>
      <p:sp>
        <p:nvSpPr>
          <p:cNvPr id="378" name="Google Shape;378;p5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79" name="Google Shape;379;p5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2" showMasterSp="0">
  <p:cSld name="1_Heading, bullets, image (Light)_10">
    <p:bg>
      <p:bgPr>
        <a:solidFill>
          <a:schemeClr val="dk2"/>
        </a:solidFill>
      </p:bgPr>
    </p:bg>
    <p:spTree>
      <p:nvGrpSpPr>
        <p:cNvPr id="380" name="Shape 380"/>
        <p:cNvGrpSpPr/>
        <p:nvPr/>
      </p:nvGrpSpPr>
      <p:grpSpPr>
        <a:xfrm>
          <a:off x="0" y="0"/>
          <a:ext cx="0" cy="0"/>
          <a:chOff x="0" y="0"/>
          <a:chExt cx="0" cy="0"/>
        </a:xfrm>
      </p:grpSpPr>
      <p:cxnSp>
        <p:nvCxnSpPr>
          <p:cNvPr id="381" name="Google Shape;381;p5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82" name="Google Shape;382;p5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83" name="Google Shape;383;p53"/>
          <p:cNvSpPr/>
          <p:nvPr>
            <p:ph idx="2" type="pic"/>
          </p:nvPr>
        </p:nvSpPr>
        <p:spPr>
          <a:xfrm>
            <a:off x="5251450" y="702659"/>
            <a:ext cx="3892500" cy="3451800"/>
          </a:xfrm>
          <a:prstGeom prst="rect">
            <a:avLst/>
          </a:prstGeom>
          <a:noFill/>
          <a:ln>
            <a:noFill/>
          </a:ln>
        </p:spPr>
      </p:sp>
      <p:sp>
        <p:nvSpPr>
          <p:cNvPr id="384" name="Google Shape;384;p5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85" name="Google Shape;385;p5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40" name="Shape 40"/>
        <p:cNvGrpSpPr/>
        <p:nvPr/>
      </p:nvGrpSpPr>
      <p:grpSpPr>
        <a:xfrm>
          <a:off x="0" y="0"/>
          <a:ext cx="0" cy="0"/>
          <a:chOff x="0" y="0"/>
          <a:chExt cx="0" cy="0"/>
        </a:xfrm>
      </p:grpSpPr>
      <p:sp>
        <p:nvSpPr>
          <p:cNvPr id="41" name="Google Shape;41;p7"/>
          <p:cNvSpPr/>
          <p:nvPr>
            <p:ph idx="2" type="pic"/>
          </p:nvPr>
        </p:nvSpPr>
        <p:spPr>
          <a:xfrm>
            <a:off x="431802" y="411162"/>
            <a:ext cx="8280398" cy="4321175"/>
          </a:xfrm>
          <a:prstGeom prst="rect">
            <a:avLst/>
          </a:prstGeom>
          <a:noFill/>
          <a:ln>
            <a:noFill/>
          </a:ln>
        </p:spPr>
      </p:sp>
      <p:sp>
        <p:nvSpPr>
          <p:cNvPr id="42" name="Google Shape;42;p7"/>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spcBef>
                <a:spcPts val="0"/>
              </a:spcBef>
              <a:spcAft>
                <a:spcPts val="0"/>
              </a:spcAft>
              <a:buClr>
                <a:schemeClr val="dk1"/>
              </a:buClr>
              <a:buSzPts val="1200"/>
              <a:buNone/>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 1">
    <p:bg>
      <p:bgPr>
        <a:solidFill>
          <a:schemeClr val="dk2"/>
        </a:solidFill>
      </p:bgPr>
    </p:bg>
    <p:spTree>
      <p:nvGrpSpPr>
        <p:cNvPr id="43" name="Shape 43"/>
        <p:cNvGrpSpPr/>
        <p:nvPr/>
      </p:nvGrpSpPr>
      <p:grpSpPr>
        <a:xfrm>
          <a:off x="0" y="0"/>
          <a:ext cx="0" cy="0"/>
          <a:chOff x="0" y="0"/>
          <a:chExt cx="0" cy="0"/>
        </a:xfrm>
      </p:grpSpPr>
      <p:cxnSp>
        <p:nvCxnSpPr>
          <p:cNvPr id="44" name="Google Shape;44;p8"/>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5" name="Google Shape;45;p8"/>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342900" lvl="1" marL="914400" algn="l">
              <a:spcBef>
                <a:spcPts val="800"/>
              </a:spcBef>
              <a:spcAft>
                <a:spcPts val="0"/>
              </a:spcAft>
              <a:buClr>
                <a:schemeClr val="dk1"/>
              </a:buClr>
              <a:buSzPts val="1800"/>
              <a:buChar char="○"/>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
        <p:nvSpPr>
          <p:cNvPr id="46" name="Google Shape;46;p8"/>
          <p:cNvSpPr/>
          <p:nvPr>
            <p:ph idx="2" type="pic"/>
          </p:nvPr>
        </p:nvSpPr>
        <p:spPr>
          <a:xfrm>
            <a:off x="5251450" y="702659"/>
            <a:ext cx="3892500" cy="3451800"/>
          </a:xfrm>
          <a:prstGeom prst="rect">
            <a:avLst/>
          </a:prstGeom>
          <a:noFill/>
          <a:ln>
            <a:noFill/>
          </a:ln>
        </p:spPr>
      </p:sp>
      <p:sp>
        <p:nvSpPr>
          <p:cNvPr id="47" name="Google Shape;47;p8"/>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algn="l">
              <a:spcBef>
                <a:spcPts val="800"/>
              </a:spcBef>
              <a:spcAft>
                <a:spcPts val="0"/>
              </a:spcAft>
              <a:buClr>
                <a:schemeClr val="dk1"/>
              </a:buClr>
              <a:buSzPts val="1800"/>
              <a:buChar char="○"/>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
        <p:nvSpPr>
          <p:cNvPr id="48" name="Google Shape;48;p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304800" lvl="1" marL="914400" algn="l">
              <a:spcBef>
                <a:spcPts val="0"/>
              </a:spcBef>
              <a:spcAft>
                <a:spcPts val="0"/>
              </a:spcAft>
              <a:buClr>
                <a:schemeClr val="dk1"/>
              </a:buClr>
              <a:buSzPts val="1200"/>
              <a:buChar char="○"/>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49" name="Shape 49"/>
        <p:cNvGrpSpPr/>
        <p:nvPr/>
      </p:nvGrpSpPr>
      <p:grpSpPr>
        <a:xfrm>
          <a:off x="0" y="0"/>
          <a:ext cx="0" cy="0"/>
          <a:chOff x="0" y="0"/>
          <a:chExt cx="0" cy="0"/>
        </a:xfrm>
      </p:grpSpPr>
      <p:cxnSp>
        <p:nvCxnSpPr>
          <p:cNvPr id="50" name="Google Shape;50;p9"/>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51" name="Google Shape;51;p9"/>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52" name="Google Shape;52;p9"/>
          <p:cNvSpPr txBox="1"/>
          <p:nvPr>
            <p:ph idx="2" type="body"/>
          </p:nvPr>
        </p:nvSpPr>
        <p:spPr>
          <a:xfrm>
            <a:off x="431801" y="1447800"/>
            <a:ext cx="5645149" cy="289559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53" name="Shape 53"/>
        <p:cNvGrpSpPr/>
        <p:nvPr/>
      </p:nvGrpSpPr>
      <p:grpSpPr>
        <a:xfrm>
          <a:off x="0" y="0"/>
          <a:ext cx="0" cy="0"/>
          <a:chOff x="0" y="0"/>
          <a:chExt cx="0" cy="0"/>
        </a:xfrm>
      </p:grpSpPr>
      <p:cxnSp>
        <p:nvCxnSpPr>
          <p:cNvPr id="54" name="Google Shape;54;p10"/>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55" name="Google Shape;55;p10"/>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6" name="Google Shape;56;p10"/>
          <p:cNvSpPr/>
          <p:nvPr>
            <p:ph idx="2" type="pic"/>
          </p:nvPr>
        </p:nvSpPr>
        <p:spPr>
          <a:xfrm>
            <a:off x="5251450" y="702659"/>
            <a:ext cx="3892550" cy="3451894"/>
          </a:xfrm>
          <a:prstGeom prst="rect">
            <a:avLst/>
          </a:prstGeom>
          <a:noFill/>
          <a:ln>
            <a:noFill/>
          </a:ln>
        </p:spPr>
      </p:sp>
      <p:sp>
        <p:nvSpPr>
          <p:cNvPr id="57" name="Google Shape;57;p10"/>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8" name="Google Shape;58;p1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theme" Target="../theme/theme2.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9pPr>
          </a:lstStyle>
          <a:p/>
        </p:txBody>
      </p:sp>
      <p:sp>
        <p:nvSpPr>
          <p:cNvPr id="11" name="Google Shape;11;p1"/>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26.jpg"/><Relationship Id="rId4" Type="http://schemas.openxmlformats.org/officeDocument/2006/relationships/image" Target="../media/image17.png"/><Relationship Id="rId5" Type="http://schemas.openxmlformats.org/officeDocument/2006/relationships/image" Target="../media/image35.png"/><Relationship Id="rId6" Type="http://schemas.openxmlformats.org/officeDocument/2006/relationships/image" Target="../media/image33.png"/><Relationship Id="rId7" Type="http://schemas.openxmlformats.org/officeDocument/2006/relationships/image" Target="../media/image45.png"/><Relationship Id="rId8" Type="http://schemas.openxmlformats.org/officeDocument/2006/relationships/image" Target="../media/image4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4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5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42.png"/><Relationship Id="rId4" Type="http://schemas.openxmlformats.org/officeDocument/2006/relationships/image" Target="../media/image4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50.png"/><Relationship Id="rId4" Type="http://schemas.openxmlformats.org/officeDocument/2006/relationships/image" Target="../media/image43.png"/><Relationship Id="rId5" Type="http://schemas.openxmlformats.org/officeDocument/2006/relationships/image" Target="../media/image36.png"/><Relationship Id="rId6" Type="http://schemas.openxmlformats.org/officeDocument/2006/relationships/image" Target="../media/image10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9.png"/><Relationship Id="rId4" Type="http://schemas.openxmlformats.org/officeDocument/2006/relationships/image" Target="../media/image47.png"/><Relationship Id="rId9" Type="http://schemas.openxmlformats.org/officeDocument/2006/relationships/image" Target="../media/image69.png"/><Relationship Id="rId5" Type="http://schemas.openxmlformats.org/officeDocument/2006/relationships/image" Target="../media/image48.png"/><Relationship Id="rId6" Type="http://schemas.openxmlformats.org/officeDocument/2006/relationships/image" Target="../media/image55.png"/><Relationship Id="rId7" Type="http://schemas.openxmlformats.org/officeDocument/2006/relationships/image" Target="../media/image49.png"/><Relationship Id="rId8" Type="http://schemas.openxmlformats.org/officeDocument/2006/relationships/image" Target="../media/image57.jpg"/><Relationship Id="rId31" Type="http://schemas.openxmlformats.org/officeDocument/2006/relationships/image" Target="../media/image73.png"/><Relationship Id="rId30" Type="http://schemas.openxmlformats.org/officeDocument/2006/relationships/image" Target="../media/image76.png"/><Relationship Id="rId33" Type="http://schemas.openxmlformats.org/officeDocument/2006/relationships/image" Target="../media/image83.png"/><Relationship Id="rId32" Type="http://schemas.openxmlformats.org/officeDocument/2006/relationships/image" Target="../media/image72.png"/><Relationship Id="rId35" Type="http://schemas.openxmlformats.org/officeDocument/2006/relationships/image" Target="../media/image89.png"/><Relationship Id="rId34" Type="http://schemas.openxmlformats.org/officeDocument/2006/relationships/image" Target="../media/image92.png"/><Relationship Id="rId36" Type="http://schemas.openxmlformats.org/officeDocument/2006/relationships/image" Target="../media/image75.png"/><Relationship Id="rId20" Type="http://schemas.openxmlformats.org/officeDocument/2006/relationships/image" Target="../media/image62.png"/><Relationship Id="rId22" Type="http://schemas.openxmlformats.org/officeDocument/2006/relationships/image" Target="../media/image63.png"/><Relationship Id="rId21" Type="http://schemas.openxmlformats.org/officeDocument/2006/relationships/image" Target="../media/image60.png"/><Relationship Id="rId24" Type="http://schemas.openxmlformats.org/officeDocument/2006/relationships/image" Target="../media/image79.png"/><Relationship Id="rId23" Type="http://schemas.openxmlformats.org/officeDocument/2006/relationships/image" Target="../media/image64.png"/><Relationship Id="rId26" Type="http://schemas.openxmlformats.org/officeDocument/2006/relationships/image" Target="../media/image67.png"/><Relationship Id="rId25" Type="http://schemas.openxmlformats.org/officeDocument/2006/relationships/image" Target="../media/image65.png"/><Relationship Id="rId28" Type="http://schemas.openxmlformats.org/officeDocument/2006/relationships/image" Target="../media/image66.png"/><Relationship Id="rId27" Type="http://schemas.openxmlformats.org/officeDocument/2006/relationships/image" Target="../media/image84.png"/><Relationship Id="rId29" Type="http://schemas.openxmlformats.org/officeDocument/2006/relationships/image" Target="../media/image68.png"/><Relationship Id="rId11" Type="http://schemas.openxmlformats.org/officeDocument/2006/relationships/image" Target="../media/image51.png"/><Relationship Id="rId10" Type="http://schemas.openxmlformats.org/officeDocument/2006/relationships/image" Target="../media/image59.png"/><Relationship Id="rId13" Type="http://schemas.openxmlformats.org/officeDocument/2006/relationships/image" Target="../media/image58.png"/><Relationship Id="rId12" Type="http://schemas.openxmlformats.org/officeDocument/2006/relationships/image" Target="../media/image56.png"/><Relationship Id="rId15" Type="http://schemas.openxmlformats.org/officeDocument/2006/relationships/image" Target="../media/image53.png"/><Relationship Id="rId14" Type="http://schemas.openxmlformats.org/officeDocument/2006/relationships/image" Target="../media/image70.png"/><Relationship Id="rId17" Type="http://schemas.openxmlformats.org/officeDocument/2006/relationships/image" Target="../media/image61.png"/><Relationship Id="rId16" Type="http://schemas.openxmlformats.org/officeDocument/2006/relationships/image" Target="../media/image54.png"/><Relationship Id="rId19" Type="http://schemas.openxmlformats.org/officeDocument/2006/relationships/image" Target="../media/image71.png"/><Relationship Id="rId18" Type="http://schemas.openxmlformats.org/officeDocument/2006/relationships/image" Target="../media/image8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1.xml"/><Relationship Id="rId3" Type="http://schemas.openxmlformats.org/officeDocument/2006/relationships/image" Target="../media/image78.png"/><Relationship Id="rId4" Type="http://schemas.openxmlformats.org/officeDocument/2006/relationships/image" Target="../media/image91.png"/><Relationship Id="rId5" Type="http://schemas.openxmlformats.org/officeDocument/2006/relationships/image" Target="../media/image74.png"/><Relationship Id="rId6" Type="http://schemas.openxmlformats.org/officeDocument/2006/relationships/image" Target="../media/image82.png"/><Relationship Id="rId7" Type="http://schemas.openxmlformats.org/officeDocument/2006/relationships/image" Target="../media/image9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2.xml"/><Relationship Id="rId3" Type="http://schemas.openxmlformats.org/officeDocument/2006/relationships/image" Target="../media/image9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80.png"/><Relationship Id="rId4" Type="http://schemas.openxmlformats.org/officeDocument/2006/relationships/hyperlink" Target="http://realkm.com/go/world-scaled-by-number-of-documents-in-web-of-science-by-authors-living-ther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4.xml"/><Relationship Id="rId3" Type="http://schemas.openxmlformats.org/officeDocument/2006/relationships/image" Target="../media/image98.png"/><Relationship Id="rId4" Type="http://schemas.openxmlformats.org/officeDocument/2006/relationships/image" Target="../media/image87.png"/><Relationship Id="rId5" Type="http://schemas.openxmlformats.org/officeDocument/2006/relationships/image" Target="../media/image1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8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86.jpg"/><Relationship Id="rId4" Type="http://schemas.openxmlformats.org/officeDocument/2006/relationships/image" Target="../media/image9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 Id="rId3" Type="http://schemas.openxmlformats.org/officeDocument/2006/relationships/hyperlink" Target="https://www.unesco.org/en/open-science/toolkit" TargetMode="External"/><Relationship Id="rId4" Type="http://schemas.openxmlformats.org/officeDocument/2006/relationships/image" Target="../media/image8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95.png"/><Relationship Id="rId4" Type="http://schemas.openxmlformats.org/officeDocument/2006/relationships/image" Target="../media/image14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37.png"/><Relationship Id="rId4" Type="http://schemas.openxmlformats.org/officeDocument/2006/relationships/image" Target="../media/image114.png"/><Relationship Id="rId5" Type="http://schemas.openxmlformats.org/officeDocument/2006/relationships/image" Target="../media/image117.png"/><Relationship Id="rId6" Type="http://schemas.openxmlformats.org/officeDocument/2006/relationships/image" Target="../media/image101.jpg"/><Relationship Id="rId7" Type="http://schemas.openxmlformats.org/officeDocument/2006/relationships/image" Target="../media/image10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2.jpg"/><Relationship Id="rId5" Type="http://schemas.openxmlformats.org/officeDocument/2006/relationships/image" Target="../media/image6.png"/><Relationship Id="rId6"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13.jpg"/><Relationship Id="rId4" Type="http://schemas.openxmlformats.org/officeDocument/2006/relationships/image" Target="../media/image106.png"/><Relationship Id="rId5" Type="http://schemas.openxmlformats.org/officeDocument/2006/relationships/image" Target="../media/image10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96.jpg"/><Relationship Id="rId4" Type="http://schemas.openxmlformats.org/officeDocument/2006/relationships/image" Target="../media/image10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2.xml"/><Relationship Id="rId3" Type="http://schemas.openxmlformats.org/officeDocument/2006/relationships/image" Target="../media/image105.jpg"/><Relationship Id="rId4" Type="http://schemas.openxmlformats.org/officeDocument/2006/relationships/image" Target="../media/image94.jpg"/><Relationship Id="rId5" Type="http://schemas.openxmlformats.org/officeDocument/2006/relationships/image" Target="../media/image9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104.jpg"/><Relationship Id="rId4" Type="http://schemas.openxmlformats.org/officeDocument/2006/relationships/image" Target="../media/image107.png"/><Relationship Id="rId5" Type="http://schemas.openxmlformats.org/officeDocument/2006/relationships/image" Target="../media/image1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doi.org/10.5281/zenodo.3236409" TargetMode="External"/><Relationship Id="rId4" Type="http://schemas.openxmlformats.org/officeDocument/2006/relationships/image" Target="../media/image140.png"/><Relationship Id="rId5" Type="http://schemas.openxmlformats.org/officeDocument/2006/relationships/image" Target="../media/image1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118.png"/><Relationship Id="rId4" Type="http://schemas.openxmlformats.org/officeDocument/2006/relationships/image" Target="../media/image121.png"/><Relationship Id="rId5" Type="http://schemas.openxmlformats.org/officeDocument/2006/relationships/image" Target="../media/image132.png"/><Relationship Id="rId6" Type="http://schemas.openxmlformats.org/officeDocument/2006/relationships/image" Target="../media/image110.png"/><Relationship Id="rId7" Type="http://schemas.openxmlformats.org/officeDocument/2006/relationships/image" Target="../media/image116.png"/><Relationship Id="rId8" Type="http://schemas.openxmlformats.org/officeDocument/2006/relationships/image" Target="../media/image10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38.png"/><Relationship Id="rId4" Type="http://schemas.openxmlformats.org/officeDocument/2006/relationships/image" Target="../media/image139.png"/><Relationship Id="rId5" Type="http://schemas.openxmlformats.org/officeDocument/2006/relationships/image" Target="../media/image115.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7.xml"/><Relationship Id="rId3"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19.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1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5.png"/><Relationship Id="rId8"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40.xml"/><Relationship Id="rId3" Type="http://schemas.openxmlformats.org/officeDocument/2006/relationships/hyperlink" Target="https://zenodo.org/record/7398697#.Y5BdwuzP23K" TargetMode="External"/><Relationship Id="rId4" Type="http://schemas.openxmlformats.org/officeDocument/2006/relationships/image" Target="../media/image1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1.xml"/><Relationship Id="rId3" Type="http://schemas.openxmlformats.org/officeDocument/2006/relationships/image" Target="../media/image124.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image" Target="../media/image128.png"/><Relationship Id="rId4" Type="http://schemas.openxmlformats.org/officeDocument/2006/relationships/image" Target="../media/image120.png"/><Relationship Id="rId5" Type="http://schemas.openxmlformats.org/officeDocument/2006/relationships/image" Target="../media/image130.png"/><Relationship Id="rId6" Type="http://schemas.openxmlformats.org/officeDocument/2006/relationships/image" Target="../media/image122.jpg"/><Relationship Id="rId7" Type="http://schemas.openxmlformats.org/officeDocument/2006/relationships/image" Target="../media/image136.jpg"/><Relationship Id="rId8" Type="http://schemas.openxmlformats.org/officeDocument/2006/relationships/image" Target="../media/image1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25.jpg"/><Relationship Id="rId4" Type="http://schemas.openxmlformats.org/officeDocument/2006/relationships/image" Target="../media/image1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4.xml"/><Relationship Id="rId3" Type="http://schemas.openxmlformats.org/officeDocument/2006/relationships/image" Target="../media/image129.jpg"/><Relationship Id="rId4" Type="http://schemas.openxmlformats.org/officeDocument/2006/relationships/image" Target="../media/image1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26.png"/><Relationship Id="rId4" Type="http://schemas.openxmlformats.org/officeDocument/2006/relationships/image" Target="../media/image1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22.png"/><Relationship Id="rId6" Type="http://schemas.openxmlformats.org/officeDocument/2006/relationships/hyperlink" Target="https://doi.org/10.1126/science.aac4716" TargetMode="External"/><Relationship Id="rId7" Type="http://schemas.openxmlformats.org/officeDocument/2006/relationships/hyperlink" Target="https://doi.org/10.1126/science.aac4716"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0.jpg"/><Relationship Id="rId4" Type="http://schemas.openxmlformats.org/officeDocument/2006/relationships/image" Target="../media/image13.png"/><Relationship Id="rId5" Type="http://schemas.openxmlformats.org/officeDocument/2006/relationships/hyperlink" Target="https://ecampusontario.pressbooks.pub/sustainabletourismfuture/chapter/creative-commons-licens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hyperlink" Target="https://ecampusontario.pressbooks.pub/sustainabletourismfuture/chapter/creative-commons-licensing/" TargetMode="External"/><Relationship Id="rId9" Type="http://schemas.openxmlformats.org/officeDocument/2006/relationships/image" Target="../media/image77.png"/><Relationship Id="rId5" Type="http://schemas.openxmlformats.org/officeDocument/2006/relationships/image" Target="../media/image37.png"/><Relationship Id="rId6" Type="http://schemas.openxmlformats.org/officeDocument/2006/relationships/image" Target="../media/image24.png"/><Relationship Id="rId7" Type="http://schemas.openxmlformats.org/officeDocument/2006/relationships/image" Target="../media/image15.jpg"/><Relationship Id="rId8" Type="http://schemas.openxmlformats.org/officeDocument/2006/relationships/image" Target="../media/image27.png"/><Relationship Id="rId10"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image" Target="../media/image38.png"/><Relationship Id="rId5"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4"/>
          <p:cNvSpPr txBox="1"/>
          <p:nvPr>
            <p:ph type="title"/>
          </p:nvPr>
        </p:nvSpPr>
        <p:spPr>
          <a:xfrm>
            <a:off x="431800" y="2311927"/>
            <a:ext cx="5422200" cy="990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hlink"/>
              </a:buClr>
              <a:buSzPts val="1100"/>
              <a:buFont typeface="Arial"/>
              <a:buNone/>
            </a:pPr>
            <a:r>
              <a:rPr lang="en-GB" sz="2300"/>
              <a:t>Turing Lunch &amp; Learn</a:t>
            </a:r>
            <a:endParaRPr sz="2300"/>
          </a:p>
          <a:p>
            <a:pPr indent="0" lvl="0" marL="0" rtl="0" algn="l">
              <a:lnSpc>
                <a:spcPct val="115000"/>
              </a:lnSpc>
              <a:spcBef>
                <a:spcPts val="0"/>
              </a:spcBef>
              <a:spcAft>
                <a:spcPts val="0"/>
              </a:spcAft>
              <a:buClr>
                <a:schemeClr val="hlink"/>
              </a:buClr>
              <a:buSzPts val="1100"/>
              <a:buFont typeface="Arial"/>
              <a:buNone/>
            </a:pPr>
            <a:r>
              <a:rPr lang="en-GB" sz="2300"/>
              <a:t>The Turing Way: Reproducible, Inclusive, Collaborative Data Science</a:t>
            </a:r>
            <a:endParaRPr b="0" i="1" sz="2300"/>
          </a:p>
        </p:txBody>
      </p:sp>
      <p:sp>
        <p:nvSpPr>
          <p:cNvPr id="392" name="Google Shape;392;p54"/>
          <p:cNvSpPr txBox="1"/>
          <p:nvPr/>
        </p:nvSpPr>
        <p:spPr>
          <a:xfrm>
            <a:off x="434350" y="3759428"/>
            <a:ext cx="6106200" cy="739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lt1"/>
              </a:buClr>
              <a:buSzPts val="2400"/>
              <a:buFont typeface="Arial"/>
              <a:buNone/>
            </a:pPr>
            <a:r>
              <a:rPr b="1" lang="en-GB" sz="2100">
                <a:solidFill>
                  <a:schemeClr val="lt1"/>
                </a:solidFill>
              </a:rPr>
              <a:t>Anne Lee Steele</a:t>
            </a:r>
            <a:endParaRPr b="1" sz="2100">
              <a:solidFill>
                <a:schemeClr val="lt1"/>
              </a:solidFill>
            </a:endParaRPr>
          </a:p>
          <a:p>
            <a:pPr indent="0" lvl="0" marL="0" marR="0" rtl="0" algn="l">
              <a:lnSpc>
                <a:spcPct val="90000"/>
              </a:lnSpc>
              <a:spcBef>
                <a:spcPts val="0"/>
              </a:spcBef>
              <a:spcAft>
                <a:spcPts val="0"/>
              </a:spcAft>
              <a:buClr>
                <a:schemeClr val="lt1"/>
              </a:buClr>
              <a:buSzPts val="2400"/>
              <a:buFont typeface="Arial"/>
              <a:buNone/>
            </a:pPr>
            <a:r>
              <a:rPr b="1" lang="en-GB" sz="2100">
                <a:solidFill>
                  <a:schemeClr val="lt1"/>
                </a:solidFill>
              </a:rPr>
              <a:t>Community Manager, </a:t>
            </a:r>
            <a:r>
              <a:rPr b="1" i="1" lang="en-GB" sz="2100">
                <a:solidFill>
                  <a:schemeClr val="lt1"/>
                </a:solidFill>
              </a:rPr>
              <a:t>The Turing Way</a:t>
            </a:r>
            <a:endParaRPr b="1" i="1" sz="2100">
              <a:solidFill>
                <a:schemeClr val="lt1"/>
              </a:solidFill>
            </a:endParaRPr>
          </a:p>
          <a:p>
            <a:pPr indent="0" lvl="0" marL="0" marR="0" rtl="0" algn="l">
              <a:lnSpc>
                <a:spcPct val="90000"/>
              </a:lnSpc>
              <a:spcBef>
                <a:spcPts val="800"/>
              </a:spcBef>
              <a:spcAft>
                <a:spcPts val="800"/>
              </a:spcAft>
              <a:buClr>
                <a:schemeClr val="lt1"/>
              </a:buClr>
              <a:buSzPts val="2400"/>
              <a:buFont typeface="Arial"/>
              <a:buNone/>
            </a:pPr>
            <a:r>
              <a:rPr b="0" i="0" lang="en-GB" sz="2100" u="none" cap="none" strike="noStrike">
                <a:solidFill>
                  <a:schemeClr val="lt1"/>
                </a:solidFill>
                <a:latin typeface="Arial"/>
                <a:ea typeface="Arial"/>
                <a:cs typeface="Arial"/>
                <a:sym typeface="Arial"/>
              </a:rPr>
              <a:t>Pronouns: she/her/hers</a:t>
            </a:r>
            <a:endParaRPr sz="1100"/>
          </a:p>
        </p:txBody>
      </p:sp>
      <p:sp>
        <p:nvSpPr>
          <p:cNvPr id="393" name="Google Shape;393;p54"/>
          <p:cNvSpPr txBox="1"/>
          <p:nvPr/>
        </p:nvSpPr>
        <p:spPr>
          <a:xfrm>
            <a:off x="0" y="4573587"/>
            <a:ext cx="9144000" cy="569911"/>
          </a:xfrm>
          <a:prstGeom prst="rect">
            <a:avLst/>
          </a:prstGeom>
          <a:noFill/>
          <a:ln>
            <a:noFill/>
          </a:ln>
        </p:spPr>
        <p:txBody>
          <a:bodyPr anchorCtr="0" anchor="b" bIns="72000" lIns="0" spcFirstLastPara="1" rIns="108000" wrap="square" tIns="0">
            <a:normAutofit/>
          </a:bodyPr>
          <a:lstStyle/>
          <a:p>
            <a:pPr indent="0" lvl="0" marL="0" marR="0" rtl="0" algn="r">
              <a:lnSpc>
                <a:spcPct val="114000"/>
              </a:lnSpc>
              <a:spcBef>
                <a:spcPts val="0"/>
              </a:spcBef>
              <a:spcAft>
                <a:spcPts val="600"/>
              </a:spcAft>
              <a:buClr>
                <a:schemeClr val="lt1"/>
              </a:buClr>
              <a:buSzPts val="1200"/>
              <a:buFont typeface="Arial"/>
              <a:buNone/>
            </a:pPr>
            <a:r>
              <a:rPr b="0" i="0" lang="en-GB" sz="1200" u="none" cap="none" strike="noStrike">
                <a:solidFill>
                  <a:schemeClr val="lt1"/>
                </a:solidFill>
                <a:latin typeface="Arial"/>
                <a:ea typeface="Arial"/>
                <a:cs typeface="Arial"/>
                <a:sym typeface="Arial"/>
              </a:rPr>
              <a:t>@turingway, CC-BY 4.0, Zenodo: https://zenodo.org/record/</a:t>
            </a:r>
            <a:r>
              <a:rPr lang="en-GB" sz="1100">
                <a:solidFill>
                  <a:schemeClr val="lt1"/>
                </a:solidFill>
              </a:rPr>
              <a:t>7848675,</a:t>
            </a:r>
            <a:r>
              <a:rPr b="0" i="0" lang="en-GB" sz="1100" u="none" cap="none" strike="noStrike">
                <a:solidFill>
                  <a:schemeClr val="lt1"/>
                </a:solidFill>
                <a:latin typeface="Arial"/>
                <a:ea typeface="Arial"/>
                <a:cs typeface="Arial"/>
                <a:sym typeface="Arial"/>
              </a:rPr>
              <a:t> DOI: </a:t>
            </a:r>
            <a:r>
              <a:rPr lang="en-GB" sz="1100">
                <a:solidFill>
                  <a:schemeClr val="lt1"/>
                </a:solidFill>
              </a:rPr>
              <a:t>10.5281/zenodo.7994371</a:t>
            </a:r>
            <a:endParaRPr b="0" i="0" sz="1100" u="sng" cap="none" strike="noStrike">
              <a:solidFill>
                <a:schemeClr val="lt1"/>
              </a:solidFill>
              <a:latin typeface="Arial"/>
              <a:ea typeface="Arial"/>
              <a:cs typeface="Arial"/>
              <a:sym typeface="Arial"/>
            </a:endParaRPr>
          </a:p>
        </p:txBody>
      </p:sp>
      <p:pic>
        <p:nvPicPr>
          <p:cNvPr id="394" name="Google Shape;394;p54"/>
          <p:cNvPicPr preferRelativeResize="0"/>
          <p:nvPr/>
        </p:nvPicPr>
        <p:blipFill rotWithShape="1">
          <a:blip r:embed="rId3">
            <a:alphaModFix/>
          </a:blip>
          <a:srcRect b="0" l="0" r="0" t="0"/>
          <a:stretch/>
        </p:blipFill>
        <p:spPr>
          <a:xfrm>
            <a:off x="6017774" y="980150"/>
            <a:ext cx="2224975" cy="2595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pic>
        <p:nvPicPr>
          <p:cNvPr id="508" name="Google Shape;508;p63"/>
          <p:cNvPicPr preferRelativeResize="0"/>
          <p:nvPr/>
        </p:nvPicPr>
        <p:blipFill rotWithShape="1">
          <a:blip r:embed="rId3">
            <a:alphaModFix/>
          </a:blip>
          <a:srcRect b="0" l="0" r="0" t="0"/>
          <a:stretch/>
        </p:blipFill>
        <p:spPr>
          <a:xfrm>
            <a:off x="438911" y="1508617"/>
            <a:ext cx="3581475" cy="2919291"/>
          </a:xfrm>
          <a:prstGeom prst="rect">
            <a:avLst/>
          </a:prstGeom>
          <a:noFill/>
          <a:ln>
            <a:noFill/>
          </a:ln>
        </p:spPr>
      </p:pic>
      <p:sp>
        <p:nvSpPr>
          <p:cNvPr id="509" name="Google Shape;509;p63"/>
          <p:cNvSpPr txBox="1"/>
          <p:nvPr/>
        </p:nvSpPr>
        <p:spPr>
          <a:xfrm>
            <a:off x="438893" y="645375"/>
            <a:ext cx="8273400" cy="545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lt1"/>
              </a:buClr>
              <a:buSzPts val="3200"/>
              <a:buFont typeface="Arial"/>
              <a:buNone/>
            </a:pPr>
            <a:r>
              <a:rPr b="1" lang="en-GB" sz="3200">
                <a:solidFill>
                  <a:schemeClr val="lt1"/>
                </a:solidFill>
              </a:rPr>
              <a:t>Reproducibility</a:t>
            </a:r>
            <a:endParaRPr b="1" sz="3400">
              <a:solidFill>
                <a:schemeClr val="lt1"/>
              </a:solidFill>
            </a:endParaRPr>
          </a:p>
          <a:p>
            <a:pPr indent="0" lvl="0" marL="0" rtl="0" algn="l">
              <a:spcBef>
                <a:spcPts val="0"/>
              </a:spcBef>
              <a:spcAft>
                <a:spcPts val="0"/>
              </a:spcAft>
              <a:buClr>
                <a:schemeClr val="lt1"/>
              </a:buClr>
              <a:buSzPts val="2400"/>
              <a:buFont typeface="Arial"/>
              <a:buNone/>
            </a:pPr>
            <a:r>
              <a:t/>
            </a:r>
            <a:endParaRPr b="1" sz="3200">
              <a:solidFill>
                <a:schemeClr val="lt1"/>
              </a:solidFill>
            </a:endParaRPr>
          </a:p>
          <a:p>
            <a:pPr indent="0" lvl="0" marL="0" marR="0" rtl="0" algn="l">
              <a:lnSpc>
                <a:spcPct val="126923"/>
              </a:lnSpc>
              <a:spcBef>
                <a:spcPts val="0"/>
              </a:spcBef>
              <a:spcAft>
                <a:spcPts val="0"/>
              </a:spcAft>
              <a:buClr>
                <a:schemeClr val="lt1"/>
              </a:buClr>
              <a:buSzPts val="2600"/>
              <a:buFont typeface="Arial"/>
              <a:buNone/>
            </a:pPr>
            <a:r>
              <a:t/>
            </a:r>
            <a:endParaRPr b="1" sz="2700">
              <a:solidFill>
                <a:schemeClr val="lt1"/>
              </a:solidFill>
            </a:endParaRPr>
          </a:p>
        </p:txBody>
      </p:sp>
      <p:pic>
        <p:nvPicPr>
          <p:cNvPr descr="Kirstie's definition of reproducible research." id="510" name="Google Shape;510;p63"/>
          <p:cNvPicPr preferRelativeResize="0"/>
          <p:nvPr/>
        </p:nvPicPr>
        <p:blipFill rotWithShape="1">
          <a:blip r:embed="rId4">
            <a:alphaModFix/>
          </a:blip>
          <a:srcRect b="0" l="0" r="0" t="0"/>
          <a:stretch/>
        </p:blipFill>
        <p:spPr>
          <a:xfrm>
            <a:off x="4237419" y="1508617"/>
            <a:ext cx="4702774" cy="2418337"/>
          </a:xfrm>
          <a:prstGeom prst="rect">
            <a:avLst/>
          </a:prstGeom>
          <a:noFill/>
          <a:ln>
            <a:noFill/>
          </a:ln>
        </p:spPr>
      </p:pic>
      <p:sp>
        <p:nvSpPr>
          <p:cNvPr id="511" name="Google Shape;511;p63"/>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64"/>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Reproducible Research</a:t>
            </a:r>
            <a:endParaRPr/>
          </a:p>
        </p:txBody>
      </p:sp>
      <p:sp>
        <p:nvSpPr>
          <p:cNvPr id="518" name="Google Shape;518;p64"/>
          <p:cNvSpPr txBox="1"/>
          <p:nvPr>
            <p:ph idx="3" type="body"/>
          </p:nvPr>
        </p:nvSpPr>
        <p:spPr>
          <a:xfrm>
            <a:off x="431799" y="1325887"/>
            <a:ext cx="4220700" cy="2828700"/>
          </a:xfrm>
          <a:prstGeom prst="rect">
            <a:avLst/>
          </a:prstGeom>
          <a:noFill/>
          <a:ln>
            <a:noFill/>
          </a:ln>
        </p:spPr>
        <p:txBody>
          <a:bodyPr anchorCtr="0" anchor="t" bIns="0" lIns="0" spcFirstLastPara="1" rIns="0" wrap="square" tIns="0">
            <a:noAutofit/>
          </a:bodyPr>
          <a:lstStyle/>
          <a:p>
            <a:pPr indent="-406400" lvl="0" marL="457200" rtl="0" algn="l">
              <a:lnSpc>
                <a:spcPct val="100000"/>
              </a:lnSpc>
              <a:spcBef>
                <a:spcPts val="0"/>
              </a:spcBef>
              <a:spcAft>
                <a:spcPts val="0"/>
              </a:spcAft>
              <a:buClr>
                <a:schemeClr val="lt1"/>
              </a:buClr>
              <a:buSzPts val="2800"/>
              <a:buFont typeface="Arial"/>
              <a:buChar char="–"/>
            </a:pPr>
            <a:r>
              <a:rPr lang="en-GB" sz="1800"/>
              <a:t>Open research- covering open access, open data, open source software, open scholarship and more</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Version control- comprehensive guide on how to use Git</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Research data management</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Reproducible environments and code quality, testing and reviewing</a:t>
            </a:r>
            <a:endParaRPr/>
          </a:p>
          <a:p>
            <a:pPr indent="-228600" lvl="0" marL="457200" rtl="0" algn="l">
              <a:lnSpc>
                <a:spcPct val="100000"/>
              </a:lnSpc>
              <a:spcBef>
                <a:spcPts val="0"/>
              </a:spcBef>
              <a:spcAft>
                <a:spcPts val="0"/>
              </a:spcAft>
              <a:buClr>
                <a:schemeClr val="lt1"/>
              </a:buClr>
              <a:buSzPts val="2800"/>
              <a:buFont typeface="Arial"/>
              <a:buNone/>
            </a:pPr>
            <a:r>
              <a:t/>
            </a:r>
            <a:endParaRPr sz="1400"/>
          </a:p>
          <a:p>
            <a:pPr indent="-228600" lvl="0" marL="457200" rtl="0" algn="l">
              <a:lnSpc>
                <a:spcPct val="100000"/>
              </a:lnSpc>
              <a:spcBef>
                <a:spcPts val="0"/>
              </a:spcBef>
              <a:spcAft>
                <a:spcPts val="0"/>
              </a:spcAft>
              <a:buClr>
                <a:schemeClr val="lt1"/>
              </a:buClr>
              <a:buSzPts val="2800"/>
              <a:buFont typeface="Arial"/>
              <a:buNone/>
            </a:pPr>
            <a:r>
              <a:t/>
            </a:r>
            <a:endParaRPr sz="1400"/>
          </a:p>
        </p:txBody>
      </p:sp>
      <p:sp>
        <p:nvSpPr>
          <p:cNvPr id="519" name="Google Shape;519;p64"/>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pic>
        <p:nvPicPr>
          <p:cNvPr id="520" name="Google Shape;520;p64"/>
          <p:cNvPicPr preferRelativeResize="0"/>
          <p:nvPr/>
        </p:nvPicPr>
        <p:blipFill rotWithShape="1">
          <a:blip r:embed="rId3">
            <a:alphaModFix/>
          </a:blip>
          <a:srcRect b="0" l="0" r="0" t="0"/>
          <a:stretch/>
        </p:blipFill>
        <p:spPr>
          <a:xfrm>
            <a:off x="4866069" y="1228573"/>
            <a:ext cx="4087294" cy="3023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5"/>
          <p:cNvSpPr txBox="1"/>
          <p:nvPr>
            <p:ph idx="1" type="body"/>
          </p:nvPr>
        </p:nvSpPr>
        <p:spPr>
          <a:xfrm>
            <a:off x="431800" y="487363"/>
            <a:ext cx="8280300" cy="7014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Clr>
                <a:schemeClr val="lt1"/>
              </a:buClr>
              <a:buSzPts val="2800"/>
              <a:buFont typeface="Arial"/>
              <a:buNone/>
            </a:pPr>
            <a:r>
              <a:rPr b="1" lang="en-GB" sz="3200"/>
              <a:t>The Turing Way Guides </a:t>
            </a:r>
            <a:endParaRPr b="1" sz="3200"/>
          </a:p>
          <a:p>
            <a:pPr indent="0" lvl="0" marL="0" rtl="0" algn="l">
              <a:lnSpc>
                <a:spcPct val="100000"/>
              </a:lnSpc>
              <a:spcBef>
                <a:spcPts val="0"/>
              </a:spcBef>
              <a:spcAft>
                <a:spcPts val="0"/>
              </a:spcAft>
              <a:buClr>
                <a:schemeClr val="lt1"/>
              </a:buClr>
              <a:buSzPts val="2400"/>
              <a:buNone/>
            </a:pPr>
            <a:r>
              <a:t/>
            </a:r>
            <a:endParaRPr b="1" sz="3200"/>
          </a:p>
        </p:txBody>
      </p:sp>
      <p:sp>
        <p:nvSpPr>
          <p:cNvPr id="527" name="Google Shape;527;p65"/>
          <p:cNvSpPr txBox="1"/>
          <p:nvPr>
            <p:ph idx="429496729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200">
              <a:solidFill>
                <a:schemeClr val="lt1"/>
              </a:solidFill>
            </a:endParaRPr>
          </a:p>
        </p:txBody>
      </p:sp>
      <p:pic>
        <p:nvPicPr>
          <p:cNvPr descr="Diagram&#10;&#10;Description automatically generated" id="528" name="Google Shape;528;p65"/>
          <p:cNvPicPr preferRelativeResize="0"/>
          <p:nvPr/>
        </p:nvPicPr>
        <p:blipFill rotWithShape="1">
          <a:blip r:embed="rId3">
            <a:alphaModFix/>
          </a:blip>
          <a:srcRect b="0" l="0" r="0" t="0"/>
          <a:stretch/>
        </p:blipFill>
        <p:spPr>
          <a:xfrm>
            <a:off x="431844" y="1074431"/>
            <a:ext cx="2392313" cy="1481928"/>
          </a:xfrm>
          <a:prstGeom prst="rect">
            <a:avLst/>
          </a:prstGeom>
          <a:noFill/>
          <a:ln>
            <a:noFill/>
          </a:ln>
        </p:spPr>
      </p:pic>
      <p:pic>
        <p:nvPicPr>
          <p:cNvPr descr="A group of people collaboratively developing a project plan by writing on a giant canvas with a giant pencil to signify its importance in our work" id="529" name="Google Shape;529;p65"/>
          <p:cNvPicPr preferRelativeResize="0"/>
          <p:nvPr/>
        </p:nvPicPr>
        <p:blipFill rotWithShape="1">
          <a:blip r:embed="rId4">
            <a:alphaModFix/>
          </a:blip>
          <a:srcRect b="17595" l="-7296" r="-10" t="19065"/>
          <a:stretch/>
        </p:blipFill>
        <p:spPr>
          <a:xfrm>
            <a:off x="3422427" y="1069698"/>
            <a:ext cx="2299136" cy="1491392"/>
          </a:xfrm>
          <a:prstGeom prst="rect">
            <a:avLst/>
          </a:prstGeom>
          <a:solidFill>
            <a:srgbClr val="FFFFFF"/>
          </a:solidFill>
          <a:ln>
            <a:noFill/>
          </a:ln>
        </p:spPr>
      </p:pic>
      <p:pic>
        <p:nvPicPr>
          <p:cNvPr descr="A network of people exchanging and sharing different information with each other" id="530" name="Google Shape;530;p65"/>
          <p:cNvPicPr preferRelativeResize="0"/>
          <p:nvPr/>
        </p:nvPicPr>
        <p:blipFill rotWithShape="1">
          <a:blip r:embed="rId5">
            <a:alphaModFix/>
          </a:blip>
          <a:srcRect b="24067" l="0" r="0" t="23095"/>
          <a:stretch/>
        </p:blipFill>
        <p:spPr>
          <a:xfrm>
            <a:off x="6438740" y="1069683"/>
            <a:ext cx="2392314" cy="1491394"/>
          </a:xfrm>
          <a:prstGeom prst="rect">
            <a:avLst/>
          </a:prstGeom>
          <a:solidFill>
            <a:srgbClr val="FFFFFF"/>
          </a:solidFill>
          <a:ln>
            <a:noFill/>
          </a:ln>
        </p:spPr>
      </p:pic>
      <p:pic>
        <p:nvPicPr>
          <p:cNvPr id="531" name="Google Shape;531;p65"/>
          <p:cNvPicPr preferRelativeResize="0"/>
          <p:nvPr/>
        </p:nvPicPr>
        <p:blipFill rotWithShape="1">
          <a:blip r:embed="rId6">
            <a:alphaModFix/>
          </a:blip>
          <a:srcRect b="0" l="0" r="0" t="0"/>
          <a:stretch/>
        </p:blipFill>
        <p:spPr>
          <a:xfrm>
            <a:off x="478425" y="2995203"/>
            <a:ext cx="2299138" cy="1485085"/>
          </a:xfrm>
          <a:prstGeom prst="rect">
            <a:avLst/>
          </a:prstGeom>
          <a:noFill/>
          <a:ln>
            <a:noFill/>
          </a:ln>
        </p:spPr>
      </p:pic>
      <p:pic>
        <p:nvPicPr>
          <p:cNvPr descr="An illustration of a wooden judge hammer labeled with law is hitting a plank labeled with ethics with a quotation &quot;consider necessary restriction around sharing different types of data" id="532" name="Google Shape;532;p65"/>
          <p:cNvPicPr preferRelativeResize="0"/>
          <p:nvPr/>
        </p:nvPicPr>
        <p:blipFill rotWithShape="1">
          <a:blip r:embed="rId7">
            <a:alphaModFix/>
          </a:blip>
          <a:srcRect b="0" l="1681" r="15877" t="0"/>
          <a:stretch/>
        </p:blipFill>
        <p:spPr>
          <a:xfrm>
            <a:off x="3419470" y="2995204"/>
            <a:ext cx="2299138" cy="1485085"/>
          </a:xfrm>
          <a:prstGeom prst="rect">
            <a:avLst/>
          </a:prstGeom>
          <a:solidFill>
            <a:srgbClr val="FFFFFF"/>
          </a:solidFill>
          <a:ln>
            <a:noFill/>
          </a:ln>
        </p:spPr>
      </p:pic>
      <p:pic>
        <p:nvPicPr>
          <p:cNvPr descr="Diagram&#10;&#10;Description automatically generated" id="533" name="Google Shape;533;p65"/>
          <p:cNvPicPr preferRelativeResize="0"/>
          <p:nvPr/>
        </p:nvPicPr>
        <p:blipFill rotWithShape="1">
          <a:blip r:embed="rId8">
            <a:alphaModFix/>
          </a:blip>
          <a:srcRect b="0" l="0" r="0" t="0"/>
          <a:stretch/>
        </p:blipFill>
        <p:spPr>
          <a:xfrm>
            <a:off x="6416495" y="2996923"/>
            <a:ext cx="2382957" cy="1483366"/>
          </a:xfrm>
          <a:prstGeom prst="rect">
            <a:avLst/>
          </a:prstGeom>
          <a:noFill/>
          <a:ln>
            <a:noFill/>
          </a:ln>
        </p:spPr>
      </p:pic>
      <p:sp>
        <p:nvSpPr>
          <p:cNvPr id="534" name="Google Shape;534;p65"/>
          <p:cNvSpPr txBox="1"/>
          <p:nvPr/>
        </p:nvSpPr>
        <p:spPr>
          <a:xfrm>
            <a:off x="422375"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Reproducibility</a:t>
            </a:r>
            <a:endParaRPr b="0" i="1" sz="1800" u="none" cap="none" strike="noStrike">
              <a:solidFill>
                <a:schemeClr val="lt1"/>
              </a:solidFill>
              <a:latin typeface="Arial"/>
              <a:ea typeface="Arial"/>
              <a:cs typeface="Arial"/>
              <a:sym typeface="Arial"/>
            </a:endParaRPr>
          </a:p>
        </p:txBody>
      </p:sp>
      <p:sp>
        <p:nvSpPr>
          <p:cNvPr id="535" name="Google Shape;535;p65"/>
          <p:cNvSpPr txBox="1"/>
          <p:nvPr/>
        </p:nvSpPr>
        <p:spPr>
          <a:xfrm>
            <a:off x="3419438"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Project Design</a:t>
            </a:r>
            <a:endParaRPr b="0" i="1" sz="1800" u="none" cap="none" strike="noStrike">
              <a:solidFill>
                <a:schemeClr val="lt1"/>
              </a:solidFill>
              <a:latin typeface="Arial"/>
              <a:ea typeface="Arial"/>
              <a:cs typeface="Arial"/>
              <a:sym typeface="Arial"/>
            </a:endParaRPr>
          </a:p>
        </p:txBody>
      </p:sp>
      <p:sp>
        <p:nvSpPr>
          <p:cNvPr id="536" name="Google Shape;536;p65"/>
          <p:cNvSpPr txBox="1"/>
          <p:nvPr/>
        </p:nvSpPr>
        <p:spPr>
          <a:xfrm>
            <a:off x="6422413"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Communication</a:t>
            </a:r>
            <a:endParaRPr b="0" i="1" sz="1800" u="none" cap="none" strike="noStrike">
              <a:solidFill>
                <a:schemeClr val="lt1"/>
              </a:solidFill>
              <a:latin typeface="Arial"/>
              <a:ea typeface="Arial"/>
              <a:cs typeface="Arial"/>
              <a:sym typeface="Arial"/>
            </a:endParaRPr>
          </a:p>
        </p:txBody>
      </p:sp>
      <p:sp>
        <p:nvSpPr>
          <p:cNvPr id="537" name="Google Shape;537;p65"/>
          <p:cNvSpPr txBox="1"/>
          <p:nvPr/>
        </p:nvSpPr>
        <p:spPr>
          <a:xfrm>
            <a:off x="478388" y="44553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Collaboration</a:t>
            </a:r>
            <a:endParaRPr b="0" i="1" sz="1800" u="none" cap="none" strike="noStrike">
              <a:solidFill>
                <a:schemeClr val="lt1"/>
              </a:solidFill>
              <a:latin typeface="Arial"/>
              <a:ea typeface="Arial"/>
              <a:cs typeface="Arial"/>
              <a:sym typeface="Arial"/>
            </a:endParaRPr>
          </a:p>
        </p:txBody>
      </p:sp>
      <p:sp>
        <p:nvSpPr>
          <p:cNvPr id="538" name="Google Shape;538;p65"/>
          <p:cNvSpPr txBox="1"/>
          <p:nvPr/>
        </p:nvSpPr>
        <p:spPr>
          <a:xfrm>
            <a:off x="3422388" y="4500526"/>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Ethical Research</a:t>
            </a:r>
            <a:endParaRPr b="0" i="1" sz="1800" u="none" cap="none" strike="noStrike">
              <a:solidFill>
                <a:schemeClr val="lt1"/>
              </a:solidFill>
              <a:latin typeface="Arial"/>
              <a:ea typeface="Arial"/>
              <a:cs typeface="Arial"/>
              <a:sym typeface="Arial"/>
            </a:endParaRPr>
          </a:p>
        </p:txBody>
      </p:sp>
      <p:sp>
        <p:nvSpPr>
          <p:cNvPr id="539" name="Google Shape;539;p65"/>
          <p:cNvSpPr txBox="1"/>
          <p:nvPr/>
        </p:nvSpPr>
        <p:spPr>
          <a:xfrm>
            <a:off x="6234200" y="4455300"/>
            <a:ext cx="28014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Community Handbook</a:t>
            </a:r>
            <a:endParaRPr b="0" i="1" sz="1800" u="none" cap="none" strike="noStrik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66"/>
          <p:cNvSpPr txBox="1"/>
          <p:nvPr>
            <p:ph idx="3" type="body"/>
          </p:nvPr>
        </p:nvSpPr>
        <p:spPr>
          <a:xfrm>
            <a:off x="431800" y="1325887"/>
            <a:ext cx="4029600" cy="2828700"/>
          </a:xfrm>
          <a:prstGeom prst="rect">
            <a:avLst/>
          </a:prstGeom>
          <a:noFill/>
          <a:ln>
            <a:noFill/>
          </a:ln>
        </p:spPr>
        <p:txBody>
          <a:bodyPr anchorCtr="0" anchor="t" bIns="0" lIns="0" spcFirstLastPara="1" rIns="0" wrap="square" tIns="0">
            <a:noAutofit/>
          </a:bodyPr>
          <a:lstStyle/>
          <a:p>
            <a:pPr indent="-406400" lvl="0" marL="457200" rtl="0" algn="l">
              <a:lnSpc>
                <a:spcPct val="100000"/>
              </a:lnSpc>
              <a:spcBef>
                <a:spcPts val="0"/>
              </a:spcBef>
              <a:spcAft>
                <a:spcPts val="0"/>
              </a:spcAft>
              <a:buClr>
                <a:schemeClr val="lt1"/>
              </a:buClr>
              <a:buSzPts val="2800"/>
              <a:buFont typeface="Arial"/>
              <a:buChar char="–"/>
            </a:pPr>
            <a:r>
              <a:rPr lang="en-GB" sz="1800"/>
              <a:t>Planning for project design and documentation</a:t>
            </a:r>
            <a:endParaRPr/>
          </a:p>
          <a:p>
            <a:pPr indent="-406400" lvl="0" marL="457200" rtl="0" algn="l">
              <a:lnSpc>
                <a:spcPct val="100000"/>
              </a:lnSpc>
              <a:spcBef>
                <a:spcPts val="0"/>
              </a:spcBef>
              <a:spcAft>
                <a:spcPts val="0"/>
              </a:spcAft>
              <a:buClr>
                <a:schemeClr val="lt1"/>
              </a:buClr>
              <a:buSzPts val="2800"/>
              <a:buFont typeface="Arial"/>
              <a:buChar char="–"/>
            </a:pPr>
            <a:r>
              <a:rPr lang="en-GB" sz="1800"/>
              <a:t>Creating project repositories </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Personas and pathways- considering who can contribute and how</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Code styling and ‘hygiene’ (linting)</a:t>
            </a:r>
            <a:endParaRPr/>
          </a:p>
          <a:p>
            <a:pPr indent="-228600" lvl="0" marL="457200" rtl="0" algn="l">
              <a:lnSpc>
                <a:spcPct val="100000"/>
              </a:lnSpc>
              <a:spcBef>
                <a:spcPts val="0"/>
              </a:spcBef>
              <a:spcAft>
                <a:spcPts val="0"/>
              </a:spcAft>
              <a:buClr>
                <a:schemeClr val="lt1"/>
              </a:buClr>
              <a:buSzPts val="2800"/>
              <a:buFont typeface="Arial"/>
              <a:buNone/>
            </a:pPr>
            <a:r>
              <a:t/>
            </a:r>
            <a:endParaRPr sz="1800"/>
          </a:p>
          <a:p>
            <a:pPr indent="-228600" lvl="0" marL="457200" rtl="0" algn="l">
              <a:lnSpc>
                <a:spcPct val="100000"/>
              </a:lnSpc>
              <a:spcBef>
                <a:spcPts val="0"/>
              </a:spcBef>
              <a:spcAft>
                <a:spcPts val="0"/>
              </a:spcAft>
              <a:buClr>
                <a:schemeClr val="lt1"/>
              </a:buClr>
              <a:buSzPts val="2800"/>
              <a:buFont typeface="Arial"/>
              <a:buNone/>
            </a:pPr>
            <a:r>
              <a:t/>
            </a:r>
            <a:endParaRPr sz="1800"/>
          </a:p>
        </p:txBody>
      </p:sp>
      <p:sp>
        <p:nvSpPr>
          <p:cNvPr id="546" name="Google Shape;546;p66"/>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Project Design</a:t>
            </a:r>
            <a:endParaRPr/>
          </a:p>
        </p:txBody>
      </p:sp>
      <p:sp>
        <p:nvSpPr>
          <p:cNvPr id="547" name="Google Shape;547;p66"/>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pic>
        <p:nvPicPr>
          <p:cNvPr id="548" name="Google Shape;548;p66"/>
          <p:cNvPicPr preferRelativeResize="0"/>
          <p:nvPr/>
        </p:nvPicPr>
        <p:blipFill rotWithShape="1">
          <a:blip r:embed="rId3">
            <a:alphaModFix/>
          </a:blip>
          <a:srcRect b="0" l="0" r="0" t="0"/>
          <a:stretch/>
        </p:blipFill>
        <p:spPr>
          <a:xfrm>
            <a:off x="4854277" y="363049"/>
            <a:ext cx="4007891" cy="4417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67"/>
          <p:cNvSpPr txBox="1"/>
          <p:nvPr>
            <p:ph idx="3" type="body"/>
          </p:nvPr>
        </p:nvSpPr>
        <p:spPr>
          <a:xfrm>
            <a:off x="431800" y="1325887"/>
            <a:ext cx="4642500" cy="2828700"/>
          </a:xfrm>
          <a:prstGeom prst="rect">
            <a:avLst/>
          </a:prstGeom>
          <a:noFill/>
          <a:ln>
            <a:noFill/>
          </a:ln>
        </p:spPr>
        <p:txBody>
          <a:bodyPr anchorCtr="0" anchor="t" bIns="0" lIns="0" spcFirstLastPara="1" rIns="0" wrap="square" tIns="0">
            <a:noAutofit/>
          </a:bodyPr>
          <a:lstStyle/>
          <a:p>
            <a:pPr indent="-406400" lvl="0" marL="457200" rtl="0" algn="l">
              <a:lnSpc>
                <a:spcPct val="100000"/>
              </a:lnSpc>
              <a:spcBef>
                <a:spcPts val="0"/>
              </a:spcBef>
              <a:spcAft>
                <a:spcPts val="0"/>
              </a:spcAft>
              <a:buClr>
                <a:schemeClr val="lt1"/>
              </a:buClr>
              <a:buSzPts val="2800"/>
              <a:buFont typeface="Arial"/>
              <a:buChar char="–"/>
            </a:pPr>
            <a:r>
              <a:rPr lang="en-GB" sz="1800"/>
              <a:t>Open Scholarship and Education</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Blogs, Podcasts, Posters, Conference Talks, Social Media</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Making Research Outputs discoverable and publishable</a:t>
            </a:r>
            <a:endParaRPr/>
          </a:p>
          <a:p>
            <a:pPr indent="-406400" lvl="0" marL="457200" rtl="0" algn="l">
              <a:lnSpc>
                <a:spcPct val="100000"/>
              </a:lnSpc>
              <a:spcBef>
                <a:spcPts val="0"/>
              </a:spcBef>
              <a:spcAft>
                <a:spcPts val="0"/>
              </a:spcAft>
              <a:buClr>
                <a:schemeClr val="lt1"/>
              </a:buClr>
              <a:buSzPts val="2800"/>
              <a:buFont typeface="Arial"/>
              <a:buChar char="–"/>
            </a:pPr>
            <a:r>
              <a:rPr lang="en-GB" sz="1800"/>
              <a:t>Authorship and Peer Review</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Communicating in Open Source Projects</a:t>
            </a:r>
            <a:endParaRPr/>
          </a:p>
          <a:p>
            <a:pPr indent="-228600" lvl="0" marL="457200" rtl="0" algn="l">
              <a:lnSpc>
                <a:spcPct val="100000"/>
              </a:lnSpc>
              <a:spcBef>
                <a:spcPts val="0"/>
              </a:spcBef>
              <a:spcAft>
                <a:spcPts val="0"/>
              </a:spcAft>
              <a:buClr>
                <a:schemeClr val="lt1"/>
              </a:buClr>
              <a:buSzPts val="2800"/>
              <a:buFont typeface="Arial"/>
              <a:buNone/>
            </a:pPr>
            <a:r>
              <a:t/>
            </a:r>
            <a:endParaRPr sz="1800"/>
          </a:p>
          <a:p>
            <a:pPr indent="-228600" lvl="0" marL="457200" rtl="0" algn="l">
              <a:lnSpc>
                <a:spcPct val="100000"/>
              </a:lnSpc>
              <a:spcBef>
                <a:spcPts val="0"/>
              </a:spcBef>
              <a:spcAft>
                <a:spcPts val="0"/>
              </a:spcAft>
              <a:buClr>
                <a:schemeClr val="lt1"/>
              </a:buClr>
              <a:buSzPts val="2800"/>
              <a:buFont typeface="Arial"/>
              <a:buNone/>
            </a:pPr>
            <a:r>
              <a:t/>
            </a:r>
            <a:endParaRPr sz="1800"/>
          </a:p>
        </p:txBody>
      </p:sp>
      <p:sp>
        <p:nvSpPr>
          <p:cNvPr id="555" name="Google Shape;555;p67"/>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Communication</a:t>
            </a:r>
            <a:endParaRPr/>
          </a:p>
        </p:txBody>
      </p:sp>
      <p:sp>
        <p:nvSpPr>
          <p:cNvPr id="556" name="Google Shape;556;p67"/>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pic>
        <p:nvPicPr>
          <p:cNvPr id="557" name="Google Shape;557;p67"/>
          <p:cNvPicPr preferRelativeResize="0"/>
          <p:nvPr/>
        </p:nvPicPr>
        <p:blipFill rotWithShape="1">
          <a:blip r:embed="rId3">
            <a:alphaModFix/>
          </a:blip>
          <a:srcRect b="0" l="0" r="0" t="0"/>
          <a:stretch/>
        </p:blipFill>
        <p:spPr>
          <a:xfrm>
            <a:off x="5507164" y="433858"/>
            <a:ext cx="3309512" cy="3895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68"/>
          <p:cNvSpPr txBox="1"/>
          <p:nvPr>
            <p:ph idx="3" type="body"/>
          </p:nvPr>
        </p:nvSpPr>
        <p:spPr>
          <a:xfrm>
            <a:off x="431799" y="1325887"/>
            <a:ext cx="6350700" cy="2828700"/>
          </a:xfrm>
          <a:prstGeom prst="rect">
            <a:avLst/>
          </a:prstGeom>
          <a:noFill/>
          <a:ln>
            <a:noFill/>
          </a:ln>
        </p:spPr>
        <p:txBody>
          <a:bodyPr anchorCtr="0" anchor="t" bIns="0" lIns="0" spcFirstLastPara="1" rIns="0" wrap="square" tIns="0">
            <a:noAutofit/>
          </a:bodyPr>
          <a:lstStyle/>
          <a:p>
            <a:pPr indent="-406400" lvl="0" marL="457200" rtl="0" algn="l">
              <a:lnSpc>
                <a:spcPct val="100000"/>
              </a:lnSpc>
              <a:spcBef>
                <a:spcPts val="0"/>
              </a:spcBef>
              <a:spcAft>
                <a:spcPts val="0"/>
              </a:spcAft>
              <a:buClr>
                <a:schemeClr val="lt1"/>
              </a:buClr>
              <a:buSzPts val="2800"/>
              <a:buFont typeface="Arial"/>
              <a:buChar char="–"/>
            </a:pPr>
            <a:r>
              <a:rPr lang="en-GB" sz="1800"/>
              <a:t>Getting started with GitHub,                                  reviewing and merging contributions</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Managing a new community and team</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Leadership in data science</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Research infrastructure roles</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Remote collaboration- organising remote meetings, tools for remote collaboration, managing distributed teams</a:t>
            </a:r>
            <a:endParaRPr/>
          </a:p>
          <a:p>
            <a:pPr indent="-228600" lvl="0" marL="457200" rtl="0" algn="l">
              <a:lnSpc>
                <a:spcPct val="100000"/>
              </a:lnSpc>
              <a:spcBef>
                <a:spcPts val="0"/>
              </a:spcBef>
              <a:spcAft>
                <a:spcPts val="0"/>
              </a:spcAft>
              <a:buClr>
                <a:schemeClr val="lt1"/>
              </a:buClr>
              <a:buSzPts val="2800"/>
              <a:buFont typeface="Arial"/>
              <a:buNone/>
            </a:pPr>
            <a:r>
              <a:t/>
            </a:r>
            <a:endParaRPr sz="1800"/>
          </a:p>
          <a:p>
            <a:pPr indent="-228600" lvl="0" marL="457200" rtl="0" algn="l">
              <a:lnSpc>
                <a:spcPct val="100000"/>
              </a:lnSpc>
              <a:spcBef>
                <a:spcPts val="0"/>
              </a:spcBef>
              <a:spcAft>
                <a:spcPts val="0"/>
              </a:spcAft>
              <a:buClr>
                <a:schemeClr val="lt1"/>
              </a:buClr>
              <a:buSzPts val="2800"/>
              <a:buFont typeface="Arial"/>
              <a:buNone/>
            </a:pPr>
            <a:r>
              <a:t/>
            </a:r>
            <a:endParaRPr sz="1800"/>
          </a:p>
        </p:txBody>
      </p:sp>
      <p:sp>
        <p:nvSpPr>
          <p:cNvPr id="564" name="Google Shape;564;p68"/>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Collaboration</a:t>
            </a:r>
            <a:endParaRPr/>
          </a:p>
        </p:txBody>
      </p:sp>
      <p:sp>
        <p:nvSpPr>
          <p:cNvPr id="565" name="Google Shape;565;p68"/>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pic>
        <p:nvPicPr>
          <p:cNvPr id="566" name="Google Shape;566;p68"/>
          <p:cNvPicPr preferRelativeResize="0"/>
          <p:nvPr/>
        </p:nvPicPr>
        <p:blipFill rotWithShape="1">
          <a:blip r:embed="rId3">
            <a:alphaModFix/>
          </a:blip>
          <a:srcRect b="0" l="0" r="0" t="0"/>
          <a:stretch/>
        </p:blipFill>
        <p:spPr>
          <a:xfrm>
            <a:off x="5019822" y="702659"/>
            <a:ext cx="3933538" cy="269170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69"/>
          <p:cNvSpPr txBox="1"/>
          <p:nvPr>
            <p:ph idx="3" type="body"/>
          </p:nvPr>
        </p:nvSpPr>
        <p:spPr>
          <a:xfrm>
            <a:off x="431800" y="1325887"/>
            <a:ext cx="2974500" cy="3114900"/>
          </a:xfrm>
          <a:prstGeom prst="rect">
            <a:avLst/>
          </a:prstGeom>
          <a:noFill/>
          <a:ln>
            <a:noFill/>
          </a:ln>
        </p:spPr>
        <p:txBody>
          <a:bodyPr anchorCtr="0" anchor="t" bIns="0" lIns="0" spcFirstLastPara="1" rIns="0" wrap="square" tIns="0">
            <a:noAutofit/>
          </a:bodyPr>
          <a:lstStyle/>
          <a:p>
            <a:pPr indent="-406400" lvl="0" marL="457200" rtl="0" algn="l">
              <a:lnSpc>
                <a:spcPct val="100000"/>
              </a:lnSpc>
              <a:spcBef>
                <a:spcPts val="0"/>
              </a:spcBef>
              <a:spcAft>
                <a:spcPts val="0"/>
              </a:spcAft>
              <a:buClr>
                <a:schemeClr val="lt1"/>
              </a:buClr>
              <a:buSzPts val="2800"/>
              <a:buFont typeface="Arial"/>
              <a:buChar char="–"/>
            </a:pPr>
            <a:r>
              <a:rPr lang="en-GB" sz="1800"/>
              <a:t>Research ethics committees</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Ethical decisions in preclinical research</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Law, policy and human rights in ethics</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Activism for researchers</a:t>
            </a:r>
            <a:endParaRPr sz="1800"/>
          </a:p>
          <a:p>
            <a:pPr indent="-406400" lvl="0" marL="457200" rtl="0" algn="l">
              <a:lnSpc>
                <a:spcPct val="100000"/>
              </a:lnSpc>
              <a:spcBef>
                <a:spcPts val="0"/>
              </a:spcBef>
              <a:spcAft>
                <a:spcPts val="0"/>
              </a:spcAft>
              <a:buClr>
                <a:schemeClr val="lt1"/>
              </a:buClr>
              <a:buSzPts val="2800"/>
              <a:buFont typeface="Arial"/>
              <a:buChar char="–"/>
            </a:pPr>
            <a:r>
              <a:rPr lang="en-GB" sz="1800"/>
              <a:t>Self-reflection</a:t>
            </a:r>
            <a:endParaRPr/>
          </a:p>
          <a:p>
            <a:pPr indent="-228600" lvl="0" marL="457200" rtl="0" algn="l">
              <a:lnSpc>
                <a:spcPct val="100000"/>
              </a:lnSpc>
              <a:spcBef>
                <a:spcPts val="0"/>
              </a:spcBef>
              <a:spcAft>
                <a:spcPts val="0"/>
              </a:spcAft>
              <a:buClr>
                <a:schemeClr val="lt1"/>
              </a:buClr>
              <a:buSzPts val="2800"/>
              <a:buFont typeface="Arial"/>
              <a:buNone/>
            </a:pPr>
            <a:r>
              <a:t/>
            </a:r>
            <a:endParaRPr sz="1800"/>
          </a:p>
          <a:p>
            <a:pPr indent="-228600" lvl="0" marL="457200" rtl="0" algn="l">
              <a:lnSpc>
                <a:spcPct val="100000"/>
              </a:lnSpc>
              <a:spcBef>
                <a:spcPts val="0"/>
              </a:spcBef>
              <a:spcAft>
                <a:spcPts val="0"/>
              </a:spcAft>
              <a:buClr>
                <a:schemeClr val="lt1"/>
              </a:buClr>
              <a:buSzPts val="2800"/>
              <a:buFont typeface="Arial"/>
              <a:buNone/>
            </a:pPr>
            <a:r>
              <a:t/>
            </a:r>
            <a:endParaRPr sz="1800"/>
          </a:p>
        </p:txBody>
      </p:sp>
      <p:sp>
        <p:nvSpPr>
          <p:cNvPr id="573" name="Google Shape;573;p69"/>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Ethical Research</a:t>
            </a:r>
            <a:endParaRPr/>
          </a:p>
        </p:txBody>
      </p:sp>
      <p:sp>
        <p:nvSpPr>
          <p:cNvPr id="574" name="Google Shape;574;p69"/>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grpSp>
        <p:nvGrpSpPr>
          <p:cNvPr id="575" name="Google Shape;575;p69"/>
          <p:cNvGrpSpPr/>
          <p:nvPr/>
        </p:nvGrpSpPr>
        <p:grpSpPr>
          <a:xfrm>
            <a:off x="3634025" y="1247774"/>
            <a:ext cx="5439638" cy="2893970"/>
            <a:chOff x="3704363" y="1247774"/>
            <a:chExt cx="5439638" cy="2893970"/>
          </a:xfrm>
        </p:grpSpPr>
        <p:sp>
          <p:nvSpPr>
            <p:cNvPr id="576" name="Google Shape;576;p69"/>
            <p:cNvSpPr/>
            <p:nvPr/>
          </p:nvSpPr>
          <p:spPr>
            <a:xfrm>
              <a:off x="3848519" y="1325887"/>
              <a:ext cx="5195100" cy="28158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577" name="Google Shape;577;p69"/>
            <p:cNvPicPr preferRelativeResize="0"/>
            <p:nvPr/>
          </p:nvPicPr>
          <p:blipFill rotWithShape="1">
            <a:blip r:embed="rId3">
              <a:alphaModFix/>
            </a:blip>
            <a:srcRect b="0" l="0" r="0" t="0"/>
            <a:stretch/>
          </p:blipFill>
          <p:spPr>
            <a:xfrm>
              <a:off x="3704363" y="1247774"/>
              <a:ext cx="5439638" cy="2893970"/>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70"/>
          <p:cNvSpPr txBox="1"/>
          <p:nvPr>
            <p:ph idx="3" type="body"/>
          </p:nvPr>
        </p:nvSpPr>
        <p:spPr>
          <a:xfrm>
            <a:off x="431800" y="1325887"/>
            <a:ext cx="2974500" cy="31149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None/>
            </a:pPr>
            <a:r>
              <a:rPr i="1" lang="en-GB" sz="1800"/>
              <a:t>Being developed currently!</a:t>
            </a:r>
            <a:endParaRPr i="1" sz="1800"/>
          </a:p>
          <a:p>
            <a:pPr indent="0" lvl="0" marL="0" rtl="0" algn="l">
              <a:lnSpc>
                <a:spcPct val="100000"/>
              </a:lnSpc>
              <a:spcBef>
                <a:spcPts val="0"/>
              </a:spcBef>
              <a:spcAft>
                <a:spcPts val="0"/>
              </a:spcAft>
              <a:buNone/>
            </a:pPr>
            <a:br>
              <a:rPr lang="en-GB" sz="1800"/>
            </a:br>
            <a:r>
              <a:rPr lang="en-GB" sz="1800"/>
              <a:t>Recommendations for accessible practices despite barriers for participation</a:t>
            </a:r>
            <a:endParaRPr sz="1800"/>
          </a:p>
        </p:txBody>
      </p:sp>
      <p:sp>
        <p:nvSpPr>
          <p:cNvPr id="584" name="Google Shape;584;p70"/>
          <p:cNvSpPr txBox="1"/>
          <p:nvPr>
            <p:ph idx="1" type="body"/>
          </p:nvPr>
        </p:nvSpPr>
        <p:spPr>
          <a:xfrm>
            <a:off x="190640" y="702659"/>
            <a:ext cx="5536800" cy="545100"/>
          </a:xfrm>
          <a:prstGeom prst="rect">
            <a:avLst/>
          </a:prstGeom>
          <a:noFill/>
          <a:ln>
            <a:noFill/>
          </a:ln>
        </p:spPr>
        <p:txBody>
          <a:bodyPr anchorCtr="0" anchor="t" bIns="0" lIns="0" spcFirstLastPara="1" rIns="0" wrap="square" tIns="0">
            <a:noAutofit/>
          </a:bodyPr>
          <a:lstStyle/>
          <a:p>
            <a:pPr indent="-228600" lvl="0" marL="457200" rtl="0" algn="l">
              <a:lnSpc>
                <a:spcPct val="100000"/>
              </a:lnSpc>
              <a:spcBef>
                <a:spcPts val="0"/>
              </a:spcBef>
              <a:spcAft>
                <a:spcPts val="0"/>
              </a:spcAft>
              <a:buClr>
                <a:schemeClr val="lt1"/>
              </a:buClr>
              <a:buSzPts val="2800"/>
              <a:buNone/>
            </a:pPr>
            <a:r>
              <a:rPr b="1" lang="en-GB" sz="2400"/>
              <a:t>Guide for Accessibility</a:t>
            </a:r>
            <a:endParaRPr/>
          </a:p>
        </p:txBody>
      </p:sp>
      <p:sp>
        <p:nvSpPr>
          <p:cNvPr id="585" name="Google Shape;585;p70"/>
          <p:cNvSpPr txBox="1"/>
          <p:nvPr/>
        </p:nvSpPr>
        <p:spPr>
          <a:xfrm>
            <a:off x="2087217" y="4835723"/>
            <a:ext cx="70569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400" u="none" cap="none" strike="noStrike">
              <a:solidFill>
                <a:schemeClr val="lt1"/>
              </a:solidFill>
              <a:latin typeface="Arial"/>
              <a:ea typeface="Arial"/>
              <a:cs typeface="Arial"/>
              <a:sym typeface="Arial"/>
            </a:endParaRPr>
          </a:p>
        </p:txBody>
      </p:sp>
      <p:pic>
        <p:nvPicPr>
          <p:cNvPr id="586" name="Google Shape;586;p70"/>
          <p:cNvPicPr preferRelativeResize="0"/>
          <p:nvPr/>
        </p:nvPicPr>
        <p:blipFill>
          <a:blip r:embed="rId3">
            <a:alphaModFix/>
          </a:blip>
          <a:stretch>
            <a:fillRect/>
          </a:stretch>
        </p:blipFill>
        <p:spPr>
          <a:xfrm>
            <a:off x="4129339" y="1215562"/>
            <a:ext cx="4393037" cy="33355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71"/>
          <p:cNvSpPr txBox="1"/>
          <p:nvPr>
            <p:ph idx="1" type="body"/>
          </p:nvPr>
        </p:nvSpPr>
        <p:spPr>
          <a:xfrm>
            <a:off x="431800" y="702650"/>
            <a:ext cx="8476200" cy="5451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800"/>
              </a:spcBef>
              <a:spcAft>
                <a:spcPts val="0"/>
              </a:spcAft>
              <a:buSzPts val="2800"/>
              <a:buNone/>
            </a:pPr>
            <a:r>
              <a:rPr b="1" i="1" lang="en-GB" sz="2300"/>
              <a:t>The Turing Way: </a:t>
            </a:r>
            <a:r>
              <a:rPr b="1" lang="en-GB" sz="2300"/>
              <a:t>Co-creating guidance together… </a:t>
            </a:r>
            <a:br>
              <a:rPr b="1" lang="en-GB" sz="2300"/>
            </a:br>
            <a:r>
              <a:rPr b="1" lang="en-GB" sz="2300">
                <a:solidFill>
                  <a:srgbClr val="90CAC4"/>
                </a:solidFill>
              </a:rPr>
              <a:t>the way</a:t>
            </a:r>
            <a:r>
              <a:rPr b="1" lang="en-GB" sz="2300">
                <a:solidFill>
                  <a:srgbClr val="F9C100"/>
                </a:solidFill>
              </a:rPr>
              <a:t> </a:t>
            </a:r>
            <a:r>
              <a:rPr b="1" lang="en-GB" sz="2300"/>
              <a:t>is a journey, not a set of rules!</a:t>
            </a:r>
            <a:endParaRPr b="1" sz="2700"/>
          </a:p>
        </p:txBody>
      </p:sp>
      <p:pic>
        <p:nvPicPr>
          <p:cNvPr id="593" name="Google Shape;593;p71"/>
          <p:cNvPicPr preferRelativeResize="0"/>
          <p:nvPr/>
        </p:nvPicPr>
        <p:blipFill rotWithShape="1">
          <a:blip r:embed="rId3">
            <a:alphaModFix/>
          </a:blip>
          <a:srcRect b="0" l="0" r="0" t="0"/>
          <a:stretch/>
        </p:blipFill>
        <p:spPr>
          <a:xfrm>
            <a:off x="4335580" y="1753633"/>
            <a:ext cx="3895772" cy="2628852"/>
          </a:xfrm>
          <a:prstGeom prst="rect">
            <a:avLst/>
          </a:prstGeom>
          <a:noFill/>
          <a:ln>
            <a:noFill/>
          </a:ln>
        </p:spPr>
      </p:pic>
      <p:pic>
        <p:nvPicPr>
          <p:cNvPr id="594" name="Google Shape;594;p71"/>
          <p:cNvPicPr preferRelativeResize="0"/>
          <p:nvPr/>
        </p:nvPicPr>
        <p:blipFill rotWithShape="1">
          <a:blip r:embed="rId4">
            <a:alphaModFix/>
          </a:blip>
          <a:srcRect b="0" l="0" r="0" t="0"/>
          <a:stretch/>
        </p:blipFill>
        <p:spPr>
          <a:xfrm>
            <a:off x="771900" y="1648150"/>
            <a:ext cx="2568039" cy="2839798"/>
          </a:xfrm>
          <a:prstGeom prst="rect">
            <a:avLst/>
          </a:prstGeom>
          <a:noFill/>
          <a:ln>
            <a:noFill/>
          </a:ln>
        </p:spPr>
      </p:pic>
      <p:cxnSp>
        <p:nvCxnSpPr>
          <p:cNvPr id="595" name="Google Shape;595;p71"/>
          <p:cNvCxnSpPr/>
          <p:nvPr/>
        </p:nvCxnSpPr>
        <p:spPr>
          <a:xfrm>
            <a:off x="3404228" y="3068057"/>
            <a:ext cx="867000" cy="0"/>
          </a:xfrm>
          <a:prstGeom prst="straightConnector1">
            <a:avLst/>
          </a:prstGeom>
          <a:noFill/>
          <a:ln cap="flat" cmpd="sng" w="76200">
            <a:solidFill>
              <a:srgbClr val="FFFFFF"/>
            </a:solidFill>
            <a:prstDash val="solid"/>
            <a:round/>
            <a:headEnd len="sm" w="sm" type="none"/>
            <a:tailEnd len="med" w="med" type="triangle"/>
          </a:ln>
        </p:spPr>
      </p:cxnSp>
      <p:sp>
        <p:nvSpPr>
          <p:cNvPr id="596" name="Google Shape;596;p71"/>
          <p:cNvSpPr txBox="1"/>
          <p:nvPr/>
        </p:nvSpPr>
        <p:spPr>
          <a:xfrm>
            <a:off x="217975" y="4756500"/>
            <a:ext cx="8926200" cy="3693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200">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72"/>
          <p:cNvSpPr txBox="1"/>
          <p:nvPr/>
        </p:nvSpPr>
        <p:spPr>
          <a:xfrm>
            <a:off x="245970" y="2191241"/>
            <a:ext cx="1699200" cy="7863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chemeClr val="lt1"/>
              </a:buClr>
              <a:buSzPts val="1200"/>
              <a:buFont typeface="Arial"/>
              <a:buNone/>
            </a:pPr>
            <a:r>
              <a:rPr b="0" lang="en-GB" sz="1200">
                <a:solidFill>
                  <a:schemeClr val="lt1"/>
                </a:solidFill>
                <a:latin typeface="Arial"/>
                <a:ea typeface="Arial"/>
                <a:cs typeface="Arial"/>
                <a:sym typeface="Arial"/>
              </a:rPr>
              <a:t>Director: Tools, Practices &amp; Systems Programme (TPS)</a:t>
            </a:r>
            <a:endParaRPr b="0" sz="1200">
              <a:solidFill>
                <a:schemeClr val="lt1"/>
              </a:solidFill>
              <a:latin typeface="Arial"/>
              <a:ea typeface="Arial"/>
              <a:cs typeface="Arial"/>
              <a:sym typeface="Arial"/>
            </a:endParaRPr>
          </a:p>
        </p:txBody>
      </p:sp>
      <p:pic>
        <p:nvPicPr>
          <p:cNvPr descr="Image result for kirstie whitaker" id="603" name="Google Shape;603;p72"/>
          <p:cNvPicPr preferRelativeResize="0"/>
          <p:nvPr/>
        </p:nvPicPr>
        <p:blipFill rotWithShape="1">
          <a:blip r:embed="rId3">
            <a:alphaModFix/>
          </a:blip>
          <a:srcRect b="0" l="0" r="0" t="0"/>
          <a:stretch/>
        </p:blipFill>
        <p:spPr>
          <a:xfrm>
            <a:off x="372949" y="701342"/>
            <a:ext cx="1250438" cy="1385997"/>
          </a:xfrm>
          <a:prstGeom prst="rect">
            <a:avLst/>
          </a:prstGeom>
          <a:noFill/>
          <a:ln>
            <a:noFill/>
          </a:ln>
        </p:spPr>
      </p:pic>
      <p:sp>
        <p:nvSpPr>
          <p:cNvPr id="604" name="Google Shape;604;p72"/>
          <p:cNvSpPr/>
          <p:nvPr/>
        </p:nvSpPr>
        <p:spPr>
          <a:xfrm>
            <a:off x="248721" y="1857007"/>
            <a:ext cx="1620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Kirstie Whitaker</a:t>
            </a:r>
            <a:endParaRPr/>
          </a:p>
        </p:txBody>
      </p:sp>
      <p:pic>
        <p:nvPicPr>
          <p:cNvPr descr="A picture containing wall, person, indoor, young&#10;&#10;Description automatically generated" id="605" name="Google Shape;605;p72"/>
          <p:cNvPicPr preferRelativeResize="0"/>
          <p:nvPr/>
        </p:nvPicPr>
        <p:blipFill rotWithShape="1">
          <a:blip r:embed="rId4">
            <a:alphaModFix/>
          </a:blip>
          <a:srcRect b="0" l="0" r="0" t="0"/>
          <a:stretch/>
        </p:blipFill>
        <p:spPr>
          <a:xfrm>
            <a:off x="2251993" y="701342"/>
            <a:ext cx="1250438" cy="1385744"/>
          </a:xfrm>
          <a:prstGeom prst="rect">
            <a:avLst/>
          </a:prstGeom>
          <a:noFill/>
          <a:ln>
            <a:noFill/>
          </a:ln>
        </p:spPr>
      </p:pic>
      <p:sp>
        <p:nvSpPr>
          <p:cNvPr id="606" name="Google Shape;606;p72"/>
          <p:cNvSpPr txBox="1"/>
          <p:nvPr/>
        </p:nvSpPr>
        <p:spPr>
          <a:xfrm>
            <a:off x="2095054" y="2286552"/>
            <a:ext cx="1749600" cy="523200"/>
          </a:xfrm>
          <a:prstGeom prst="rect">
            <a:avLst/>
          </a:prstGeom>
          <a:noFill/>
          <a:ln>
            <a:noFill/>
          </a:ln>
        </p:spPr>
        <p:txBody>
          <a:bodyPr anchorCtr="0" anchor="b" bIns="72000" lIns="0" spcFirstLastPara="1" rIns="108000" wrap="square" tIns="0">
            <a:noAutofit/>
          </a:bodyPr>
          <a:lstStyle/>
          <a:p>
            <a:pPr indent="0" lvl="0" marL="0" marR="0" rtl="0" algn="ctr">
              <a:spcBef>
                <a:spcPts val="0"/>
              </a:spcBef>
              <a:spcAft>
                <a:spcPts val="0"/>
              </a:spcAft>
              <a:buNone/>
            </a:pPr>
            <a:r>
              <a:rPr lang="en-GB" sz="1200">
                <a:solidFill>
                  <a:srgbClr val="FFFFFF"/>
                </a:solidFill>
                <a:latin typeface="Arial"/>
                <a:ea typeface="Arial"/>
                <a:cs typeface="Arial"/>
                <a:sym typeface="Arial"/>
              </a:rPr>
              <a:t>TPS Senior Researcher: Open Research &amp; Community</a:t>
            </a:r>
            <a:endParaRPr/>
          </a:p>
        </p:txBody>
      </p:sp>
      <p:sp>
        <p:nvSpPr>
          <p:cNvPr id="607" name="Google Shape;607;p72"/>
          <p:cNvSpPr/>
          <p:nvPr/>
        </p:nvSpPr>
        <p:spPr>
          <a:xfrm>
            <a:off x="2095054" y="1857007"/>
            <a:ext cx="1596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Malvika Sharan</a:t>
            </a:r>
            <a:endParaRPr sz="1200">
              <a:solidFill>
                <a:schemeClr val="dk1"/>
              </a:solidFill>
              <a:latin typeface="Arial"/>
              <a:ea typeface="Arial"/>
              <a:cs typeface="Arial"/>
              <a:sym typeface="Arial"/>
            </a:endParaRPr>
          </a:p>
        </p:txBody>
      </p:sp>
      <p:pic>
        <p:nvPicPr>
          <p:cNvPr descr="Anne Lee Steele | The Alan Turing Institute" id="608" name="Google Shape;608;p72"/>
          <p:cNvPicPr preferRelativeResize="0"/>
          <p:nvPr/>
        </p:nvPicPr>
        <p:blipFill rotWithShape="1">
          <a:blip r:embed="rId5">
            <a:alphaModFix/>
          </a:blip>
          <a:srcRect b="0" l="0" r="0" t="0"/>
          <a:stretch/>
        </p:blipFill>
        <p:spPr>
          <a:xfrm>
            <a:off x="444297" y="2958737"/>
            <a:ext cx="1151077" cy="1132309"/>
          </a:xfrm>
          <a:prstGeom prst="rect">
            <a:avLst/>
          </a:prstGeom>
          <a:noFill/>
          <a:ln>
            <a:noFill/>
          </a:ln>
        </p:spPr>
      </p:pic>
      <p:sp>
        <p:nvSpPr>
          <p:cNvPr id="609" name="Google Shape;609;p72"/>
          <p:cNvSpPr/>
          <p:nvPr/>
        </p:nvSpPr>
        <p:spPr>
          <a:xfrm>
            <a:off x="2117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Anne Lee Steele</a:t>
            </a:r>
            <a:endParaRPr/>
          </a:p>
        </p:txBody>
      </p:sp>
      <p:sp>
        <p:nvSpPr>
          <p:cNvPr id="610" name="Google Shape;610;p72"/>
          <p:cNvSpPr txBox="1"/>
          <p:nvPr/>
        </p:nvSpPr>
        <p:spPr>
          <a:xfrm>
            <a:off x="187695" y="4429030"/>
            <a:ext cx="1747500" cy="4113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GB" sz="1200">
                <a:solidFill>
                  <a:srgbClr val="FFFFFF"/>
                </a:solidFill>
                <a:latin typeface="Arial"/>
                <a:ea typeface="Arial"/>
                <a:cs typeface="Arial"/>
                <a:sym typeface="Arial"/>
              </a:rPr>
              <a:t>Community Manager,</a:t>
            </a:r>
            <a:br>
              <a:rPr lang="en-GB" sz="1200">
                <a:solidFill>
                  <a:schemeClr val="dk1"/>
                </a:solidFill>
                <a:latin typeface="Arial"/>
                <a:ea typeface="Arial"/>
                <a:cs typeface="Arial"/>
                <a:sym typeface="Arial"/>
              </a:rPr>
            </a:br>
            <a:r>
              <a:rPr lang="en-GB" sz="1200">
                <a:solidFill>
                  <a:srgbClr val="FFFFFF"/>
                </a:solidFill>
                <a:latin typeface="Arial"/>
                <a:ea typeface="Arial"/>
                <a:cs typeface="Arial"/>
                <a:sym typeface="Arial"/>
              </a:rPr>
              <a:t>The Turing Way</a:t>
            </a:r>
            <a:endParaRPr/>
          </a:p>
        </p:txBody>
      </p:sp>
      <p:sp>
        <p:nvSpPr>
          <p:cNvPr id="611" name="Google Shape;611;p72"/>
          <p:cNvSpPr/>
          <p:nvPr/>
        </p:nvSpPr>
        <p:spPr>
          <a:xfrm>
            <a:off x="21201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GB" sz="1600">
                <a:solidFill>
                  <a:schemeClr val="lt1"/>
                </a:solidFill>
                <a:highlight>
                  <a:srgbClr val="808080"/>
                </a:highlight>
              </a:rPr>
              <a:t>Alexandra Araujo Alvarez</a:t>
            </a:r>
            <a:endParaRPr/>
          </a:p>
        </p:txBody>
      </p:sp>
      <p:sp>
        <p:nvSpPr>
          <p:cNvPr id="612" name="Google Shape;612;p72"/>
          <p:cNvSpPr txBox="1"/>
          <p:nvPr/>
        </p:nvSpPr>
        <p:spPr>
          <a:xfrm>
            <a:off x="2096100" y="4622153"/>
            <a:ext cx="1747500" cy="2181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GB" sz="1200">
                <a:solidFill>
                  <a:srgbClr val="FFFFFF"/>
                </a:solidFill>
              </a:rPr>
              <a:t>Project</a:t>
            </a:r>
            <a:r>
              <a:rPr lang="en-GB" sz="1200">
                <a:solidFill>
                  <a:srgbClr val="FFFFFF"/>
                </a:solidFill>
                <a:latin typeface="Arial"/>
                <a:ea typeface="Arial"/>
                <a:cs typeface="Arial"/>
                <a:sym typeface="Arial"/>
              </a:rPr>
              <a:t> Manager</a:t>
            </a:r>
            <a:endParaRPr/>
          </a:p>
        </p:txBody>
      </p:sp>
      <p:pic>
        <p:nvPicPr>
          <p:cNvPr id="613" name="Google Shape;613;p72"/>
          <p:cNvPicPr preferRelativeResize="0"/>
          <p:nvPr/>
        </p:nvPicPr>
        <p:blipFill rotWithShape="1">
          <a:blip r:embed="rId6">
            <a:alphaModFix/>
          </a:blip>
          <a:srcRect b="19936" l="12505" r="12565" t="12230"/>
          <a:stretch/>
        </p:blipFill>
        <p:spPr>
          <a:xfrm>
            <a:off x="2294175" y="2958725"/>
            <a:ext cx="1198651" cy="1132324"/>
          </a:xfrm>
          <a:prstGeom prst="rect">
            <a:avLst/>
          </a:prstGeom>
          <a:noFill/>
          <a:ln>
            <a:noFill/>
          </a:ln>
        </p:spPr>
      </p:pic>
      <p:sp>
        <p:nvSpPr>
          <p:cNvPr id="614" name="Google Shape;614;p72"/>
          <p:cNvSpPr txBox="1"/>
          <p:nvPr/>
        </p:nvSpPr>
        <p:spPr>
          <a:xfrm>
            <a:off x="3978652" y="1055325"/>
            <a:ext cx="4564500" cy="35760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lang="en-GB" sz="1800">
                <a:solidFill>
                  <a:schemeClr val="lt1"/>
                </a:solidFill>
              </a:rPr>
              <a:t>4+ years</a:t>
            </a:r>
            <a:endParaRPr sz="1800">
              <a:solidFill>
                <a:schemeClr val="lt1"/>
              </a:solidFill>
            </a:endParaRPr>
          </a:p>
          <a:p>
            <a:pPr indent="0" lvl="0" marL="0" rtl="0" algn="l">
              <a:spcBef>
                <a:spcPts val="1000"/>
              </a:spcBef>
              <a:spcAft>
                <a:spcPts val="0"/>
              </a:spcAft>
              <a:buNone/>
            </a:pPr>
            <a:r>
              <a:rPr lang="en-GB" sz="1800">
                <a:solidFill>
                  <a:srgbClr val="F9C100"/>
                </a:solidFill>
              </a:rPr>
              <a:t>~300</a:t>
            </a:r>
            <a:r>
              <a:rPr lang="en-GB" sz="1800">
                <a:solidFill>
                  <a:srgbClr val="F9C100"/>
                </a:solidFill>
              </a:rPr>
              <a:t> Chapters</a:t>
            </a:r>
            <a:endParaRPr sz="1800">
              <a:solidFill>
                <a:schemeClr val="lt1"/>
              </a:solidFill>
            </a:endParaRPr>
          </a:p>
          <a:p>
            <a:pPr indent="0" lvl="0" marL="0" rtl="0" algn="l">
              <a:spcBef>
                <a:spcPts val="1000"/>
              </a:spcBef>
              <a:spcAft>
                <a:spcPts val="0"/>
              </a:spcAft>
              <a:buNone/>
            </a:pPr>
            <a:r>
              <a:rPr lang="en-GB" sz="1800">
                <a:solidFill>
                  <a:schemeClr val="lt1"/>
                </a:solidFill>
              </a:rPr>
              <a:t>Numerous training and community resources</a:t>
            </a:r>
            <a:endParaRPr sz="1800">
              <a:solidFill>
                <a:schemeClr val="lt1"/>
              </a:solidFill>
            </a:endParaRPr>
          </a:p>
          <a:p>
            <a:pPr indent="0" lvl="0" marL="0" rtl="0" algn="l">
              <a:spcBef>
                <a:spcPts val="1000"/>
              </a:spcBef>
              <a:spcAft>
                <a:spcPts val="0"/>
              </a:spcAft>
              <a:buNone/>
            </a:pPr>
            <a:r>
              <a:rPr lang="en-GB" sz="1800">
                <a:solidFill>
                  <a:schemeClr val="lt1"/>
                </a:solidFill>
              </a:rPr>
              <a:t>Developing methods for sustainability</a:t>
            </a:r>
            <a:endParaRPr sz="1800">
              <a:solidFill>
                <a:schemeClr val="lt1"/>
              </a:solidFill>
            </a:endParaRPr>
          </a:p>
          <a:p>
            <a:pPr indent="0" lvl="0" marL="0" rtl="0" algn="l">
              <a:spcBef>
                <a:spcPts val="1000"/>
              </a:spcBef>
              <a:spcAft>
                <a:spcPts val="0"/>
              </a:spcAft>
              <a:buNone/>
            </a:pPr>
            <a:r>
              <a:rPr lang="en-GB" sz="1800">
                <a:solidFill>
                  <a:schemeClr val="lt1"/>
                </a:solidFill>
              </a:rPr>
              <a:t>New pathways &amp; projects</a:t>
            </a:r>
            <a:endParaRPr sz="1800">
              <a:solidFill>
                <a:schemeClr val="lt1"/>
              </a:solidFill>
            </a:endParaRPr>
          </a:p>
          <a:p>
            <a:pPr indent="0" lvl="0" marL="0" rtl="0" algn="l">
              <a:spcBef>
                <a:spcPts val="1000"/>
              </a:spcBef>
              <a:spcAft>
                <a:spcPts val="0"/>
              </a:spcAft>
              <a:buNone/>
            </a:pPr>
            <a:r>
              <a:rPr lang="en-GB" sz="1800">
                <a:solidFill>
                  <a:schemeClr val="lt1"/>
                </a:solidFill>
              </a:rPr>
              <a:t>30+ core staff and volunteers</a:t>
            </a:r>
            <a:endParaRPr sz="1800">
              <a:solidFill>
                <a:schemeClr val="lt1"/>
              </a:solidFill>
            </a:endParaRPr>
          </a:p>
          <a:p>
            <a:pPr indent="0" lvl="0" marL="0" rtl="0" algn="l">
              <a:spcBef>
                <a:spcPts val="1000"/>
              </a:spcBef>
              <a:spcAft>
                <a:spcPts val="0"/>
              </a:spcAft>
              <a:buNone/>
            </a:pPr>
            <a:r>
              <a:t/>
            </a:r>
            <a:endParaRPr sz="1800">
              <a:solidFill>
                <a:schemeClr val="lt1"/>
              </a:solidFill>
            </a:endParaRPr>
          </a:p>
          <a:p>
            <a:pPr indent="0" lvl="0" marL="0" rtl="0" algn="l">
              <a:spcBef>
                <a:spcPts val="1000"/>
              </a:spcBef>
              <a:spcAft>
                <a:spcPts val="0"/>
              </a:spcAft>
              <a:buNone/>
            </a:pPr>
            <a:r>
              <a:rPr b="1" lang="en-GB" sz="1800">
                <a:solidFill>
                  <a:schemeClr val="lt1"/>
                </a:solidFill>
              </a:rPr>
              <a:t>What is </a:t>
            </a:r>
            <a:r>
              <a:rPr b="1" i="1" lang="en-GB" sz="1800">
                <a:solidFill>
                  <a:schemeClr val="lt1"/>
                </a:solidFill>
              </a:rPr>
              <a:t>The Turing Way</a:t>
            </a:r>
            <a:r>
              <a:rPr b="1" lang="en-GB" sz="1800">
                <a:solidFill>
                  <a:schemeClr val="lt1"/>
                </a:solidFill>
              </a:rPr>
              <a:t> doing now?</a:t>
            </a:r>
            <a:endParaRPr b="1" sz="1800">
              <a:solidFill>
                <a:schemeClr val="lt1"/>
              </a:solidFill>
            </a:endParaRPr>
          </a:p>
        </p:txBody>
      </p:sp>
      <p:sp>
        <p:nvSpPr>
          <p:cNvPr id="615" name="Google Shape;615;p72"/>
          <p:cNvSpPr txBox="1"/>
          <p:nvPr>
            <p:ph idx="1" type="body"/>
          </p:nvPr>
        </p:nvSpPr>
        <p:spPr>
          <a:xfrm>
            <a:off x="431800" y="156225"/>
            <a:ext cx="8637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i="1" lang="en-GB" sz="2400"/>
              <a:t>The Turing Way</a:t>
            </a:r>
            <a:r>
              <a:rPr b="1" lang="en-GB" sz="2400"/>
              <a:t>: Maintenance &amp; Sustainability</a:t>
            </a:r>
            <a:endParaRPr b="1" sz="2400"/>
          </a:p>
        </p:txBody>
      </p:sp>
      <p:sp>
        <p:nvSpPr>
          <p:cNvPr id="616" name="Google Shape;616;p72"/>
          <p:cNvSpPr txBox="1"/>
          <p:nvPr/>
        </p:nvSpPr>
        <p:spPr>
          <a:xfrm>
            <a:off x="0" y="4743378"/>
            <a:ext cx="9144000" cy="4002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0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5"/>
          <p:cNvSpPr txBox="1"/>
          <p:nvPr>
            <p:ph idx="1" type="body"/>
          </p:nvPr>
        </p:nvSpPr>
        <p:spPr>
          <a:xfrm>
            <a:off x="431800" y="411163"/>
            <a:ext cx="8280300" cy="701400"/>
          </a:xfrm>
          <a:prstGeom prst="rect">
            <a:avLst/>
          </a:prstGeom>
        </p:spPr>
        <p:txBody>
          <a:bodyPr anchorCtr="0" anchor="t" bIns="0" lIns="0" spcFirstLastPara="1" rIns="0" wrap="square" tIns="0">
            <a:noAutofit/>
          </a:bodyPr>
          <a:lstStyle/>
          <a:p>
            <a:pPr indent="0" lvl="0" marL="0" rtl="0" algn="l">
              <a:spcBef>
                <a:spcPts val="0"/>
              </a:spcBef>
              <a:spcAft>
                <a:spcPts val="800"/>
              </a:spcAft>
              <a:buNone/>
            </a:pPr>
            <a:r>
              <a:rPr b="1" lang="en-GB"/>
              <a:t>Turing Lunch &amp; Learn</a:t>
            </a:r>
            <a:endParaRPr b="1"/>
          </a:p>
        </p:txBody>
      </p:sp>
      <p:sp>
        <p:nvSpPr>
          <p:cNvPr id="401" name="Google Shape;401;p55"/>
          <p:cNvSpPr txBox="1"/>
          <p:nvPr>
            <p:ph idx="2" type="body"/>
          </p:nvPr>
        </p:nvSpPr>
        <p:spPr>
          <a:xfrm>
            <a:off x="431800" y="1447800"/>
            <a:ext cx="8026800" cy="2895600"/>
          </a:xfrm>
          <a:prstGeom prst="rect">
            <a:avLst/>
          </a:prstGeom>
        </p:spPr>
        <p:txBody>
          <a:bodyPr anchorCtr="0" anchor="t" bIns="0" lIns="0" spcFirstLastPara="1" rIns="0" wrap="square" tIns="0">
            <a:noAutofit/>
          </a:bodyPr>
          <a:lstStyle/>
          <a:p>
            <a:pPr indent="-406400" lvl="0" marL="457200" rtl="0" algn="l">
              <a:spcBef>
                <a:spcPts val="0"/>
              </a:spcBef>
              <a:spcAft>
                <a:spcPts val="0"/>
              </a:spcAft>
              <a:buSzPts val="2800"/>
              <a:buChar char="–"/>
            </a:pPr>
            <a:r>
              <a:rPr lang="en-GB"/>
              <a:t>What is </a:t>
            </a:r>
            <a:r>
              <a:rPr i="1" lang="en-GB"/>
              <a:t>The Turing Way</a:t>
            </a:r>
            <a:r>
              <a:rPr lang="en-GB"/>
              <a:t>?</a:t>
            </a:r>
            <a:endParaRPr/>
          </a:p>
          <a:p>
            <a:pPr indent="-406400" lvl="0" marL="457200" rtl="0" algn="l">
              <a:spcBef>
                <a:spcPts val="0"/>
              </a:spcBef>
              <a:spcAft>
                <a:spcPts val="0"/>
              </a:spcAft>
              <a:buSzPts val="2800"/>
              <a:buChar char="–"/>
            </a:pPr>
            <a:r>
              <a:rPr lang="en-GB"/>
              <a:t>A brief history of ‘open’</a:t>
            </a:r>
            <a:endParaRPr/>
          </a:p>
          <a:p>
            <a:pPr indent="-406400" lvl="0" marL="457200" rtl="0" algn="l">
              <a:spcBef>
                <a:spcPts val="0"/>
              </a:spcBef>
              <a:spcAft>
                <a:spcPts val="0"/>
              </a:spcAft>
              <a:buSzPts val="2800"/>
              <a:buChar char="–"/>
            </a:pPr>
            <a:r>
              <a:rPr i="1" lang="en-GB"/>
              <a:t>The Turing Way</a:t>
            </a:r>
            <a:r>
              <a:rPr lang="en-GB"/>
              <a:t> </a:t>
            </a:r>
            <a:endParaRPr/>
          </a:p>
          <a:p>
            <a:pPr indent="-228600" lvl="1" marL="914400" rtl="0" algn="l">
              <a:spcBef>
                <a:spcPts val="0"/>
              </a:spcBef>
              <a:spcAft>
                <a:spcPts val="0"/>
              </a:spcAft>
              <a:buClr>
                <a:schemeClr val="lt1"/>
              </a:buClr>
              <a:buSzPts val="2100"/>
              <a:buNone/>
            </a:pPr>
            <a:r>
              <a:rPr lang="en-GB" sz="2100">
                <a:solidFill>
                  <a:schemeClr val="lt1"/>
                </a:solidFill>
              </a:rPr>
              <a:t>1) Founding</a:t>
            </a:r>
            <a:endParaRPr sz="2100">
              <a:solidFill>
                <a:schemeClr val="lt1"/>
              </a:solidFill>
            </a:endParaRPr>
          </a:p>
          <a:p>
            <a:pPr indent="-228600" lvl="1" marL="914400" rtl="0" algn="l">
              <a:spcBef>
                <a:spcPts val="0"/>
              </a:spcBef>
              <a:spcAft>
                <a:spcPts val="0"/>
              </a:spcAft>
              <a:buClr>
                <a:schemeClr val="lt1"/>
              </a:buClr>
              <a:buSzPts val="2100"/>
              <a:buNone/>
            </a:pPr>
            <a:r>
              <a:rPr lang="en-GB" sz="2100">
                <a:solidFill>
                  <a:schemeClr val="lt1"/>
                </a:solidFill>
              </a:rPr>
              <a:t>2) Development &amp; Growth</a:t>
            </a:r>
            <a:endParaRPr sz="2100">
              <a:solidFill>
                <a:schemeClr val="lt1"/>
              </a:solidFill>
            </a:endParaRPr>
          </a:p>
          <a:p>
            <a:pPr indent="-228600" lvl="1" marL="914400" rtl="0" algn="l">
              <a:spcBef>
                <a:spcPts val="0"/>
              </a:spcBef>
              <a:spcAft>
                <a:spcPts val="0"/>
              </a:spcAft>
              <a:buClr>
                <a:schemeClr val="lt1"/>
              </a:buClr>
              <a:buSzPts val="2100"/>
              <a:buNone/>
            </a:pPr>
            <a:r>
              <a:rPr lang="en-GB" sz="2100">
                <a:solidFill>
                  <a:schemeClr val="lt1"/>
                </a:solidFill>
              </a:rPr>
              <a:t>3) Maintenance &amp; Sustainability</a:t>
            </a:r>
            <a:endParaRPr sz="2100">
              <a:solidFill>
                <a:schemeClr val="lt1"/>
              </a:solidFill>
            </a:endParaRPr>
          </a:p>
          <a:p>
            <a:pPr indent="-406400" lvl="0" marL="457200" rtl="0" algn="l">
              <a:spcBef>
                <a:spcPts val="0"/>
              </a:spcBef>
              <a:spcAft>
                <a:spcPts val="0"/>
              </a:spcAft>
              <a:buSzPts val="2800"/>
              <a:buChar char="–"/>
            </a:pPr>
            <a:r>
              <a:rPr lang="en-GB"/>
              <a:t>How you can get involved!</a:t>
            </a:r>
            <a:endParaRPr/>
          </a:p>
        </p:txBody>
      </p:sp>
      <p:sp>
        <p:nvSpPr>
          <p:cNvPr id="402" name="Google Shape;402;p55"/>
          <p:cNvSpPr txBox="1"/>
          <p:nvPr/>
        </p:nvSpPr>
        <p:spPr>
          <a:xfrm>
            <a:off x="0" y="4573587"/>
            <a:ext cx="9144000" cy="570000"/>
          </a:xfrm>
          <a:prstGeom prst="rect">
            <a:avLst/>
          </a:prstGeom>
          <a:noFill/>
          <a:ln>
            <a:noFill/>
          </a:ln>
        </p:spPr>
        <p:txBody>
          <a:bodyPr anchorCtr="0" anchor="b" bIns="72000" lIns="0" spcFirstLastPara="1" rIns="108000" wrap="square" tIns="0">
            <a:normAutofit/>
          </a:bodyPr>
          <a:lstStyle/>
          <a:p>
            <a:pPr indent="0" lvl="0" marL="0" marR="0" rtl="0" algn="r">
              <a:lnSpc>
                <a:spcPct val="114000"/>
              </a:lnSpc>
              <a:spcBef>
                <a:spcPts val="0"/>
              </a:spcBef>
              <a:spcAft>
                <a:spcPts val="600"/>
              </a:spcAft>
              <a:buClr>
                <a:schemeClr val="lt1"/>
              </a:buClr>
              <a:buSzPts val="1200"/>
              <a:buFont typeface="Arial"/>
              <a:buNone/>
            </a:pPr>
            <a:r>
              <a:rPr b="0" i="0" lang="en-GB" sz="1200" u="none" cap="none" strike="noStrike">
                <a:solidFill>
                  <a:schemeClr val="lt1"/>
                </a:solidFill>
                <a:latin typeface="Arial"/>
                <a:ea typeface="Arial"/>
                <a:cs typeface="Arial"/>
                <a:sym typeface="Arial"/>
              </a:rPr>
              <a:t>@turingway, CC-BY 4.0, Zenodo: https://zenodo.org/record/</a:t>
            </a:r>
            <a:r>
              <a:rPr lang="en-GB" sz="1100">
                <a:solidFill>
                  <a:schemeClr val="lt1"/>
                </a:solidFill>
              </a:rPr>
              <a:t>7848675,</a:t>
            </a:r>
            <a:r>
              <a:rPr b="0" i="0" lang="en-GB" sz="1100" u="none" cap="none" strike="noStrike">
                <a:solidFill>
                  <a:schemeClr val="lt1"/>
                </a:solidFill>
                <a:latin typeface="Arial"/>
                <a:ea typeface="Arial"/>
                <a:cs typeface="Arial"/>
                <a:sym typeface="Arial"/>
              </a:rPr>
              <a:t> DOI: </a:t>
            </a:r>
            <a:r>
              <a:rPr lang="en-GB" sz="1100">
                <a:solidFill>
                  <a:schemeClr val="lt1"/>
                </a:solidFill>
              </a:rPr>
              <a:t>10.5281/zenodo.7994371</a:t>
            </a:r>
            <a:endParaRPr b="0" i="0" sz="1100" u="sng"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grpSp>
        <p:nvGrpSpPr>
          <p:cNvPr id="622" name="Google Shape;622;p73"/>
          <p:cNvGrpSpPr/>
          <p:nvPr/>
        </p:nvGrpSpPr>
        <p:grpSpPr>
          <a:xfrm>
            <a:off x="6011818" y="928327"/>
            <a:ext cx="2935479" cy="3902939"/>
            <a:chOff x="6261525" y="891900"/>
            <a:chExt cx="2693100" cy="3800700"/>
          </a:xfrm>
        </p:grpSpPr>
        <p:sp>
          <p:nvSpPr>
            <p:cNvPr id="623" name="Google Shape;623;p73"/>
            <p:cNvSpPr/>
            <p:nvPr/>
          </p:nvSpPr>
          <p:spPr>
            <a:xfrm>
              <a:off x="6261525" y="891900"/>
              <a:ext cx="2693100" cy="3800700"/>
            </a:xfrm>
            <a:prstGeom prst="roundRect">
              <a:avLst>
                <a:gd fmla="val 16667" name="adj"/>
              </a:avLst>
            </a:prstGeom>
            <a:solidFill>
              <a:srgbClr val="FFFFFF"/>
            </a:solidFill>
            <a:ln cap="flat" cmpd="sng" w="9525">
              <a:solidFill>
                <a:srgbClr val="5959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624" name="Google Shape;624;p73"/>
            <p:cNvPicPr preferRelativeResize="0"/>
            <p:nvPr/>
          </p:nvPicPr>
          <p:blipFill rotWithShape="1">
            <a:blip r:embed="rId3">
              <a:alphaModFix/>
            </a:blip>
            <a:srcRect b="0" l="0" r="0" t="0"/>
            <a:stretch/>
          </p:blipFill>
          <p:spPr>
            <a:xfrm>
              <a:off x="7684225" y="3702725"/>
              <a:ext cx="520818" cy="520801"/>
            </a:xfrm>
            <a:prstGeom prst="rect">
              <a:avLst/>
            </a:prstGeom>
            <a:noFill/>
            <a:ln>
              <a:noFill/>
            </a:ln>
          </p:spPr>
        </p:pic>
        <p:pic>
          <p:nvPicPr>
            <p:cNvPr descr="Text&#10;&#10;Description automatically generated" id="625" name="Google Shape;625;p73"/>
            <p:cNvPicPr preferRelativeResize="0"/>
            <p:nvPr/>
          </p:nvPicPr>
          <p:blipFill rotWithShape="1">
            <a:blip r:embed="rId4">
              <a:alphaModFix/>
            </a:blip>
            <a:srcRect b="0" l="0" r="0" t="0"/>
            <a:stretch/>
          </p:blipFill>
          <p:spPr>
            <a:xfrm>
              <a:off x="8327569" y="3683024"/>
              <a:ext cx="560214" cy="560201"/>
            </a:xfrm>
            <a:prstGeom prst="rect">
              <a:avLst/>
            </a:prstGeom>
            <a:noFill/>
            <a:ln>
              <a:noFill/>
            </a:ln>
          </p:spPr>
        </p:pic>
        <p:pic>
          <p:nvPicPr>
            <p:cNvPr descr="Carpentries Instructor Training workshops running on 16-19 March | Software  Sustainability Institute" id="626" name="Google Shape;626;p73"/>
            <p:cNvPicPr preferRelativeResize="0"/>
            <p:nvPr/>
          </p:nvPicPr>
          <p:blipFill rotWithShape="1">
            <a:blip r:embed="rId5">
              <a:alphaModFix/>
            </a:blip>
            <a:srcRect b="0" l="0" r="0" t="0"/>
            <a:stretch/>
          </p:blipFill>
          <p:spPr>
            <a:xfrm>
              <a:off x="8468825" y="2476412"/>
              <a:ext cx="421973" cy="486643"/>
            </a:xfrm>
            <a:prstGeom prst="rect">
              <a:avLst/>
            </a:prstGeom>
            <a:noFill/>
            <a:ln>
              <a:noFill/>
            </a:ln>
          </p:spPr>
        </p:pic>
        <p:pic>
          <p:nvPicPr>
            <p:cNvPr id="627" name="Google Shape;627;p73"/>
            <p:cNvPicPr preferRelativeResize="0"/>
            <p:nvPr/>
          </p:nvPicPr>
          <p:blipFill rotWithShape="1">
            <a:blip r:embed="rId6">
              <a:alphaModFix/>
            </a:blip>
            <a:srcRect b="0" l="0" r="0" t="0"/>
            <a:stretch/>
          </p:blipFill>
          <p:spPr>
            <a:xfrm>
              <a:off x="6392725" y="3723149"/>
              <a:ext cx="634950" cy="479946"/>
            </a:xfrm>
            <a:prstGeom prst="rect">
              <a:avLst/>
            </a:prstGeom>
            <a:noFill/>
            <a:ln>
              <a:noFill/>
            </a:ln>
          </p:spPr>
        </p:pic>
        <p:grpSp>
          <p:nvGrpSpPr>
            <p:cNvPr id="628" name="Google Shape;628;p73"/>
            <p:cNvGrpSpPr/>
            <p:nvPr/>
          </p:nvGrpSpPr>
          <p:grpSpPr>
            <a:xfrm>
              <a:off x="6409160" y="2901025"/>
              <a:ext cx="1008345" cy="302293"/>
              <a:chOff x="6864835" y="3708704"/>
              <a:chExt cx="1130179" cy="338818"/>
            </a:xfrm>
          </p:grpSpPr>
          <p:pic>
            <p:nvPicPr>
              <p:cNvPr id="629" name="Google Shape;629;p73"/>
              <p:cNvPicPr preferRelativeResize="0"/>
              <p:nvPr/>
            </p:nvPicPr>
            <p:blipFill rotWithShape="1">
              <a:blip r:embed="rId7">
                <a:alphaModFix/>
              </a:blip>
              <a:srcRect b="0" l="0" r="0" t="0"/>
              <a:stretch/>
            </p:blipFill>
            <p:spPr>
              <a:xfrm>
                <a:off x="7194895" y="3740224"/>
                <a:ext cx="800119" cy="238890"/>
              </a:xfrm>
              <a:prstGeom prst="rect">
                <a:avLst/>
              </a:prstGeom>
              <a:noFill/>
              <a:ln>
                <a:noFill/>
              </a:ln>
            </p:spPr>
          </p:pic>
          <p:pic>
            <p:nvPicPr>
              <p:cNvPr descr="Open Phytoliths Community" id="630" name="Google Shape;630;p73"/>
              <p:cNvPicPr preferRelativeResize="0"/>
              <p:nvPr/>
            </p:nvPicPr>
            <p:blipFill rotWithShape="1">
              <a:blip r:embed="rId8">
                <a:alphaModFix/>
              </a:blip>
              <a:srcRect b="18978" l="19675" r="20376" t="19483"/>
              <a:stretch/>
            </p:blipFill>
            <p:spPr>
              <a:xfrm>
                <a:off x="6864835" y="3708704"/>
                <a:ext cx="330062" cy="338818"/>
              </a:xfrm>
              <a:prstGeom prst="rect">
                <a:avLst/>
              </a:prstGeom>
              <a:noFill/>
              <a:ln>
                <a:noFill/>
              </a:ln>
            </p:spPr>
          </p:pic>
        </p:grpSp>
        <p:pic>
          <p:nvPicPr>
            <p:cNvPr descr="Logo&#10;&#10;Description automatically generated" id="631" name="Google Shape;631;p73"/>
            <p:cNvPicPr preferRelativeResize="0"/>
            <p:nvPr/>
          </p:nvPicPr>
          <p:blipFill rotWithShape="1">
            <a:blip r:embed="rId9">
              <a:alphaModFix/>
            </a:blip>
            <a:srcRect b="0" l="0" r="0" t="0"/>
            <a:stretch/>
          </p:blipFill>
          <p:spPr>
            <a:xfrm>
              <a:off x="6339810" y="1050895"/>
              <a:ext cx="713853" cy="713859"/>
            </a:xfrm>
            <a:prstGeom prst="rect">
              <a:avLst/>
            </a:prstGeom>
            <a:noFill/>
            <a:ln>
              <a:noFill/>
            </a:ln>
          </p:spPr>
        </p:pic>
        <p:pic>
          <p:nvPicPr>
            <p:cNvPr id="632" name="Google Shape;632;p73"/>
            <p:cNvPicPr preferRelativeResize="0"/>
            <p:nvPr/>
          </p:nvPicPr>
          <p:blipFill rotWithShape="1">
            <a:blip r:embed="rId10">
              <a:alphaModFix/>
            </a:blip>
            <a:srcRect b="0" l="0" r="0" t="0"/>
            <a:stretch/>
          </p:blipFill>
          <p:spPr>
            <a:xfrm>
              <a:off x="7553722" y="2892105"/>
              <a:ext cx="899656" cy="296012"/>
            </a:xfrm>
            <a:prstGeom prst="rect">
              <a:avLst/>
            </a:prstGeom>
            <a:noFill/>
            <a:ln>
              <a:noFill/>
            </a:ln>
          </p:spPr>
        </p:pic>
        <p:grpSp>
          <p:nvGrpSpPr>
            <p:cNvPr id="633" name="Google Shape;633;p73"/>
            <p:cNvGrpSpPr/>
            <p:nvPr/>
          </p:nvGrpSpPr>
          <p:grpSpPr>
            <a:xfrm>
              <a:off x="6409168" y="4283977"/>
              <a:ext cx="1520575" cy="292208"/>
              <a:chOff x="6381293" y="4033489"/>
              <a:chExt cx="1520575" cy="292208"/>
            </a:xfrm>
          </p:grpSpPr>
          <p:pic>
            <p:nvPicPr>
              <p:cNvPr id="634" name="Google Shape;634;p73"/>
              <p:cNvPicPr preferRelativeResize="0"/>
              <p:nvPr/>
            </p:nvPicPr>
            <p:blipFill>
              <a:blip r:embed="rId11">
                <a:alphaModFix/>
              </a:blip>
              <a:stretch>
                <a:fillRect/>
              </a:stretch>
            </p:blipFill>
            <p:spPr>
              <a:xfrm>
                <a:off x="6644551" y="4056201"/>
                <a:ext cx="1257317" cy="246800"/>
              </a:xfrm>
              <a:prstGeom prst="rect">
                <a:avLst/>
              </a:prstGeom>
              <a:noFill/>
              <a:ln>
                <a:noFill/>
              </a:ln>
            </p:spPr>
          </p:pic>
          <p:pic>
            <p:nvPicPr>
              <p:cNvPr id="635" name="Google Shape;635;p73"/>
              <p:cNvPicPr preferRelativeResize="0"/>
              <p:nvPr/>
            </p:nvPicPr>
            <p:blipFill>
              <a:blip r:embed="rId12">
                <a:alphaModFix/>
              </a:blip>
              <a:stretch>
                <a:fillRect/>
              </a:stretch>
            </p:blipFill>
            <p:spPr>
              <a:xfrm>
                <a:off x="6381293" y="4033489"/>
                <a:ext cx="294472" cy="292208"/>
              </a:xfrm>
              <a:prstGeom prst="rect">
                <a:avLst/>
              </a:prstGeom>
              <a:noFill/>
              <a:ln>
                <a:noFill/>
              </a:ln>
            </p:spPr>
          </p:pic>
        </p:grpSp>
        <p:pic>
          <p:nvPicPr>
            <p:cNvPr id="636" name="Google Shape;636;p73"/>
            <p:cNvPicPr preferRelativeResize="0"/>
            <p:nvPr/>
          </p:nvPicPr>
          <p:blipFill>
            <a:blip r:embed="rId13">
              <a:alphaModFix/>
            </a:blip>
            <a:stretch>
              <a:fillRect/>
            </a:stretch>
          </p:blipFill>
          <p:spPr>
            <a:xfrm>
              <a:off x="6392717" y="3242656"/>
              <a:ext cx="803770" cy="369300"/>
            </a:xfrm>
            <a:prstGeom prst="rect">
              <a:avLst/>
            </a:prstGeom>
            <a:noFill/>
            <a:ln>
              <a:noFill/>
            </a:ln>
          </p:spPr>
        </p:pic>
        <p:pic>
          <p:nvPicPr>
            <p:cNvPr id="637" name="Google Shape;637;p73"/>
            <p:cNvPicPr preferRelativeResize="0"/>
            <p:nvPr/>
          </p:nvPicPr>
          <p:blipFill>
            <a:blip r:embed="rId14">
              <a:alphaModFix/>
            </a:blip>
            <a:stretch>
              <a:fillRect/>
            </a:stretch>
          </p:blipFill>
          <p:spPr>
            <a:xfrm>
              <a:off x="7115975" y="3723150"/>
              <a:ext cx="479950" cy="479950"/>
            </a:xfrm>
            <a:prstGeom prst="rect">
              <a:avLst/>
            </a:prstGeom>
            <a:noFill/>
            <a:ln>
              <a:noFill/>
            </a:ln>
          </p:spPr>
        </p:pic>
        <p:pic>
          <p:nvPicPr>
            <p:cNvPr id="638" name="Google Shape;638;p73"/>
            <p:cNvPicPr preferRelativeResize="0"/>
            <p:nvPr/>
          </p:nvPicPr>
          <p:blipFill>
            <a:blip r:embed="rId15">
              <a:alphaModFix/>
            </a:blip>
            <a:stretch>
              <a:fillRect/>
            </a:stretch>
          </p:blipFill>
          <p:spPr>
            <a:xfrm>
              <a:off x="6409169" y="2160448"/>
              <a:ext cx="800276" cy="291206"/>
            </a:xfrm>
            <a:prstGeom prst="rect">
              <a:avLst/>
            </a:prstGeom>
            <a:noFill/>
            <a:ln>
              <a:noFill/>
            </a:ln>
          </p:spPr>
        </p:pic>
        <p:pic>
          <p:nvPicPr>
            <p:cNvPr id="639" name="Google Shape;639;p73"/>
            <p:cNvPicPr preferRelativeResize="0"/>
            <p:nvPr/>
          </p:nvPicPr>
          <p:blipFill>
            <a:blip r:embed="rId16">
              <a:alphaModFix/>
            </a:blip>
            <a:stretch>
              <a:fillRect/>
            </a:stretch>
          </p:blipFill>
          <p:spPr>
            <a:xfrm>
              <a:off x="7531256" y="1163626"/>
              <a:ext cx="1079840" cy="296037"/>
            </a:xfrm>
            <a:prstGeom prst="rect">
              <a:avLst/>
            </a:prstGeom>
            <a:noFill/>
            <a:ln>
              <a:noFill/>
            </a:ln>
          </p:spPr>
        </p:pic>
        <p:pic>
          <p:nvPicPr>
            <p:cNvPr id="640" name="Google Shape;640;p73"/>
            <p:cNvPicPr preferRelativeResize="0"/>
            <p:nvPr/>
          </p:nvPicPr>
          <p:blipFill rotWithShape="1">
            <a:blip r:embed="rId17">
              <a:alphaModFix/>
            </a:blip>
            <a:srcRect b="28405" l="0" r="0" t="27438"/>
            <a:stretch/>
          </p:blipFill>
          <p:spPr>
            <a:xfrm>
              <a:off x="8466155" y="3254018"/>
              <a:ext cx="398693" cy="257777"/>
            </a:xfrm>
            <a:prstGeom prst="rect">
              <a:avLst/>
            </a:prstGeom>
            <a:noFill/>
            <a:ln>
              <a:noFill/>
            </a:ln>
          </p:spPr>
        </p:pic>
        <p:pic>
          <p:nvPicPr>
            <p:cNvPr id="641" name="Google Shape;641;p73"/>
            <p:cNvPicPr preferRelativeResize="0"/>
            <p:nvPr/>
          </p:nvPicPr>
          <p:blipFill rotWithShape="1">
            <a:blip r:embed="rId18">
              <a:alphaModFix/>
            </a:blip>
            <a:srcRect b="19244" l="0" r="22964" t="19991"/>
            <a:stretch/>
          </p:blipFill>
          <p:spPr>
            <a:xfrm>
              <a:off x="8067518" y="1683759"/>
              <a:ext cx="713852" cy="281527"/>
            </a:xfrm>
            <a:prstGeom prst="rect">
              <a:avLst/>
            </a:prstGeom>
            <a:noFill/>
            <a:ln>
              <a:noFill/>
            </a:ln>
          </p:spPr>
        </p:pic>
        <p:pic>
          <p:nvPicPr>
            <p:cNvPr id="642" name="Google Shape;642;p73"/>
            <p:cNvPicPr preferRelativeResize="0"/>
            <p:nvPr/>
          </p:nvPicPr>
          <p:blipFill rotWithShape="1">
            <a:blip r:embed="rId19">
              <a:alphaModFix/>
            </a:blip>
            <a:srcRect b="10" l="13329" r="0" t="0"/>
            <a:stretch/>
          </p:blipFill>
          <p:spPr>
            <a:xfrm>
              <a:off x="8022563" y="2050506"/>
              <a:ext cx="803762" cy="398593"/>
            </a:xfrm>
            <a:prstGeom prst="rect">
              <a:avLst/>
            </a:prstGeom>
            <a:noFill/>
            <a:ln>
              <a:noFill/>
            </a:ln>
          </p:spPr>
        </p:pic>
        <p:pic>
          <p:nvPicPr>
            <p:cNvPr id="643" name="Google Shape;643;p73"/>
            <p:cNvPicPr preferRelativeResize="0"/>
            <p:nvPr/>
          </p:nvPicPr>
          <p:blipFill rotWithShape="1">
            <a:blip r:embed="rId20">
              <a:alphaModFix/>
            </a:blip>
            <a:srcRect b="25911" l="32892" r="30372" t="14917"/>
            <a:stretch/>
          </p:blipFill>
          <p:spPr>
            <a:xfrm>
              <a:off x="7068158" y="1039097"/>
              <a:ext cx="398694" cy="545090"/>
            </a:xfrm>
            <a:prstGeom prst="rect">
              <a:avLst/>
            </a:prstGeom>
            <a:noFill/>
            <a:ln>
              <a:noFill/>
            </a:ln>
          </p:spPr>
        </p:pic>
      </p:grpSp>
      <p:sp>
        <p:nvSpPr>
          <p:cNvPr id="644" name="Google Shape;644;p73"/>
          <p:cNvSpPr txBox="1"/>
          <p:nvPr/>
        </p:nvSpPr>
        <p:spPr>
          <a:xfrm>
            <a:off x="409985" y="726149"/>
            <a:ext cx="5166600" cy="448800"/>
          </a:xfrm>
          <a:prstGeom prst="rect">
            <a:avLst/>
          </a:prstGeom>
          <a:noFill/>
          <a:ln>
            <a:noFill/>
          </a:ln>
        </p:spPr>
        <p:txBody>
          <a:bodyPr anchorCtr="0" anchor="t" bIns="0" lIns="0" spcFirstLastPara="1" rIns="0" wrap="square" tIns="0">
            <a:noAutofit/>
          </a:bodyPr>
          <a:lstStyle/>
          <a:p>
            <a:pPr indent="0" lvl="0" marL="0" marR="0" rtl="0" algn="l">
              <a:lnSpc>
                <a:spcPct val="117857"/>
              </a:lnSpc>
              <a:spcBef>
                <a:spcPts val="0"/>
              </a:spcBef>
              <a:spcAft>
                <a:spcPts val="0"/>
              </a:spcAft>
              <a:buClr>
                <a:schemeClr val="lt1"/>
              </a:buClr>
              <a:buSzPts val="2800"/>
              <a:buFont typeface="Arial"/>
              <a:buNone/>
            </a:pPr>
            <a:r>
              <a:rPr lang="en-GB" sz="2400">
                <a:solidFill>
                  <a:schemeClr val="lt1"/>
                </a:solidFill>
              </a:rPr>
              <a:t>Project Growth &amp; Recognitions</a:t>
            </a:r>
            <a:endParaRPr sz="2400">
              <a:solidFill>
                <a:schemeClr val="lt1"/>
              </a:solidFill>
            </a:endParaRPr>
          </a:p>
        </p:txBody>
      </p:sp>
      <p:sp>
        <p:nvSpPr>
          <p:cNvPr id="645" name="Google Shape;645;p73"/>
          <p:cNvSpPr txBox="1"/>
          <p:nvPr/>
        </p:nvSpPr>
        <p:spPr>
          <a:xfrm>
            <a:off x="-141600" y="4794775"/>
            <a:ext cx="9285600" cy="3486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200">
              <a:solidFill>
                <a:srgbClr val="F8F8F8"/>
              </a:solidFill>
            </a:endParaRPr>
          </a:p>
        </p:txBody>
      </p:sp>
      <p:sp>
        <p:nvSpPr>
          <p:cNvPr id="646" name="Google Shape;646;p73"/>
          <p:cNvSpPr/>
          <p:nvPr/>
        </p:nvSpPr>
        <p:spPr>
          <a:xfrm>
            <a:off x="166800" y="1347025"/>
            <a:ext cx="5409900" cy="2764200"/>
          </a:xfrm>
          <a:prstGeom prst="rect">
            <a:avLst/>
          </a:prstGeom>
          <a:noFill/>
          <a:ln>
            <a:noFill/>
          </a:ln>
        </p:spPr>
        <p:txBody>
          <a:bodyPr anchorCtr="0" anchor="t" bIns="45700" lIns="91425" spcFirstLastPara="1" rIns="91425" wrap="square" tIns="45700">
            <a:noAutofit/>
          </a:bodyPr>
          <a:lstStyle/>
          <a:p>
            <a:pPr indent="-342900" lvl="0" marL="457200" marR="0" rtl="0" algn="l">
              <a:spcBef>
                <a:spcPts val="1000"/>
              </a:spcBef>
              <a:spcAft>
                <a:spcPts val="0"/>
              </a:spcAft>
              <a:buClr>
                <a:srgbClr val="595959"/>
              </a:buClr>
              <a:buSzPts val="1800"/>
              <a:buChar char="●"/>
            </a:pPr>
            <a:r>
              <a:rPr lang="en-GB" sz="1800">
                <a:solidFill>
                  <a:srgbClr val="F9C100"/>
                </a:solidFill>
              </a:rPr>
              <a:t>425+ contributors, 3500+ monthly users </a:t>
            </a:r>
            <a:r>
              <a:rPr lang="en-GB" sz="1800">
                <a:solidFill>
                  <a:schemeClr val="lt1"/>
                </a:solidFill>
              </a:rPr>
              <a:t>- supported by 30+ core members (governance)</a:t>
            </a:r>
            <a:endParaRPr sz="1000">
              <a:solidFill>
                <a:schemeClr val="lt1"/>
              </a:solidFill>
            </a:endParaRPr>
          </a:p>
          <a:p>
            <a:pPr indent="-342900" lvl="0" marL="457200" marR="0" rtl="0" algn="l">
              <a:spcBef>
                <a:spcPts val="1000"/>
              </a:spcBef>
              <a:spcAft>
                <a:spcPts val="0"/>
              </a:spcAft>
              <a:buClr>
                <a:srgbClr val="595959"/>
              </a:buClr>
              <a:buSzPts val="1800"/>
              <a:buChar char="●"/>
            </a:pPr>
            <a:r>
              <a:rPr lang="en-GB" sz="1800">
                <a:solidFill>
                  <a:srgbClr val="F9C100"/>
                </a:solidFill>
              </a:rPr>
              <a:t>2 awards</a:t>
            </a:r>
            <a:r>
              <a:rPr lang="en-GB" sz="1800">
                <a:solidFill>
                  <a:schemeClr val="lt1"/>
                </a:solidFill>
              </a:rPr>
              <a:t> and engagement with 25+ orgs</a:t>
            </a:r>
            <a:endParaRPr sz="1800">
              <a:solidFill>
                <a:schemeClr val="lt1"/>
              </a:solidFill>
            </a:endParaRPr>
          </a:p>
          <a:p>
            <a:pPr indent="-342900" lvl="0" marL="457200" marR="0" rtl="0" algn="l">
              <a:spcBef>
                <a:spcPts val="1000"/>
              </a:spcBef>
              <a:spcAft>
                <a:spcPts val="0"/>
              </a:spcAft>
              <a:buClr>
                <a:srgbClr val="595959"/>
              </a:buClr>
              <a:buSzPts val="1800"/>
              <a:buChar char="●"/>
            </a:pPr>
            <a:r>
              <a:rPr lang="en-GB" sz="1800">
                <a:solidFill>
                  <a:schemeClr val="lt1"/>
                </a:solidFill>
              </a:rPr>
              <a:t>References in </a:t>
            </a:r>
            <a:r>
              <a:rPr lang="en-GB" sz="1800">
                <a:solidFill>
                  <a:srgbClr val="FFC000"/>
                </a:solidFill>
              </a:rPr>
              <a:t>5</a:t>
            </a:r>
            <a:r>
              <a:rPr lang="en-GB" sz="1800">
                <a:solidFill>
                  <a:srgbClr val="FFC000"/>
                </a:solidFill>
              </a:rPr>
              <a:t>0+ peer reviewed articles</a:t>
            </a:r>
            <a:r>
              <a:rPr lang="en-GB" sz="1800">
                <a:solidFill>
                  <a:schemeClr val="lt1"/>
                </a:solidFill>
              </a:rPr>
              <a:t> and 100s of publications, reports, policy documents</a:t>
            </a:r>
            <a:endParaRPr sz="1800">
              <a:solidFill>
                <a:schemeClr val="lt1"/>
              </a:solidFill>
            </a:endParaRPr>
          </a:p>
          <a:p>
            <a:pPr indent="-342900" lvl="0" marL="457200" marR="0" rtl="0" algn="l">
              <a:spcBef>
                <a:spcPts val="1000"/>
              </a:spcBef>
              <a:spcAft>
                <a:spcPts val="0"/>
              </a:spcAft>
              <a:buClr>
                <a:srgbClr val="595959"/>
              </a:buClr>
              <a:buSzPts val="1800"/>
              <a:buChar char="●"/>
            </a:pPr>
            <a:r>
              <a:rPr lang="en-GB" sz="1800">
                <a:solidFill>
                  <a:schemeClr val="lt1"/>
                </a:solidFill>
              </a:rPr>
              <a:t>Replication/extension by </a:t>
            </a:r>
            <a:r>
              <a:rPr lang="en-GB" sz="1800">
                <a:solidFill>
                  <a:srgbClr val="F9C100"/>
                </a:solidFill>
              </a:rPr>
              <a:t>3 Turing &amp; 7+ external projects</a:t>
            </a:r>
            <a:endParaRPr sz="1800">
              <a:solidFill>
                <a:schemeClr val="lt1"/>
              </a:solidFill>
            </a:endParaRPr>
          </a:p>
          <a:p>
            <a:pPr indent="0" lvl="0" marL="0" marR="0" rtl="0" algn="l">
              <a:spcBef>
                <a:spcPts val="0"/>
              </a:spcBef>
              <a:spcAft>
                <a:spcPts val="0"/>
              </a:spcAft>
              <a:buClr>
                <a:schemeClr val="dk1"/>
              </a:buClr>
              <a:buSzPts val="1900"/>
              <a:buFont typeface="Arial"/>
              <a:buNone/>
            </a:pPr>
            <a:r>
              <a:t/>
            </a:r>
            <a:endParaRPr sz="1900">
              <a:solidFill>
                <a:schemeClr val="lt1"/>
              </a:solidFill>
              <a:latin typeface="Arial"/>
              <a:ea typeface="Arial"/>
              <a:cs typeface="Arial"/>
              <a:sym typeface="Arial"/>
            </a:endParaRPr>
          </a:p>
        </p:txBody>
      </p:sp>
      <p:pic>
        <p:nvPicPr>
          <p:cNvPr id="647" name="Google Shape;647;p73"/>
          <p:cNvPicPr preferRelativeResize="0"/>
          <p:nvPr/>
        </p:nvPicPr>
        <p:blipFill rotWithShape="1">
          <a:blip r:embed="rId21">
            <a:alphaModFix/>
          </a:blip>
          <a:srcRect b="0" l="0" r="0" t="0"/>
          <a:stretch/>
        </p:blipFill>
        <p:spPr>
          <a:xfrm>
            <a:off x="442626" y="4248524"/>
            <a:ext cx="1177026" cy="448675"/>
          </a:xfrm>
          <a:prstGeom prst="rect">
            <a:avLst/>
          </a:prstGeom>
          <a:noFill/>
          <a:ln>
            <a:noFill/>
          </a:ln>
        </p:spPr>
      </p:pic>
      <p:pic>
        <p:nvPicPr>
          <p:cNvPr descr="Free Icon Download | Github Logo" id="648" name="Google Shape;648;p73"/>
          <p:cNvPicPr preferRelativeResize="0"/>
          <p:nvPr/>
        </p:nvPicPr>
        <p:blipFill rotWithShape="1">
          <a:blip r:embed="rId22">
            <a:alphaModFix/>
          </a:blip>
          <a:srcRect b="0" l="0" r="0" t="0"/>
          <a:stretch/>
        </p:blipFill>
        <p:spPr>
          <a:xfrm>
            <a:off x="3481043" y="4274084"/>
            <a:ext cx="363968" cy="364307"/>
          </a:xfrm>
          <a:prstGeom prst="rect">
            <a:avLst/>
          </a:prstGeom>
          <a:solidFill>
            <a:srgbClr val="FFFFFF"/>
          </a:solidFill>
          <a:ln>
            <a:noFill/>
          </a:ln>
        </p:spPr>
      </p:pic>
      <p:pic>
        <p:nvPicPr>
          <p:cNvPr descr="Twitter icon: blue" id="649" name="Google Shape;649;p73"/>
          <p:cNvPicPr preferRelativeResize="0"/>
          <p:nvPr/>
        </p:nvPicPr>
        <p:blipFill rotWithShape="1">
          <a:blip r:embed="rId23">
            <a:alphaModFix/>
          </a:blip>
          <a:srcRect b="0" l="0" r="0" t="0"/>
          <a:stretch/>
        </p:blipFill>
        <p:spPr>
          <a:xfrm>
            <a:off x="4218538" y="4200313"/>
            <a:ext cx="526049" cy="545099"/>
          </a:xfrm>
          <a:prstGeom prst="rect">
            <a:avLst/>
          </a:prstGeom>
          <a:noFill/>
          <a:ln>
            <a:noFill/>
          </a:ln>
        </p:spPr>
      </p:pic>
      <p:pic>
        <p:nvPicPr>
          <p:cNvPr descr="Slack App Integration for RingCentral | RingCentral App Gallery" id="650" name="Google Shape;650;p73"/>
          <p:cNvPicPr preferRelativeResize="0"/>
          <p:nvPr/>
        </p:nvPicPr>
        <p:blipFill rotWithShape="1">
          <a:blip r:embed="rId24">
            <a:alphaModFix/>
          </a:blip>
          <a:srcRect b="0" l="0" r="0" t="0"/>
          <a:stretch/>
        </p:blipFill>
        <p:spPr>
          <a:xfrm>
            <a:off x="5165286" y="4248525"/>
            <a:ext cx="433006" cy="448675"/>
          </a:xfrm>
          <a:prstGeom prst="rect">
            <a:avLst/>
          </a:prstGeom>
          <a:noFill/>
          <a:ln>
            <a:noFill/>
          </a:ln>
        </p:spPr>
      </p:pic>
      <p:pic>
        <p:nvPicPr>
          <p:cNvPr id="651" name="Google Shape;651;p73"/>
          <p:cNvPicPr preferRelativeResize="0"/>
          <p:nvPr/>
        </p:nvPicPr>
        <p:blipFill rotWithShape="1">
          <a:blip r:embed="rId25">
            <a:alphaModFix/>
          </a:blip>
          <a:srcRect b="0" l="0" r="0" t="0"/>
          <a:stretch/>
        </p:blipFill>
        <p:spPr>
          <a:xfrm>
            <a:off x="4735788" y="4276646"/>
            <a:ext cx="392425" cy="392425"/>
          </a:xfrm>
          <a:prstGeom prst="rect">
            <a:avLst/>
          </a:prstGeom>
          <a:noFill/>
          <a:ln>
            <a:noFill/>
          </a:ln>
        </p:spPr>
      </p:pic>
      <p:pic>
        <p:nvPicPr>
          <p:cNvPr id="652" name="Google Shape;652;p73"/>
          <p:cNvPicPr preferRelativeResize="0"/>
          <p:nvPr/>
        </p:nvPicPr>
        <p:blipFill rotWithShape="1">
          <a:blip r:embed="rId26">
            <a:alphaModFix/>
          </a:blip>
          <a:srcRect b="-30" l="0" r="0" t="0"/>
          <a:stretch/>
        </p:blipFill>
        <p:spPr>
          <a:xfrm>
            <a:off x="1619650" y="4248525"/>
            <a:ext cx="1698077" cy="448675"/>
          </a:xfrm>
          <a:prstGeom prst="rect">
            <a:avLst/>
          </a:prstGeom>
          <a:noFill/>
          <a:ln>
            <a:noFill/>
          </a:ln>
        </p:spPr>
      </p:pic>
      <p:pic>
        <p:nvPicPr>
          <p:cNvPr id="653" name="Google Shape;653;p73"/>
          <p:cNvPicPr preferRelativeResize="0"/>
          <p:nvPr/>
        </p:nvPicPr>
        <p:blipFill rotWithShape="1">
          <a:blip r:embed="rId27">
            <a:alphaModFix/>
          </a:blip>
          <a:srcRect b="32867" l="0" r="21899" t="0"/>
          <a:stretch/>
        </p:blipFill>
        <p:spPr>
          <a:xfrm>
            <a:off x="6866650" y="341050"/>
            <a:ext cx="2087973" cy="448675"/>
          </a:xfrm>
          <a:prstGeom prst="rect">
            <a:avLst/>
          </a:prstGeom>
          <a:noFill/>
          <a:ln>
            <a:noFill/>
          </a:ln>
        </p:spPr>
      </p:pic>
      <p:pic>
        <p:nvPicPr>
          <p:cNvPr id="654" name="Google Shape;654;p73"/>
          <p:cNvPicPr preferRelativeResize="0"/>
          <p:nvPr/>
        </p:nvPicPr>
        <p:blipFill rotWithShape="1">
          <a:blip r:embed="rId28">
            <a:alphaModFix/>
          </a:blip>
          <a:srcRect b="0" l="23861" r="0" t="23171"/>
          <a:stretch/>
        </p:blipFill>
        <p:spPr>
          <a:xfrm>
            <a:off x="6003408" y="341051"/>
            <a:ext cx="794017" cy="448675"/>
          </a:xfrm>
          <a:prstGeom prst="rect">
            <a:avLst/>
          </a:prstGeom>
          <a:noFill/>
          <a:ln>
            <a:noFill/>
          </a:ln>
        </p:spPr>
      </p:pic>
      <p:pic>
        <p:nvPicPr>
          <p:cNvPr id="655" name="Google Shape;655;p73"/>
          <p:cNvPicPr preferRelativeResize="0"/>
          <p:nvPr/>
        </p:nvPicPr>
        <p:blipFill>
          <a:blip r:embed="rId29">
            <a:alphaModFix/>
          </a:blip>
          <a:stretch>
            <a:fillRect/>
          </a:stretch>
        </p:blipFill>
        <p:spPr>
          <a:xfrm>
            <a:off x="6220950" y="2567850"/>
            <a:ext cx="794025" cy="310425"/>
          </a:xfrm>
          <a:prstGeom prst="rect">
            <a:avLst/>
          </a:prstGeom>
          <a:noFill/>
          <a:ln>
            <a:noFill/>
          </a:ln>
        </p:spPr>
      </p:pic>
      <p:pic>
        <p:nvPicPr>
          <p:cNvPr id="656" name="Google Shape;656;p73"/>
          <p:cNvPicPr preferRelativeResize="0"/>
          <p:nvPr/>
        </p:nvPicPr>
        <p:blipFill>
          <a:blip r:embed="rId30">
            <a:alphaModFix/>
          </a:blip>
          <a:stretch>
            <a:fillRect/>
          </a:stretch>
        </p:blipFill>
        <p:spPr>
          <a:xfrm>
            <a:off x="7320925" y="2672125"/>
            <a:ext cx="872312" cy="240225"/>
          </a:xfrm>
          <a:prstGeom prst="rect">
            <a:avLst/>
          </a:prstGeom>
          <a:noFill/>
          <a:ln>
            <a:noFill/>
          </a:ln>
        </p:spPr>
      </p:pic>
      <p:pic>
        <p:nvPicPr>
          <p:cNvPr id="657" name="Google Shape;657;p73"/>
          <p:cNvPicPr preferRelativeResize="0"/>
          <p:nvPr/>
        </p:nvPicPr>
        <p:blipFill rotWithShape="1">
          <a:blip r:embed="rId31">
            <a:alphaModFix/>
          </a:blip>
          <a:srcRect b="37590" l="0" r="0" t="33796"/>
          <a:stretch/>
        </p:blipFill>
        <p:spPr>
          <a:xfrm>
            <a:off x="7180424" y="3356275"/>
            <a:ext cx="1084953" cy="310425"/>
          </a:xfrm>
          <a:prstGeom prst="rect">
            <a:avLst/>
          </a:prstGeom>
          <a:noFill/>
          <a:ln>
            <a:noFill/>
          </a:ln>
        </p:spPr>
      </p:pic>
      <p:pic>
        <p:nvPicPr>
          <p:cNvPr id="658" name="Google Shape;658;p73"/>
          <p:cNvPicPr preferRelativeResize="0"/>
          <p:nvPr/>
        </p:nvPicPr>
        <p:blipFill>
          <a:blip r:embed="rId32">
            <a:alphaModFix/>
          </a:blip>
          <a:stretch>
            <a:fillRect/>
          </a:stretch>
        </p:blipFill>
        <p:spPr>
          <a:xfrm>
            <a:off x="6220950" y="1739025"/>
            <a:ext cx="721786" cy="392424"/>
          </a:xfrm>
          <a:prstGeom prst="rect">
            <a:avLst/>
          </a:prstGeom>
          <a:noFill/>
          <a:ln>
            <a:noFill/>
          </a:ln>
        </p:spPr>
      </p:pic>
      <p:pic>
        <p:nvPicPr>
          <p:cNvPr id="659" name="Google Shape;659;p73"/>
          <p:cNvPicPr preferRelativeResize="0"/>
          <p:nvPr/>
        </p:nvPicPr>
        <p:blipFill>
          <a:blip r:embed="rId33">
            <a:alphaModFix/>
          </a:blip>
          <a:stretch>
            <a:fillRect/>
          </a:stretch>
        </p:blipFill>
        <p:spPr>
          <a:xfrm>
            <a:off x="7353500" y="2175425"/>
            <a:ext cx="459949" cy="392425"/>
          </a:xfrm>
          <a:prstGeom prst="rect">
            <a:avLst/>
          </a:prstGeom>
          <a:noFill/>
          <a:ln>
            <a:noFill/>
          </a:ln>
        </p:spPr>
      </p:pic>
      <p:pic>
        <p:nvPicPr>
          <p:cNvPr id="660" name="Google Shape;660;p73"/>
          <p:cNvPicPr preferRelativeResize="0"/>
          <p:nvPr/>
        </p:nvPicPr>
        <p:blipFill>
          <a:blip r:embed="rId34">
            <a:alphaModFix/>
          </a:blip>
          <a:stretch>
            <a:fillRect/>
          </a:stretch>
        </p:blipFill>
        <p:spPr>
          <a:xfrm>
            <a:off x="7926725" y="4445259"/>
            <a:ext cx="872301" cy="193141"/>
          </a:xfrm>
          <a:prstGeom prst="rect">
            <a:avLst/>
          </a:prstGeom>
          <a:noFill/>
          <a:ln>
            <a:noFill/>
          </a:ln>
        </p:spPr>
      </p:pic>
      <p:pic>
        <p:nvPicPr>
          <p:cNvPr id="661" name="Google Shape;661;p73"/>
          <p:cNvPicPr preferRelativeResize="0"/>
          <p:nvPr/>
        </p:nvPicPr>
        <p:blipFill>
          <a:blip r:embed="rId35">
            <a:alphaModFix/>
          </a:blip>
          <a:stretch>
            <a:fillRect/>
          </a:stretch>
        </p:blipFill>
        <p:spPr>
          <a:xfrm>
            <a:off x="3830075" y="4248527"/>
            <a:ext cx="526025" cy="526025"/>
          </a:xfrm>
          <a:prstGeom prst="rect">
            <a:avLst/>
          </a:prstGeom>
          <a:noFill/>
          <a:ln>
            <a:noFill/>
          </a:ln>
        </p:spPr>
      </p:pic>
      <p:pic>
        <p:nvPicPr>
          <p:cNvPr id="662" name="Google Shape;662;p73"/>
          <p:cNvPicPr preferRelativeResize="0"/>
          <p:nvPr/>
        </p:nvPicPr>
        <p:blipFill>
          <a:blip r:embed="rId36">
            <a:alphaModFix/>
          </a:blip>
          <a:stretch>
            <a:fillRect/>
          </a:stretch>
        </p:blipFill>
        <p:spPr>
          <a:xfrm>
            <a:off x="7251380" y="1674550"/>
            <a:ext cx="595092" cy="4486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74"/>
          <p:cNvSpPr txBox="1"/>
          <p:nvPr>
            <p:ph idx="1" type="body"/>
          </p:nvPr>
        </p:nvSpPr>
        <p:spPr>
          <a:xfrm>
            <a:off x="431800" y="702650"/>
            <a:ext cx="84516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i="1" lang="en-GB"/>
              <a:t>The Turing Way</a:t>
            </a:r>
            <a:r>
              <a:rPr b="1" lang="en-GB"/>
              <a:t>: influencing policy &amp; industry</a:t>
            </a:r>
            <a:endParaRPr b="1"/>
          </a:p>
        </p:txBody>
      </p:sp>
      <p:sp>
        <p:nvSpPr>
          <p:cNvPr id="668" name="Google Shape;668;p7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id="669" name="Google Shape;669;p74"/>
          <p:cNvPicPr preferRelativeResize="0"/>
          <p:nvPr/>
        </p:nvPicPr>
        <p:blipFill rotWithShape="1">
          <a:blip r:embed="rId3">
            <a:alphaModFix/>
          </a:blip>
          <a:srcRect b="33029" l="0" r="0" t="0"/>
          <a:stretch/>
        </p:blipFill>
        <p:spPr>
          <a:xfrm>
            <a:off x="496875" y="1208175"/>
            <a:ext cx="3617723" cy="1826399"/>
          </a:xfrm>
          <a:prstGeom prst="rect">
            <a:avLst/>
          </a:prstGeom>
          <a:noFill/>
          <a:ln>
            <a:noFill/>
          </a:ln>
        </p:spPr>
      </p:pic>
      <p:pic>
        <p:nvPicPr>
          <p:cNvPr id="670" name="Google Shape;670;p74"/>
          <p:cNvPicPr preferRelativeResize="0"/>
          <p:nvPr/>
        </p:nvPicPr>
        <p:blipFill rotWithShape="1">
          <a:blip r:embed="rId4">
            <a:alphaModFix/>
          </a:blip>
          <a:srcRect b="0" l="24674" r="25808" t="0"/>
          <a:stretch/>
        </p:blipFill>
        <p:spPr>
          <a:xfrm>
            <a:off x="6300100" y="1247750"/>
            <a:ext cx="2094563" cy="1639124"/>
          </a:xfrm>
          <a:prstGeom prst="rect">
            <a:avLst/>
          </a:prstGeom>
          <a:noFill/>
          <a:ln>
            <a:noFill/>
          </a:ln>
        </p:spPr>
      </p:pic>
      <p:pic>
        <p:nvPicPr>
          <p:cNvPr id="671" name="Google Shape;671;p74"/>
          <p:cNvPicPr preferRelativeResize="0"/>
          <p:nvPr/>
        </p:nvPicPr>
        <p:blipFill rotWithShape="1">
          <a:blip r:embed="rId5">
            <a:alphaModFix/>
          </a:blip>
          <a:srcRect b="0" l="0" r="0" t="0"/>
          <a:stretch/>
        </p:blipFill>
        <p:spPr>
          <a:xfrm>
            <a:off x="4356093" y="3014875"/>
            <a:ext cx="4227990" cy="1826397"/>
          </a:xfrm>
          <a:prstGeom prst="rect">
            <a:avLst/>
          </a:prstGeom>
          <a:noFill/>
          <a:ln>
            <a:noFill/>
          </a:ln>
        </p:spPr>
      </p:pic>
      <p:pic>
        <p:nvPicPr>
          <p:cNvPr id="672" name="Google Shape;672;p74"/>
          <p:cNvPicPr preferRelativeResize="0"/>
          <p:nvPr/>
        </p:nvPicPr>
        <p:blipFill rotWithShape="1">
          <a:blip r:embed="rId6">
            <a:alphaModFix/>
          </a:blip>
          <a:srcRect b="14287" l="27703" r="22940" t="11101"/>
          <a:stretch/>
        </p:blipFill>
        <p:spPr>
          <a:xfrm>
            <a:off x="4500525" y="1247750"/>
            <a:ext cx="1337700" cy="1639125"/>
          </a:xfrm>
          <a:prstGeom prst="rect">
            <a:avLst/>
          </a:prstGeom>
          <a:noFill/>
          <a:ln>
            <a:noFill/>
          </a:ln>
        </p:spPr>
      </p:pic>
      <p:pic>
        <p:nvPicPr>
          <p:cNvPr descr="UNESCO Science Commission adopts Open Science Recommendation -  International Science Council" id="673" name="Google Shape;673;p74"/>
          <p:cNvPicPr preferRelativeResize="0"/>
          <p:nvPr/>
        </p:nvPicPr>
        <p:blipFill>
          <a:blip r:embed="rId7">
            <a:alphaModFix/>
          </a:blip>
          <a:stretch>
            <a:fillRect/>
          </a:stretch>
        </p:blipFill>
        <p:spPr>
          <a:xfrm>
            <a:off x="631538" y="3082501"/>
            <a:ext cx="3210350" cy="169114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75"/>
          <p:cNvSpPr txBox="1"/>
          <p:nvPr>
            <p:ph idx="1" type="body"/>
          </p:nvPr>
        </p:nvSpPr>
        <p:spPr>
          <a:xfrm>
            <a:off x="431800" y="702650"/>
            <a:ext cx="81144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i="1" lang="en-GB"/>
              <a:t>The Turing Way</a:t>
            </a:r>
            <a:r>
              <a:rPr b="1" lang="en-GB"/>
              <a:t>: becoming a global resource</a:t>
            </a:r>
            <a:endParaRPr b="1"/>
          </a:p>
        </p:txBody>
      </p:sp>
      <p:sp>
        <p:nvSpPr>
          <p:cNvPr id="679" name="Google Shape;679;p7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id="680" name="Google Shape;680;p75"/>
          <p:cNvPicPr preferRelativeResize="0"/>
          <p:nvPr/>
        </p:nvPicPr>
        <p:blipFill rotWithShape="1">
          <a:blip r:embed="rId3">
            <a:alphaModFix/>
          </a:blip>
          <a:srcRect b="0" l="0" r="0" t="0"/>
          <a:stretch/>
        </p:blipFill>
        <p:spPr>
          <a:xfrm>
            <a:off x="2735172" y="1247741"/>
            <a:ext cx="6137600" cy="3401825"/>
          </a:xfrm>
          <a:prstGeom prst="rect">
            <a:avLst/>
          </a:prstGeom>
          <a:noFill/>
          <a:ln>
            <a:noFill/>
          </a:ln>
        </p:spPr>
      </p:pic>
      <p:sp>
        <p:nvSpPr>
          <p:cNvPr id="681" name="Google Shape;681;p75"/>
          <p:cNvSpPr txBox="1"/>
          <p:nvPr/>
        </p:nvSpPr>
        <p:spPr>
          <a:xfrm>
            <a:off x="431800" y="1458200"/>
            <a:ext cx="21138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lang="en-GB" sz="2400">
                <a:solidFill>
                  <a:schemeClr val="lt1"/>
                </a:solidFill>
              </a:rPr>
              <a:t>Beyond the UK, we have a global community and audience</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76"/>
          <p:cNvSpPr txBox="1"/>
          <p:nvPr>
            <p:ph idx="1" type="body"/>
          </p:nvPr>
        </p:nvSpPr>
        <p:spPr>
          <a:xfrm>
            <a:off x="431800" y="411163"/>
            <a:ext cx="8280300" cy="701400"/>
          </a:xfrm>
          <a:prstGeom prst="rect">
            <a:avLst/>
          </a:prstGeom>
        </p:spPr>
        <p:txBody>
          <a:bodyPr anchorCtr="0" anchor="t" bIns="0" lIns="0" spcFirstLastPara="1" rIns="0" wrap="square" tIns="0">
            <a:noAutofit/>
          </a:bodyPr>
          <a:lstStyle/>
          <a:p>
            <a:pPr indent="0" lvl="0" marL="0" rtl="0" algn="ctr">
              <a:spcBef>
                <a:spcPts val="0"/>
              </a:spcBef>
              <a:spcAft>
                <a:spcPts val="800"/>
              </a:spcAft>
              <a:buNone/>
            </a:pPr>
            <a:r>
              <a:rPr b="1" lang="en-GB" sz="2100"/>
              <a:t>Unequal contribution and participation in Knowledge Production</a:t>
            </a:r>
            <a:endParaRPr b="1" sz="2100"/>
          </a:p>
        </p:txBody>
      </p:sp>
      <p:grpSp>
        <p:nvGrpSpPr>
          <p:cNvPr id="688" name="Google Shape;688;p76"/>
          <p:cNvGrpSpPr/>
          <p:nvPr/>
        </p:nvGrpSpPr>
        <p:grpSpPr>
          <a:xfrm>
            <a:off x="1366895" y="947884"/>
            <a:ext cx="6410113" cy="3475327"/>
            <a:chOff x="1592100" y="1821475"/>
            <a:chExt cx="5398899" cy="2640625"/>
          </a:xfrm>
        </p:grpSpPr>
        <p:sp>
          <p:nvSpPr>
            <p:cNvPr id="689" name="Google Shape;689;p76"/>
            <p:cNvSpPr/>
            <p:nvPr/>
          </p:nvSpPr>
          <p:spPr>
            <a:xfrm>
              <a:off x="1595775" y="1834100"/>
              <a:ext cx="5391600" cy="26280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90" name="Google Shape;690;p76"/>
            <p:cNvPicPr preferRelativeResize="0"/>
            <p:nvPr/>
          </p:nvPicPr>
          <p:blipFill rotWithShape="1">
            <a:blip r:embed="rId3">
              <a:alphaModFix/>
            </a:blip>
            <a:srcRect b="2429" l="0" r="0" t="0"/>
            <a:stretch/>
          </p:blipFill>
          <p:spPr>
            <a:xfrm>
              <a:off x="1592100" y="1821475"/>
              <a:ext cx="5398899" cy="2628125"/>
            </a:xfrm>
            <a:prstGeom prst="rect">
              <a:avLst/>
            </a:prstGeom>
            <a:noFill/>
            <a:ln>
              <a:noFill/>
            </a:ln>
          </p:spPr>
        </p:pic>
      </p:grpSp>
      <p:sp>
        <p:nvSpPr>
          <p:cNvPr id="691" name="Google Shape;691;p76"/>
          <p:cNvSpPr txBox="1"/>
          <p:nvPr/>
        </p:nvSpPr>
        <p:spPr>
          <a:xfrm>
            <a:off x="231050" y="4622150"/>
            <a:ext cx="8730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GB" sz="1200">
                <a:solidFill>
                  <a:schemeClr val="lt1"/>
                </a:solidFill>
                <a:latin typeface="Roboto"/>
                <a:ea typeface="Roboto"/>
                <a:cs typeface="Roboto"/>
                <a:sym typeface="Roboto"/>
              </a:rPr>
              <a:t>World scaled by number of documents in Web of Science by authors living there, </a:t>
            </a:r>
            <a:r>
              <a:rPr i="1" lang="en-GB" sz="1200">
                <a:solidFill>
                  <a:schemeClr val="accent6"/>
                </a:solidFill>
                <a:latin typeface="Roboto"/>
                <a:ea typeface="Roboto"/>
                <a:cs typeface="Roboto"/>
                <a:sym typeface="Roboto"/>
              </a:rPr>
              <a:t>2011 - data by </a:t>
            </a:r>
            <a:r>
              <a:rPr i="1" lang="en-GB" sz="1200">
                <a:solidFill>
                  <a:schemeClr val="accent6"/>
                </a:solidFill>
                <a:uFill>
                  <a:noFill/>
                </a:uFill>
                <a:latin typeface="Roboto"/>
                <a:ea typeface="Roboto"/>
                <a:cs typeface="Roboto"/>
                <a:sym typeface="Roboto"/>
                <a:hlinkClick r:id="rId4">
                  <a:extLst>
                    <a:ext uri="{A12FA001-AC4F-418D-AE19-62706E023703}">
                      <ahyp:hlinkClr val="tx"/>
                    </a:ext>
                  </a:extLst>
                </a:hlinkClick>
              </a:rPr>
              <a:t>Juan Pablo Alperin</a:t>
            </a:r>
            <a:endParaRPr i="1" sz="1200">
              <a:solidFill>
                <a:schemeClr val="accent6"/>
              </a:solidFill>
              <a:latin typeface="Roboto"/>
              <a:ea typeface="Roboto"/>
              <a:cs typeface="Roboto"/>
              <a:sym typeface="Roboto"/>
            </a:endParaRPr>
          </a:p>
          <a:p>
            <a:pPr indent="0" lvl="0" marL="0" rtl="0" algn="ctr">
              <a:spcBef>
                <a:spcPts val="0"/>
              </a:spcBef>
              <a:spcAft>
                <a:spcPts val="0"/>
              </a:spcAft>
              <a:buNone/>
            </a:pPr>
            <a:r>
              <a:rPr i="1" lang="en-GB" sz="1000">
                <a:solidFill>
                  <a:schemeClr val="lt1"/>
                </a:solidFill>
                <a:latin typeface="Roboto"/>
                <a:ea typeface="Roboto"/>
                <a:cs typeface="Roboto"/>
                <a:sym typeface="Roboto"/>
              </a:rPr>
              <a:t>https://figshare.com/articles/figure/World_scaled_by_number_of_documents_in_Web_of_Science_2012_by_Authors_Living_There/953177</a:t>
            </a:r>
            <a:endParaRPr i="1" sz="1000">
              <a:solidFill>
                <a:schemeClr val="lt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77"/>
          <p:cNvSpPr txBox="1"/>
          <p:nvPr>
            <p:ph idx="1" type="body"/>
          </p:nvPr>
        </p:nvSpPr>
        <p:spPr>
          <a:xfrm>
            <a:off x="431800" y="702650"/>
            <a:ext cx="85677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hlink"/>
              </a:buClr>
              <a:buSzPts val="1100"/>
              <a:buFont typeface="Arial"/>
              <a:buNone/>
            </a:pPr>
            <a:r>
              <a:rPr lang="en-GB" sz="2500"/>
              <a:t>Co-creating a </a:t>
            </a:r>
            <a:r>
              <a:rPr b="1" lang="en-GB" sz="2500"/>
              <a:t>knowledge commons</a:t>
            </a:r>
            <a:endParaRPr b="1" sz="2500"/>
          </a:p>
          <a:p>
            <a:pPr indent="0" lvl="0" marL="0" rtl="0" algn="l">
              <a:lnSpc>
                <a:spcPct val="100000"/>
              </a:lnSpc>
              <a:spcBef>
                <a:spcPts val="0"/>
              </a:spcBef>
              <a:spcAft>
                <a:spcPts val="0"/>
              </a:spcAft>
              <a:buSzPts val="2800"/>
              <a:buNone/>
            </a:pPr>
            <a:r>
              <a:t/>
            </a:r>
            <a:endParaRPr b="1" sz="2900"/>
          </a:p>
        </p:txBody>
      </p:sp>
      <p:sp>
        <p:nvSpPr>
          <p:cNvPr id="697" name="Google Shape;697;p7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3999"/>
              </a:lnSpc>
              <a:spcBef>
                <a:spcPts val="0"/>
              </a:spcBef>
              <a:spcAft>
                <a:spcPts val="0"/>
              </a:spcAft>
              <a:buClr>
                <a:schemeClr val="hlink"/>
              </a:buClr>
              <a:buSzPts val="1100"/>
              <a:buFont typeface="Arial"/>
              <a:buNone/>
            </a:pPr>
            <a:r>
              <a:rPr lang="en-GB" sz="800"/>
              <a:t>Hess, C., &amp; Ostrom, E. (Eds.). (2007). </a:t>
            </a:r>
            <a:r>
              <a:rPr i="1" lang="en-GB" sz="800"/>
              <a:t>Understanding Knowledge as a Commons: From Theory to Practice</a:t>
            </a:r>
            <a:r>
              <a:rPr lang="en-GB" sz="800"/>
              <a:t>. The MIT Press. http://www.jstor.org/stable/j.ctt5hhdf6</a:t>
            </a:r>
            <a:endParaRPr sz="800"/>
          </a:p>
          <a:p>
            <a:pPr indent="0" lvl="0" marL="0" rtl="0" algn="r">
              <a:lnSpc>
                <a:spcPct val="113999"/>
              </a:lnSpc>
              <a:spcBef>
                <a:spcPts val="600"/>
              </a:spcBef>
              <a:spcAft>
                <a:spcPts val="0"/>
              </a:spcAft>
              <a:buSzPts val="1100"/>
              <a:buNone/>
            </a:pPr>
            <a:r>
              <a:rPr lang="en-GB" sz="800"/>
              <a:t>Ostrom, E. (1990). </a:t>
            </a:r>
            <a:r>
              <a:rPr i="1" lang="en-GB" sz="800"/>
              <a:t>Governing the commons: The evolution of institutions for collective action</a:t>
            </a:r>
            <a:r>
              <a:rPr lang="en-GB" sz="800"/>
              <a:t>. Cambridge University Press. </a:t>
            </a:r>
            <a:endParaRPr sz="900"/>
          </a:p>
          <a:p>
            <a:pPr indent="0" lvl="0" marL="0" rtl="0" algn="r">
              <a:spcBef>
                <a:spcPts val="60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sp>
        <p:nvSpPr>
          <p:cNvPr id="698" name="Google Shape;698;p77"/>
          <p:cNvSpPr txBox="1"/>
          <p:nvPr/>
        </p:nvSpPr>
        <p:spPr>
          <a:xfrm>
            <a:off x="431800" y="1299350"/>
            <a:ext cx="21138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t/>
            </a:r>
            <a:endParaRPr b="1" i="0" sz="2100" u="none" cap="none" strike="noStrike">
              <a:solidFill>
                <a:schemeClr val="lt1"/>
              </a:solidFill>
              <a:latin typeface="Arial"/>
              <a:ea typeface="Arial"/>
              <a:cs typeface="Arial"/>
              <a:sym typeface="Arial"/>
            </a:endParaRPr>
          </a:p>
        </p:txBody>
      </p:sp>
      <p:pic>
        <p:nvPicPr>
          <p:cNvPr id="699" name="Google Shape;699;p77"/>
          <p:cNvPicPr preferRelativeResize="0"/>
          <p:nvPr/>
        </p:nvPicPr>
        <p:blipFill rotWithShape="1">
          <a:blip r:embed="rId3">
            <a:alphaModFix/>
          </a:blip>
          <a:srcRect b="0" l="0" r="0" t="0"/>
          <a:stretch/>
        </p:blipFill>
        <p:spPr>
          <a:xfrm>
            <a:off x="345100" y="1527950"/>
            <a:ext cx="1788273" cy="2218799"/>
          </a:xfrm>
          <a:prstGeom prst="rect">
            <a:avLst/>
          </a:prstGeom>
          <a:noFill/>
          <a:ln>
            <a:noFill/>
          </a:ln>
        </p:spPr>
      </p:pic>
      <p:pic>
        <p:nvPicPr>
          <p:cNvPr id="700" name="Google Shape;700;p77"/>
          <p:cNvPicPr preferRelativeResize="0"/>
          <p:nvPr/>
        </p:nvPicPr>
        <p:blipFill rotWithShape="1">
          <a:blip r:embed="rId4">
            <a:alphaModFix/>
          </a:blip>
          <a:srcRect b="0" l="0" r="0" t="0"/>
          <a:stretch/>
        </p:blipFill>
        <p:spPr>
          <a:xfrm>
            <a:off x="1970890" y="1292851"/>
            <a:ext cx="1444411" cy="2218800"/>
          </a:xfrm>
          <a:prstGeom prst="rect">
            <a:avLst/>
          </a:prstGeom>
          <a:noFill/>
          <a:ln>
            <a:noFill/>
          </a:ln>
        </p:spPr>
      </p:pic>
      <p:sp>
        <p:nvSpPr>
          <p:cNvPr id="701" name="Google Shape;701;p77"/>
          <p:cNvSpPr txBox="1"/>
          <p:nvPr/>
        </p:nvSpPr>
        <p:spPr>
          <a:xfrm>
            <a:off x="3994125" y="1349900"/>
            <a:ext cx="4780200" cy="255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GB" sz="1700">
                <a:solidFill>
                  <a:schemeClr val="lt1"/>
                </a:solidFill>
              </a:rPr>
              <a:t>“...</a:t>
            </a:r>
            <a:r>
              <a:rPr b="1" lang="en-GB" sz="1700">
                <a:solidFill>
                  <a:schemeClr val="lt1"/>
                </a:solidFill>
              </a:rPr>
              <a:t>A commons is a shared resource that is vulnerable to social dilemmas…” </a:t>
            </a:r>
            <a:r>
              <a:rPr lang="en-GB" sz="1700">
                <a:solidFill>
                  <a:schemeClr val="lt1"/>
                </a:solidFill>
              </a:rPr>
              <a:t>Outcomes of the interactions of people and resources can be positive or negative or somewhere in-between. Frequently, within the intellectual arena, the concept of the commons is a battle cry for free speech, universal open access, and self- governance…”</a:t>
            </a:r>
            <a:endParaRPr sz="1700">
              <a:solidFill>
                <a:schemeClr val="lt1"/>
              </a:solidFill>
            </a:endParaRPr>
          </a:p>
        </p:txBody>
      </p:sp>
      <p:pic>
        <p:nvPicPr>
          <p:cNvPr id="702" name="Google Shape;702;p77"/>
          <p:cNvPicPr preferRelativeResize="0"/>
          <p:nvPr/>
        </p:nvPicPr>
        <p:blipFill>
          <a:blip r:embed="rId5">
            <a:alphaModFix/>
          </a:blip>
          <a:stretch>
            <a:fillRect/>
          </a:stretch>
        </p:blipFill>
        <p:spPr>
          <a:xfrm>
            <a:off x="2430900" y="2475575"/>
            <a:ext cx="1196925" cy="18803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7" name="Shape 707"/>
        <p:cNvGrpSpPr/>
        <p:nvPr/>
      </p:nvGrpSpPr>
      <p:grpSpPr>
        <a:xfrm>
          <a:off x="0" y="0"/>
          <a:ext cx="0" cy="0"/>
          <a:chOff x="0" y="0"/>
          <a:chExt cx="0" cy="0"/>
        </a:xfrm>
      </p:grpSpPr>
      <p:sp>
        <p:nvSpPr>
          <p:cNvPr id="708" name="Google Shape;708;p78"/>
          <p:cNvSpPr txBox="1"/>
          <p:nvPr>
            <p:ph idx="1" type="body"/>
          </p:nvPr>
        </p:nvSpPr>
        <p:spPr>
          <a:xfrm>
            <a:off x="431800" y="778850"/>
            <a:ext cx="82803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400"/>
              <a:t>Creating a commons requires changing research culture</a:t>
            </a:r>
            <a:endParaRPr b="1" sz="2400"/>
          </a:p>
        </p:txBody>
      </p:sp>
      <p:sp>
        <p:nvSpPr>
          <p:cNvPr id="709" name="Google Shape;709;p78"/>
          <p:cNvSpPr txBox="1"/>
          <p:nvPr>
            <p:ph idx="4" type="body"/>
          </p:nvPr>
        </p:nvSpPr>
        <p:spPr>
          <a:xfrm>
            <a:off x="-92765" y="4279697"/>
            <a:ext cx="92367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id="710" name="Google Shape;710;p78"/>
          <p:cNvPicPr preferRelativeResize="0"/>
          <p:nvPr/>
        </p:nvPicPr>
        <p:blipFill>
          <a:blip r:embed="rId3">
            <a:alphaModFix/>
          </a:blip>
          <a:stretch>
            <a:fillRect/>
          </a:stretch>
        </p:blipFill>
        <p:spPr>
          <a:xfrm>
            <a:off x="1592350" y="1247754"/>
            <a:ext cx="5959301" cy="32968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79"/>
          <p:cNvSpPr txBox="1"/>
          <p:nvPr>
            <p:ph idx="1" type="body"/>
          </p:nvPr>
        </p:nvSpPr>
        <p:spPr>
          <a:xfrm>
            <a:off x="431800" y="778850"/>
            <a:ext cx="3507600" cy="1193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400"/>
              <a:t>Changing research culture: supporting localised data science</a:t>
            </a:r>
            <a:endParaRPr b="1" sz="2400"/>
          </a:p>
        </p:txBody>
      </p:sp>
      <p:sp>
        <p:nvSpPr>
          <p:cNvPr id="717" name="Google Shape;717;p79"/>
          <p:cNvSpPr txBox="1"/>
          <p:nvPr>
            <p:ph idx="3" type="body"/>
          </p:nvPr>
        </p:nvSpPr>
        <p:spPr>
          <a:xfrm>
            <a:off x="426950" y="2020050"/>
            <a:ext cx="3420900" cy="2490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200">
                <a:latin typeface="Roboto"/>
                <a:ea typeface="Roboto"/>
                <a:cs typeface="Roboto"/>
                <a:sym typeface="Roboto"/>
              </a:rPr>
              <a:t>Making science open requires diverse, multilingual and locally-relevant research accessible for a wide audience.</a:t>
            </a:r>
            <a:endParaRPr sz="2200"/>
          </a:p>
        </p:txBody>
      </p:sp>
      <p:sp>
        <p:nvSpPr>
          <p:cNvPr id="718" name="Google Shape;718;p79"/>
          <p:cNvSpPr txBox="1"/>
          <p:nvPr>
            <p:ph idx="4" type="body"/>
          </p:nvPr>
        </p:nvSpPr>
        <p:spPr>
          <a:xfrm>
            <a:off x="-92765" y="4279697"/>
            <a:ext cx="92367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id="719" name="Google Shape;719;p79"/>
          <p:cNvPicPr preferRelativeResize="0"/>
          <p:nvPr/>
        </p:nvPicPr>
        <p:blipFill rotWithShape="1">
          <a:blip r:embed="rId3">
            <a:alphaModFix/>
          </a:blip>
          <a:srcRect b="0" l="0" r="0" t="0"/>
          <a:stretch/>
        </p:blipFill>
        <p:spPr>
          <a:xfrm>
            <a:off x="3984346" y="837650"/>
            <a:ext cx="4834401" cy="3670651"/>
          </a:xfrm>
          <a:prstGeom prst="rect">
            <a:avLst/>
          </a:prstGeom>
          <a:noFill/>
          <a:ln>
            <a:noFill/>
          </a:ln>
        </p:spPr>
      </p:pic>
      <p:pic>
        <p:nvPicPr>
          <p:cNvPr id="720" name="Google Shape;720;p79"/>
          <p:cNvPicPr preferRelativeResize="0"/>
          <p:nvPr/>
        </p:nvPicPr>
        <p:blipFill>
          <a:blip r:embed="rId4">
            <a:alphaModFix/>
          </a:blip>
          <a:stretch>
            <a:fillRect/>
          </a:stretch>
        </p:blipFill>
        <p:spPr>
          <a:xfrm>
            <a:off x="4766900" y="260775"/>
            <a:ext cx="2599700" cy="10059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80"/>
          <p:cNvSpPr txBox="1"/>
          <p:nvPr>
            <p:ph idx="1" type="body"/>
          </p:nvPr>
        </p:nvSpPr>
        <p:spPr>
          <a:xfrm>
            <a:off x="431800" y="702650"/>
            <a:ext cx="66198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400"/>
              <a:t>Multilingualism in Open Science</a:t>
            </a:r>
            <a:endParaRPr sz="2400"/>
          </a:p>
          <a:p>
            <a:pPr indent="0" lvl="0" marL="0" rtl="0" algn="l">
              <a:spcBef>
                <a:spcPts val="0"/>
              </a:spcBef>
              <a:spcAft>
                <a:spcPts val="0"/>
              </a:spcAft>
              <a:buNone/>
            </a:pPr>
            <a:r>
              <a:t/>
            </a:r>
            <a:endParaRPr sz="2400"/>
          </a:p>
        </p:txBody>
      </p:sp>
      <p:sp>
        <p:nvSpPr>
          <p:cNvPr id="727" name="Google Shape;727;p80"/>
          <p:cNvSpPr txBox="1"/>
          <p:nvPr>
            <p:ph idx="4" type="body"/>
          </p:nvPr>
        </p:nvSpPr>
        <p:spPr>
          <a:xfrm>
            <a:off x="278400" y="4732350"/>
            <a:ext cx="8712300" cy="3846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1100"/>
              <a:t>Multilingualism and Linguistic diversity. (2023, April 20). https://www.unesco.org/en/multilingualism-linguistic-diversity, UNESCO Open Science: https://www.unesco.org/en/open-science and </a:t>
            </a:r>
            <a:r>
              <a:rPr lang="en-GB" sz="1100" u="sng">
                <a:hlinkClick r:id="rId3"/>
              </a:rPr>
              <a:t>https://www.unesco.org/en/open-science/toolkit</a:t>
            </a:r>
            <a:endParaRPr sz="1100"/>
          </a:p>
          <a:p>
            <a:pPr indent="0" lvl="0" marL="0" rtl="0" algn="l">
              <a:spcBef>
                <a:spcPts val="0"/>
              </a:spcBef>
              <a:spcAft>
                <a:spcPts val="0"/>
              </a:spcAft>
              <a:buNone/>
            </a:pPr>
            <a:r>
              <a:t/>
            </a:r>
            <a:endParaRPr sz="1100"/>
          </a:p>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100"/>
          </a:p>
        </p:txBody>
      </p:sp>
      <p:pic>
        <p:nvPicPr>
          <p:cNvPr id="728" name="Google Shape;728;p80"/>
          <p:cNvPicPr preferRelativeResize="0"/>
          <p:nvPr/>
        </p:nvPicPr>
        <p:blipFill rotWithShape="1">
          <a:blip r:embed="rId4">
            <a:alphaModFix/>
          </a:blip>
          <a:srcRect b="32100" l="2069" r="2108" t="31964"/>
          <a:stretch/>
        </p:blipFill>
        <p:spPr>
          <a:xfrm>
            <a:off x="5906829" y="149503"/>
            <a:ext cx="3183387" cy="664050"/>
          </a:xfrm>
          <a:prstGeom prst="rect">
            <a:avLst/>
          </a:prstGeom>
          <a:noFill/>
          <a:ln>
            <a:noFill/>
          </a:ln>
        </p:spPr>
      </p:pic>
      <p:sp>
        <p:nvSpPr>
          <p:cNvPr id="729" name="Google Shape;729;p80"/>
          <p:cNvSpPr txBox="1"/>
          <p:nvPr/>
        </p:nvSpPr>
        <p:spPr>
          <a:xfrm>
            <a:off x="414476" y="2048375"/>
            <a:ext cx="82476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400">
                <a:solidFill>
                  <a:schemeClr val="lt1"/>
                </a:solidFill>
              </a:rPr>
              <a:t>“</a:t>
            </a:r>
            <a:r>
              <a:rPr lang="en-GB" sz="1900">
                <a:solidFill>
                  <a:schemeClr val="lt1"/>
                </a:solidFill>
              </a:rPr>
              <a:t>... an inclusive construct that combines various movements and practices aiming to </a:t>
            </a:r>
            <a:r>
              <a:rPr lang="en-GB" sz="1900">
                <a:solidFill>
                  <a:srgbClr val="F9C100"/>
                </a:solidFill>
              </a:rPr>
              <a:t>make multilingual scientific knowledge openly</a:t>
            </a:r>
            <a:r>
              <a:rPr lang="en-GB" sz="1900">
                <a:solidFill>
                  <a:schemeClr val="lt1"/>
                </a:solidFill>
              </a:rPr>
              <a:t> available …</a:t>
            </a:r>
            <a:r>
              <a:rPr lang="en-GB" sz="2400">
                <a:solidFill>
                  <a:schemeClr val="lt1"/>
                </a:solidFill>
              </a:rPr>
              <a:t>”</a:t>
            </a:r>
            <a:r>
              <a:rPr lang="en-GB" sz="1800">
                <a:solidFill>
                  <a:schemeClr val="lt1"/>
                </a:solidFill>
              </a:rPr>
              <a:t> </a:t>
            </a:r>
            <a:endParaRPr sz="1800">
              <a:solidFill>
                <a:schemeClr val="lt1"/>
              </a:solidFill>
            </a:endParaRPr>
          </a:p>
          <a:p>
            <a:pPr indent="0" lvl="0" marL="0" rtl="0" algn="l">
              <a:spcBef>
                <a:spcPts val="0"/>
              </a:spcBef>
              <a:spcAft>
                <a:spcPts val="0"/>
              </a:spcAft>
              <a:buNone/>
            </a:pPr>
            <a:r>
              <a:t/>
            </a:r>
            <a:endParaRPr sz="500">
              <a:solidFill>
                <a:schemeClr val="lt1"/>
              </a:solidFill>
            </a:endParaRPr>
          </a:p>
          <a:p>
            <a:pPr indent="0" lvl="0" marL="0" rtl="0" algn="l">
              <a:spcBef>
                <a:spcPts val="0"/>
              </a:spcBef>
              <a:spcAft>
                <a:spcPts val="0"/>
              </a:spcAft>
              <a:buNone/>
            </a:pPr>
            <a:r>
              <a:rPr lang="en-GB" sz="1100">
                <a:solidFill>
                  <a:srgbClr val="808080"/>
                </a:solidFill>
              </a:rPr>
              <a:t>UNESCO definition of Open Science</a:t>
            </a:r>
            <a:endParaRPr sz="1100">
              <a:solidFill>
                <a:srgbClr val="808080"/>
              </a:solidFill>
            </a:endParaRPr>
          </a:p>
        </p:txBody>
      </p:sp>
      <p:sp>
        <p:nvSpPr>
          <p:cNvPr id="730" name="Google Shape;730;p80"/>
          <p:cNvSpPr txBox="1"/>
          <p:nvPr/>
        </p:nvSpPr>
        <p:spPr>
          <a:xfrm>
            <a:off x="443200" y="1278613"/>
            <a:ext cx="7825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GB" sz="1800">
                <a:solidFill>
                  <a:schemeClr val="lt1"/>
                </a:solidFill>
              </a:rPr>
              <a:t>Language enables the delivery of information and </a:t>
            </a:r>
            <a:r>
              <a:rPr i="1" lang="en-GB" sz="1800">
                <a:solidFill>
                  <a:srgbClr val="F9C100"/>
                </a:solidFill>
              </a:rPr>
              <a:t>knowledge coded in different sociocultural, political, and economic contexts</a:t>
            </a:r>
            <a:r>
              <a:rPr i="1" lang="en-GB" sz="1800">
                <a:solidFill>
                  <a:schemeClr val="lt1"/>
                </a:solidFill>
              </a:rPr>
              <a:t>.</a:t>
            </a:r>
            <a:endParaRPr i="1" sz="1800">
              <a:solidFill>
                <a:schemeClr val="lt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81"/>
          <p:cNvSpPr txBox="1"/>
          <p:nvPr>
            <p:ph idx="1" type="body"/>
          </p:nvPr>
        </p:nvSpPr>
        <p:spPr>
          <a:xfrm>
            <a:off x="431800" y="702650"/>
            <a:ext cx="7808100" cy="5451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lang="en-GB" sz="2100"/>
              <a:t>Multilingualism </a:t>
            </a:r>
            <a:r>
              <a:rPr lang="en-GB" sz="2100">
                <a:solidFill>
                  <a:srgbClr val="F9C100"/>
                </a:solidFill>
              </a:rPr>
              <a:t>and Internationalisation</a:t>
            </a:r>
            <a:r>
              <a:rPr lang="en-GB" sz="2100"/>
              <a:t> in Open Science</a:t>
            </a:r>
            <a:endParaRPr sz="2100"/>
          </a:p>
          <a:p>
            <a:pPr indent="0" lvl="0" marL="0" rtl="0" algn="l">
              <a:spcBef>
                <a:spcPts val="0"/>
              </a:spcBef>
              <a:spcAft>
                <a:spcPts val="0"/>
              </a:spcAft>
              <a:buNone/>
            </a:pPr>
            <a:r>
              <a:t/>
            </a:r>
            <a:endParaRPr sz="2100"/>
          </a:p>
        </p:txBody>
      </p:sp>
      <p:sp>
        <p:nvSpPr>
          <p:cNvPr id="737" name="Google Shape;737;p81"/>
          <p:cNvSpPr txBox="1"/>
          <p:nvPr>
            <p:ph idx="3" type="body"/>
          </p:nvPr>
        </p:nvSpPr>
        <p:spPr>
          <a:xfrm>
            <a:off x="367125" y="1362300"/>
            <a:ext cx="5512800" cy="3090600"/>
          </a:xfrm>
          <a:prstGeom prst="rect">
            <a:avLst/>
          </a:prstGeom>
        </p:spPr>
        <p:txBody>
          <a:bodyPr anchorCtr="0" anchor="t" bIns="0" lIns="0" spcFirstLastPara="1" rIns="0" wrap="square" tIns="0">
            <a:noAutofit/>
          </a:bodyPr>
          <a:lstStyle/>
          <a:p>
            <a:pPr indent="-342900" lvl="0" marL="457200" rtl="0" algn="l">
              <a:lnSpc>
                <a:spcPct val="115000"/>
              </a:lnSpc>
              <a:spcBef>
                <a:spcPts val="1500"/>
              </a:spcBef>
              <a:spcAft>
                <a:spcPts val="0"/>
              </a:spcAft>
              <a:buSzPts val="1800"/>
              <a:buChar char="-"/>
            </a:pPr>
            <a:r>
              <a:rPr lang="en-GB" sz="1800"/>
              <a:t>Making science open requires diverse, </a:t>
            </a:r>
            <a:r>
              <a:rPr lang="en-GB" sz="1800">
                <a:solidFill>
                  <a:srgbClr val="F9C100"/>
                </a:solidFill>
              </a:rPr>
              <a:t>multilingual and locally relevant </a:t>
            </a:r>
            <a:r>
              <a:rPr lang="en-GB" sz="1800"/>
              <a:t>research accessible for a wide audience.</a:t>
            </a:r>
            <a:endParaRPr sz="1800"/>
          </a:p>
          <a:p>
            <a:pPr indent="-342900" lvl="0" marL="457200" rtl="0" algn="l">
              <a:lnSpc>
                <a:spcPct val="115000"/>
              </a:lnSpc>
              <a:spcBef>
                <a:spcPts val="1500"/>
              </a:spcBef>
              <a:spcAft>
                <a:spcPts val="0"/>
              </a:spcAft>
              <a:buSzPts val="1800"/>
              <a:buChar char="-"/>
            </a:pPr>
            <a:r>
              <a:rPr lang="en-GB" sz="1800"/>
              <a:t>Open Science</a:t>
            </a:r>
            <a:r>
              <a:rPr lang="en-GB" sz="1800">
                <a:solidFill>
                  <a:srgbClr val="F9C100"/>
                </a:solidFill>
              </a:rPr>
              <a:t> has much to gain</a:t>
            </a:r>
            <a:r>
              <a:rPr lang="en-GB" sz="1800"/>
              <a:t> and offer in engaging with </a:t>
            </a:r>
            <a:r>
              <a:rPr lang="en-GB" sz="1800">
                <a:solidFill>
                  <a:srgbClr val="F9C100"/>
                </a:solidFill>
              </a:rPr>
              <a:t>geolinguistic diverse </a:t>
            </a:r>
            <a:r>
              <a:rPr lang="en-GB" sz="1800"/>
              <a:t>participants.</a:t>
            </a:r>
            <a:endParaRPr sz="1800"/>
          </a:p>
          <a:p>
            <a:pPr indent="-342900" lvl="0" marL="457200" rtl="0" algn="l">
              <a:lnSpc>
                <a:spcPct val="115000"/>
              </a:lnSpc>
              <a:spcBef>
                <a:spcPts val="1500"/>
              </a:spcBef>
              <a:spcAft>
                <a:spcPts val="0"/>
              </a:spcAft>
              <a:buSzPts val="1800"/>
              <a:buChar char="-"/>
            </a:pPr>
            <a:r>
              <a:rPr lang="en-GB" sz="1800">
                <a:solidFill>
                  <a:srgbClr val="F9C100"/>
                </a:solidFill>
              </a:rPr>
              <a:t>Internationalisation </a:t>
            </a:r>
            <a:r>
              <a:rPr lang="en-GB" sz="1800"/>
              <a:t>allows open leaders to identify and support the needs of multiple locales.</a:t>
            </a:r>
            <a:endParaRPr sz="1800"/>
          </a:p>
          <a:p>
            <a:pPr indent="0" lvl="0" marL="0" rtl="0" algn="l">
              <a:lnSpc>
                <a:spcPct val="115000"/>
              </a:lnSpc>
              <a:spcBef>
                <a:spcPts val="1500"/>
              </a:spcBef>
              <a:spcAft>
                <a:spcPts val="0"/>
              </a:spcAft>
              <a:buNone/>
            </a:pPr>
            <a:r>
              <a:t/>
            </a:r>
            <a:endParaRPr sz="1800"/>
          </a:p>
        </p:txBody>
      </p:sp>
      <p:pic>
        <p:nvPicPr>
          <p:cNvPr id="738" name="Google Shape;738;p81"/>
          <p:cNvPicPr preferRelativeResize="0"/>
          <p:nvPr/>
        </p:nvPicPr>
        <p:blipFill rotWithShape="1">
          <a:blip r:embed="rId3">
            <a:alphaModFix/>
          </a:blip>
          <a:srcRect b="9996" l="0" r="0" t="4342"/>
          <a:stretch/>
        </p:blipFill>
        <p:spPr>
          <a:xfrm>
            <a:off x="6316725" y="1059725"/>
            <a:ext cx="2170174" cy="1893099"/>
          </a:xfrm>
          <a:prstGeom prst="rect">
            <a:avLst/>
          </a:prstGeom>
          <a:noFill/>
          <a:ln>
            <a:noFill/>
          </a:ln>
        </p:spPr>
      </p:pic>
      <p:pic>
        <p:nvPicPr>
          <p:cNvPr id="739" name="Google Shape;739;p81"/>
          <p:cNvPicPr preferRelativeResize="0"/>
          <p:nvPr/>
        </p:nvPicPr>
        <p:blipFill rotWithShape="1">
          <a:blip r:embed="rId4">
            <a:alphaModFix/>
          </a:blip>
          <a:srcRect b="0" l="0" r="8315" t="12296"/>
          <a:stretch/>
        </p:blipFill>
        <p:spPr>
          <a:xfrm>
            <a:off x="6316725" y="3006850"/>
            <a:ext cx="2170173" cy="1660375"/>
          </a:xfrm>
          <a:prstGeom prst="rect">
            <a:avLst/>
          </a:prstGeom>
          <a:noFill/>
          <a:ln>
            <a:noFill/>
          </a:ln>
        </p:spPr>
      </p:pic>
      <p:sp>
        <p:nvSpPr>
          <p:cNvPr id="740" name="Google Shape;740;p81"/>
          <p:cNvSpPr txBox="1"/>
          <p:nvPr/>
        </p:nvSpPr>
        <p:spPr>
          <a:xfrm>
            <a:off x="6510975" y="2930650"/>
            <a:ext cx="1864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1200">
                <a:latin typeface="Source Sans Pro"/>
                <a:ea typeface="Source Sans Pro"/>
                <a:cs typeface="Source Sans Pro"/>
                <a:sym typeface="Source Sans Pro"/>
              </a:rPr>
              <a:t>Internationalisation</a:t>
            </a:r>
            <a:endParaRPr b="1" sz="1200">
              <a:latin typeface="Source Sans Pro"/>
              <a:ea typeface="Source Sans Pro"/>
              <a:cs typeface="Source Sans Pro"/>
              <a:sym typeface="Source Sans Pro"/>
            </a:endParaRPr>
          </a:p>
        </p:txBody>
      </p:sp>
      <p:sp>
        <p:nvSpPr>
          <p:cNvPr id="741" name="Google Shape;741;p81"/>
          <p:cNvSpPr txBox="1"/>
          <p:nvPr>
            <p:ph idx="4" type="body"/>
          </p:nvPr>
        </p:nvSpPr>
        <p:spPr>
          <a:xfrm>
            <a:off x="258325" y="44528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Clr>
                <a:schemeClr val="lt1"/>
              </a:buClr>
              <a:buSzPts val="1200"/>
              <a:buFont typeface="Arial"/>
              <a:buNone/>
            </a:pPr>
            <a:r>
              <a:rPr lang="en-GB" sz="1200"/>
              <a:t>@turingway, CC-BY 4.0, Zenodo: https://zenodo.org/record/</a:t>
            </a:r>
            <a:r>
              <a:rPr lang="en-GB" sz="1100"/>
              <a:t>7848675, DOI: 10.5281/zenodo.7994371</a:t>
            </a:r>
            <a:endParaRPr sz="1000"/>
          </a:p>
          <a:p>
            <a:pPr indent="0" lvl="0" marL="0" rtl="0" algn="r">
              <a:spcBef>
                <a:spcPts val="600"/>
              </a:spcBef>
              <a:spcAft>
                <a:spcPts val="0"/>
              </a:spcAft>
              <a:buNone/>
            </a:pPr>
            <a:r>
              <a:t/>
            </a:r>
            <a:endParaRPr sz="10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82"/>
          <p:cNvSpPr txBox="1"/>
          <p:nvPr/>
        </p:nvSpPr>
        <p:spPr>
          <a:xfrm>
            <a:off x="133794" y="4720667"/>
            <a:ext cx="8876400" cy="42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100">
              <a:solidFill>
                <a:schemeClr val="lt1"/>
              </a:solidFill>
            </a:endParaRPr>
          </a:p>
        </p:txBody>
      </p:sp>
      <p:cxnSp>
        <p:nvCxnSpPr>
          <p:cNvPr id="748" name="Google Shape;748;p82"/>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sp>
        <p:nvSpPr>
          <p:cNvPr id="749" name="Google Shape;749;p82"/>
          <p:cNvSpPr txBox="1"/>
          <p:nvPr/>
        </p:nvSpPr>
        <p:spPr>
          <a:xfrm>
            <a:off x="50800" y="806400"/>
            <a:ext cx="4084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chemeClr val="lt1"/>
                </a:solidFill>
              </a:rPr>
              <a:t>Translation &amp; Localisation:</a:t>
            </a:r>
            <a:endParaRPr b="1" sz="2000">
              <a:solidFill>
                <a:schemeClr val="lt1"/>
              </a:solidFill>
            </a:endParaRPr>
          </a:p>
          <a:p>
            <a:pPr indent="0" lvl="0" marL="0" rtl="0" algn="l">
              <a:spcBef>
                <a:spcPts val="0"/>
              </a:spcBef>
              <a:spcAft>
                <a:spcPts val="0"/>
              </a:spcAft>
              <a:buNone/>
            </a:pPr>
            <a:r>
              <a:rPr b="1" lang="en-GB" sz="2000">
                <a:solidFill>
                  <a:schemeClr val="lt1"/>
                </a:solidFill>
              </a:rPr>
              <a:t>Shared meetings and platforms</a:t>
            </a:r>
            <a:endParaRPr b="1" sz="2000">
              <a:solidFill>
                <a:schemeClr val="lt1"/>
              </a:solidFill>
            </a:endParaRPr>
          </a:p>
        </p:txBody>
      </p:sp>
      <p:pic>
        <p:nvPicPr>
          <p:cNvPr id="750" name="Google Shape;750;p82"/>
          <p:cNvPicPr preferRelativeResize="0"/>
          <p:nvPr/>
        </p:nvPicPr>
        <p:blipFill>
          <a:blip r:embed="rId3">
            <a:alphaModFix/>
          </a:blip>
          <a:stretch>
            <a:fillRect/>
          </a:stretch>
        </p:blipFill>
        <p:spPr>
          <a:xfrm>
            <a:off x="4073800" y="152400"/>
            <a:ext cx="4742125" cy="4415867"/>
          </a:xfrm>
          <a:prstGeom prst="rect">
            <a:avLst/>
          </a:prstGeom>
          <a:noFill/>
          <a:ln>
            <a:noFill/>
          </a:ln>
        </p:spPr>
      </p:pic>
      <p:pic>
        <p:nvPicPr>
          <p:cNvPr id="751" name="Google Shape;751;p82"/>
          <p:cNvPicPr preferRelativeResize="0"/>
          <p:nvPr/>
        </p:nvPicPr>
        <p:blipFill>
          <a:blip r:embed="rId4">
            <a:alphaModFix/>
          </a:blip>
          <a:stretch>
            <a:fillRect/>
          </a:stretch>
        </p:blipFill>
        <p:spPr>
          <a:xfrm>
            <a:off x="665325" y="1917325"/>
            <a:ext cx="4889923" cy="2762499"/>
          </a:xfrm>
          <a:prstGeom prst="rect">
            <a:avLst/>
          </a:prstGeom>
          <a:noFill/>
          <a:ln>
            <a:noFill/>
          </a:ln>
        </p:spPr>
      </p:pic>
      <p:pic>
        <p:nvPicPr>
          <p:cNvPr id="752" name="Google Shape;752;p82"/>
          <p:cNvPicPr preferRelativeResize="0"/>
          <p:nvPr/>
        </p:nvPicPr>
        <p:blipFill>
          <a:blip r:embed="rId5">
            <a:alphaModFix/>
          </a:blip>
          <a:stretch>
            <a:fillRect/>
          </a:stretch>
        </p:blipFill>
        <p:spPr>
          <a:xfrm>
            <a:off x="2127123" y="2000800"/>
            <a:ext cx="1709592" cy="492600"/>
          </a:xfrm>
          <a:prstGeom prst="rect">
            <a:avLst/>
          </a:prstGeom>
          <a:noFill/>
          <a:ln>
            <a:noFill/>
          </a:ln>
        </p:spPr>
      </p:pic>
      <p:grpSp>
        <p:nvGrpSpPr>
          <p:cNvPr id="753" name="Google Shape;753;p82"/>
          <p:cNvGrpSpPr/>
          <p:nvPr/>
        </p:nvGrpSpPr>
        <p:grpSpPr>
          <a:xfrm>
            <a:off x="4566475" y="3550675"/>
            <a:ext cx="1760237" cy="886675"/>
            <a:chOff x="4566475" y="3855475"/>
            <a:chExt cx="1760237" cy="886675"/>
          </a:xfrm>
        </p:grpSpPr>
        <p:pic>
          <p:nvPicPr>
            <p:cNvPr descr="Software Carpentry - Helmholtz Information &amp; Data Science Academy" id="754" name="Google Shape;754;p82"/>
            <p:cNvPicPr preferRelativeResize="0"/>
            <p:nvPr/>
          </p:nvPicPr>
          <p:blipFill>
            <a:blip r:embed="rId6">
              <a:alphaModFix/>
            </a:blip>
            <a:stretch>
              <a:fillRect/>
            </a:stretch>
          </p:blipFill>
          <p:spPr>
            <a:xfrm>
              <a:off x="4566475" y="3855475"/>
              <a:ext cx="750175" cy="865200"/>
            </a:xfrm>
            <a:prstGeom prst="rect">
              <a:avLst/>
            </a:prstGeom>
            <a:noFill/>
            <a:ln>
              <a:noFill/>
            </a:ln>
          </p:spPr>
        </p:pic>
        <p:sp>
          <p:nvSpPr>
            <p:cNvPr id="755" name="Google Shape;755;p82"/>
            <p:cNvSpPr/>
            <p:nvPr/>
          </p:nvSpPr>
          <p:spPr>
            <a:xfrm>
              <a:off x="5616800" y="3869150"/>
              <a:ext cx="709200" cy="873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56" name="Google Shape;756;p82"/>
            <p:cNvPicPr preferRelativeResize="0"/>
            <p:nvPr/>
          </p:nvPicPr>
          <p:blipFill rotWithShape="1">
            <a:blip r:embed="rId7">
              <a:alphaModFix/>
            </a:blip>
            <a:srcRect b="0" l="0" r="0" t="0"/>
            <a:stretch/>
          </p:blipFill>
          <p:spPr>
            <a:xfrm>
              <a:off x="5617575" y="3869150"/>
              <a:ext cx="709137" cy="827276"/>
            </a:xfrm>
            <a:prstGeom prst="rect">
              <a:avLst/>
            </a:prstGeom>
            <a:noFill/>
            <a:ln>
              <a:noFill/>
            </a:ln>
          </p:spPr>
        </p:pic>
        <p:sp>
          <p:nvSpPr>
            <p:cNvPr id="757" name="Google Shape;757;p82"/>
            <p:cNvSpPr txBox="1"/>
            <p:nvPr/>
          </p:nvSpPr>
          <p:spPr>
            <a:xfrm>
              <a:off x="5240450" y="4041775"/>
              <a:ext cx="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800">
                  <a:solidFill>
                    <a:schemeClr val="dk1"/>
                  </a:solidFill>
                </a:rPr>
                <a:t>+</a:t>
              </a:r>
              <a:endParaRPr sz="2200">
                <a:solidFill>
                  <a:schemeClr val="dk1"/>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6"/>
          <p:cNvSpPr txBox="1"/>
          <p:nvPr>
            <p:ph idx="1" type="body"/>
          </p:nvPr>
        </p:nvSpPr>
        <p:spPr>
          <a:xfrm>
            <a:off x="431799" y="156236"/>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i="1" lang="en-GB" sz="2400"/>
              <a:t>The Turing Way </a:t>
            </a:r>
            <a:endParaRPr b="1" i="1" sz="2400"/>
          </a:p>
          <a:p>
            <a:pPr indent="0" lvl="0" marL="0" rtl="0" algn="l">
              <a:lnSpc>
                <a:spcPct val="100000"/>
              </a:lnSpc>
              <a:spcBef>
                <a:spcPts val="800"/>
              </a:spcBef>
              <a:spcAft>
                <a:spcPts val="0"/>
              </a:spcAft>
              <a:buClr>
                <a:schemeClr val="lt1"/>
              </a:buClr>
              <a:buSzPts val="2400"/>
              <a:buNone/>
            </a:pPr>
            <a:r>
              <a:t/>
            </a:r>
            <a:endParaRPr b="1" i="1" sz="2400"/>
          </a:p>
        </p:txBody>
      </p:sp>
      <p:sp>
        <p:nvSpPr>
          <p:cNvPr id="409" name="Google Shape;409;p56"/>
          <p:cNvSpPr txBox="1"/>
          <p:nvPr>
            <p:ph idx="3" type="body"/>
          </p:nvPr>
        </p:nvSpPr>
        <p:spPr>
          <a:xfrm>
            <a:off x="414600" y="931625"/>
            <a:ext cx="8649900" cy="4662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0"/>
              </a:spcBef>
              <a:spcAft>
                <a:spcPts val="0"/>
              </a:spcAft>
              <a:buClr>
                <a:srgbClr val="90CAC4"/>
              </a:buClr>
              <a:buSzPts val="2800"/>
              <a:buNone/>
            </a:pPr>
            <a:r>
              <a:rPr lang="en-GB" sz="2200">
                <a:solidFill>
                  <a:srgbClr val="90CAC4"/>
                </a:solidFill>
              </a:rPr>
              <a:t>An </a:t>
            </a:r>
            <a:r>
              <a:rPr b="1" lang="en-GB" sz="2200">
                <a:solidFill>
                  <a:srgbClr val="90CAC4"/>
                </a:solidFill>
              </a:rPr>
              <a:t>open</a:t>
            </a:r>
            <a:r>
              <a:rPr lang="en-GB" sz="2200">
                <a:solidFill>
                  <a:srgbClr val="90CAC4"/>
                </a:solidFill>
              </a:rPr>
              <a:t> guide for data science &amp; open research.</a:t>
            </a:r>
            <a:endParaRPr i="1" sz="2200"/>
          </a:p>
          <a:p>
            <a:pPr indent="0" lvl="0" marL="0" rtl="0" algn="l">
              <a:lnSpc>
                <a:spcPct val="130000"/>
              </a:lnSpc>
              <a:spcBef>
                <a:spcPts val="800"/>
              </a:spcBef>
              <a:spcAft>
                <a:spcPts val="0"/>
              </a:spcAft>
              <a:buClr>
                <a:schemeClr val="lt1"/>
              </a:buClr>
              <a:buSzPts val="2800"/>
              <a:buNone/>
            </a:pPr>
            <a:r>
              <a:t/>
            </a:r>
            <a:endParaRPr sz="1900"/>
          </a:p>
        </p:txBody>
      </p:sp>
      <p:sp>
        <p:nvSpPr>
          <p:cNvPr id="410" name="Google Shape;410;p56"/>
          <p:cNvSpPr txBox="1"/>
          <p:nvPr/>
        </p:nvSpPr>
        <p:spPr>
          <a:xfrm>
            <a:off x="169720" y="4430857"/>
            <a:ext cx="8974200" cy="5700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100">
              <a:solidFill>
                <a:schemeClr val="lt1"/>
              </a:solidFill>
            </a:endParaRPr>
          </a:p>
        </p:txBody>
      </p:sp>
      <p:grpSp>
        <p:nvGrpSpPr>
          <p:cNvPr id="411" name="Google Shape;411;p56"/>
          <p:cNvGrpSpPr/>
          <p:nvPr/>
        </p:nvGrpSpPr>
        <p:grpSpPr>
          <a:xfrm>
            <a:off x="258000" y="1757224"/>
            <a:ext cx="8694151" cy="1983201"/>
            <a:chOff x="159275" y="2595424"/>
            <a:chExt cx="8694151" cy="1983201"/>
          </a:xfrm>
        </p:grpSpPr>
        <p:sp>
          <p:nvSpPr>
            <p:cNvPr id="412" name="Google Shape;412;p56"/>
            <p:cNvSpPr txBox="1"/>
            <p:nvPr/>
          </p:nvSpPr>
          <p:spPr>
            <a:xfrm>
              <a:off x="159275" y="4321050"/>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Access</a:t>
              </a:r>
              <a:r>
                <a:rPr b="0" i="0" lang="en-GB" sz="1700" u="none" cap="none" strike="noStrike">
                  <a:solidFill>
                    <a:srgbClr val="90CAC4"/>
                  </a:solidFill>
                  <a:latin typeface="Arial"/>
                  <a:ea typeface="Arial"/>
                  <a:cs typeface="Arial"/>
                  <a:sym typeface="Arial"/>
                </a:rPr>
                <a:t> </a:t>
              </a:r>
              <a:endParaRPr b="0" i="0" sz="1700" u="none" cap="none" strike="noStrike">
                <a:solidFill>
                  <a:srgbClr val="90CAC4"/>
                </a:solidFill>
                <a:latin typeface="Arial"/>
                <a:ea typeface="Arial"/>
                <a:cs typeface="Arial"/>
                <a:sym typeface="Arial"/>
              </a:endParaRPr>
            </a:p>
            <a:p>
              <a:pPr indent="0" lvl="0" marL="0" marR="0" rtl="0" algn="ctr">
                <a:lnSpc>
                  <a:spcPct val="100000"/>
                </a:lnSpc>
                <a:spcBef>
                  <a:spcPts val="0"/>
                </a:spcBef>
                <a:spcAft>
                  <a:spcPts val="0"/>
                </a:spcAft>
                <a:buClr>
                  <a:srgbClr val="545454"/>
                </a:buClr>
                <a:buSzPts val="1600"/>
                <a:buFont typeface="Arial"/>
                <a:buNone/>
              </a:pPr>
              <a:r>
                <a:rPr b="0" i="0" lang="en-GB" sz="1700" u="none" cap="none" strike="noStrike">
                  <a:solidFill>
                    <a:srgbClr val="90CAC4"/>
                  </a:solidFill>
                  <a:latin typeface="Arial"/>
                  <a:ea typeface="Arial"/>
                  <a:cs typeface="Arial"/>
                  <a:sym typeface="Arial"/>
                </a:rPr>
                <a:t>Book</a:t>
              </a:r>
              <a:endParaRPr b="0" i="0" sz="1700" u="none" cap="none" strike="noStrike">
                <a:solidFill>
                  <a:srgbClr val="90CAC4"/>
                </a:solidFill>
                <a:latin typeface="Arial"/>
                <a:ea typeface="Arial"/>
                <a:cs typeface="Arial"/>
                <a:sym typeface="Arial"/>
              </a:endParaRPr>
            </a:p>
          </p:txBody>
        </p:sp>
        <p:pic>
          <p:nvPicPr>
            <p:cNvPr id="413" name="Google Shape;413;p56"/>
            <p:cNvPicPr preferRelativeResize="0"/>
            <p:nvPr/>
          </p:nvPicPr>
          <p:blipFill rotWithShape="1">
            <a:blip r:embed="rId3">
              <a:alphaModFix/>
            </a:blip>
            <a:srcRect b="0" l="0" r="0" t="0"/>
            <a:stretch/>
          </p:blipFill>
          <p:spPr>
            <a:xfrm>
              <a:off x="159275" y="2595424"/>
              <a:ext cx="2052675" cy="1725626"/>
            </a:xfrm>
            <a:prstGeom prst="rect">
              <a:avLst/>
            </a:prstGeom>
            <a:noFill/>
            <a:ln>
              <a:noFill/>
            </a:ln>
            <a:effectLst>
              <a:outerShdw blurRad="50800" rotWithShape="0" algn="t" dir="5400000" dist="38100">
                <a:srgbClr val="000000">
                  <a:alpha val="40000"/>
                </a:srgbClr>
              </a:outerShdw>
            </a:effectLst>
          </p:spPr>
        </p:pic>
        <p:pic>
          <p:nvPicPr>
            <p:cNvPr id="414" name="Google Shape;414;p56"/>
            <p:cNvPicPr preferRelativeResize="0"/>
            <p:nvPr/>
          </p:nvPicPr>
          <p:blipFill rotWithShape="1">
            <a:blip r:embed="rId4">
              <a:alphaModFix/>
            </a:blip>
            <a:srcRect b="14632" l="3557" r="3557" t="22914"/>
            <a:stretch/>
          </p:blipFill>
          <p:spPr>
            <a:xfrm>
              <a:off x="4535674" y="2602474"/>
              <a:ext cx="2103926" cy="1725624"/>
            </a:xfrm>
            <a:prstGeom prst="rect">
              <a:avLst/>
            </a:prstGeom>
            <a:noFill/>
            <a:ln>
              <a:noFill/>
            </a:ln>
          </p:spPr>
        </p:pic>
        <p:pic>
          <p:nvPicPr>
            <p:cNvPr descr="A close up of a logo&#10;&#10;Description automatically generated" id="415" name="Google Shape;415;p56"/>
            <p:cNvPicPr preferRelativeResize="0"/>
            <p:nvPr/>
          </p:nvPicPr>
          <p:blipFill rotWithShape="1">
            <a:blip r:embed="rId5">
              <a:alphaModFix/>
            </a:blip>
            <a:srcRect b="0" l="0" r="0" t="0"/>
            <a:stretch/>
          </p:blipFill>
          <p:spPr>
            <a:xfrm>
              <a:off x="2321849" y="2604675"/>
              <a:ext cx="2103924" cy="1725648"/>
            </a:xfrm>
            <a:prstGeom prst="rect">
              <a:avLst/>
            </a:prstGeom>
            <a:noFill/>
            <a:ln>
              <a:noFill/>
            </a:ln>
            <a:effectLst>
              <a:outerShdw blurRad="50800" rotWithShape="0" algn="t" dir="5400000" dist="38100">
                <a:srgbClr val="000000">
                  <a:alpha val="40000"/>
                </a:srgbClr>
              </a:outerShdw>
            </a:effectLst>
          </p:spPr>
        </p:pic>
        <p:pic>
          <p:nvPicPr>
            <p:cNvPr id="416" name="Google Shape;416;p56"/>
            <p:cNvPicPr preferRelativeResize="0"/>
            <p:nvPr/>
          </p:nvPicPr>
          <p:blipFill rotWithShape="1">
            <a:blip r:embed="rId6">
              <a:alphaModFix/>
            </a:blip>
            <a:srcRect b="0" l="12256" r="12915" t="0"/>
            <a:stretch/>
          </p:blipFill>
          <p:spPr>
            <a:xfrm>
              <a:off x="6749500" y="2600038"/>
              <a:ext cx="2103926" cy="1725625"/>
            </a:xfrm>
            <a:prstGeom prst="rect">
              <a:avLst/>
            </a:prstGeom>
            <a:noFill/>
            <a:ln>
              <a:noFill/>
            </a:ln>
          </p:spPr>
        </p:pic>
        <p:sp>
          <p:nvSpPr>
            <p:cNvPr id="417" name="Google Shape;417;p56"/>
            <p:cNvSpPr txBox="1"/>
            <p:nvPr/>
          </p:nvSpPr>
          <p:spPr>
            <a:xfrm>
              <a:off x="4561300" y="4328100"/>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Tools </a:t>
              </a:r>
              <a:endParaRPr b="1" i="0" sz="1700" u="none" cap="none" strike="noStrike">
                <a:solidFill>
                  <a:srgbClr val="90CAC4"/>
                </a:solidFill>
                <a:latin typeface="Arial"/>
                <a:ea typeface="Arial"/>
                <a:cs typeface="Arial"/>
                <a:sym typeface="Arial"/>
              </a:endParaRPr>
            </a:p>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Data</a:t>
              </a:r>
              <a:endParaRPr b="1" i="0" sz="1700" u="none" cap="none" strike="noStrike">
                <a:solidFill>
                  <a:srgbClr val="90CAC4"/>
                </a:solidFill>
                <a:latin typeface="Arial"/>
                <a:ea typeface="Arial"/>
                <a:cs typeface="Arial"/>
                <a:sym typeface="Arial"/>
              </a:endParaRPr>
            </a:p>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Hardware</a:t>
              </a:r>
              <a:endParaRPr b="1" i="0" sz="1700" u="none" cap="none" strike="noStrike">
                <a:solidFill>
                  <a:srgbClr val="90CAC4"/>
                </a:solidFill>
                <a:latin typeface="Arial"/>
                <a:ea typeface="Arial"/>
                <a:cs typeface="Arial"/>
                <a:sym typeface="Arial"/>
              </a:endParaRPr>
            </a:p>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Software</a:t>
              </a:r>
              <a:endParaRPr b="1" i="0" sz="1700" u="none" cap="none" strike="noStrike">
                <a:solidFill>
                  <a:srgbClr val="90CAC4"/>
                </a:solidFill>
                <a:latin typeface="Arial"/>
                <a:ea typeface="Arial"/>
                <a:cs typeface="Arial"/>
                <a:sym typeface="Arial"/>
              </a:endParaRPr>
            </a:p>
          </p:txBody>
        </p:sp>
        <p:sp>
          <p:nvSpPr>
            <p:cNvPr id="418" name="Google Shape;418;p56"/>
            <p:cNvSpPr txBox="1"/>
            <p:nvPr/>
          </p:nvSpPr>
          <p:spPr>
            <a:xfrm>
              <a:off x="2321850" y="4330325"/>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Source</a:t>
              </a:r>
              <a:r>
                <a:rPr b="0" i="0" lang="en-GB" sz="1700" u="none" cap="none" strike="noStrike">
                  <a:solidFill>
                    <a:srgbClr val="90CAC4"/>
                  </a:solidFill>
                  <a:latin typeface="Arial"/>
                  <a:ea typeface="Arial"/>
                  <a:cs typeface="Arial"/>
                  <a:sym typeface="Arial"/>
                </a:rPr>
                <a:t> </a:t>
              </a:r>
              <a:endParaRPr b="0" i="0" sz="1700" u="none" cap="none" strike="noStrike">
                <a:solidFill>
                  <a:srgbClr val="90CAC4"/>
                </a:solidFill>
                <a:latin typeface="Arial"/>
                <a:ea typeface="Arial"/>
                <a:cs typeface="Arial"/>
                <a:sym typeface="Arial"/>
              </a:endParaRPr>
            </a:p>
            <a:p>
              <a:pPr indent="0" lvl="0" marL="0" marR="0" rtl="0" algn="ctr">
                <a:lnSpc>
                  <a:spcPct val="100000"/>
                </a:lnSpc>
                <a:spcBef>
                  <a:spcPts val="0"/>
                </a:spcBef>
                <a:spcAft>
                  <a:spcPts val="0"/>
                </a:spcAft>
                <a:buClr>
                  <a:srgbClr val="545454"/>
                </a:buClr>
                <a:buSzPts val="1600"/>
                <a:buFont typeface="Arial"/>
                <a:buNone/>
              </a:pPr>
              <a:r>
                <a:rPr b="0" i="0" lang="en-GB" sz="1700" u="none" cap="none" strike="noStrike">
                  <a:solidFill>
                    <a:srgbClr val="90CAC4"/>
                  </a:solidFill>
                  <a:latin typeface="Arial"/>
                  <a:ea typeface="Arial"/>
                  <a:cs typeface="Arial"/>
                  <a:sym typeface="Arial"/>
                </a:rPr>
                <a:t>Community</a:t>
              </a:r>
              <a:endParaRPr b="0" i="0" sz="1700" u="none" cap="none" strike="noStrike">
                <a:solidFill>
                  <a:srgbClr val="90CAC4"/>
                </a:solidFill>
                <a:latin typeface="Arial"/>
                <a:ea typeface="Arial"/>
                <a:cs typeface="Arial"/>
                <a:sym typeface="Arial"/>
              </a:endParaRPr>
            </a:p>
          </p:txBody>
        </p:sp>
        <p:sp>
          <p:nvSpPr>
            <p:cNvPr id="419" name="Google Shape;419;p56"/>
            <p:cNvSpPr txBox="1"/>
            <p:nvPr/>
          </p:nvSpPr>
          <p:spPr>
            <a:xfrm>
              <a:off x="6749500" y="4330525"/>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1" i="0" lang="en-GB" sz="1700" u="none" cap="none" strike="noStrike">
                  <a:solidFill>
                    <a:srgbClr val="90CAC4"/>
                  </a:solidFill>
                  <a:latin typeface="Arial"/>
                  <a:ea typeface="Arial"/>
                  <a:cs typeface="Arial"/>
                  <a:sym typeface="Arial"/>
                </a:rPr>
                <a:t>Open culture</a:t>
              </a:r>
              <a:endParaRPr b="1" i="0" sz="1700" u="none" cap="none" strike="noStrike">
                <a:solidFill>
                  <a:srgbClr val="90CAC4"/>
                </a:solidFill>
                <a:latin typeface="Arial"/>
                <a:ea typeface="Arial"/>
                <a:cs typeface="Arial"/>
                <a:sym typeface="Arial"/>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83"/>
          <p:cNvSpPr txBox="1"/>
          <p:nvPr>
            <p:ph idx="1" type="body"/>
          </p:nvPr>
        </p:nvSpPr>
        <p:spPr>
          <a:xfrm>
            <a:off x="431799" y="7788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400"/>
              <a:t>Changing research culture: recognising all kinds of roles in research</a:t>
            </a:r>
            <a:endParaRPr b="1" sz="2400"/>
          </a:p>
        </p:txBody>
      </p:sp>
      <p:sp>
        <p:nvSpPr>
          <p:cNvPr id="764" name="Google Shape;764;p83"/>
          <p:cNvSpPr txBox="1"/>
          <p:nvPr>
            <p:ph idx="3" type="body"/>
          </p:nvPr>
        </p:nvSpPr>
        <p:spPr>
          <a:xfrm>
            <a:off x="426950" y="2058900"/>
            <a:ext cx="3591000" cy="24519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1800"/>
              </a:spcBef>
              <a:spcAft>
                <a:spcPts val="0"/>
              </a:spcAft>
              <a:buClr>
                <a:schemeClr val="lt1"/>
              </a:buClr>
              <a:buSzPts val="2200"/>
              <a:buNone/>
            </a:pPr>
            <a:r>
              <a:rPr lang="en-GB" sz="2200"/>
              <a:t>“Research Infrastructure Roles” have emerged as a way of describing all roles and types of work that contribute to research</a:t>
            </a:r>
            <a:endParaRPr sz="2200"/>
          </a:p>
        </p:txBody>
      </p:sp>
      <p:sp>
        <p:nvSpPr>
          <p:cNvPr id="765" name="Google Shape;765;p83"/>
          <p:cNvSpPr txBox="1"/>
          <p:nvPr>
            <p:ph idx="4" type="body"/>
          </p:nvPr>
        </p:nvSpPr>
        <p:spPr>
          <a:xfrm>
            <a:off x="-75" y="4279700"/>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00000"/>
              </a:lnSpc>
              <a:spcBef>
                <a:spcPts val="1200"/>
              </a:spcBef>
              <a:spcAft>
                <a:spcPts val="0"/>
              </a:spcAft>
              <a:buClr>
                <a:schemeClr val="hlink"/>
              </a:buClr>
              <a:buSzPts val="1100"/>
              <a:buNone/>
            </a:pPr>
            <a:r>
              <a:rPr i="1" lang="en-GB" sz="1100"/>
              <a:t>Preprint: A manifesto for rewarding and recognising Team Infrastructure Roles</a:t>
            </a:r>
            <a:r>
              <a:rPr lang="en-GB" sz="1100"/>
              <a:t>, doi.org/10.53962/knm3-bnvx</a:t>
            </a:r>
            <a:endParaRPr sz="1100"/>
          </a:p>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100"/>
          </a:p>
        </p:txBody>
      </p:sp>
      <p:pic>
        <p:nvPicPr>
          <p:cNvPr id="766" name="Google Shape;766;p83"/>
          <p:cNvPicPr preferRelativeResize="0"/>
          <p:nvPr/>
        </p:nvPicPr>
        <p:blipFill rotWithShape="1">
          <a:blip r:embed="rId3">
            <a:alphaModFix/>
          </a:blip>
          <a:srcRect b="0" l="0" r="0" t="0"/>
          <a:stretch/>
        </p:blipFill>
        <p:spPr>
          <a:xfrm>
            <a:off x="4321326" y="777071"/>
            <a:ext cx="4579574" cy="3662777"/>
          </a:xfrm>
          <a:prstGeom prst="rect">
            <a:avLst/>
          </a:prstGeom>
          <a:noFill/>
          <a:ln>
            <a:noFill/>
          </a:ln>
        </p:spPr>
      </p:pic>
      <p:pic>
        <p:nvPicPr>
          <p:cNvPr id="767" name="Google Shape;767;p83"/>
          <p:cNvPicPr preferRelativeResize="0"/>
          <p:nvPr/>
        </p:nvPicPr>
        <p:blipFill rotWithShape="1">
          <a:blip r:embed="rId4">
            <a:alphaModFix/>
          </a:blip>
          <a:srcRect b="0" l="0" r="0" t="0"/>
          <a:stretch/>
        </p:blipFill>
        <p:spPr>
          <a:xfrm>
            <a:off x="4895425" y="129625"/>
            <a:ext cx="3888598" cy="1181675"/>
          </a:xfrm>
          <a:prstGeom prst="rect">
            <a:avLst/>
          </a:prstGeom>
          <a:noFill/>
          <a:ln>
            <a:noFill/>
          </a:ln>
        </p:spPr>
      </p:pic>
      <p:sp>
        <p:nvSpPr>
          <p:cNvPr id="768" name="Google Shape;768;p83"/>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769" name="Google Shape;769;p83"/>
          <p:cNvPicPr preferRelativeResize="0"/>
          <p:nvPr/>
        </p:nvPicPr>
        <p:blipFill rotWithShape="1">
          <a:blip r:embed="rId5">
            <a:alphaModFix/>
          </a:blip>
          <a:srcRect b="77705" l="28284" r="0" t="0"/>
          <a:stretch/>
        </p:blipFill>
        <p:spPr>
          <a:xfrm>
            <a:off x="1042500" y="3923625"/>
            <a:ext cx="3852923" cy="5871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84"/>
          <p:cNvSpPr txBox="1"/>
          <p:nvPr>
            <p:ph idx="1" type="body"/>
          </p:nvPr>
        </p:nvSpPr>
        <p:spPr>
          <a:xfrm>
            <a:off x="431799" y="702659"/>
            <a:ext cx="39210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400"/>
              <a:t>Diversifying Research Roles</a:t>
            </a:r>
            <a:endParaRPr sz="2400"/>
          </a:p>
        </p:txBody>
      </p:sp>
      <p:pic>
        <p:nvPicPr>
          <p:cNvPr id="776" name="Google Shape;776;p84"/>
          <p:cNvPicPr preferRelativeResize="0"/>
          <p:nvPr/>
        </p:nvPicPr>
        <p:blipFill>
          <a:blip r:embed="rId3">
            <a:alphaModFix/>
          </a:blip>
          <a:stretch>
            <a:fillRect/>
          </a:stretch>
        </p:blipFill>
        <p:spPr>
          <a:xfrm>
            <a:off x="4537200" y="986687"/>
            <a:ext cx="4174999" cy="3170124"/>
          </a:xfrm>
          <a:prstGeom prst="rect">
            <a:avLst/>
          </a:prstGeom>
          <a:noFill/>
          <a:ln>
            <a:noFill/>
          </a:ln>
        </p:spPr>
      </p:pic>
      <p:pic>
        <p:nvPicPr>
          <p:cNvPr id="777" name="Google Shape;777;p84"/>
          <p:cNvPicPr preferRelativeResize="0"/>
          <p:nvPr/>
        </p:nvPicPr>
        <p:blipFill>
          <a:blip r:embed="rId4">
            <a:alphaModFix/>
          </a:blip>
          <a:stretch>
            <a:fillRect/>
          </a:stretch>
        </p:blipFill>
        <p:spPr>
          <a:xfrm>
            <a:off x="1132775" y="1316975"/>
            <a:ext cx="2274925" cy="2475175"/>
          </a:xfrm>
          <a:prstGeom prst="rect">
            <a:avLst/>
          </a:prstGeom>
          <a:noFill/>
          <a:ln>
            <a:noFill/>
          </a:ln>
        </p:spPr>
      </p:pic>
      <p:sp>
        <p:nvSpPr>
          <p:cNvPr id="778" name="Google Shape;778;p84"/>
          <p:cNvSpPr txBox="1"/>
          <p:nvPr/>
        </p:nvSpPr>
        <p:spPr>
          <a:xfrm>
            <a:off x="0" y="4346950"/>
            <a:ext cx="3407700" cy="74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GB" sz="1100">
                <a:solidFill>
                  <a:schemeClr val="lt1"/>
                </a:solidFill>
              </a:rPr>
              <a:t>Baxter, R, Chue Hong, N, Gorissen, D, Hetherington, J &amp; Todorov, I 2012, 'The Research Software Engineer', Digital Research 2012</a:t>
            </a:r>
            <a:endParaRPr sz="1100">
              <a:solidFill>
                <a:schemeClr val="lt1"/>
              </a:solidFill>
            </a:endParaRPr>
          </a:p>
        </p:txBody>
      </p:sp>
      <p:sp>
        <p:nvSpPr>
          <p:cNvPr id="779" name="Google Shape;779;p84"/>
          <p:cNvSpPr txBox="1"/>
          <p:nvPr/>
        </p:nvSpPr>
        <p:spPr>
          <a:xfrm>
            <a:off x="616800" y="3792150"/>
            <a:ext cx="3194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solidFill>
                  <a:schemeClr val="lt1"/>
                </a:solidFill>
              </a:rPr>
              <a:t>10 Years of the RSE movement</a:t>
            </a:r>
            <a:endParaRPr sz="1300">
              <a:solidFill>
                <a:schemeClr val="lt1"/>
              </a:solidFill>
            </a:endParaRPr>
          </a:p>
        </p:txBody>
      </p:sp>
      <p:sp>
        <p:nvSpPr>
          <p:cNvPr id="780" name="Google Shape;780;p84"/>
          <p:cNvSpPr txBox="1"/>
          <p:nvPr>
            <p:ph idx="4" type="body"/>
          </p:nvPr>
        </p:nvSpPr>
        <p:spPr>
          <a:xfrm>
            <a:off x="3407700" y="4279700"/>
            <a:ext cx="57366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None/>
            </a:pPr>
            <a:r>
              <a:rPr lang="en-GB" sz="1200"/>
              <a:t>@turingway, CC-BY 4.0, Zenodo: https://zenodo.org/record/</a:t>
            </a:r>
            <a:r>
              <a:rPr lang="en-GB" sz="1100"/>
              <a:t>7848675, DOI: 10.5281/zenodo.7994371</a:t>
            </a:r>
            <a:endParaRPr sz="10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85"/>
          <p:cNvSpPr/>
          <p:nvPr/>
        </p:nvSpPr>
        <p:spPr>
          <a:xfrm>
            <a:off x="6911250" y="236400"/>
            <a:ext cx="2065800" cy="713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85"/>
          <p:cNvSpPr txBox="1"/>
          <p:nvPr/>
        </p:nvSpPr>
        <p:spPr>
          <a:xfrm>
            <a:off x="1084488" y="0"/>
            <a:ext cx="6975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2200">
                <a:solidFill>
                  <a:srgbClr val="595959"/>
                </a:solidFill>
              </a:rPr>
              <a:t>Diversifying Research Roles</a:t>
            </a:r>
            <a:endParaRPr b="1" sz="2200">
              <a:solidFill>
                <a:srgbClr val="595959"/>
              </a:solidFill>
            </a:endParaRPr>
          </a:p>
        </p:txBody>
      </p:sp>
      <p:pic>
        <p:nvPicPr>
          <p:cNvPr id="787" name="Google Shape;787;p85"/>
          <p:cNvPicPr preferRelativeResize="0"/>
          <p:nvPr/>
        </p:nvPicPr>
        <p:blipFill rotWithShape="1">
          <a:blip r:embed="rId3">
            <a:alphaModFix/>
          </a:blip>
          <a:srcRect b="8001" l="3287" r="4367" t="8734"/>
          <a:stretch/>
        </p:blipFill>
        <p:spPr>
          <a:xfrm>
            <a:off x="6088050" y="1286525"/>
            <a:ext cx="2755226" cy="2017213"/>
          </a:xfrm>
          <a:prstGeom prst="rect">
            <a:avLst/>
          </a:prstGeom>
          <a:noFill/>
          <a:ln>
            <a:noFill/>
          </a:ln>
        </p:spPr>
      </p:pic>
      <p:pic>
        <p:nvPicPr>
          <p:cNvPr id="788" name="Google Shape;788;p85"/>
          <p:cNvPicPr preferRelativeResize="0"/>
          <p:nvPr/>
        </p:nvPicPr>
        <p:blipFill rotWithShape="1">
          <a:blip r:embed="rId4">
            <a:alphaModFix/>
          </a:blip>
          <a:srcRect b="9144" l="5137" r="4731" t="8476"/>
          <a:stretch/>
        </p:blipFill>
        <p:spPr>
          <a:xfrm>
            <a:off x="447250" y="2180100"/>
            <a:ext cx="2907203" cy="2157299"/>
          </a:xfrm>
          <a:prstGeom prst="rect">
            <a:avLst/>
          </a:prstGeom>
          <a:noFill/>
          <a:ln>
            <a:noFill/>
          </a:ln>
        </p:spPr>
      </p:pic>
      <p:pic>
        <p:nvPicPr>
          <p:cNvPr id="789" name="Google Shape;789;p85"/>
          <p:cNvPicPr preferRelativeResize="0"/>
          <p:nvPr/>
        </p:nvPicPr>
        <p:blipFill rotWithShape="1">
          <a:blip r:embed="rId5">
            <a:alphaModFix/>
          </a:blip>
          <a:srcRect b="0" l="18627" r="21398" t="0"/>
          <a:stretch/>
        </p:blipFill>
        <p:spPr>
          <a:xfrm>
            <a:off x="3194375" y="734538"/>
            <a:ext cx="2755226" cy="3674423"/>
          </a:xfrm>
          <a:prstGeom prst="rect">
            <a:avLst/>
          </a:prstGeom>
          <a:noFill/>
          <a:ln>
            <a:noFill/>
          </a:ln>
        </p:spPr>
      </p:pic>
      <p:sp>
        <p:nvSpPr>
          <p:cNvPr id="790" name="Google Shape;790;p85"/>
          <p:cNvSpPr txBox="1"/>
          <p:nvPr/>
        </p:nvSpPr>
        <p:spPr>
          <a:xfrm rot="-2471238">
            <a:off x="2827487" y="855448"/>
            <a:ext cx="1180370" cy="615711"/>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latin typeface="Caveat"/>
              <a:ea typeface="Caveat"/>
              <a:cs typeface="Caveat"/>
              <a:sym typeface="Caveat"/>
            </a:endParaRPr>
          </a:p>
          <a:p>
            <a:pPr indent="0" lvl="0" marL="0" rtl="0" algn="l">
              <a:spcBef>
                <a:spcPts val="0"/>
              </a:spcBef>
              <a:spcAft>
                <a:spcPts val="0"/>
              </a:spcAft>
              <a:buNone/>
            </a:pPr>
            <a:r>
              <a:t/>
            </a:r>
            <a:endParaRPr b="1">
              <a:latin typeface="Caveat"/>
              <a:ea typeface="Caveat"/>
              <a:cs typeface="Caveat"/>
              <a:sym typeface="Caveat"/>
            </a:endParaRPr>
          </a:p>
        </p:txBody>
      </p:sp>
      <p:sp>
        <p:nvSpPr>
          <p:cNvPr id="791" name="Google Shape;791;p85"/>
          <p:cNvSpPr txBox="1"/>
          <p:nvPr/>
        </p:nvSpPr>
        <p:spPr>
          <a:xfrm rot="2393932">
            <a:off x="5279156" y="1022104"/>
            <a:ext cx="1462503" cy="615692"/>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latin typeface="Caveat"/>
              <a:ea typeface="Caveat"/>
              <a:cs typeface="Caveat"/>
              <a:sym typeface="Caveat"/>
            </a:endParaRPr>
          </a:p>
          <a:p>
            <a:pPr indent="0" lvl="0" marL="0" rtl="0" algn="l">
              <a:spcBef>
                <a:spcPts val="0"/>
              </a:spcBef>
              <a:spcAft>
                <a:spcPts val="0"/>
              </a:spcAft>
              <a:buNone/>
            </a:pPr>
            <a:r>
              <a:t/>
            </a:r>
            <a:endParaRPr b="1">
              <a:latin typeface="Caveat"/>
              <a:ea typeface="Caveat"/>
              <a:cs typeface="Caveat"/>
              <a:sym typeface="Caveat"/>
            </a:endParaRPr>
          </a:p>
        </p:txBody>
      </p:sp>
      <p:sp>
        <p:nvSpPr>
          <p:cNvPr id="792" name="Google Shape;792;p85"/>
          <p:cNvSpPr txBox="1"/>
          <p:nvPr/>
        </p:nvSpPr>
        <p:spPr>
          <a:xfrm>
            <a:off x="2877375" y="1830150"/>
            <a:ext cx="1293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Community Managers</a:t>
            </a:r>
            <a:endParaRPr b="1">
              <a:solidFill>
                <a:srgbClr val="674EA7"/>
              </a:solidFill>
              <a:latin typeface="Calibri"/>
              <a:ea typeface="Calibri"/>
              <a:cs typeface="Calibri"/>
              <a:sym typeface="Calibri"/>
            </a:endParaRPr>
          </a:p>
        </p:txBody>
      </p:sp>
      <p:sp>
        <p:nvSpPr>
          <p:cNvPr id="793" name="Google Shape;793;p85"/>
          <p:cNvSpPr txBox="1"/>
          <p:nvPr/>
        </p:nvSpPr>
        <p:spPr>
          <a:xfrm>
            <a:off x="7473463" y="1129850"/>
            <a:ext cx="1293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Librarians</a:t>
            </a:r>
            <a:endParaRPr b="1">
              <a:solidFill>
                <a:srgbClr val="674EA7"/>
              </a:solidFill>
              <a:latin typeface="Calibri"/>
              <a:ea typeface="Calibri"/>
              <a:cs typeface="Calibri"/>
              <a:sym typeface="Calibri"/>
            </a:endParaRPr>
          </a:p>
        </p:txBody>
      </p:sp>
      <p:sp>
        <p:nvSpPr>
          <p:cNvPr id="794" name="Google Shape;794;p85"/>
          <p:cNvSpPr txBox="1"/>
          <p:nvPr/>
        </p:nvSpPr>
        <p:spPr>
          <a:xfrm>
            <a:off x="1987625" y="3721800"/>
            <a:ext cx="1293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Trainers,</a:t>
            </a:r>
            <a:endParaRPr b="1">
              <a:solidFill>
                <a:srgbClr val="674EA7"/>
              </a:solidFill>
              <a:latin typeface="Calibri"/>
              <a:ea typeface="Calibri"/>
              <a:cs typeface="Calibri"/>
              <a:sym typeface="Calibri"/>
            </a:endParaRPr>
          </a:p>
          <a:p>
            <a:pPr indent="0" lvl="0" marL="0" rtl="0" algn="l">
              <a:spcBef>
                <a:spcPts val="0"/>
              </a:spcBef>
              <a:spcAft>
                <a:spcPts val="0"/>
              </a:spcAft>
              <a:buNone/>
            </a:pPr>
            <a:r>
              <a:rPr b="1" lang="en-GB">
                <a:solidFill>
                  <a:srgbClr val="674EA7"/>
                </a:solidFill>
                <a:latin typeface="Calibri"/>
                <a:ea typeface="Calibri"/>
                <a:cs typeface="Calibri"/>
                <a:sym typeface="Calibri"/>
              </a:rPr>
              <a:t>Mentors</a:t>
            </a:r>
            <a:endParaRPr b="1">
              <a:solidFill>
                <a:srgbClr val="674EA7"/>
              </a:solidFill>
              <a:latin typeface="Calibri"/>
              <a:ea typeface="Calibri"/>
              <a:cs typeface="Calibri"/>
              <a:sym typeface="Calibri"/>
            </a:endParaRPr>
          </a:p>
        </p:txBody>
      </p:sp>
      <p:sp>
        <p:nvSpPr>
          <p:cNvPr id="795" name="Google Shape;795;p85"/>
          <p:cNvSpPr txBox="1"/>
          <p:nvPr/>
        </p:nvSpPr>
        <p:spPr>
          <a:xfrm>
            <a:off x="5475350" y="1022150"/>
            <a:ext cx="1293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Research impact</a:t>
            </a:r>
            <a:endParaRPr b="1">
              <a:solidFill>
                <a:srgbClr val="674EA7"/>
              </a:solidFill>
              <a:latin typeface="Calibri"/>
              <a:ea typeface="Calibri"/>
              <a:cs typeface="Calibri"/>
              <a:sym typeface="Calibri"/>
            </a:endParaRPr>
          </a:p>
        </p:txBody>
      </p:sp>
      <p:sp>
        <p:nvSpPr>
          <p:cNvPr id="796" name="Google Shape;796;p85"/>
          <p:cNvSpPr txBox="1"/>
          <p:nvPr/>
        </p:nvSpPr>
        <p:spPr>
          <a:xfrm>
            <a:off x="7686450" y="3252325"/>
            <a:ext cx="1201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Policymakers</a:t>
            </a:r>
            <a:endParaRPr b="1">
              <a:solidFill>
                <a:srgbClr val="674EA7"/>
              </a:solidFill>
              <a:latin typeface="Calibri"/>
              <a:ea typeface="Calibri"/>
              <a:cs typeface="Calibri"/>
              <a:sym typeface="Calibri"/>
            </a:endParaRPr>
          </a:p>
        </p:txBody>
      </p:sp>
      <p:sp>
        <p:nvSpPr>
          <p:cNvPr id="797" name="Google Shape;797;p85"/>
          <p:cNvSpPr txBox="1"/>
          <p:nvPr/>
        </p:nvSpPr>
        <p:spPr>
          <a:xfrm>
            <a:off x="6088038" y="3252325"/>
            <a:ext cx="1293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Designers</a:t>
            </a:r>
            <a:endParaRPr b="1">
              <a:solidFill>
                <a:srgbClr val="674EA7"/>
              </a:solidFill>
              <a:latin typeface="Calibri"/>
              <a:ea typeface="Calibri"/>
              <a:cs typeface="Calibri"/>
              <a:sym typeface="Calibri"/>
            </a:endParaRPr>
          </a:p>
        </p:txBody>
      </p:sp>
      <p:sp>
        <p:nvSpPr>
          <p:cNvPr id="798" name="Google Shape;798;p85"/>
          <p:cNvSpPr txBox="1"/>
          <p:nvPr/>
        </p:nvSpPr>
        <p:spPr>
          <a:xfrm>
            <a:off x="6657200" y="1237700"/>
            <a:ext cx="816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Ethicists</a:t>
            </a:r>
            <a:endParaRPr b="1">
              <a:solidFill>
                <a:srgbClr val="674EA7"/>
              </a:solidFill>
              <a:latin typeface="Calibri"/>
              <a:ea typeface="Calibri"/>
              <a:cs typeface="Calibri"/>
              <a:sym typeface="Calibri"/>
            </a:endParaRPr>
          </a:p>
        </p:txBody>
      </p:sp>
      <p:sp>
        <p:nvSpPr>
          <p:cNvPr id="799" name="Google Shape;799;p85"/>
          <p:cNvSpPr txBox="1"/>
          <p:nvPr/>
        </p:nvSpPr>
        <p:spPr>
          <a:xfrm>
            <a:off x="5363600" y="2014050"/>
            <a:ext cx="1293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Data Stewards</a:t>
            </a:r>
            <a:endParaRPr b="1">
              <a:solidFill>
                <a:srgbClr val="674EA7"/>
              </a:solidFill>
              <a:latin typeface="Calibri"/>
              <a:ea typeface="Calibri"/>
              <a:cs typeface="Calibri"/>
              <a:sym typeface="Calibri"/>
            </a:endParaRPr>
          </a:p>
        </p:txBody>
      </p:sp>
      <p:sp>
        <p:nvSpPr>
          <p:cNvPr id="800" name="Google Shape;800;p85"/>
          <p:cNvSpPr txBox="1"/>
          <p:nvPr/>
        </p:nvSpPr>
        <p:spPr>
          <a:xfrm>
            <a:off x="4978263" y="4036175"/>
            <a:ext cx="1293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Ethnographers</a:t>
            </a:r>
            <a:endParaRPr b="1">
              <a:solidFill>
                <a:srgbClr val="674EA7"/>
              </a:solidFill>
              <a:latin typeface="Calibri"/>
              <a:ea typeface="Calibri"/>
              <a:cs typeface="Calibri"/>
              <a:sym typeface="Calibri"/>
            </a:endParaRPr>
          </a:p>
        </p:txBody>
      </p:sp>
      <p:sp>
        <p:nvSpPr>
          <p:cNvPr id="801" name="Google Shape;801;p85"/>
          <p:cNvSpPr txBox="1"/>
          <p:nvPr/>
        </p:nvSpPr>
        <p:spPr>
          <a:xfrm>
            <a:off x="2401075" y="1043850"/>
            <a:ext cx="1293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Research Applications</a:t>
            </a:r>
            <a:endParaRPr b="1">
              <a:solidFill>
                <a:srgbClr val="674EA7"/>
              </a:solidFill>
              <a:latin typeface="Calibri"/>
              <a:ea typeface="Calibri"/>
              <a:cs typeface="Calibri"/>
              <a:sym typeface="Calibri"/>
            </a:endParaRPr>
          </a:p>
        </p:txBody>
      </p:sp>
      <p:sp>
        <p:nvSpPr>
          <p:cNvPr id="802" name="Google Shape;802;p85"/>
          <p:cNvSpPr txBox="1"/>
          <p:nvPr/>
        </p:nvSpPr>
        <p:spPr>
          <a:xfrm>
            <a:off x="1583775" y="2180100"/>
            <a:ext cx="1293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rgbClr val="674EA7"/>
                </a:solidFill>
                <a:latin typeface="Calibri"/>
                <a:ea typeface="Calibri"/>
                <a:cs typeface="Calibri"/>
                <a:sym typeface="Calibri"/>
              </a:rPr>
              <a:t>Public</a:t>
            </a:r>
            <a:endParaRPr b="1">
              <a:solidFill>
                <a:srgbClr val="674EA7"/>
              </a:solidFill>
              <a:latin typeface="Calibri"/>
              <a:ea typeface="Calibri"/>
              <a:cs typeface="Calibri"/>
              <a:sym typeface="Calibri"/>
            </a:endParaRPr>
          </a:p>
        </p:txBody>
      </p:sp>
      <p:sp>
        <p:nvSpPr>
          <p:cNvPr id="803" name="Google Shape;803;p85"/>
          <p:cNvSpPr txBox="1"/>
          <p:nvPr>
            <p:ph idx="4294967295" type="body"/>
          </p:nvPr>
        </p:nvSpPr>
        <p:spPr>
          <a:xfrm>
            <a:off x="1016250" y="4279700"/>
            <a:ext cx="81282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None/>
            </a:pPr>
            <a:r>
              <a:rPr lang="en-GB" sz="1200"/>
              <a:t>@turingway, CC-BY 4.0, Zenodo: https://zenodo.org/record/</a:t>
            </a:r>
            <a:r>
              <a:rPr lang="en-GB" sz="1100"/>
              <a:t>7848675, DOI: 10.5281/zenodo.7994371</a:t>
            </a:r>
            <a:endParaRPr sz="1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86"/>
          <p:cNvSpPr txBox="1"/>
          <p:nvPr>
            <p:ph idx="1" type="body"/>
          </p:nvPr>
        </p:nvSpPr>
        <p:spPr>
          <a:xfrm>
            <a:off x="431800" y="702640"/>
            <a:ext cx="3921000" cy="1166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400"/>
              <a:t>Changing research culture: practicing open collaboration </a:t>
            </a:r>
            <a:endParaRPr sz="2400"/>
          </a:p>
        </p:txBody>
      </p:sp>
      <p:sp>
        <p:nvSpPr>
          <p:cNvPr id="810" name="Google Shape;810;p86"/>
          <p:cNvSpPr txBox="1"/>
          <p:nvPr>
            <p:ph idx="3" type="body"/>
          </p:nvPr>
        </p:nvSpPr>
        <p:spPr>
          <a:xfrm>
            <a:off x="426950" y="1916850"/>
            <a:ext cx="3921000" cy="2517600"/>
          </a:xfrm>
          <a:prstGeom prst="rect">
            <a:avLst/>
          </a:prstGeom>
          <a:noFill/>
          <a:ln>
            <a:noFill/>
          </a:ln>
        </p:spPr>
        <p:txBody>
          <a:bodyPr anchorCtr="0" anchor="t" bIns="0" lIns="0" spcFirstLastPara="1" rIns="0" wrap="square" tIns="0">
            <a:noAutofit/>
          </a:bodyPr>
          <a:lstStyle/>
          <a:p>
            <a:pPr indent="-368300" lvl="0" marL="457200" rtl="0" algn="l">
              <a:lnSpc>
                <a:spcPct val="110000"/>
              </a:lnSpc>
              <a:spcBef>
                <a:spcPts val="1800"/>
              </a:spcBef>
              <a:spcAft>
                <a:spcPts val="0"/>
              </a:spcAft>
              <a:buSzPts val="2200"/>
              <a:buChar char="●"/>
            </a:pPr>
            <a:r>
              <a:rPr lang="en-GB" sz="2200"/>
              <a:t>Using and supporting open source infrastructure: JupyterBook</a:t>
            </a:r>
            <a:endParaRPr sz="2200"/>
          </a:p>
          <a:p>
            <a:pPr indent="-368300" lvl="0" marL="457200" rtl="0" algn="l">
              <a:lnSpc>
                <a:spcPct val="110000"/>
              </a:lnSpc>
              <a:spcBef>
                <a:spcPts val="0"/>
              </a:spcBef>
              <a:spcAft>
                <a:spcPts val="0"/>
              </a:spcAft>
              <a:buSzPts val="2200"/>
              <a:buChar char="●"/>
            </a:pPr>
            <a:r>
              <a:rPr lang="en-GB" sz="2200"/>
              <a:t>Recognising non-code contributions: </a:t>
            </a:r>
            <a:br>
              <a:rPr lang="en-GB" sz="2200"/>
            </a:br>
            <a:r>
              <a:rPr lang="en-GB" sz="2200"/>
              <a:t>All Contributors bot</a:t>
            </a:r>
            <a:endParaRPr sz="2200"/>
          </a:p>
        </p:txBody>
      </p:sp>
      <p:sp>
        <p:nvSpPr>
          <p:cNvPr id="811" name="Google Shape;811;p86"/>
          <p:cNvSpPr txBox="1"/>
          <p:nvPr>
            <p:ph idx="4" type="body"/>
          </p:nvPr>
        </p:nvSpPr>
        <p:spPr>
          <a:xfrm>
            <a:off x="-92765" y="4279697"/>
            <a:ext cx="92367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descr="Diagram&#10;&#10;Description automatically generated" id="812" name="Google Shape;812;p86"/>
          <p:cNvPicPr preferRelativeResize="0"/>
          <p:nvPr/>
        </p:nvPicPr>
        <p:blipFill rotWithShape="1">
          <a:blip r:embed="rId3">
            <a:alphaModFix/>
          </a:blip>
          <a:srcRect b="0" l="-2291" r="0" t="0"/>
          <a:stretch/>
        </p:blipFill>
        <p:spPr>
          <a:xfrm>
            <a:off x="4352800" y="820355"/>
            <a:ext cx="4491725" cy="3506895"/>
          </a:xfrm>
          <a:prstGeom prst="rect">
            <a:avLst/>
          </a:prstGeom>
          <a:noFill/>
          <a:ln>
            <a:noFill/>
          </a:ln>
        </p:spPr>
      </p:pic>
      <p:pic>
        <p:nvPicPr>
          <p:cNvPr id="813" name="Google Shape;813;p86"/>
          <p:cNvPicPr preferRelativeResize="0"/>
          <p:nvPr/>
        </p:nvPicPr>
        <p:blipFill rotWithShape="1">
          <a:blip r:embed="rId4">
            <a:alphaModFix/>
          </a:blip>
          <a:srcRect b="0" l="0" r="0" t="0"/>
          <a:stretch/>
        </p:blipFill>
        <p:spPr>
          <a:xfrm>
            <a:off x="3960775" y="3411075"/>
            <a:ext cx="2344195" cy="397840"/>
          </a:xfrm>
          <a:prstGeom prst="rect">
            <a:avLst/>
          </a:prstGeom>
          <a:noFill/>
          <a:ln>
            <a:noFill/>
          </a:ln>
        </p:spPr>
      </p:pic>
      <p:pic>
        <p:nvPicPr>
          <p:cNvPr id="814" name="Google Shape;814;p86"/>
          <p:cNvPicPr preferRelativeResize="0"/>
          <p:nvPr/>
        </p:nvPicPr>
        <p:blipFill rotWithShape="1">
          <a:blip r:embed="rId5">
            <a:alphaModFix/>
          </a:blip>
          <a:srcRect b="0" l="0" r="0" t="0"/>
          <a:stretch/>
        </p:blipFill>
        <p:spPr>
          <a:xfrm>
            <a:off x="3960775" y="3808925"/>
            <a:ext cx="2215249" cy="9531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p87"/>
          <p:cNvSpPr txBox="1"/>
          <p:nvPr>
            <p:ph idx="1" type="body"/>
          </p:nvPr>
        </p:nvSpPr>
        <p:spPr>
          <a:xfrm>
            <a:off x="431800" y="702650"/>
            <a:ext cx="5732700" cy="820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000"/>
              <a:t>Prioritising Collaboration and Maintenance</a:t>
            </a:r>
            <a:endParaRPr b="1" sz="2000"/>
          </a:p>
        </p:txBody>
      </p:sp>
      <p:sp>
        <p:nvSpPr>
          <p:cNvPr id="821" name="Google Shape;821;p87"/>
          <p:cNvSpPr txBox="1"/>
          <p:nvPr>
            <p:ph idx="4" type="body"/>
          </p:nvPr>
        </p:nvSpPr>
        <p:spPr>
          <a:xfrm>
            <a:off x="76125" y="4279700"/>
            <a:ext cx="9067800" cy="863700"/>
          </a:xfrm>
          <a:prstGeom prst="rect">
            <a:avLst/>
          </a:prstGeom>
          <a:noFill/>
          <a:ln>
            <a:noFill/>
          </a:ln>
        </p:spPr>
        <p:txBody>
          <a:bodyPr anchorCtr="0" anchor="b" bIns="72000" lIns="0" spcFirstLastPara="1" rIns="108000" wrap="square" tIns="0">
            <a:noAutofit/>
          </a:bodyPr>
          <a:lstStyle/>
          <a:p>
            <a:pPr indent="0" lvl="0" marL="0" rtl="0" algn="l">
              <a:lnSpc>
                <a:spcPct val="113999"/>
              </a:lnSpc>
              <a:spcBef>
                <a:spcPts val="0"/>
              </a:spcBef>
              <a:spcAft>
                <a:spcPts val="0"/>
              </a:spcAft>
              <a:buClr>
                <a:schemeClr val="hlink"/>
              </a:buClr>
              <a:buSzPts val="1100"/>
              <a:buNone/>
            </a:pPr>
            <a:r>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5000"/>
              </a:lnSpc>
              <a:spcBef>
                <a:spcPts val="1400"/>
              </a:spcBef>
              <a:spcAft>
                <a:spcPts val="400"/>
              </a:spcAft>
              <a:buClr>
                <a:schemeClr val="hlink"/>
              </a:buClr>
              <a:buSzPts val="1100"/>
              <a:buNone/>
            </a:pPr>
            <a:r>
              <a:rPr lang="en-GB" sz="1000"/>
              <a:t>Stengers Isabelle., Another Science is Possible: A Manifesto for Slow Science. Polity Press (2016). | Olson, D., Meyerson, J., Parsons, M., Castro, J., Lassere, M., Wright, D., ... Acker, A.. </a:t>
            </a:r>
            <a:r>
              <a:rPr i="1" lang="en-GB" sz="1000"/>
              <a:t>Information Maintenance as a Practice of Care</a:t>
            </a:r>
            <a:r>
              <a:rPr lang="en-GB" sz="1000"/>
              <a:t>. </a:t>
            </a:r>
            <a:r>
              <a:rPr lang="en-GB" sz="1000" u="sng">
                <a:hlinkClick r:id="rId3"/>
              </a:rPr>
              <a:t>https://doi.org/10.5281/zenodo.3236409</a:t>
            </a:r>
            <a:r>
              <a:rPr lang="en-GB" sz="1000"/>
              <a:t>. (2019)</a:t>
            </a:r>
            <a:endParaRPr sz="1000"/>
          </a:p>
        </p:txBody>
      </p:sp>
      <p:sp>
        <p:nvSpPr>
          <p:cNvPr id="822" name="Google Shape;822;p87"/>
          <p:cNvSpPr txBox="1"/>
          <p:nvPr>
            <p:ph idx="3" type="body"/>
          </p:nvPr>
        </p:nvSpPr>
        <p:spPr>
          <a:xfrm>
            <a:off x="431800" y="1420675"/>
            <a:ext cx="6495300" cy="2913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800"/>
              </a:spcBef>
              <a:spcAft>
                <a:spcPts val="0"/>
              </a:spcAft>
              <a:buNone/>
            </a:pPr>
            <a:r>
              <a:rPr i="1" lang="en-GB" sz="1900"/>
              <a:t>Slow, iterative, hidden, unglamorous, not necessarily novel → inclusive, intentional, incremental culture change and more successful in the long term.</a:t>
            </a:r>
            <a:endParaRPr i="1" sz="1900"/>
          </a:p>
          <a:p>
            <a:pPr indent="0" lvl="0" marL="0" rtl="0" algn="l">
              <a:lnSpc>
                <a:spcPct val="115000"/>
              </a:lnSpc>
              <a:spcBef>
                <a:spcPts val="1000"/>
              </a:spcBef>
              <a:spcAft>
                <a:spcPts val="0"/>
              </a:spcAft>
              <a:buNone/>
            </a:pPr>
            <a:r>
              <a:t/>
            </a:r>
            <a:endParaRPr i="1" sz="1900"/>
          </a:p>
          <a:p>
            <a:pPr indent="0" lvl="0" marL="0" rtl="0" algn="l">
              <a:lnSpc>
                <a:spcPct val="115000"/>
              </a:lnSpc>
              <a:spcBef>
                <a:spcPts val="1000"/>
              </a:spcBef>
              <a:spcAft>
                <a:spcPts val="0"/>
              </a:spcAft>
              <a:buNone/>
            </a:pPr>
            <a:r>
              <a:rPr lang="en-GB" sz="1900">
                <a:solidFill>
                  <a:srgbClr val="F9C100"/>
                </a:solidFill>
              </a:rPr>
              <a:t>Rewards</a:t>
            </a:r>
            <a:r>
              <a:rPr lang="en-GB" sz="1900"/>
              <a:t> for skills and practices through formalised policies, guidelines, incentives and paid positions when possible are not only fair but </a:t>
            </a:r>
            <a:r>
              <a:rPr lang="en-GB" sz="1900">
                <a:solidFill>
                  <a:srgbClr val="F9C100"/>
                </a:solidFill>
              </a:rPr>
              <a:t>crucial for effective big team research</a:t>
            </a:r>
            <a:r>
              <a:rPr lang="en-GB" sz="1900"/>
              <a:t>.</a:t>
            </a:r>
            <a:endParaRPr sz="1900"/>
          </a:p>
          <a:p>
            <a:pPr indent="0" lvl="0" marL="0" rtl="0" algn="l">
              <a:lnSpc>
                <a:spcPct val="115000"/>
              </a:lnSpc>
              <a:spcBef>
                <a:spcPts val="1000"/>
              </a:spcBef>
              <a:spcAft>
                <a:spcPts val="0"/>
              </a:spcAft>
              <a:buNone/>
            </a:pPr>
            <a:r>
              <a:t/>
            </a:r>
            <a:endParaRPr sz="1900"/>
          </a:p>
          <a:p>
            <a:pPr indent="0" lvl="0" marL="0" rtl="0" algn="l">
              <a:lnSpc>
                <a:spcPct val="115000"/>
              </a:lnSpc>
              <a:spcBef>
                <a:spcPts val="1000"/>
              </a:spcBef>
              <a:spcAft>
                <a:spcPts val="1000"/>
              </a:spcAft>
              <a:buNone/>
            </a:pPr>
            <a:r>
              <a:t/>
            </a:r>
            <a:endParaRPr sz="1900"/>
          </a:p>
        </p:txBody>
      </p:sp>
      <p:pic>
        <p:nvPicPr>
          <p:cNvPr descr="How 'slow science' can improve the way we do and interpret research" id="823" name="Google Shape;823;p87"/>
          <p:cNvPicPr preferRelativeResize="0"/>
          <p:nvPr/>
        </p:nvPicPr>
        <p:blipFill rotWithShape="1">
          <a:blip r:embed="rId4">
            <a:alphaModFix/>
          </a:blip>
          <a:srcRect b="6173" l="0" r="0" t="0"/>
          <a:stretch/>
        </p:blipFill>
        <p:spPr>
          <a:xfrm>
            <a:off x="7264775" y="163475"/>
            <a:ext cx="1626375" cy="2245764"/>
          </a:xfrm>
          <a:prstGeom prst="rect">
            <a:avLst/>
          </a:prstGeom>
          <a:noFill/>
          <a:ln>
            <a:noFill/>
          </a:ln>
        </p:spPr>
      </p:pic>
      <p:pic>
        <p:nvPicPr>
          <p:cNvPr id="824" name="Google Shape;824;p87"/>
          <p:cNvPicPr preferRelativeResize="0"/>
          <p:nvPr/>
        </p:nvPicPr>
        <p:blipFill>
          <a:blip r:embed="rId5">
            <a:alphaModFix/>
          </a:blip>
          <a:stretch>
            <a:fillRect/>
          </a:stretch>
        </p:blipFill>
        <p:spPr>
          <a:xfrm>
            <a:off x="7241650" y="2466000"/>
            <a:ext cx="1672625" cy="219373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88"/>
          <p:cNvSpPr txBox="1"/>
          <p:nvPr/>
        </p:nvSpPr>
        <p:spPr>
          <a:xfrm>
            <a:off x="355600" y="253550"/>
            <a:ext cx="8054400" cy="4770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lt1"/>
              </a:buClr>
              <a:buSzPts val="2400"/>
              <a:buFont typeface="Arial"/>
              <a:buNone/>
            </a:pPr>
            <a:r>
              <a:rPr lang="en-GB" sz="1900">
                <a:solidFill>
                  <a:schemeClr val="lt1"/>
                </a:solidFill>
              </a:rPr>
              <a:t>Implementing in Open Science Communities</a:t>
            </a:r>
            <a:endParaRPr sz="1900">
              <a:solidFill>
                <a:schemeClr val="lt1"/>
              </a:solidFill>
            </a:endParaRPr>
          </a:p>
        </p:txBody>
      </p:sp>
      <p:sp>
        <p:nvSpPr>
          <p:cNvPr id="831" name="Google Shape;831;p88"/>
          <p:cNvSpPr txBox="1"/>
          <p:nvPr/>
        </p:nvSpPr>
        <p:spPr>
          <a:xfrm>
            <a:off x="571500" y="1078475"/>
            <a:ext cx="5309400" cy="4617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p:txBody>
      </p:sp>
      <p:pic>
        <p:nvPicPr>
          <p:cNvPr id="832" name="Google Shape;832;p88"/>
          <p:cNvPicPr preferRelativeResize="0"/>
          <p:nvPr/>
        </p:nvPicPr>
        <p:blipFill rotWithShape="1">
          <a:blip r:embed="rId3">
            <a:alphaModFix/>
          </a:blip>
          <a:srcRect b="0" l="0" r="0" t="0"/>
          <a:stretch/>
        </p:blipFill>
        <p:spPr>
          <a:xfrm>
            <a:off x="431800" y="891752"/>
            <a:ext cx="5061150" cy="3919899"/>
          </a:xfrm>
          <a:prstGeom prst="rect">
            <a:avLst/>
          </a:prstGeom>
          <a:noFill/>
          <a:ln>
            <a:noFill/>
          </a:ln>
        </p:spPr>
      </p:pic>
      <p:sp>
        <p:nvSpPr>
          <p:cNvPr id="833" name="Google Shape;833;p88"/>
          <p:cNvSpPr txBox="1"/>
          <p:nvPr/>
        </p:nvSpPr>
        <p:spPr>
          <a:xfrm>
            <a:off x="5655575" y="3392049"/>
            <a:ext cx="3234000" cy="1305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200"/>
              </a:spcAft>
              <a:buClr>
                <a:schemeClr val="lt1"/>
              </a:buClr>
              <a:buSzPts val="1300"/>
              <a:buFont typeface="Arial"/>
              <a:buNone/>
            </a:pPr>
            <a:r>
              <a:rPr b="1" lang="en-GB" sz="1300">
                <a:solidFill>
                  <a:schemeClr val="lt1"/>
                </a:solidFill>
                <a:latin typeface="Arial"/>
                <a:ea typeface="Arial"/>
                <a:cs typeface="Arial"/>
                <a:sym typeface="Arial"/>
              </a:rPr>
              <a:t>Cite as: </a:t>
            </a:r>
            <a:r>
              <a:rPr i="1" lang="en-GB" sz="1300">
                <a:solidFill>
                  <a:srgbClr val="FF9900"/>
                </a:solidFill>
              </a:rPr>
              <a:t>The Turing Way Community. (2022). </a:t>
            </a:r>
            <a:r>
              <a:rPr i="1" lang="en-GB" sz="1300">
                <a:solidFill>
                  <a:schemeClr val="lt1"/>
                </a:solidFill>
              </a:rPr>
              <a:t>The Turing Way: A handbook for reproducible, ethical and collaborative research (1.0.2). Zenodo. https://doi.org/10.5281/zenodo.7625728</a:t>
            </a:r>
            <a:endParaRPr i="1" sz="1300">
              <a:solidFill>
                <a:schemeClr val="lt1"/>
              </a:solidFill>
              <a:latin typeface="Arial"/>
              <a:ea typeface="Arial"/>
              <a:cs typeface="Arial"/>
              <a:sym typeface="Arial"/>
            </a:endParaRPr>
          </a:p>
        </p:txBody>
      </p:sp>
      <p:pic>
        <p:nvPicPr>
          <p:cNvPr id="834" name="Google Shape;834;p88"/>
          <p:cNvPicPr preferRelativeResize="0"/>
          <p:nvPr/>
        </p:nvPicPr>
        <p:blipFill rotWithShape="1">
          <a:blip r:embed="rId4">
            <a:alphaModFix/>
          </a:blip>
          <a:srcRect b="0" l="0" r="0" t="0"/>
          <a:stretch/>
        </p:blipFill>
        <p:spPr>
          <a:xfrm>
            <a:off x="8877208" y="-606"/>
            <a:ext cx="257175" cy="5143501"/>
          </a:xfrm>
          <a:prstGeom prst="rect">
            <a:avLst/>
          </a:prstGeom>
          <a:noFill/>
          <a:ln>
            <a:noFill/>
          </a:ln>
        </p:spPr>
      </p:pic>
      <p:pic>
        <p:nvPicPr>
          <p:cNvPr id="835" name="Google Shape;835;p88"/>
          <p:cNvPicPr preferRelativeResize="0"/>
          <p:nvPr/>
        </p:nvPicPr>
        <p:blipFill rotWithShape="1">
          <a:blip r:embed="rId5">
            <a:alphaModFix/>
          </a:blip>
          <a:srcRect b="0" l="0" r="0" t="0"/>
          <a:stretch/>
        </p:blipFill>
        <p:spPr>
          <a:xfrm>
            <a:off x="431800" y="4294593"/>
            <a:ext cx="2082048" cy="497881"/>
          </a:xfrm>
          <a:prstGeom prst="rect">
            <a:avLst/>
          </a:prstGeom>
          <a:noFill/>
          <a:ln>
            <a:noFill/>
          </a:ln>
        </p:spPr>
      </p:pic>
      <p:pic>
        <p:nvPicPr>
          <p:cNvPr id="836" name="Google Shape;836;p88"/>
          <p:cNvPicPr preferRelativeResize="0"/>
          <p:nvPr/>
        </p:nvPicPr>
        <p:blipFill>
          <a:blip r:embed="rId6">
            <a:alphaModFix/>
          </a:blip>
          <a:stretch>
            <a:fillRect/>
          </a:stretch>
        </p:blipFill>
        <p:spPr>
          <a:xfrm>
            <a:off x="6032300" y="1578574"/>
            <a:ext cx="2568075" cy="567800"/>
          </a:xfrm>
          <a:prstGeom prst="rect">
            <a:avLst/>
          </a:prstGeom>
          <a:noFill/>
          <a:ln>
            <a:noFill/>
          </a:ln>
        </p:spPr>
      </p:pic>
      <p:pic>
        <p:nvPicPr>
          <p:cNvPr id="837" name="Google Shape;837;p88"/>
          <p:cNvPicPr preferRelativeResize="0"/>
          <p:nvPr/>
        </p:nvPicPr>
        <p:blipFill>
          <a:blip r:embed="rId7">
            <a:alphaModFix/>
          </a:blip>
          <a:stretch>
            <a:fillRect/>
          </a:stretch>
        </p:blipFill>
        <p:spPr>
          <a:xfrm>
            <a:off x="6032313" y="2304325"/>
            <a:ext cx="2568087" cy="993212"/>
          </a:xfrm>
          <a:prstGeom prst="rect">
            <a:avLst/>
          </a:prstGeom>
          <a:noFill/>
          <a:ln>
            <a:noFill/>
          </a:ln>
        </p:spPr>
      </p:pic>
      <p:pic>
        <p:nvPicPr>
          <p:cNvPr id="838" name="Google Shape;838;p88"/>
          <p:cNvPicPr preferRelativeResize="0"/>
          <p:nvPr/>
        </p:nvPicPr>
        <p:blipFill rotWithShape="1">
          <a:blip r:embed="rId8">
            <a:alphaModFix/>
          </a:blip>
          <a:srcRect b="0" l="0" r="0" t="0"/>
          <a:stretch/>
        </p:blipFill>
        <p:spPr>
          <a:xfrm>
            <a:off x="6387975" y="89475"/>
            <a:ext cx="2212425" cy="1389200"/>
          </a:xfrm>
          <a:prstGeom prst="rect">
            <a:avLst/>
          </a:prstGeom>
          <a:noFill/>
          <a:ln>
            <a:noFill/>
          </a:ln>
          <a:effectLst>
            <a:outerShdw blurRad="50800" rotWithShape="0" algn="t" dir="5400000" dist="38100">
              <a:srgbClr val="000000">
                <a:alpha val="40000"/>
              </a:srgbClr>
            </a:outerShdw>
          </a:effectLst>
        </p:spPr>
      </p:pic>
      <p:sp>
        <p:nvSpPr>
          <p:cNvPr id="839" name="Google Shape;839;p88"/>
          <p:cNvSpPr txBox="1"/>
          <p:nvPr/>
        </p:nvSpPr>
        <p:spPr>
          <a:xfrm>
            <a:off x="0" y="4743375"/>
            <a:ext cx="8877300" cy="4002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100" u="sng" cap="none" strike="noStrike">
              <a:solidFill>
                <a:srgbClr val="80808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9"/>
          <p:cNvSpPr txBox="1"/>
          <p:nvPr>
            <p:ph idx="1" type="body"/>
          </p:nvPr>
        </p:nvSpPr>
        <p:spPr>
          <a:xfrm>
            <a:off x="431801" y="702650"/>
            <a:ext cx="72069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200"/>
              <a:t>Open Leadership is about moving away from what is acknowledged and rewarded traditionally in research</a:t>
            </a:r>
            <a:endParaRPr b="1" sz="2200"/>
          </a:p>
        </p:txBody>
      </p:sp>
      <p:pic>
        <p:nvPicPr>
          <p:cNvPr id="846" name="Google Shape;846;p89"/>
          <p:cNvPicPr preferRelativeResize="0"/>
          <p:nvPr/>
        </p:nvPicPr>
        <p:blipFill>
          <a:blip r:embed="rId3">
            <a:alphaModFix/>
          </a:blip>
          <a:stretch>
            <a:fillRect/>
          </a:stretch>
        </p:blipFill>
        <p:spPr>
          <a:xfrm>
            <a:off x="4892500" y="1575125"/>
            <a:ext cx="4127074" cy="1531662"/>
          </a:xfrm>
          <a:prstGeom prst="rect">
            <a:avLst/>
          </a:prstGeom>
          <a:noFill/>
          <a:ln>
            <a:noFill/>
          </a:ln>
        </p:spPr>
      </p:pic>
      <p:pic>
        <p:nvPicPr>
          <p:cNvPr id="847" name="Google Shape;847;p89"/>
          <p:cNvPicPr preferRelativeResize="0"/>
          <p:nvPr/>
        </p:nvPicPr>
        <p:blipFill>
          <a:blip r:embed="rId4">
            <a:alphaModFix/>
          </a:blip>
          <a:stretch>
            <a:fillRect/>
          </a:stretch>
        </p:blipFill>
        <p:spPr>
          <a:xfrm>
            <a:off x="4892500" y="3170351"/>
            <a:ext cx="4127077" cy="1225362"/>
          </a:xfrm>
          <a:prstGeom prst="rect">
            <a:avLst/>
          </a:prstGeom>
          <a:noFill/>
          <a:ln>
            <a:noFill/>
          </a:ln>
        </p:spPr>
      </p:pic>
      <p:pic>
        <p:nvPicPr>
          <p:cNvPr id="848" name="Google Shape;848;p89"/>
          <p:cNvPicPr preferRelativeResize="0"/>
          <p:nvPr/>
        </p:nvPicPr>
        <p:blipFill>
          <a:blip r:embed="rId5">
            <a:alphaModFix/>
          </a:blip>
          <a:stretch>
            <a:fillRect/>
          </a:stretch>
        </p:blipFill>
        <p:spPr>
          <a:xfrm>
            <a:off x="244025" y="1628750"/>
            <a:ext cx="4511499" cy="2361018"/>
          </a:xfrm>
          <a:prstGeom prst="rect">
            <a:avLst/>
          </a:prstGeom>
          <a:noFill/>
          <a:ln>
            <a:noFill/>
          </a:ln>
        </p:spPr>
      </p:pic>
      <p:sp>
        <p:nvSpPr>
          <p:cNvPr id="849" name="Google Shape;849;p89"/>
          <p:cNvSpPr txBox="1"/>
          <p:nvPr/>
        </p:nvSpPr>
        <p:spPr>
          <a:xfrm>
            <a:off x="165925" y="4370775"/>
            <a:ext cx="8978100" cy="744900"/>
          </a:xfrm>
          <a:prstGeom prst="rect">
            <a:avLst/>
          </a:prstGeom>
          <a:noFill/>
          <a:ln>
            <a:noFill/>
          </a:ln>
        </p:spPr>
        <p:txBody>
          <a:bodyPr anchorCtr="0" anchor="t" bIns="91425" lIns="91425" spcFirstLastPara="1" rIns="91425" wrap="square" tIns="91425">
            <a:spAutoFit/>
          </a:bodyPr>
          <a:lstStyle/>
          <a:p>
            <a:pPr indent="0" lvl="0" marL="0" rtl="0" algn="r">
              <a:lnSpc>
                <a:spcPct val="80000"/>
              </a:lnSpc>
              <a:spcBef>
                <a:spcPts val="0"/>
              </a:spcBef>
              <a:spcAft>
                <a:spcPts val="0"/>
              </a:spcAft>
              <a:buNone/>
            </a:pPr>
            <a:r>
              <a:rPr i="1" lang="en-GB" sz="900">
                <a:solidFill>
                  <a:srgbClr val="808080"/>
                </a:solidFill>
              </a:rPr>
              <a:t>Quality research needs good working conditions. </a:t>
            </a:r>
            <a:r>
              <a:rPr lang="en-GB" sz="900">
                <a:solidFill>
                  <a:srgbClr val="808080"/>
                </a:solidFill>
              </a:rPr>
              <a:t>Nature Human Behavior (2023) doi.org/10.1038/s41562-022-01508-2</a:t>
            </a:r>
            <a:endParaRPr sz="900">
              <a:solidFill>
                <a:srgbClr val="808080"/>
              </a:solidFill>
            </a:endParaRPr>
          </a:p>
          <a:p>
            <a:pPr indent="0" lvl="0" marL="0" rtl="0" algn="r">
              <a:lnSpc>
                <a:spcPct val="80000"/>
              </a:lnSpc>
              <a:spcBef>
                <a:spcPts val="600"/>
              </a:spcBef>
              <a:spcAft>
                <a:spcPts val="0"/>
              </a:spcAft>
              <a:buNone/>
            </a:pPr>
            <a:r>
              <a:rPr i="1" lang="en-GB" sz="900">
                <a:solidFill>
                  <a:srgbClr val="808080"/>
                </a:solidFill>
              </a:rPr>
              <a:t>Time to re-think the divide between academic and support staff. </a:t>
            </a:r>
            <a:r>
              <a:rPr lang="en-GB" sz="900">
                <a:solidFill>
                  <a:srgbClr val="808080"/>
                </a:solidFill>
              </a:rPr>
              <a:t>Nature Career Column (2022) doi.org/10.1038/d41586-022-01081-8</a:t>
            </a:r>
            <a:endParaRPr sz="900">
              <a:solidFill>
                <a:srgbClr val="808080"/>
              </a:solidFill>
            </a:endParaRPr>
          </a:p>
          <a:p>
            <a:pPr indent="0" lvl="0" marL="0" rtl="0" algn="r">
              <a:lnSpc>
                <a:spcPct val="114000"/>
              </a:lnSpc>
              <a:spcBef>
                <a:spcPts val="60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100">
              <a:solidFill>
                <a:srgbClr val="808080"/>
              </a:solidFill>
            </a:endParaRPr>
          </a:p>
        </p:txBody>
      </p:sp>
      <p:sp>
        <p:nvSpPr>
          <p:cNvPr id="850" name="Google Shape;850;p89"/>
          <p:cNvSpPr txBox="1"/>
          <p:nvPr/>
        </p:nvSpPr>
        <p:spPr>
          <a:xfrm>
            <a:off x="244025" y="3989775"/>
            <a:ext cx="4127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GB" sz="1100">
                <a:solidFill>
                  <a:schemeClr val="lt1"/>
                </a:solidFill>
              </a:rPr>
              <a:t>Photo: twitter.com/katerhardy/status/1498644624235286531</a:t>
            </a:r>
            <a:endParaRPr i="1" sz="1100">
              <a:solidFill>
                <a:schemeClr val="lt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pic>
        <p:nvPicPr>
          <p:cNvPr id="856" name="Google Shape;856;p90"/>
          <p:cNvPicPr preferRelativeResize="0"/>
          <p:nvPr/>
        </p:nvPicPr>
        <p:blipFill rotWithShape="1">
          <a:blip r:embed="rId3">
            <a:alphaModFix/>
          </a:blip>
          <a:srcRect b="0" l="0" r="0" t="0"/>
          <a:stretch/>
        </p:blipFill>
        <p:spPr>
          <a:xfrm>
            <a:off x="3879213" y="1180697"/>
            <a:ext cx="1243850" cy="1451125"/>
          </a:xfrm>
          <a:prstGeom prst="rect">
            <a:avLst/>
          </a:prstGeom>
          <a:noFill/>
          <a:ln>
            <a:noFill/>
          </a:ln>
        </p:spPr>
      </p:pic>
      <p:sp>
        <p:nvSpPr>
          <p:cNvPr id="857" name="Google Shape;857;p90"/>
          <p:cNvSpPr txBox="1"/>
          <p:nvPr/>
        </p:nvSpPr>
        <p:spPr>
          <a:xfrm>
            <a:off x="3607588" y="2665288"/>
            <a:ext cx="1787100" cy="8958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500"/>
              </a:spcBef>
              <a:spcAft>
                <a:spcPts val="1000"/>
              </a:spcAft>
              <a:buNone/>
            </a:pPr>
            <a:r>
              <a:rPr b="1" lang="en-GB">
                <a:solidFill>
                  <a:schemeClr val="lt1"/>
                </a:solidFill>
              </a:rPr>
              <a:t>Different PathWAYs in The Turing Way</a:t>
            </a:r>
            <a:endParaRPr b="1">
              <a:solidFill>
                <a:schemeClr val="lt1"/>
              </a:solidFill>
            </a:endParaRPr>
          </a:p>
        </p:txBody>
      </p:sp>
      <p:sp>
        <p:nvSpPr>
          <p:cNvPr id="858" name="Google Shape;858;p90"/>
          <p:cNvSpPr txBox="1"/>
          <p:nvPr/>
        </p:nvSpPr>
        <p:spPr>
          <a:xfrm>
            <a:off x="6246825" y="1266500"/>
            <a:ext cx="28164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F9C100"/>
                </a:solidFill>
              </a:rPr>
              <a:t>Infrastructure Maintainers</a:t>
            </a:r>
            <a:endParaRPr b="1" sz="1500">
              <a:solidFill>
                <a:srgbClr val="F9C100"/>
              </a:solidFill>
            </a:endParaRPr>
          </a:p>
          <a:p>
            <a:pPr indent="0" lvl="0" marL="0" rtl="0" algn="l">
              <a:spcBef>
                <a:spcPts val="1000"/>
              </a:spcBef>
              <a:spcAft>
                <a:spcPts val="0"/>
              </a:spcAft>
              <a:buNone/>
            </a:pPr>
            <a:r>
              <a:rPr lang="en-GB">
                <a:solidFill>
                  <a:schemeClr val="lt1"/>
                </a:solidFill>
              </a:rPr>
              <a:t>How can we support open source infrastructure?</a:t>
            </a:r>
            <a:endParaRPr>
              <a:solidFill>
                <a:schemeClr val="lt1"/>
              </a:solidFill>
            </a:endParaRPr>
          </a:p>
        </p:txBody>
      </p:sp>
      <p:sp>
        <p:nvSpPr>
          <p:cNvPr id="859" name="Google Shape;859;p90"/>
          <p:cNvSpPr txBox="1"/>
          <p:nvPr/>
        </p:nvSpPr>
        <p:spPr>
          <a:xfrm>
            <a:off x="324925" y="1344425"/>
            <a:ext cx="28164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DEDEDE"/>
                </a:solidFill>
              </a:rPr>
              <a:t>Editors and Reviewers</a:t>
            </a:r>
            <a:endParaRPr b="1" sz="1500">
              <a:solidFill>
                <a:srgbClr val="DEDEDE"/>
              </a:solidFill>
            </a:endParaRPr>
          </a:p>
          <a:p>
            <a:pPr indent="0" lvl="0" marL="0" rtl="0" algn="l">
              <a:spcBef>
                <a:spcPts val="1000"/>
              </a:spcBef>
              <a:spcAft>
                <a:spcPts val="0"/>
              </a:spcAft>
              <a:buNone/>
            </a:pPr>
            <a:r>
              <a:rPr lang="en-GB">
                <a:solidFill>
                  <a:srgbClr val="DEDEDE"/>
                </a:solidFill>
              </a:rPr>
              <a:t>How do we make contribution “too easy not to do”?</a:t>
            </a:r>
            <a:endParaRPr>
              <a:solidFill>
                <a:srgbClr val="DEDEDE"/>
              </a:solidFill>
            </a:endParaRPr>
          </a:p>
        </p:txBody>
      </p:sp>
      <p:sp>
        <p:nvSpPr>
          <p:cNvPr id="860" name="Google Shape;860;p90"/>
          <p:cNvSpPr txBox="1"/>
          <p:nvPr/>
        </p:nvSpPr>
        <p:spPr>
          <a:xfrm>
            <a:off x="632750" y="2385213"/>
            <a:ext cx="2816400" cy="119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DEDEDE"/>
                </a:solidFill>
              </a:rPr>
              <a:t>Trainers and Mentors</a:t>
            </a:r>
            <a:endParaRPr b="1" sz="1500">
              <a:solidFill>
                <a:srgbClr val="DEDEDE"/>
              </a:solidFill>
            </a:endParaRPr>
          </a:p>
          <a:p>
            <a:pPr indent="0" lvl="0" marL="0" rtl="0" algn="l">
              <a:spcBef>
                <a:spcPts val="1000"/>
              </a:spcBef>
              <a:spcAft>
                <a:spcPts val="0"/>
              </a:spcAft>
              <a:buNone/>
            </a:pPr>
            <a:r>
              <a:rPr lang="en-GB">
                <a:solidFill>
                  <a:srgbClr val="DEDEDE"/>
                </a:solidFill>
              </a:rPr>
              <a:t>How can we use our resources to train &amp; mentor ECRs and others?</a:t>
            </a:r>
            <a:endParaRPr>
              <a:solidFill>
                <a:srgbClr val="DEDEDE"/>
              </a:solidFill>
            </a:endParaRPr>
          </a:p>
        </p:txBody>
      </p:sp>
      <p:sp>
        <p:nvSpPr>
          <p:cNvPr id="861" name="Google Shape;861;p90"/>
          <p:cNvSpPr txBox="1"/>
          <p:nvPr/>
        </p:nvSpPr>
        <p:spPr>
          <a:xfrm>
            <a:off x="844400" y="117875"/>
            <a:ext cx="37038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F9C100"/>
                </a:solidFill>
              </a:rPr>
              <a:t>Localisation &amp; Translation</a:t>
            </a:r>
            <a:endParaRPr b="1" sz="1500">
              <a:solidFill>
                <a:srgbClr val="F9C100"/>
              </a:solidFill>
            </a:endParaRPr>
          </a:p>
          <a:p>
            <a:pPr indent="0" lvl="0" marL="0" rtl="0" algn="l">
              <a:spcBef>
                <a:spcPts val="1000"/>
              </a:spcBef>
              <a:spcAft>
                <a:spcPts val="0"/>
              </a:spcAft>
              <a:buNone/>
            </a:pPr>
            <a:r>
              <a:rPr lang="en-GB">
                <a:solidFill>
                  <a:schemeClr val="lt1"/>
                </a:solidFill>
              </a:rPr>
              <a:t>How can we ensure that our resources are accessible for a global community?</a:t>
            </a:r>
            <a:endParaRPr b="1" sz="1500">
              <a:solidFill>
                <a:srgbClr val="F9C100"/>
              </a:solidFill>
            </a:endParaRPr>
          </a:p>
        </p:txBody>
      </p:sp>
      <p:sp>
        <p:nvSpPr>
          <p:cNvPr id="862" name="Google Shape;862;p90"/>
          <p:cNvSpPr txBox="1"/>
          <p:nvPr/>
        </p:nvSpPr>
        <p:spPr>
          <a:xfrm>
            <a:off x="5123075" y="110225"/>
            <a:ext cx="30816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F9C100"/>
                </a:solidFill>
              </a:rPr>
              <a:t>Research Infrastructure Roles</a:t>
            </a:r>
            <a:endParaRPr b="1" sz="1500">
              <a:solidFill>
                <a:srgbClr val="F9C100"/>
              </a:solidFill>
            </a:endParaRPr>
          </a:p>
          <a:p>
            <a:pPr indent="0" lvl="0" marL="0" rtl="0" algn="l">
              <a:spcBef>
                <a:spcPts val="1000"/>
              </a:spcBef>
              <a:spcAft>
                <a:spcPts val="0"/>
              </a:spcAft>
              <a:buNone/>
            </a:pPr>
            <a:r>
              <a:rPr lang="en-GB">
                <a:solidFill>
                  <a:schemeClr val="lt1"/>
                </a:solidFill>
              </a:rPr>
              <a:t>How can we recognise all kinds of roles in research?</a:t>
            </a:r>
            <a:endParaRPr b="1" sz="1600">
              <a:solidFill>
                <a:srgbClr val="F9C100"/>
              </a:solidFill>
            </a:endParaRPr>
          </a:p>
        </p:txBody>
      </p:sp>
      <p:sp>
        <p:nvSpPr>
          <p:cNvPr id="863" name="Google Shape;863;p90"/>
          <p:cNvSpPr txBox="1"/>
          <p:nvPr/>
        </p:nvSpPr>
        <p:spPr>
          <a:xfrm>
            <a:off x="5798225" y="3330025"/>
            <a:ext cx="28164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DEDEDE"/>
                </a:solidFill>
              </a:rPr>
              <a:t>Book Dash Planning</a:t>
            </a:r>
            <a:endParaRPr b="1" sz="1500">
              <a:solidFill>
                <a:srgbClr val="DEDEDE"/>
              </a:solidFill>
            </a:endParaRPr>
          </a:p>
          <a:p>
            <a:pPr indent="0" lvl="0" marL="0" rtl="0" algn="l">
              <a:spcBef>
                <a:spcPts val="1000"/>
              </a:spcBef>
              <a:spcAft>
                <a:spcPts val="0"/>
              </a:spcAft>
              <a:buNone/>
            </a:pPr>
            <a:r>
              <a:rPr lang="en-GB">
                <a:solidFill>
                  <a:srgbClr val="DEDEDE"/>
                </a:solidFill>
              </a:rPr>
              <a:t>How can we plan a global event for a global community?</a:t>
            </a:r>
            <a:endParaRPr>
              <a:solidFill>
                <a:srgbClr val="DEDEDE"/>
              </a:solidFill>
            </a:endParaRPr>
          </a:p>
        </p:txBody>
      </p:sp>
      <p:sp>
        <p:nvSpPr>
          <p:cNvPr id="864" name="Google Shape;864;p90"/>
          <p:cNvSpPr txBox="1"/>
          <p:nvPr/>
        </p:nvSpPr>
        <p:spPr>
          <a:xfrm>
            <a:off x="1079500" y="3499163"/>
            <a:ext cx="28164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DEDEDE"/>
                </a:solidFill>
              </a:rPr>
              <a:t>Environmental Data Science</a:t>
            </a:r>
            <a:endParaRPr b="1" sz="1500">
              <a:solidFill>
                <a:srgbClr val="DEDEDE"/>
              </a:solidFill>
            </a:endParaRPr>
          </a:p>
          <a:p>
            <a:pPr indent="0" lvl="0" marL="0" rtl="0" algn="l">
              <a:spcBef>
                <a:spcPts val="1000"/>
              </a:spcBef>
              <a:spcAft>
                <a:spcPts val="0"/>
              </a:spcAft>
              <a:buNone/>
            </a:pPr>
            <a:r>
              <a:rPr lang="en-GB">
                <a:solidFill>
                  <a:srgbClr val="DEDEDE"/>
                </a:solidFill>
              </a:rPr>
              <a:t>How can we support climate-related research?</a:t>
            </a:r>
            <a:endParaRPr>
              <a:solidFill>
                <a:srgbClr val="DEDEDE"/>
              </a:solidFill>
            </a:endParaRPr>
          </a:p>
        </p:txBody>
      </p:sp>
      <p:sp>
        <p:nvSpPr>
          <p:cNvPr id="865" name="Google Shape;865;p90"/>
          <p:cNvSpPr txBox="1"/>
          <p:nvPr/>
        </p:nvSpPr>
        <p:spPr>
          <a:xfrm>
            <a:off x="6030825" y="2279125"/>
            <a:ext cx="28164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500">
                <a:solidFill>
                  <a:srgbClr val="DEDEDE"/>
                </a:solidFill>
              </a:rPr>
              <a:t>Practitioners Hub</a:t>
            </a:r>
            <a:endParaRPr b="1" sz="1500">
              <a:solidFill>
                <a:srgbClr val="DEDEDE"/>
              </a:solidFill>
            </a:endParaRPr>
          </a:p>
          <a:p>
            <a:pPr indent="0" lvl="0" marL="0" rtl="0" algn="l">
              <a:spcBef>
                <a:spcPts val="1000"/>
              </a:spcBef>
              <a:spcAft>
                <a:spcPts val="0"/>
              </a:spcAft>
              <a:buNone/>
            </a:pPr>
            <a:r>
              <a:rPr lang="en-GB">
                <a:solidFill>
                  <a:srgbClr val="DEDEDE"/>
                </a:solidFill>
              </a:rPr>
              <a:t>How can we collaborate with industry &amp; topic-specific fields?</a:t>
            </a:r>
            <a:endParaRPr i="1">
              <a:solidFill>
                <a:srgbClr val="DEDEDE"/>
              </a:solidFill>
            </a:endParaRPr>
          </a:p>
        </p:txBody>
      </p:sp>
      <p:sp>
        <p:nvSpPr>
          <p:cNvPr id="866" name="Google Shape;866;p90"/>
          <p:cNvSpPr txBox="1"/>
          <p:nvPr/>
        </p:nvSpPr>
        <p:spPr>
          <a:xfrm>
            <a:off x="141750" y="4842250"/>
            <a:ext cx="8860500" cy="3540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GB" sz="1100">
                <a:solidFill>
                  <a:srgbClr val="B7B7B7"/>
                </a:solidFill>
              </a:rPr>
              <a:t>Spectrum of Public Participation – Organizing Engagement. https://organizingengagement.org/models/spectrum-of-public-participation</a:t>
            </a:r>
            <a:endParaRPr sz="1100"/>
          </a:p>
        </p:txBody>
      </p:sp>
      <p:sp>
        <p:nvSpPr>
          <p:cNvPr id="867" name="Google Shape;867;p90"/>
          <p:cNvSpPr txBox="1"/>
          <p:nvPr/>
        </p:nvSpPr>
        <p:spPr>
          <a:xfrm>
            <a:off x="3251500" y="4072838"/>
            <a:ext cx="2816400" cy="1205700"/>
          </a:xfrm>
          <a:prstGeom prst="rect">
            <a:avLst/>
          </a:prstGeom>
          <a:noFill/>
          <a:ln>
            <a:noFill/>
          </a:ln>
        </p:spPr>
        <p:txBody>
          <a:bodyPr anchorCtr="0" anchor="t" bIns="91425" lIns="91425" spcFirstLastPara="1" rIns="91425" wrap="square" tIns="91425">
            <a:spAutoFit/>
          </a:bodyPr>
          <a:lstStyle/>
          <a:p>
            <a:pPr indent="0" lvl="0" marL="0" rtl="0" algn="ctr">
              <a:spcBef>
                <a:spcPts val="1000"/>
              </a:spcBef>
              <a:spcAft>
                <a:spcPts val="0"/>
              </a:spcAft>
              <a:buNone/>
            </a:pPr>
            <a:r>
              <a:rPr b="1" lang="en-GB" sz="1500">
                <a:solidFill>
                  <a:srgbClr val="F9C100"/>
                </a:solidFill>
              </a:rPr>
              <a:t>Accessibility</a:t>
            </a:r>
            <a:br>
              <a:rPr b="1" lang="en-GB" sz="1500">
                <a:solidFill>
                  <a:srgbClr val="F9C100"/>
                </a:solidFill>
              </a:rPr>
            </a:br>
            <a:r>
              <a:rPr lang="en-GB">
                <a:solidFill>
                  <a:schemeClr val="lt1"/>
                </a:solidFill>
              </a:rPr>
              <a:t>How can we be accessible for everyone?</a:t>
            </a:r>
            <a:endParaRPr b="1" sz="1500">
              <a:solidFill>
                <a:srgbClr val="F9C100"/>
              </a:solidFill>
            </a:endParaRPr>
          </a:p>
          <a:p>
            <a:pPr indent="0" lvl="0" marL="0" rtl="0" algn="ctr">
              <a:spcBef>
                <a:spcPts val="1000"/>
              </a:spcBef>
              <a:spcAft>
                <a:spcPts val="0"/>
              </a:spcAft>
              <a:buNone/>
            </a:pPr>
            <a:r>
              <a:t/>
            </a:r>
            <a:endParaRPr sz="1500">
              <a:solidFill>
                <a:srgbClr val="F9C1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91"/>
          <p:cNvSpPr txBox="1"/>
          <p:nvPr>
            <p:ph idx="1" type="body"/>
          </p:nvPr>
        </p:nvSpPr>
        <p:spPr>
          <a:xfrm>
            <a:off x="431800" y="778850"/>
            <a:ext cx="55278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GB" sz="2400"/>
              <a:t>Sharing Decision-Making Power</a:t>
            </a:r>
            <a:endParaRPr b="1" sz="2400"/>
          </a:p>
        </p:txBody>
      </p:sp>
      <p:sp>
        <p:nvSpPr>
          <p:cNvPr id="874" name="Google Shape;874;p91"/>
          <p:cNvSpPr txBox="1"/>
          <p:nvPr>
            <p:ph idx="3" type="body"/>
          </p:nvPr>
        </p:nvSpPr>
        <p:spPr>
          <a:xfrm>
            <a:off x="431800" y="1495800"/>
            <a:ext cx="4259100" cy="2779200"/>
          </a:xfrm>
          <a:prstGeom prst="rect">
            <a:avLst/>
          </a:prstGeom>
          <a:noFill/>
          <a:ln>
            <a:noFill/>
          </a:ln>
        </p:spPr>
        <p:txBody>
          <a:bodyPr anchorCtr="0" anchor="t" bIns="0" lIns="0" spcFirstLastPara="1" rIns="0" wrap="square" tIns="0">
            <a:noAutofit/>
          </a:bodyPr>
          <a:lstStyle/>
          <a:p>
            <a:pPr indent="-349250" lvl="0" marL="457200" rtl="0" algn="l">
              <a:lnSpc>
                <a:spcPct val="115000"/>
              </a:lnSpc>
              <a:spcBef>
                <a:spcPts val="800"/>
              </a:spcBef>
              <a:spcAft>
                <a:spcPts val="0"/>
              </a:spcAft>
              <a:buSzPts val="1900"/>
              <a:buChar char="-"/>
            </a:pPr>
            <a:r>
              <a:rPr lang="en-GB" sz="1900"/>
              <a:t>Recognise </a:t>
            </a:r>
            <a:r>
              <a:rPr lang="en-GB" sz="1900">
                <a:solidFill>
                  <a:srgbClr val="F9C100"/>
                </a:solidFill>
              </a:rPr>
              <a:t>community needs </a:t>
            </a:r>
            <a:r>
              <a:rPr lang="en-GB" sz="1900"/>
              <a:t>and collaborative work to address them</a:t>
            </a:r>
            <a:endParaRPr sz="1900"/>
          </a:p>
          <a:p>
            <a:pPr indent="-349250" lvl="0" marL="457200" rtl="0" algn="l">
              <a:lnSpc>
                <a:spcPct val="115000"/>
              </a:lnSpc>
              <a:spcBef>
                <a:spcPts val="800"/>
              </a:spcBef>
              <a:spcAft>
                <a:spcPts val="0"/>
              </a:spcAft>
              <a:buSzPts val="1900"/>
              <a:buChar char="-"/>
            </a:pPr>
            <a:r>
              <a:rPr lang="en-GB" sz="1900"/>
              <a:t>Provide resources, roadmap and </a:t>
            </a:r>
            <a:r>
              <a:rPr lang="en-GB" sz="1900">
                <a:solidFill>
                  <a:srgbClr val="F9C100"/>
                </a:solidFill>
              </a:rPr>
              <a:t>roles</a:t>
            </a:r>
            <a:r>
              <a:rPr lang="en-GB" sz="1900"/>
              <a:t> that improve shared agency</a:t>
            </a:r>
            <a:endParaRPr sz="1900"/>
          </a:p>
          <a:p>
            <a:pPr indent="-349250" lvl="0" marL="457200" rtl="0" algn="l">
              <a:lnSpc>
                <a:spcPct val="115000"/>
              </a:lnSpc>
              <a:spcBef>
                <a:spcPts val="800"/>
              </a:spcBef>
              <a:spcAft>
                <a:spcPts val="0"/>
              </a:spcAft>
              <a:buSzPts val="1900"/>
              <a:buChar char="-"/>
            </a:pPr>
            <a:r>
              <a:rPr lang="en-GB" sz="1900"/>
              <a:t>Ensure </a:t>
            </a:r>
            <a:r>
              <a:rPr lang="en-GB" sz="1900">
                <a:solidFill>
                  <a:srgbClr val="F9C100"/>
                </a:solidFill>
              </a:rPr>
              <a:t>transparency</a:t>
            </a:r>
            <a:r>
              <a:rPr lang="en-GB" sz="1900"/>
              <a:t> by making implicit knowledge explicit</a:t>
            </a:r>
            <a:endParaRPr sz="1900"/>
          </a:p>
          <a:p>
            <a:pPr indent="-349250" lvl="0" marL="457200" rtl="0" algn="l">
              <a:lnSpc>
                <a:spcPct val="115000"/>
              </a:lnSpc>
              <a:spcBef>
                <a:spcPts val="800"/>
              </a:spcBef>
              <a:spcAft>
                <a:spcPts val="0"/>
              </a:spcAft>
              <a:buSzPts val="1900"/>
              <a:buChar char="-"/>
            </a:pPr>
            <a:r>
              <a:rPr lang="en-GB" sz="1900">
                <a:solidFill>
                  <a:srgbClr val="F9C100"/>
                </a:solidFill>
              </a:rPr>
              <a:t>Balance</a:t>
            </a:r>
            <a:r>
              <a:rPr lang="en-GB" sz="1900"/>
              <a:t> structure with adaptability</a:t>
            </a:r>
            <a:endParaRPr sz="1900"/>
          </a:p>
          <a:p>
            <a:pPr indent="-349250" lvl="0" marL="457200" rtl="0" algn="l">
              <a:lnSpc>
                <a:spcPct val="115000"/>
              </a:lnSpc>
              <a:spcBef>
                <a:spcPts val="800"/>
              </a:spcBef>
              <a:spcAft>
                <a:spcPts val="0"/>
              </a:spcAft>
              <a:buSzPts val="1900"/>
              <a:buChar char="-"/>
            </a:pPr>
            <a:r>
              <a:rPr lang="en-GB" sz="1900"/>
              <a:t>Improve governance</a:t>
            </a:r>
            <a:r>
              <a:rPr lang="en-GB" sz="1900">
                <a:solidFill>
                  <a:srgbClr val="F9C100"/>
                </a:solidFill>
              </a:rPr>
              <a:t> iteratively</a:t>
            </a:r>
            <a:endParaRPr sz="1900"/>
          </a:p>
        </p:txBody>
      </p:sp>
      <p:pic>
        <p:nvPicPr>
          <p:cNvPr id="875" name="Google Shape;875;p91"/>
          <p:cNvPicPr preferRelativeResize="0"/>
          <p:nvPr/>
        </p:nvPicPr>
        <p:blipFill>
          <a:blip r:embed="rId3">
            <a:alphaModFix/>
          </a:blip>
          <a:stretch>
            <a:fillRect/>
          </a:stretch>
        </p:blipFill>
        <p:spPr>
          <a:xfrm>
            <a:off x="5021150" y="1344162"/>
            <a:ext cx="3854024" cy="3082474"/>
          </a:xfrm>
          <a:prstGeom prst="rect">
            <a:avLst/>
          </a:prstGeom>
          <a:noFill/>
          <a:ln>
            <a:noFill/>
          </a:ln>
        </p:spPr>
      </p:pic>
      <p:sp>
        <p:nvSpPr>
          <p:cNvPr id="876" name="Google Shape;876;p91"/>
          <p:cNvSpPr txBox="1"/>
          <p:nvPr/>
        </p:nvSpPr>
        <p:spPr>
          <a:xfrm>
            <a:off x="0" y="4573587"/>
            <a:ext cx="9144000" cy="570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900">
              <a:solidFill>
                <a:schemeClr val="lt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92"/>
          <p:cNvSpPr txBox="1"/>
          <p:nvPr>
            <p:ph idx="1" type="body"/>
          </p:nvPr>
        </p:nvSpPr>
        <p:spPr>
          <a:xfrm>
            <a:off x="431800" y="1921850"/>
            <a:ext cx="4331400" cy="23952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800"/>
              </a:spcBef>
              <a:spcAft>
                <a:spcPts val="0"/>
              </a:spcAft>
              <a:buSzPts val="1800"/>
              <a:buChar char="-"/>
            </a:pPr>
            <a:r>
              <a:rPr lang="en-GB" sz="1800"/>
              <a:t>Shifting from a grassroots open science project to a </a:t>
            </a:r>
            <a:r>
              <a:rPr lang="en-GB" sz="1800">
                <a:solidFill>
                  <a:srgbClr val="F9C100"/>
                </a:solidFill>
              </a:rPr>
              <a:t>global collaboration takes intentional care</a:t>
            </a:r>
            <a:endParaRPr sz="1800">
              <a:solidFill>
                <a:srgbClr val="F9C100"/>
              </a:solidFill>
            </a:endParaRPr>
          </a:p>
          <a:p>
            <a:pPr indent="-342900" lvl="0" marL="457200" rtl="0" algn="l">
              <a:lnSpc>
                <a:spcPct val="115000"/>
              </a:lnSpc>
              <a:spcBef>
                <a:spcPts val="800"/>
              </a:spcBef>
              <a:spcAft>
                <a:spcPts val="0"/>
              </a:spcAft>
              <a:buSzPts val="1800"/>
              <a:buChar char="-"/>
            </a:pPr>
            <a:r>
              <a:rPr lang="en-GB" sz="1800"/>
              <a:t>Working towards shifting mindset to </a:t>
            </a:r>
            <a:r>
              <a:rPr lang="en-GB" sz="1800">
                <a:solidFill>
                  <a:srgbClr val="F9C100"/>
                </a:solidFill>
              </a:rPr>
              <a:t>sustainability first </a:t>
            </a:r>
            <a:r>
              <a:rPr lang="en-GB" sz="1800"/>
              <a:t>in infrastructure as well as environment.</a:t>
            </a:r>
            <a:endParaRPr sz="1800"/>
          </a:p>
          <a:p>
            <a:pPr indent="0" lvl="0" marL="0" rtl="0" algn="l">
              <a:lnSpc>
                <a:spcPct val="115000"/>
              </a:lnSpc>
              <a:spcBef>
                <a:spcPts val="800"/>
              </a:spcBef>
              <a:spcAft>
                <a:spcPts val="800"/>
              </a:spcAft>
              <a:buNone/>
            </a:pPr>
            <a:r>
              <a:rPr i="1" lang="en-GB" sz="1800"/>
              <a:t>Facilitating &amp; maintaining in many WAYs</a:t>
            </a:r>
            <a:endParaRPr i="1" sz="1800"/>
          </a:p>
        </p:txBody>
      </p:sp>
      <p:pic>
        <p:nvPicPr>
          <p:cNvPr id="883" name="Google Shape;883;p92"/>
          <p:cNvPicPr preferRelativeResize="0"/>
          <p:nvPr/>
        </p:nvPicPr>
        <p:blipFill rotWithShape="1">
          <a:blip r:embed="rId3">
            <a:alphaModFix/>
          </a:blip>
          <a:srcRect b="0" l="0" r="0" t="0"/>
          <a:stretch/>
        </p:blipFill>
        <p:spPr>
          <a:xfrm>
            <a:off x="4817175" y="1279150"/>
            <a:ext cx="4076001" cy="3094800"/>
          </a:xfrm>
          <a:prstGeom prst="rect">
            <a:avLst/>
          </a:prstGeom>
          <a:noFill/>
          <a:ln>
            <a:noFill/>
          </a:ln>
        </p:spPr>
      </p:pic>
      <p:sp>
        <p:nvSpPr>
          <p:cNvPr id="884" name="Google Shape;884;p92"/>
          <p:cNvSpPr txBox="1"/>
          <p:nvPr>
            <p:ph idx="1" type="body"/>
          </p:nvPr>
        </p:nvSpPr>
        <p:spPr>
          <a:xfrm>
            <a:off x="431800" y="924625"/>
            <a:ext cx="39243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GB" sz="2400"/>
              <a:t>Growing </a:t>
            </a:r>
            <a:r>
              <a:rPr i="1" lang="en-GB" sz="2400"/>
              <a:t>The Turing Way</a:t>
            </a:r>
            <a:r>
              <a:rPr lang="en-GB" sz="2400"/>
              <a:t>: moving at the speed of trust</a:t>
            </a:r>
            <a:endParaRPr sz="2400"/>
          </a:p>
        </p:txBody>
      </p:sp>
      <p:sp>
        <p:nvSpPr>
          <p:cNvPr id="885" name="Google Shape;885;p92"/>
          <p:cNvSpPr txBox="1"/>
          <p:nvPr/>
        </p:nvSpPr>
        <p:spPr>
          <a:xfrm>
            <a:off x="-2444700" y="4774200"/>
            <a:ext cx="11588700" cy="3693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0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b="1" lang="en-GB" sz="3200"/>
              <a:t>Tools, Practices, Systems (TPS)</a:t>
            </a:r>
            <a:endParaRPr b="1">
              <a:solidFill>
                <a:schemeClr val="dk1"/>
              </a:solidFill>
            </a:endParaRPr>
          </a:p>
          <a:p>
            <a:pPr indent="0" lvl="0" marL="0" rtl="0" algn="l">
              <a:lnSpc>
                <a:spcPct val="100000"/>
              </a:lnSpc>
              <a:spcBef>
                <a:spcPts val="800"/>
              </a:spcBef>
              <a:spcAft>
                <a:spcPts val="0"/>
              </a:spcAft>
              <a:buClr>
                <a:schemeClr val="lt1"/>
              </a:buClr>
              <a:buSzPts val="3200"/>
              <a:buNone/>
            </a:pPr>
            <a:r>
              <a:t/>
            </a:r>
            <a:endParaRPr sz="3200"/>
          </a:p>
        </p:txBody>
      </p:sp>
      <p:sp>
        <p:nvSpPr>
          <p:cNvPr id="426" name="Google Shape;426;p57"/>
          <p:cNvSpPr txBox="1"/>
          <p:nvPr>
            <p:ph idx="429496729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None/>
            </a:pPr>
            <a:r>
              <a:rPr lang="en-GB" sz="1200">
                <a:solidFill>
                  <a:schemeClr val="lt1"/>
                </a:solidFill>
              </a:rPr>
              <a:t>@turingway, CC-BY 4.0, Zenodo: https://zenodo.org/record/</a:t>
            </a:r>
            <a:r>
              <a:rPr lang="en-GB" sz="1100">
                <a:solidFill>
                  <a:schemeClr val="lt1"/>
                </a:solidFill>
              </a:rPr>
              <a:t>7848675, DOI: 10.5281/zenodo.7994371</a:t>
            </a:r>
            <a:endParaRPr sz="1100">
              <a:solidFill>
                <a:schemeClr val="dk1"/>
              </a:solidFill>
            </a:endParaRPr>
          </a:p>
        </p:txBody>
      </p:sp>
      <p:grpSp>
        <p:nvGrpSpPr>
          <p:cNvPr id="427" name="Google Shape;427;p57"/>
          <p:cNvGrpSpPr/>
          <p:nvPr/>
        </p:nvGrpSpPr>
        <p:grpSpPr>
          <a:xfrm>
            <a:off x="5751596" y="1127700"/>
            <a:ext cx="2856773" cy="3490301"/>
            <a:chOff x="6120000" y="0"/>
            <a:chExt cx="3024000" cy="4176000"/>
          </a:xfrm>
        </p:grpSpPr>
        <p:pic>
          <p:nvPicPr>
            <p:cNvPr id="428" name="Google Shape;428;p57"/>
            <p:cNvPicPr preferRelativeResize="0"/>
            <p:nvPr/>
          </p:nvPicPr>
          <p:blipFill rotWithShape="1">
            <a:blip r:embed="rId3">
              <a:alphaModFix/>
            </a:blip>
            <a:srcRect b="0" l="0" r="0" t="0"/>
            <a:stretch/>
          </p:blipFill>
          <p:spPr>
            <a:xfrm>
              <a:off x="6120000" y="0"/>
              <a:ext cx="1512000" cy="1404000"/>
            </a:xfrm>
            <a:prstGeom prst="rect">
              <a:avLst/>
            </a:prstGeom>
            <a:noFill/>
            <a:ln>
              <a:noFill/>
            </a:ln>
          </p:spPr>
        </p:pic>
        <p:pic>
          <p:nvPicPr>
            <p:cNvPr id="429" name="Google Shape;429;p57"/>
            <p:cNvPicPr preferRelativeResize="0"/>
            <p:nvPr/>
          </p:nvPicPr>
          <p:blipFill rotWithShape="1">
            <a:blip r:embed="rId4">
              <a:alphaModFix/>
            </a:blip>
            <a:srcRect b="0" l="0" r="0" t="0"/>
            <a:stretch/>
          </p:blipFill>
          <p:spPr>
            <a:xfrm>
              <a:off x="7632000" y="1386000"/>
              <a:ext cx="1512000" cy="1404000"/>
            </a:xfrm>
            <a:prstGeom prst="rect">
              <a:avLst/>
            </a:prstGeom>
            <a:noFill/>
            <a:ln>
              <a:noFill/>
            </a:ln>
          </p:spPr>
        </p:pic>
        <p:pic>
          <p:nvPicPr>
            <p:cNvPr id="430" name="Google Shape;430;p57"/>
            <p:cNvPicPr preferRelativeResize="0"/>
            <p:nvPr/>
          </p:nvPicPr>
          <p:blipFill rotWithShape="1">
            <a:blip r:embed="rId5">
              <a:alphaModFix/>
            </a:blip>
            <a:srcRect b="0" l="0" r="0" t="0"/>
            <a:stretch/>
          </p:blipFill>
          <p:spPr>
            <a:xfrm>
              <a:off x="6120000" y="1386000"/>
              <a:ext cx="1512000" cy="1404000"/>
            </a:xfrm>
            <a:prstGeom prst="rect">
              <a:avLst/>
            </a:prstGeom>
            <a:noFill/>
            <a:ln>
              <a:noFill/>
            </a:ln>
          </p:spPr>
        </p:pic>
        <p:pic>
          <p:nvPicPr>
            <p:cNvPr id="431" name="Google Shape;431;p57"/>
            <p:cNvPicPr preferRelativeResize="0"/>
            <p:nvPr/>
          </p:nvPicPr>
          <p:blipFill rotWithShape="1">
            <a:blip r:embed="rId6">
              <a:alphaModFix/>
            </a:blip>
            <a:srcRect b="0" l="0" r="0" t="0"/>
            <a:stretch/>
          </p:blipFill>
          <p:spPr>
            <a:xfrm>
              <a:off x="7632000" y="2772000"/>
              <a:ext cx="1512000" cy="1404000"/>
            </a:xfrm>
            <a:prstGeom prst="rect">
              <a:avLst/>
            </a:prstGeom>
            <a:noFill/>
            <a:ln>
              <a:noFill/>
            </a:ln>
          </p:spPr>
        </p:pic>
        <p:pic>
          <p:nvPicPr>
            <p:cNvPr id="432" name="Google Shape;432;p57"/>
            <p:cNvPicPr preferRelativeResize="0"/>
            <p:nvPr/>
          </p:nvPicPr>
          <p:blipFill rotWithShape="1">
            <a:blip r:embed="rId7">
              <a:alphaModFix/>
            </a:blip>
            <a:srcRect b="0" l="0" r="0" t="0"/>
            <a:stretch/>
          </p:blipFill>
          <p:spPr>
            <a:xfrm>
              <a:off x="6120000" y="2772000"/>
              <a:ext cx="1512000" cy="1404000"/>
            </a:xfrm>
            <a:prstGeom prst="rect">
              <a:avLst/>
            </a:prstGeom>
            <a:noFill/>
            <a:ln>
              <a:noFill/>
            </a:ln>
          </p:spPr>
        </p:pic>
        <p:pic>
          <p:nvPicPr>
            <p:cNvPr id="433" name="Google Shape;433;p57"/>
            <p:cNvPicPr preferRelativeResize="0"/>
            <p:nvPr/>
          </p:nvPicPr>
          <p:blipFill rotWithShape="1">
            <a:blip r:embed="rId8">
              <a:alphaModFix/>
            </a:blip>
            <a:srcRect b="0" l="0" r="0" t="0"/>
            <a:stretch/>
          </p:blipFill>
          <p:spPr>
            <a:xfrm>
              <a:off x="7632000" y="0"/>
              <a:ext cx="1512000" cy="1404000"/>
            </a:xfrm>
            <a:prstGeom prst="rect">
              <a:avLst/>
            </a:prstGeom>
            <a:noFill/>
            <a:ln>
              <a:noFill/>
            </a:ln>
          </p:spPr>
        </p:pic>
      </p:grpSp>
      <p:sp>
        <p:nvSpPr>
          <p:cNvPr id="434" name="Google Shape;434;p57"/>
          <p:cNvSpPr txBox="1"/>
          <p:nvPr/>
        </p:nvSpPr>
        <p:spPr>
          <a:xfrm>
            <a:off x="495850" y="1192850"/>
            <a:ext cx="4566900" cy="3263100"/>
          </a:xfrm>
          <a:prstGeom prst="rect">
            <a:avLst/>
          </a:prstGeom>
          <a:noFill/>
          <a:ln>
            <a:noFill/>
          </a:ln>
        </p:spPr>
        <p:txBody>
          <a:bodyPr anchorCtr="0" anchor="t" bIns="91425" lIns="91425" spcFirstLastPara="1" rIns="91425" wrap="square" tIns="91425">
            <a:spAutoFit/>
          </a:bodyPr>
          <a:lstStyle/>
          <a:p>
            <a:pPr indent="-387350" lvl="0" marL="457200" rtl="0" algn="l">
              <a:spcBef>
                <a:spcPts val="0"/>
              </a:spcBef>
              <a:spcAft>
                <a:spcPts val="0"/>
              </a:spcAft>
              <a:buClr>
                <a:schemeClr val="lt1"/>
              </a:buClr>
              <a:buSzPts val="2500"/>
              <a:buChar char="●"/>
            </a:pPr>
            <a:r>
              <a:rPr lang="en-GB" sz="2500">
                <a:solidFill>
                  <a:schemeClr val="lt1"/>
                </a:solidFill>
              </a:rPr>
              <a:t>Trustworthy systems</a:t>
            </a:r>
            <a:endParaRPr b="1" sz="2500">
              <a:solidFill>
                <a:schemeClr val="lt1"/>
              </a:solidFill>
            </a:endParaRPr>
          </a:p>
          <a:p>
            <a:pPr indent="-387350" lvl="0" marL="457200" rtl="0" algn="l">
              <a:spcBef>
                <a:spcPts val="0"/>
              </a:spcBef>
              <a:spcAft>
                <a:spcPts val="0"/>
              </a:spcAft>
              <a:buClr>
                <a:schemeClr val="lt1"/>
              </a:buClr>
              <a:buSzPts val="2500"/>
              <a:buChar char="●"/>
            </a:pPr>
            <a:r>
              <a:rPr lang="en-GB" sz="2500">
                <a:solidFill>
                  <a:schemeClr val="lt1"/>
                </a:solidFill>
              </a:rPr>
              <a:t>Transparent reporting</a:t>
            </a:r>
            <a:endParaRPr sz="2500">
              <a:solidFill>
                <a:schemeClr val="lt1"/>
              </a:solidFill>
            </a:endParaRPr>
          </a:p>
          <a:p>
            <a:pPr indent="-387350" lvl="0" marL="457200" rtl="0" algn="l">
              <a:spcBef>
                <a:spcPts val="0"/>
              </a:spcBef>
              <a:spcAft>
                <a:spcPts val="0"/>
              </a:spcAft>
              <a:buClr>
                <a:schemeClr val="lt1"/>
              </a:buClr>
              <a:buSzPts val="2500"/>
              <a:buChar char="●"/>
            </a:pPr>
            <a:r>
              <a:rPr lang="en-GB" sz="2500">
                <a:solidFill>
                  <a:schemeClr val="lt1"/>
                </a:solidFill>
              </a:rPr>
              <a:t>Inclusive interoperable design</a:t>
            </a:r>
            <a:endParaRPr sz="2500">
              <a:solidFill>
                <a:schemeClr val="lt1"/>
              </a:solidFill>
            </a:endParaRPr>
          </a:p>
          <a:p>
            <a:pPr indent="-387350" lvl="0" marL="457200" rtl="0" algn="l">
              <a:spcBef>
                <a:spcPts val="0"/>
              </a:spcBef>
              <a:spcAft>
                <a:spcPts val="0"/>
              </a:spcAft>
              <a:buClr>
                <a:schemeClr val="lt1"/>
              </a:buClr>
              <a:buSzPts val="2500"/>
              <a:buChar char="●"/>
            </a:pPr>
            <a:r>
              <a:rPr lang="en-GB" sz="2500">
                <a:solidFill>
                  <a:schemeClr val="lt1"/>
                </a:solidFill>
              </a:rPr>
              <a:t>Ethical integrity</a:t>
            </a:r>
            <a:endParaRPr sz="2500">
              <a:solidFill>
                <a:schemeClr val="lt1"/>
              </a:solidFill>
            </a:endParaRPr>
          </a:p>
          <a:p>
            <a:pPr indent="-387350" lvl="0" marL="457200" rtl="0" algn="l">
              <a:spcBef>
                <a:spcPts val="0"/>
              </a:spcBef>
              <a:spcAft>
                <a:spcPts val="0"/>
              </a:spcAft>
              <a:buClr>
                <a:schemeClr val="lt1"/>
              </a:buClr>
              <a:buSzPts val="2500"/>
              <a:buChar char="●"/>
            </a:pPr>
            <a:r>
              <a:rPr lang="en-GB" sz="2500">
                <a:solidFill>
                  <a:schemeClr val="lt1"/>
                </a:solidFill>
              </a:rPr>
              <a:t>Respectful co-creation</a:t>
            </a:r>
            <a:endParaRPr sz="2500">
              <a:solidFill>
                <a:schemeClr val="lt1"/>
              </a:solidFill>
            </a:endParaRPr>
          </a:p>
          <a:p>
            <a:pPr indent="-387350" lvl="0" marL="457200" rtl="0" algn="l">
              <a:spcBef>
                <a:spcPts val="0"/>
              </a:spcBef>
              <a:spcAft>
                <a:spcPts val="0"/>
              </a:spcAft>
              <a:buClr>
                <a:schemeClr val="lt1"/>
              </a:buClr>
              <a:buSzPts val="2500"/>
              <a:buChar char="●"/>
            </a:pPr>
            <a:r>
              <a:rPr lang="en-GB" sz="2500">
                <a:solidFill>
                  <a:schemeClr val="lt1"/>
                </a:solidFill>
              </a:rPr>
              <a:t>Leadership in open research</a:t>
            </a:r>
            <a:endParaRPr sz="3400">
              <a:solidFill>
                <a:schemeClr val="lt1"/>
              </a:solidFill>
            </a:endParaRPr>
          </a:p>
        </p:txBody>
      </p:sp>
      <p:sp>
        <p:nvSpPr>
          <p:cNvPr id="435" name="Google Shape;435;p57"/>
          <p:cNvSpPr txBox="1"/>
          <p:nvPr/>
        </p:nvSpPr>
        <p:spPr>
          <a:xfrm>
            <a:off x="495850" y="3100950"/>
            <a:ext cx="4951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600">
              <a:solidFill>
                <a:srgbClr val="1C1C1C"/>
              </a:solidFill>
            </a:endParaRPr>
          </a:p>
          <a:p>
            <a:pPr indent="0" lvl="0" marL="457200" rtl="0" algn="l">
              <a:spcBef>
                <a:spcPts val="0"/>
              </a:spcBef>
              <a:spcAft>
                <a:spcPts val="0"/>
              </a:spcAft>
              <a:buNone/>
            </a:pPr>
            <a:r>
              <a:t/>
            </a:r>
            <a:endParaRPr sz="1200">
              <a:solidFill>
                <a:srgbClr val="1C1C1C"/>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35"/>
                                        </p:tgtEl>
                                        <p:attrNameLst>
                                          <p:attrName>style.visibility</p:attrName>
                                        </p:attrNameLst>
                                      </p:cBhvr>
                                      <p:to>
                                        <p:strVal val="visible"/>
                                      </p:to>
                                    </p:set>
                                    <p:anim calcmode="lin" valueType="num">
                                      <p:cBhvr additive="base">
                                        <p:cTn dur="1000"/>
                                        <p:tgtEl>
                                          <p:spTgt spid="435"/>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90" name="Shape 890"/>
        <p:cNvGrpSpPr/>
        <p:nvPr/>
      </p:nvGrpSpPr>
      <p:grpSpPr>
        <a:xfrm>
          <a:off x="0" y="0"/>
          <a:ext cx="0" cy="0"/>
          <a:chOff x="0" y="0"/>
          <a:chExt cx="0" cy="0"/>
        </a:xfrm>
      </p:grpSpPr>
      <p:sp>
        <p:nvSpPr>
          <p:cNvPr id="891" name="Google Shape;891;p93"/>
          <p:cNvSpPr txBox="1"/>
          <p:nvPr>
            <p:ph idx="3" type="body"/>
          </p:nvPr>
        </p:nvSpPr>
        <p:spPr>
          <a:xfrm>
            <a:off x="1102175" y="2368750"/>
            <a:ext cx="7017300" cy="2218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i="1" lang="en-GB" sz="2000"/>
              <a:t>“</a:t>
            </a:r>
            <a:r>
              <a:rPr i="1" lang="en-GB" sz="2000"/>
              <a:t>Responsible research should go </a:t>
            </a:r>
            <a:r>
              <a:rPr i="1" lang="en-GB" sz="2000" u="sng">
                <a:solidFill>
                  <a:srgbClr val="A2C4C9"/>
                </a:solidFill>
              </a:rPr>
              <a:t>beyond</a:t>
            </a:r>
            <a:r>
              <a:rPr i="1" lang="en-GB" sz="2000"/>
              <a:t> normative practices of doing reproducible science and be more intentional about the conditions of its production. </a:t>
            </a:r>
            <a:r>
              <a:rPr b="1" i="1" lang="en-GB" sz="2000"/>
              <a:t>This requires expanding thinking about openness to include epistemic diversity, communities and excluded knowledges”</a:t>
            </a:r>
            <a:r>
              <a:rPr b="1" i="1" lang="en-GB" sz="1500"/>
              <a:t> </a:t>
            </a:r>
            <a:endParaRPr b="1" i="1" sz="1500"/>
          </a:p>
          <a:p>
            <a:pPr indent="0" lvl="0" marL="0" rtl="0" algn="l">
              <a:spcBef>
                <a:spcPts val="0"/>
              </a:spcBef>
              <a:spcAft>
                <a:spcPts val="0"/>
              </a:spcAft>
              <a:buNone/>
            </a:pPr>
            <a:r>
              <a:t/>
            </a:r>
            <a:endParaRPr b="1" i="1" sz="1500"/>
          </a:p>
          <a:p>
            <a:pPr indent="-330200" lvl="0" marL="457200" rtl="0" algn="l">
              <a:spcBef>
                <a:spcPts val="0"/>
              </a:spcBef>
              <a:spcAft>
                <a:spcPts val="0"/>
              </a:spcAft>
              <a:buSzPts val="1600"/>
              <a:buChar char="-"/>
            </a:pPr>
            <a:r>
              <a:rPr b="1" i="1" lang="en-GB" sz="1600"/>
              <a:t>Leslie Chan in “</a:t>
            </a:r>
            <a:r>
              <a:rPr b="1" i="1" lang="en-GB" sz="1600">
                <a:uFill>
                  <a:noFill/>
                </a:uFill>
                <a:hlinkClick r:id="rId3"/>
              </a:rPr>
              <a:t>Global Dynamics in Responsible Research" symposium by The Einstein Foundation </a:t>
            </a:r>
            <a:endParaRPr sz="2900"/>
          </a:p>
        </p:txBody>
      </p:sp>
      <p:sp>
        <p:nvSpPr>
          <p:cNvPr id="892" name="Google Shape;892;p93"/>
          <p:cNvSpPr txBox="1"/>
          <p:nvPr/>
        </p:nvSpPr>
        <p:spPr>
          <a:xfrm>
            <a:off x="369552" y="4835725"/>
            <a:ext cx="86985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300" u="none" cap="none" strike="noStrike">
              <a:solidFill>
                <a:srgbClr val="FFFFFF"/>
              </a:solidFill>
              <a:latin typeface="Arial"/>
              <a:ea typeface="Arial"/>
              <a:cs typeface="Arial"/>
              <a:sym typeface="Arial"/>
            </a:endParaRPr>
          </a:p>
        </p:txBody>
      </p:sp>
      <p:sp>
        <p:nvSpPr>
          <p:cNvPr id="893" name="Google Shape;893;p93"/>
          <p:cNvSpPr txBox="1"/>
          <p:nvPr/>
        </p:nvSpPr>
        <p:spPr>
          <a:xfrm>
            <a:off x="418300" y="911211"/>
            <a:ext cx="8601000" cy="485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hlink"/>
              </a:buClr>
              <a:buSzPts val="2400"/>
              <a:buFont typeface="Arial"/>
              <a:buNone/>
            </a:pPr>
            <a:r>
              <a:rPr b="1" lang="en-GB" sz="3000">
                <a:solidFill>
                  <a:schemeClr val="lt1"/>
                </a:solidFill>
              </a:rPr>
              <a:t>Global knowledge production: from </a:t>
            </a:r>
            <a:br>
              <a:rPr b="1" lang="en-GB" sz="3000">
                <a:solidFill>
                  <a:schemeClr val="lt1"/>
                </a:solidFill>
              </a:rPr>
            </a:br>
            <a:r>
              <a:rPr b="1" lang="en-GB" sz="3000">
                <a:solidFill>
                  <a:schemeClr val="lt1"/>
                </a:solidFill>
              </a:rPr>
              <a:t>open science to knowledge equity</a:t>
            </a:r>
            <a:endParaRPr b="1" i="0" sz="3000" u="none" cap="none" strike="noStrike">
              <a:solidFill>
                <a:srgbClr val="FFFFFF"/>
              </a:solidFill>
              <a:latin typeface="Arial"/>
              <a:ea typeface="Arial"/>
              <a:cs typeface="Arial"/>
              <a:sym typeface="Arial"/>
            </a:endParaRPr>
          </a:p>
        </p:txBody>
      </p:sp>
      <p:pic>
        <p:nvPicPr>
          <p:cNvPr descr="https://sparcopen.org/wp-content/uploads/2020/12/KEL-Logo.png" id="894" name="Google Shape;894;p93"/>
          <p:cNvPicPr preferRelativeResize="0"/>
          <p:nvPr/>
        </p:nvPicPr>
        <p:blipFill rotWithShape="1">
          <a:blip r:embed="rId4">
            <a:alphaModFix/>
          </a:blip>
          <a:srcRect b="17521" l="0" r="0" t="14353"/>
          <a:stretch/>
        </p:blipFill>
        <p:spPr>
          <a:xfrm>
            <a:off x="7078050" y="120413"/>
            <a:ext cx="1861452" cy="7132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94"/>
          <p:cNvSpPr txBox="1"/>
          <p:nvPr>
            <p:ph idx="4294967295" type="body"/>
          </p:nvPr>
        </p:nvSpPr>
        <p:spPr>
          <a:xfrm>
            <a:off x="5010147" y="4203347"/>
            <a:ext cx="2299200" cy="319800"/>
          </a:xfrm>
          <a:prstGeom prst="rect">
            <a:avLst/>
          </a:prstGeom>
          <a:noFill/>
          <a:ln>
            <a:noFill/>
          </a:ln>
        </p:spPr>
        <p:txBody>
          <a:bodyPr anchorCtr="0" anchor="b" bIns="72000" lIns="0" spcFirstLastPara="1" rIns="108000" wrap="square" tIns="0">
            <a:noAutofit/>
          </a:bodyPr>
          <a:lstStyle/>
          <a:p>
            <a:pPr indent="0" lvl="0" marL="0" rtl="0" algn="r">
              <a:lnSpc>
                <a:spcPct val="113999"/>
              </a:lnSpc>
              <a:spcBef>
                <a:spcPts val="0"/>
              </a:spcBef>
              <a:spcAft>
                <a:spcPts val="0"/>
              </a:spcAft>
              <a:buClr>
                <a:schemeClr val="lt1"/>
              </a:buClr>
              <a:buSzPts val="1100"/>
              <a:buNone/>
            </a:pPr>
            <a:r>
              <a:rPr lang="en-GB" sz="1100"/>
              <a:t>X</a:t>
            </a:r>
            <a:endParaRPr sz="1100"/>
          </a:p>
        </p:txBody>
      </p:sp>
      <p:cxnSp>
        <p:nvCxnSpPr>
          <p:cNvPr id="901" name="Google Shape;901;p94"/>
          <p:cNvCxnSpPr/>
          <p:nvPr/>
        </p:nvCxnSpPr>
        <p:spPr>
          <a:xfrm>
            <a:off x="1328525" y="3746075"/>
            <a:ext cx="6385500" cy="0"/>
          </a:xfrm>
          <a:prstGeom prst="straightConnector1">
            <a:avLst/>
          </a:prstGeom>
          <a:noFill/>
          <a:ln cap="flat" cmpd="sng" w="76200">
            <a:solidFill>
              <a:srgbClr val="F9C100"/>
            </a:solidFill>
            <a:prstDash val="solid"/>
            <a:round/>
            <a:headEnd len="med" w="med" type="none"/>
            <a:tailEnd len="med" w="med" type="none"/>
          </a:ln>
        </p:spPr>
      </p:cxnSp>
      <p:pic>
        <p:nvPicPr>
          <p:cNvPr id="902" name="Google Shape;902;p94"/>
          <p:cNvPicPr preferRelativeResize="0"/>
          <p:nvPr/>
        </p:nvPicPr>
        <p:blipFill rotWithShape="1">
          <a:blip r:embed="rId3">
            <a:alphaModFix/>
          </a:blip>
          <a:srcRect b="3984" l="0" r="0" t="0"/>
          <a:stretch/>
        </p:blipFill>
        <p:spPr>
          <a:xfrm>
            <a:off x="2468263" y="283475"/>
            <a:ext cx="4114627" cy="3009252"/>
          </a:xfrm>
          <a:prstGeom prst="rect">
            <a:avLst/>
          </a:prstGeom>
          <a:noFill/>
          <a:ln>
            <a:noFill/>
          </a:ln>
        </p:spPr>
      </p:pic>
      <p:sp>
        <p:nvSpPr>
          <p:cNvPr id="903" name="Google Shape;903;p94"/>
          <p:cNvSpPr txBox="1"/>
          <p:nvPr>
            <p:ph idx="1" type="body"/>
          </p:nvPr>
        </p:nvSpPr>
        <p:spPr>
          <a:xfrm>
            <a:off x="431800" y="3522050"/>
            <a:ext cx="8198700" cy="820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2400"/>
              <a:buNone/>
            </a:pPr>
            <a:r>
              <a:rPr b="1" lang="en-GB" sz="2500"/>
              <a:t>Move fast and break things</a:t>
            </a:r>
            <a:endParaRPr b="1" sz="2500"/>
          </a:p>
          <a:p>
            <a:pPr indent="0" lvl="0" marL="0" rtl="0" algn="ctr">
              <a:lnSpc>
                <a:spcPct val="100000"/>
              </a:lnSpc>
              <a:spcBef>
                <a:spcPts val="0"/>
              </a:spcBef>
              <a:spcAft>
                <a:spcPts val="0"/>
              </a:spcAft>
              <a:buClr>
                <a:schemeClr val="lt1"/>
              </a:buClr>
              <a:buSzPts val="2400"/>
              <a:buNone/>
            </a:pPr>
            <a:r>
              <a:rPr b="1" lang="en-GB" sz="2500">
                <a:solidFill>
                  <a:srgbClr val="F9C100"/>
                </a:solidFill>
              </a:rPr>
              <a:t>Collaborate, move slowly, maintain things</a:t>
            </a:r>
            <a:endParaRPr b="1" sz="2500">
              <a:solidFill>
                <a:srgbClr val="F9C100"/>
              </a:solidFill>
            </a:endParaRPr>
          </a:p>
        </p:txBody>
      </p:sp>
      <p:sp>
        <p:nvSpPr>
          <p:cNvPr id="904" name="Google Shape;904;p94"/>
          <p:cNvSpPr txBox="1"/>
          <p:nvPr/>
        </p:nvSpPr>
        <p:spPr>
          <a:xfrm>
            <a:off x="-840600" y="4732350"/>
            <a:ext cx="9984600" cy="3693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000">
              <a:solidFill>
                <a:schemeClr val="lt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95"/>
          <p:cNvSpPr txBox="1"/>
          <p:nvPr/>
        </p:nvSpPr>
        <p:spPr>
          <a:xfrm>
            <a:off x="431800" y="245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i="1" lang="en-GB" sz="1800">
                <a:solidFill>
                  <a:schemeClr val="lt1"/>
                </a:solidFill>
              </a:rPr>
              <a:t>Write &amp; review</a:t>
            </a:r>
            <a:endParaRPr b="0" i="1" sz="1800" u="none" cap="none" strike="noStrike">
              <a:solidFill>
                <a:schemeClr val="lt1"/>
              </a:solidFill>
              <a:latin typeface="Arial"/>
              <a:ea typeface="Arial"/>
              <a:cs typeface="Arial"/>
              <a:sym typeface="Arial"/>
            </a:endParaRPr>
          </a:p>
        </p:txBody>
      </p:sp>
      <p:pic>
        <p:nvPicPr>
          <p:cNvPr id="911" name="Google Shape;911;p95"/>
          <p:cNvPicPr preferRelativeResize="0"/>
          <p:nvPr/>
        </p:nvPicPr>
        <p:blipFill rotWithShape="1">
          <a:blip r:embed="rId3">
            <a:alphaModFix/>
          </a:blip>
          <a:srcRect b="0" l="0" r="0" t="0"/>
          <a:stretch/>
        </p:blipFill>
        <p:spPr>
          <a:xfrm>
            <a:off x="3422419" y="848304"/>
            <a:ext cx="2299138" cy="1485084"/>
          </a:xfrm>
          <a:prstGeom prst="rect">
            <a:avLst/>
          </a:prstGeom>
          <a:noFill/>
          <a:ln>
            <a:noFill/>
          </a:ln>
        </p:spPr>
      </p:pic>
      <p:pic>
        <p:nvPicPr>
          <p:cNvPr id="912" name="Google Shape;912;p95"/>
          <p:cNvPicPr preferRelativeResize="0"/>
          <p:nvPr/>
        </p:nvPicPr>
        <p:blipFill rotWithShape="1">
          <a:blip r:embed="rId4">
            <a:alphaModFix/>
          </a:blip>
          <a:srcRect b="0" l="0" r="0" t="0"/>
          <a:stretch/>
        </p:blipFill>
        <p:spPr>
          <a:xfrm>
            <a:off x="431815" y="3005194"/>
            <a:ext cx="2299138" cy="1485084"/>
          </a:xfrm>
          <a:prstGeom prst="rect">
            <a:avLst/>
          </a:prstGeom>
          <a:noFill/>
          <a:ln>
            <a:noFill/>
          </a:ln>
        </p:spPr>
      </p:pic>
      <p:sp>
        <p:nvSpPr>
          <p:cNvPr id="913" name="Google Shape;913;p95"/>
          <p:cNvSpPr txBox="1"/>
          <p:nvPr/>
        </p:nvSpPr>
        <p:spPr>
          <a:xfrm>
            <a:off x="6413062" y="237490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lt1"/>
                </a:solidFill>
              </a:rPr>
              <a:t>Mentor contributions</a:t>
            </a:r>
            <a:endParaRPr i="1" sz="1800">
              <a:solidFill>
                <a:schemeClr val="lt1"/>
              </a:solidFill>
            </a:endParaRPr>
          </a:p>
        </p:txBody>
      </p:sp>
      <p:sp>
        <p:nvSpPr>
          <p:cNvPr id="914" name="Google Shape;914;p95"/>
          <p:cNvSpPr txBox="1"/>
          <p:nvPr/>
        </p:nvSpPr>
        <p:spPr>
          <a:xfrm>
            <a:off x="431799" y="45705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lt1"/>
                </a:solidFill>
              </a:rPr>
              <a:t>Make it applied</a:t>
            </a:r>
            <a:endParaRPr b="0" i="1" sz="1800" u="none" cap="none" strike="noStrike">
              <a:solidFill>
                <a:schemeClr val="lt1"/>
              </a:solidFill>
              <a:latin typeface="Arial"/>
              <a:ea typeface="Arial"/>
              <a:cs typeface="Arial"/>
              <a:sym typeface="Arial"/>
            </a:endParaRPr>
          </a:p>
        </p:txBody>
      </p:sp>
      <p:pic>
        <p:nvPicPr>
          <p:cNvPr id="915" name="Google Shape;915;p95"/>
          <p:cNvPicPr preferRelativeResize="0"/>
          <p:nvPr/>
        </p:nvPicPr>
        <p:blipFill rotWithShape="1">
          <a:blip r:embed="rId5">
            <a:alphaModFix/>
          </a:blip>
          <a:srcRect b="0" l="0" r="0" t="0"/>
          <a:stretch/>
        </p:blipFill>
        <p:spPr>
          <a:xfrm>
            <a:off x="3422419" y="3016939"/>
            <a:ext cx="2299138" cy="1485084"/>
          </a:xfrm>
          <a:prstGeom prst="rect">
            <a:avLst/>
          </a:prstGeom>
          <a:noFill/>
          <a:ln>
            <a:noFill/>
          </a:ln>
        </p:spPr>
      </p:pic>
      <p:sp>
        <p:nvSpPr>
          <p:cNvPr id="916" name="Google Shape;916;p95"/>
          <p:cNvSpPr txBox="1"/>
          <p:nvPr/>
        </p:nvSpPr>
        <p:spPr>
          <a:xfrm>
            <a:off x="3422419" y="2390381"/>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Maintain &amp; improve</a:t>
            </a:r>
            <a:endParaRPr b="0" i="1" sz="1800" u="none" cap="none" strike="noStrike">
              <a:solidFill>
                <a:schemeClr val="lt1"/>
              </a:solidFill>
              <a:latin typeface="Arial"/>
              <a:ea typeface="Arial"/>
              <a:cs typeface="Arial"/>
              <a:sym typeface="Arial"/>
            </a:endParaRPr>
          </a:p>
        </p:txBody>
      </p:sp>
      <p:sp>
        <p:nvSpPr>
          <p:cNvPr id="917" name="Google Shape;917;p95"/>
          <p:cNvSpPr txBox="1"/>
          <p:nvPr/>
        </p:nvSpPr>
        <p:spPr>
          <a:xfrm>
            <a:off x="3422436" y="45883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lt1"/>
                </a:solidFill>
                <a:latin typeface="Arial"/>
                <a:ea typeface="Arial"/>
                <a:cs typeface="Arial"/>
                <a:sym typeface="Arial"/>
              </a:rPr>
              <a:t>Make it global</a:t>
            </a:r>
            <a:endParaRPr b="0" i="1" sz="1800" u="none" cap="none" strike="noStrike">
              <a:solidFill>
                <a:schemeClr val="lt1"/>
              </a:solidFill>
              <a:latin typeface="Arial"/>
              <a:ea typeface="Arial"/>
              <a:cs typeface="Arial"/>
              <a:sym typeface="Arial"/>
            </a:endParaRPr>
          </a:p>
        </p:txBody>
      </p:sp>
      <p:sp>
        <p:nvSpPr>
          <p:cNvPr id="918" name="Google Shape;918;p95"/>
          <p:cNvSpPr txBox="1"/>
          <p:nvPr/>
        </p:nvSpPr>
        <p:spPr>
          <a:xfrm>
            <a:off x="6413062" y="4613043"/>
            <a:ext cx="2299200" cy="3198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lt1"/>
                </a:solidFill>
              </a:rPr>
              <a:t>Make it accessible</a:t>
            </a:r>
            <a:endParaRPr b="0" i="1" sz="1800" u="none" cap="none" strike="noStrike">
              <a:solidFill>
                <a:schemeClr val="lt1"/>
              </a:solidFill>
              <a:latin typeface="Arial"/>
              <a:ea typeface="Arial"/>
              <a:cs typeface="Arial"/>
              <a:sym typeface="Arial"/>
            </a:endParaRPr>
          </a:p>
        </p:txBody>
      </p:sp>
      <p:cxnSp>
        <p:nvCxnSpPr>
          <p:cNvPr id="919" name="Google Shape;919;p95"/>
          <p:cNvCxnSpPr/>
          <p:nvPr/>
        </p:nvCxnSpPr>
        <p:spPr>
          <a:xfrm rot="10800000">
            <a:off x="6413000" y="4588329"/>
            <a:ext cx="2299200" cy="0"/>
          </a:xfrm>
          <a:prstGeom prst="straightConnector1">
            <a:avLst/>
          </a:prstGeom>
          <a:noFill/>
          <a:ln cap="flat" cmpd="sng" w="28575">
            <a:solidFill>
              <a:srgbClr val="F8F8F8"/>
            </a:solidFill>
            <a:prstDash val="solid"/>
            <a:round/>
            <a:headEnd len="sm" w="sm" type="none"/>
            <a:tailEnd len="sm" w="sm" type="none"/>
          </a:ln>
        </p:spPr>
      </p:cxnSp>
      <p:sp>
        <p:nvSpPr>
          <p:cNvPr id="920" name="Google Shape;920;p95"/>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lang="en-GB" sz="2400">
                <a:solidFill>
                  <a:schemeClr val="lt1"/>
                </a:solidFill>
              </a:rPr>
              <a:t>How can </a:t>
            </a:r>
            <a:r>
              <a:rPr b="1" i="1" lang="en-GB" sz="2400">
                <a:solidFill>
                  <a:schemeClr val="lt1"/>
                </a:solidFill>
              </a:rPr>
              <a:t>you </a:t>
            </a:r>
            <a:r>
              <a:rPr b="1" lang="en-GB" sz="2400">
                <a:solidFill>
                  <a:schemeClr val="lt1"/>
                </a:solidFill>
              </a:rPr>
              <a:t>get involved?</a:t>
            </a:r>
            <a:endParaRPr b="1" sz="2400" u="none" cap="none" strike="noStrike">
              <a:solidFill>
                <a:schemeClr val="lt1"/>
              </a:solidFill>
              <a:latin typeface="Arial"/>
              <a:ea typeface="Arial"/>
              <a:cs typeface="Arial"/>
              <a:sym typeface="Arial"/>
            </a:endParaRPr>
          </a:p>
        </p:txBody>
      </p:sp>
      <p:cxnSp>
        <p:nvCxnSpPr>
          <p:cNvPr id="921" name="Google Shape;921;p95"/>
          <p:cNvCxnSpPr/>
          <p:nvPr/>
        </p:nvCxnSpPr>
        <p:spPr>
          <a:xfrm rot="10800000">
            <a:off x="6413000" y="2426387"/>
            <a:ext cx="2299200" cy="0"/>
          </a:xfrm>
          <a:prstGeom prst="straightConnector1">
            <a:avLst/>
          </a:prstGeom>
          <a:noFill/>
          <a:ln cap="flat" cmpd="sng" w="28575">
            <a:solidFill>
              <a:srgbClr val="F8F8F8"/>
            </a:solidFill>
            <a:prstDash val="solid"/>
            <a:round/>
            <a:headEnd len="sm" w="sm" type="none"/>
            <a:tailEnd len="sm" w="sm" type="none"/>
          </a:ln>
        </p:spPr>
      </p:cxnSp>
      <p:cxnSp>
        <p:nvCxnSpPr>
          <p:cNvPr id="922" name="Google Shape;922;p95"/>
          <p:cNvCxnSpPr/>
          <p:nvPr/>
        </p:nvCxnSpPr>
        <p:spPr>
          <a:xfrm rot="10800000">
            <a:off x="3422369" y="4588329"/>
            <a:ext cx="2299200" cy="0"/>
          </a:xfrm>
          <a:prstGeom prst="straightConnector1">
            <a:avLst/>
          </a:prstGeom>
          <a:noFill/>
          <a:ln cap="flat" cmpd="sng" w="28575">
            <a:solidFill>
              <a:srgbClr val="F8F8F8"/>
            </a:solidFill>
            <a:prstDash val="solid"/>
            <a:round/>
            <a:headEnd len="sm" w="sm" type="none"/>
            <a:tailEnd len="sm" w="sm" type="none"/>
          </a:ln>
        </p:spPr>
      </p:cxnSp>
      <p:cxnSp>
        <p:nvCxnSpPr>
          <p:cNvPr id="923" name="Google Shape;923;p95"/>
          <p:cNvCxnSpPr/>
          <p:nvPr/>
        </p:nvCxnSpPr>
        <p:spPr>
          <a:xfrm rot="10800000">
            <a:off x="3422369" y="2426387"/>
            <a:ext cx="2299200" cy="0"/>
          </a:xfrm>
          <a:prstGeom prst="straightConnector1">
            <a:avLst/>
          </a:prstGeom>
          <a:noFill/>
          <a:ln cap="flat" cmpd="sng" w="28575">
            <a:solidFill>
              <a:srgbClr val="F8F8F8"/>
            </a:solidFill>
            <a:prstDash val="solid"/>
            <a:round/>
            <a:headEnd len="sm" w="sm" type="none"/>
            <a:tailEnd len="sm" w="sm" type="none"/>
          </a:ln>
        </p:spPr>
      </p:cxnSp>
      <p:cxnSp>
        <p:nvCxnSpPr>
          <p:cNvPr id="924" name="Google Shape;924;p95"/>
          <p:cNvCxnSpPr/>
          <p:nvPr/>
        </p:nvCxnSpPr>
        <p:spPr>
          <a:xfrm rot="10800000">
            <a:off x="431731" y="4570529"/>
            <a:ext cx="2299200" cy="0"/>
          </a:xfrm>
          <a:prstGeom prst="straightConnector1">
            <a:avLst/>
          </a:prstGeom>
          <a:noFill/>
          <a:ln cap="flat" cmpd="sng" w="28575">
            <a:solidFill>
              <a:srgbClr val="F8F8F8"/>
            </a:solidFill>
            <a:prstDash val="solid"/>
            <a:round/>
            <a:headEnd len="sm" w="sm" type="none"/>
            <a:tailEnd len="sm" w="sm" type="none"/>
          </a:ln>
        </p:spPr>
      </p:cxnSp>
      <p:cxnSp>
        <p:nvCxnSpPr>
          <p:cNvPr id="925" name="Google Shape;925;p95"/>
          <p:cNvCxnSpPr/>
          <p:nvPr/>
        </p:nvCxnSpPr>
        <p:spPr>
          <a:xfrm rot="10800000">
            <a:off x="431731" y="2426387"/>
            <a:ext cx="2299200" cy="0"/>
          </a:xfrm>
          <a:prstGeom prst="straightConnector1">
            <a:avLst/>
          </a:prstGeom>
          <a:noFill/>
          <a:ln cap="flat" cmpd="sng" w="28575">
            <a:solidFill>
              <a:srgbClr val="F8F8F8"/>
            </a:solidFill>
            <a:prstDash val="solid"/>
            <a:round/>
            <a:headEnd len="sm" w="sm" type="none"/>
            <a:tailEnd len="sm" w="sm" type="none"/>
          </a:ln>
        </p:spPr>
      </p:cxnSp>
      <p:cxnSp>
        <p:nvCxnSpPr>
          <p:cNvPr id="926" name="Google Shape;926;p95"/>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descr="Text, whiteboard&#10;&#10;Description automatically generated" id="927" name="Google Shape;927;p95"/>
          <p:cNvPicPr preferRelativeResize="0"/>
          <p:nvPr/>
        </p:nvPicPr>
        <p:blipFill rotWithShape="1">
          <a:blip r:embed="rId6">
            <a:alphaModFix/>
          </a:blip>
          <a:srcRect b="0" l="0" r="0" t="0"/>
          <a:stretch/>
        </p:blipFill>
        <p:spPr>
          <a:xfrm>
            <a:off x="431794" y="828005"/>
            <a:ext cx="2299118" cy="1505383"/>
          </a:xfrm>
          <a:prstGeom prst="rect">
            <a:avLst/>
          </a:prstGeom>
          <a:noFill/>
          <a:ln>
            <a:noFill/>
          </a:ln>
        </p:spPr>
      </p:pic>
      <p:pic>
        <p:nvPicPr>
          <p:cNvPr id="928" name="Google Shape;928;p95"/>
          <p:cNvPicPr preferRelativeResize="0"/>
          <p:nvPr/>
        </p:nvPicPr>
        <p:blipFill rotWithShape="1">
          <a:blip r:embed="rId7">
            <a:alphaModFix/>
          </a:blip>
          <a:srcRect b="15540" l="0" r="0" t="0"/>
          <a:stretch/>
        </p:blipFill>
        <p:spPr>
          <a:xfrm>
            <a:off x="6413025" y="3022262"/>
            <a:ext cx="2299203" cy="1474451"/>
          </a:xfrm>
          <a:prstGeom prst="rect">
            <a:avLst/>
          </a:prstGeom>
          <a:noFill/>
          <a:ln>
            <a:noFill/>
          </a:ln>
        </p:spPr>
      </p:pic>
      <p:pic>
        <p:nvPicPr>
          <p:cNvPr id="929" name="Google Shape;929;p95"/>
          <p:cNvPicPr preferRelativeResize="0"/>
          <p:nvPr/>
        </p:nvPicPr>
        <p:blipFill rotWithShape="1">
          <a:blip r:embed="rId8">
            <a:alphaModFix/>
          </a:blip>
          <a:srcRect b="0" l="0" r="0" t="0"/>
          <a:stretch/>
        </p:blipFill>
        <p:spPr>
          <a:xfrm>
            <a:off x="6413075" y="848315"/>
            <a:ext cx="2299138" cy="148508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96"/>
          <p:cNvSpPr txBox="1"/>
          <p:nvPr>
            <p:ph idx="1" type="body"/>
          </p:nvPr>
        </p:nvSpPr>
        <p:spPr>
          <a:xfrm>
            <a:off x="431800" y="772225"/>
            <a:ext cx="58644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GB" sz="2100"/>
              <a:t>Connect with The Turing Way Community</a:t>
            </a:r>
            <a:endParaRPr sz="2100"/>
          </a:p>
        </p:txBody>
      </p:sp>
      <p:sp>
        <p:nvSpPr>
          <p:cNvPr id="936" name="Google Shape;936;p96"/>
          <p:cNvSpPr txBox="1"/>
          <p:nvPr>
            <p:ph idx="3" type="body"/>
          </p:nvPr>
        </p:nvSpPr>
        <p:spPr>
          <a:xfrm>
            <a:off x="431800" y="1540650"/>
            <a:ext cx="5131200" cy="29415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1000"/>
              </a:spcBef>
              <a:spcAft>
                <a:spcPts val="0"/>
              </a:spcAft>
              <a:buClr>
                <a:srgbClr val="F9C100"/>
              </a:buClr>
              <a:buSzPts val="1800"/>
              <a:buChar char="-"/>
            </a:pPr>
            <a:r>
              <a:rPr i="1" lang="en-GB" sz="1800">
                <a:solidFill>
                  <a:srgbClr val="F9C100"/>
                </a:solidFill>
              </a:rPr>
              <a:t>Translation co-working: </a:t>
            </a:r>
            <a:r>
              <a:rPr lang="en-GB" sz="1800"/>
              <a:t>Tuesday (16:00 UTC)</a:t>
            </a:r>
            <a:endParaRPr i="1" sz="1800">
              <a:solidFill>
                <a:srgbClr val="F9C100"/>
              </a:solidFill>
            </a:endParaRPr>
          </a:p>
          <a:p>
            <a:pPr indent="-342900" lvl="0" marL="457200" rtl="0" algn="l">
              <a:lnSpc>
                <a:spcPct val="115000"/>
              </a:lnSpc>
              <a:spcBef>
                <a:spcPts val="1000"/>
              </a:spcBef>
              <a:spcAft>
                <a:spcPts val="0"/>
              </a:spcAft>
              <a:buClr>
                <a:srgbClr val="F9C100"/>
              </a:buClr>
              <a:buSzPts val="1800"/>
              <a:buChar char="-"/>
            </a:pPr>
            <a:r>
              <a:rPr i="1" lang="en-GB" sz="1800">
                <a:solidFill>
                  <a:srgbClr val="F9C100"/>
                </a:solidFill>
              </a:rPr>
              <a:t>Collaboration Cafes </a:t>
            </a:r>
            <a:endParaRPr sz="1800">
              <a:solidFill>
                <a:srgbClr val="F9C100"/>
              </a:solidFill>
            </a:endParaRPr>
          </a:p>
          <a:p>
            <a:pPr indent="-342900" lvl="1" marL="914400" rtl="0" algn="l">
              <a:lnSpc>
                <a:spcPct val="115000"/>
              </a:lnSpc>
              <a:spcBef>
                <a:spcPts val="1000"/>
              </a:spcBef>
              <a:spcAft>
                <a:spcPts val="0"/>
              </a:spcAft>
              <a:buClr>
                <a:schemeClr val="lt1"/>
              </a:buClr>
              <a:buSzPts val="1800"/>
              <a:buChar char="-"/>
            </a:pPr>
            <a:r>
              <a:rPr lang="en-GB" sz="1800">
                <a:solidFill>
                  <a:schemeClr val="lt1"/>
                </a:solidFill>
              </a:rPr>
              <a:t>1</a:t>
            </a:r>
            <a:r>
              <a:rPr baseline="30000" lang="en-GB" sz="1800">
                <a:solidFill>
                  <a:schemeClr val="lt1"/>
                </a:solidFill>
              </a:rPr>
              <a:t>st</a:t>
            </a:r>
            <a:r>
              <a:rPr lang="en-GB" sz="1800">
                <a:solidFill>
                  <a:schemeClr val="lt1"/>
                </a:solidFill>
              </a:rPr>
              <a:t> &amp; 3</a:t>
            </a:r>
            <a:r>
              <a:rPr baseline="30000" lang="en-GB" sz="1800">
                <a:solidFill>
                  <a:schemeClr val="lt1"/>
                </a:solidFill>
              </a:rPr>
              <a:t>rd</a:t>
            </a:r>
            <a:r>
              <a:rPr lang="en-GB" sz="1800">
                <a:solidFill>
                  <a:schemeClr val="lt1"/>
                </a:solidFill>
              </a:rPr>
              <a:t> Wednesdays (14:00 UTC)</a:t>
            </a:r>
            <a:endParaRPr sz="1800"/>
          </a:p>
          <a:p>
            <a:pPr indent="-342900" lvl="0" marL="457200" rtl="0" algn="l">
              <a:lnSpc>
                <a:spcPct val="115000"/>
              </a:lnSpc>
              <a:spcBef>
                <a:spcPts val="1000"/>
              </a:spcBef>
              <a:spcAft>
                <a:spcPts val="0"/>
              </a:spcAft>
              <a:buClr>
                <a:srgbClr val="F9C100"/>
              </a:buClr>
              <a:buSzPts val="1800"/>
              <a:buChar char="-"/>
            </a:pPr>
            <a:r>
              <a:rPr i="1" lang="en-GB" sz="1800">
                <a:solidFill>
                  <a:srgbClr val="F9C100"/>
                </a:solidFill>
              </a:rPr>
              <a:t>Outreachy</a:t>
            </a:r>
            <a:endParaRPr i="1" sz="1800">
              <a:solidFill>
                <a:srgbClr val="F9C100"/>
              </a:solidFill>
            </a:endParaRPr>
          </a:p>
          <a:p>
            <a:pPr indent="-342900" lvl="0" marL="457200" rtl="0" algn="l">
              <a:lnSpc>
                <a:spcPct val="115000"/>
              </a:lnSpc>
              <a:spcBef>
                <a:spcPts val="1000"/>
              </a:spcBef>
              <a:spcAft>
                <a:spcPts val="0"/>
              </a:spcAft>
              <a:buClr>
                <a:srgbClr val="F9C100"/>
              </a:buClr>
              <a:buSzPts val="1800"/>
              <a:buChar char="-"/>
            </a:pPr>
            <a:r>
              <a:rPr i="1" lang="en-GB" sz="1800">
                <a:solidFill>
                  <a:srgbClr val="F9C100"/>
                </a:solidFill>
              </a:rPr>
              <a:t>Book Dash: </a:t>
            </a:r>
            <a:r>
              <a:rPr i="1" lang="en-GB" sz="1800"/>
              <a:t>May and November yearly</a:t>
            </a:r>
            <a:endParaRPr i="1" sz="1800"/>
          </a:p>
          <a:p>
            <a:pPr indent="0" lvl="0" marL="0" rtl="0" algn="l">
              <a:lnSpc>
                <a:spcPct val="115000"/>
              </a:lnSpc>
              <a:spcBef>
                <a:spcPts val="1000"/>
              </a:spcBef>
              <a:spcAft>
                <a:spcPts val="0"/>
              </a:spcAft>
              <a:buNone/>
            </a:pPr>
            <a:r>
              <a:rPr i="1" lang="en-GB" sz="1800"/>
              <a:t>Your contribution is important - </a:t>
            </a:r>
            <a:r>
              <a:rPr i="1" lang="en-GB" sz="1800">
                <a:solidFill>
                  <a:srgbClr val="F9C100"/>
                </a:solidFill>
              </a:rPr>
              <a:t>we record and acknowledge </a:t>
            </a:r>
            <a:r>
              <a:rPr i="1" lang="en-GB" sz="1800"/>
              <a:t>in the README file and in the book.</a:t>
            </a:r>
            <a:endParaRPr i="1" sz="1800"/>
          </a:p>
          <a:p>
            <a:pPr indent="0" lvl="0" marL="0" rtl="0" algn="l">
              <a:lnSpc>
                <a:spcPct val="115000"/>
              </a:lnSpc>
              <a:spcBef>
                <a:spcPts val="1000"/>
              </a:spcBef>
              <a:spcAft>
                <a:spcPts val="0"/>
              </a:spcAft>
              <a:buNone/>
            </a:pPr>
            <a:r>
              <a:t/>
            </a:r>
            <a:endParaRPr i="1" sz="2100">
              <a:solidFill>
                <a:schemeClr val="accent6"/>
              </a:solidFill>
            </a:endParaRPr>
          </a:p>
          <a:p>
            <a:pPr indent="0" lvl="0" marL="0" rtl="0" algn="l">
              <a:lnSpc>
                <a:spcPct val="100000"/>
              </a:lnSpc>
              <a:spcBef>
                <a:spcPts val="0"/>
              </a:spcBef>
              <a:spcAft>
                <a:spcPts val="0"/>
              </a:spcAft>
              <a:buNone/>
            </a:pPr>
            <a:r>
              <a:t/>
            </a:r>
            <a:endParaRPr i="1" sz="1800">
              <a:solidFill>
                <a:srgbClr val="F9C100"/>
              </a:solidFill>
            </a:endParaRPr>
          </a:p>
          <a:p>
            <a:pPr indent="0" lvl="0" marL="0" rtl="0" algn="l">
              <a:lnSpc>
                <a:spcPct val="100000"/>
              </a:lnSpc>
              <a:spcBef>
                <a:spcPts val="0"/>
              </a:spcBef>
              <a:spcAft>
                <a:spcPts val="0"/>
              </a:spcAft>
              <a:buClr>
                <a:srgbClr val="3DF5A2"/>
              </a:buClr>
              <a:buSzPts val="2000"/>
              <a:buNone/>
            </a:pPr>
            <a:r>
              <a:t/>
            </a:r>
            <a:endParaRPr sz="1800">
              <a:solidFill>
                <a:srgbClr val="F9C100"/>
              </a:solidFill>
            </a:endParaRPr>
          </a:p>
        </p:txBody>
      </p:sp>
      <p:pic>
        <p:nvPicPr>
          <p:cNvPr descr="Text&#10;&#10;Description automatically generated with medium confidence" id="937" name="Google Shape;937;p96"/>
          <p:cNvPicPr preferRelativeResize="0"/>
          <p:nvPr/>
        </p:nvPicPr>
        <p:blipFill rotWithShape="1">
          <a:blip r:embed="rId3">
            <a:alphaModFix/>
          </a:blip>
          <a:srcRect b="0" l="0" r="0" t="0"/>
          <a:stretch/>
        </p:blipFill>
        <p:spPr>
          <a:xfrm>
            <a:off x="5793950" y="1202175"/>
            <a:ext cx="3149322" cy="2518151"/>
          </a:xfrm>
          <a:prstGeom prst="rect">
            <a:avLst/>
          </a:prstGeom>
          <a:noFill/>
          <a:ln>
            <a:noFill/>
          </a:ln>
        </p:spPr>
      </p:pic>
      <p:pic>
        <p:nvPicPr>
          <p:cNvPr id="938" name="Google Shape;938;p96"/>
          <p:cNvPicPr preferRelativeResize="0"/>
          <p:nvPr/>
        </p:nvPicPr>
        <p:blipFill>
          <a:blip r:embed="rId4">
            <a:alphaModFix/>
          </a:blip>
          <a:stretch>
            <a:fillRect/>
          </a:stretch>
        </p:blipFill>
        <p:spPr>
          <a:xfrm>
            <a:off x="2147044" y="2830250"/>
            <a:ext cx="910669" cy="400201"/>
          </a:xfrm>
          <a:prstGeom prst="rect">
            <a:avLst/>
          </a:prstGeom>
          <a:noFill/>
          <a:ln>
            <a:noFill/>
          </a:ln>
        </p:spPr>
      </p:pic>
      <p:sp>
        <p:nvSpPr>
          <p:cNvPr id="939" name="Google Shape;939;p96"/>
          <p:cNvSpPr txBox="1"/>
          <p:nvPr/>
        </p:nvSpPr>
        <p:spPr>
          <a:xfrm>
            <a:off x="5802225" y="4258450"/>
            <a:ext cx="3149400" cy="507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i="1" lang="en-GB" sz="2100">
                <a:solidFill>
                  <a:schemeClr val="accent6"/>
                </a:solidFill>
              </a:rPr>
              <a:t>the-turing-way.start.page</a:t>
            </a:r>
            <a:endParaRPr/>
          </a:p>
        </p:txBody>
      </p:sp>
      <p:sp>
        <p:nvSpPr>
          <p:cNvPr id="940" name="Google Shape;940;p96"/>
          <p:cNvSpPr txBox="1"/>
          <p:nvPr/>
        </p:nvSpPr>
        <p:spPr>
          <a:xfrm>
            <a:off x="0" y="4573587"/>
            <a:ext cx="9144000" cy="5700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000">
              <a:solidFill>
                <a:schemeClr val="lt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7"/>
          <p:cNvSpPr txBox="1"/>
          <p:nvPr>
            <p:ph idx="1" type="body"/>
          </p:nvPr>
        </p:nvSpPr>
        <p:spPr>
          <a:xfrm>
            <a:off x="431799" y="772232"/>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GB" sz="2400"/>
              <a:t>Meeting you where you are!</a:t>
            </a:r>
            <a:endParaRPr/>
          </a:p>
        </p:txBody>
      </p:sp>
      <p:sp>
        <p:nvSpPr>
          <p:cNvPr id="947" name="Google Shape;947;p97"/>
          <p:cNvSpPr txBox="1"/>
          <p:nvPr>
            <p:ph idx="3" type="body"/>
          </p:nvPr>
        </p:nvSpPr>
        <p:spPr>
          <a:xfrm>
            <a:off x="441531" y="1512836"/>
            <a:ext cx="4518000" cy="3305700"/>
          </a:xfrm>
          <a:prstGeom prst="rect">
            <a:avLst/>
          </a:prstGeom>
          <a:noFill/>
          <a:ln>
            <a:noFill/>
          </a:ln>
        </p:spPr>
        <p:txBody>
          <a:bodyPr anchorCtr="0" anchor="t" bIns="0" lIns="0" spcFirstLastPara="1" rIns="0" wrap="square" tIns="0">
            <a:noAutofit/>
          </a:bodyPr>
          <a:lstStyle/>
          <a:p>
            <a:pPr indent="-514350" lvl="0" marL="514350" rtl="0" algn="l">
              <a:lnSpc>
                <a:spcPct val="100000"/>
              </a:lnSpc>
              <a:spcBef>
                <a:spcPts val="0"/>
              </a:spcBef>
              <a:spcAft>
                <a:spcPts val="0"/>
              </a:spcAft>
              <a:buClr>
                <a:schemeClr val="lt1"/>
              </a:buClr>
              <a:buSzPts val="2000"/>
              <a:buFont typeface="Arial"/>
              <a:buAutoNum type="romanLcPeriod"/>
            </a:pPr>
            <a:r>
              <a:rPr lang="en-GB" sz="2000"/>
              <a:t>Join the community</a:t>
            </a:r>
            <a:endParaRPr/>
          </a:p>
          <a:p>
            <a:pPr indent="-514350" lvl="0" marL="514350" rtl="0" algn="l">
              <a:lnSpc>
                <a:spcPct val="100000"/>
              </a:lnSpc>
              <a:spcBef>
                <a:spcPts val="800"/>
              </a:spcBef>
              <a:spcAft>
                <a:spcPts val="0"/>
              </a:spcAft>
              <a:buClr>
                <a:schemeClr val="lt1"/>
              </a:buClr>
              <a:buSzPts val="2000"/>
              <a:buFont typeface="Arial"/>
              <a:buAutoNum type="romanLcPeriod"/>
            </a:pPr>
            <a:r>
              <a:rPr lang="en-GB" sz="2000"/>
              <a:t>Learn a new skill</a:t>
            </a:r>
            <a:endParaRPr/>
          </a:p>
          <a:p>
            <a:pPr indent="-514350" lvl="0" marL="514350" rtl="0" algn="l">
              <a:lnSpc>
                <a:spcPct val="100000"/>
              </a:lnSpc>
              <a:spcBef>
                <a:spcPts val="800"/>
              </a:spcBef>
              <a:spcAft>
                <a:spcPts val="0"/>
              </a:spcAft>
              <a:buClr>
                <a:schemeClr val="lt1"/>
              </a:buClr>
              <a:buSzPts val="2000"/>
              <a:buFont typeface="Arial"/>
              <a:buAutoNum type="romanLcPeriod"/>
            </a:pPr>
            <a:r>
              <a:rPr lang="en-GB" sz="2000"/>
              <a:t>Share your skills</a:t>
            </a:r>
            <a:endParaRPr/>
          </a:p>
          <a:p>
            <a:pPr indent="-514350" lvl="0" marL="514350" rtl="0" algn="l">
              <a:lnSpc>
                <a:spcPct val="100000"/>
              </a:lnSpc>
              <a:spcBef>
                <a:spcPts val="800"/>
              </a:spcBef>
              <a:spcAft>
                <a:spcPts val="0"/>
              </a:spcAft>
              <a:buClr>
                <a:schemeClr val="lt1"/>
              </a:buClr>
              <a:buSzPts val="2000"/>
              <a:buFont typeface="Arial"/>
              <a:buAutoNum type="romanLcPeriod"/>
            </a:pPr>
            <a:r>
              <a:rPr lang="en-GB" sz="2000"/>
              <a:t>Collaborate with others</a:t>
            </a:r>
            <a:endParaRPr/>
          </a:p>
          <a:p>
            <a:pPr indent="-514350" lvl="0" marL="514350" rtl="0" algn="l">
              <a:lnSpc>
                <a:spcPct val="100000"/>
              </a:lnSpc>
              <a:spcBef>
                <a:spcPts val="800"/>
              </a:spcBef>
              <a:spcAft>
                <a:spcPts val="0"/>
              </a:spcAft>
              <a:buClr>
                <a:schemeClr val="lt1"/>
              </a:buClr>
              <a:buSzPts val="2000"/>
              <a:buFont typeface="Arial"/>
              <a:buAutoNum type="romanLcPeriod"/>
            </a:pPr>
            <a:r>
              <a:rPr lang="en-GB" sz="2000"/>
              <a:t>Mentor others’ contributions </a:t>
            </a:r>
            <a:endParaRPr/>
          </a:p>
          <a:p>
            <a:pPr indent="-514350" lvl="0" marL="514350" rtl="0" algn="l">
              <a:lnSpc>
                <a:spcPct val="100000"/>
              </a:lnSpc>
              <a:spcBef>
                <a:spcPts val="800"/>
              </a:spcBef>
              <a:spcAft>
                <a:spcPts val="0"/>
              </a:spcAft>
              <a:buClr>
                <a:schemeClr val="lt1"/>
              </a:buClr>
              <a:buSzPts val="2000"/>
              <a:buFont typeface="Arial"/>
              <a:buAutoNum type="romanLcPeriod"/>
            </a:pPr>
            <a:r>
              <a:rPr lang="en-GB" sz="2000"/>
              <a:t>Represent this community</a:t>
            </a:r>
            <a:endParaRPr/>
          </a:p>
          <a:p>
            <a:pPr indent="0" lvl="0" marL="0" rtl="0" algn="l">
              <a:lnSpc>
                <a:spcPct val="100000"/>
              </a:lnSpc>
              <a:spcBef>
                <a:spcPts val="800"/>
              </a:spcBef>
              <a:spcAft>
                <a:spcPts val="0"/>
              </a:spcAft>
              <a:buClr>
                <a:schemeClr val="lt1"/>
              </a:buClr>
              <a:buSzPts val="900"/>
              <a:buNone/>
            </a:pPr>
            <a:r>
              <a:t/>
            </a:r>
            <a:endParaRPr sz="900"/>
          </a:p>
          <a:p>
            <a:pPr indent="0" lvl="0" marL="0" rtl="0" algn="l">
              <a:lnSpc>
                <a:spcPct val="100000"/>
              </a:lnSpc>
              <a:spcBef>
                <a:spcPts val="800"/>
              </a:spcBef>
              <a:spcAft>
                <a:spcPts val="0"/>
              </a:spcAft>
              <a:buClr>
                <a:schemeClr val="lt1"/>
              </a:buClr>
              <a:buSzPts val="2200"/>
              <a:buNone/>
            </a:pPr>
            <a:r>
              <a:rPr i="1" lang="en-GB" sz="2200"/>
              <a:t>We value your participation!</a:t>
            </a:r>
            <a:endParaRPr/>
          </a:p>
        </p:txBody>
      </p:sp>
      <p:sp>
        <p:nvSpPr>
          <p:cNvPr id="948" name="Google Shape;948;p9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600"/>
              </a:spcAft>
              <a:buClr>
                <a:schemeClr val="lt1"/>
              </a:buClr>
              <a:buSzPts val="1200"/>
              <a:buFont typeface="Arial"/>
              <a:buNone/>
            </a:pPr>
            <a:r>
              <a:rPr lang="en-GB" sz="1200"/>
              <a:t>@turingway, CC-BY 4.0, Zenodo: https://zenodo.org/record/</a:t>
            </a:r>
            <a:r>
              <a:rPr lang="en-GB" sz="1100"/>
              <a:t>7848675, DOI: 10.5281/zenodo.7994371</a:t>
            </a:r>
            <a:endParaRPr sz="1200"/>
          </a:p>
        </p:txBody>
      </p:sp>
      <p:pic>
        <p:nvPicPr>
          <p:cNvPr descr="Diagram&#10;&#10;Description automatically generated" id="949" name="Google Shape;949;p97"/>
          <p:cNvPicPr preferRelativeResize="0"/>
          <p:nvPr/>
        </p:nvPicPr>
        <p:blipFill rotWithShape="1">
          <a:blip r:embed="rId3">
            <a:alphaModFix/>
          </a:blip>
          <a:srcRect b="0" l="0" r="0" t="0"/>
          <a:stretch/>
        </p:blipFill>
        <p:spPr>
          <a:xfrm>
            <a:off x="4572000" y="1317325"/>
            <a:ext cx="4053300" cy="3240899"/>
          </a:xfrm>
          <a:prstGeom prst="rect">
            <a:avLst/>
          </a:prstGeom>
          <a:noFill/>
          <a:ln>
            <a:noFill/>
          </a:ln>
        </p:spPr>
      </p:pic>
      <p:pic>
        <p:nvPicPr>
          <p:cNvPr id="950" name="Google Shape;950;p97"/>
          <p:cNvPicPr preferRelativeResize="0"/>
          <p:nvPr/>
        </p:nvPicPr>
        <p:blipFill rotWithShape="1">
          <a:blip r:embed="rId4">
            <a:alphaModFix/>
          </a:blip>
          <a:srcRect b="0" l="0" r="0" t="0"/>
          <a:stretch/>
        </p:blipFill>
        <p:spPr>
          <a:xfrm>
            <a:off x="7302249" y="179499"/>
            <a:ext cx="1366301" cy="159393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04040"/>
        </a:solidFill>
      </p:bgPr>
    </p:bg>
    <p:spTree>
      <p:nvGrpSpPr>
        <p:cNvPr id="955" name="Shape 955"/>
        <p:cNvGrpSpPr/>
        <p:nvPr/>
      </p:nvGrpSpPr>
      <p:grpSpPr>
        <a:xfrm>
          <a:off x="0" y="0"/>
          <a:ext cx="0" cy="0"/>
          <a:chOff x="0" y="0"/>
          <a:chExt cx="0" cy="0"/>
        </a:xfrm>
      </p:grpSpPr>
      <p:sp>
        <p:nvSpPr>
          <p:cNvPr id="956" name="Google Shape;956;p98"/>
          <p:cNvSpPr txBox="1"/>
          <p:nvPr>
            <p:ph idx="2" type="body"/>
          </p:nvPr>
        </p:nvSpPr>
        <p:spPr>
          <a:xfrm>
            <a:off x="431800" y="435675"/>
            <a:ext cx="8388600" cy="4542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GB" sz="2400"/>
              <a:t>Acknowledgements &amp; Links</a:t>
            </a:r>
            <a:endParaRPr/>
          </a:p>
          <a:p>
            <a:pPr indent="0" lvl="0" marL="0" rtl="0" algn="l">
              <a:lnSpc>
                <a:spcPct val="100000"/>
              </a:lnSpc>
              <a:spcBef>
                <a:spcPts val="800"/>
              </a:spcBef>
              <a:spcAft>
                <a:spcPts val="0"/>
              </a:spcAft>
              <a:buClr>
                <a:schemeClr val="lt1"/>
              </a:buClr>
              <a:buSzPts val="600"/>
              <a:buNone/>
            </a:pPr>
            <a:r>
              <a:t/>
            </a:r>
            <a:endParaRPr sz="600"/>
          </a:p>
          <a:p>
            <a:pPr indent="0" lvl="0" marL="0" rtl="0" algn="l">
              <a:lnSpc>
                <a:spcPct val="100000"/>
              </a:lnSpc>
              <a:spcBef>
                <a:spcPts val="800"/>
              </a:spcBef>
              <a:spcAft>
                <a:spcPts val="0"/>
              </a:spcAft>
              <a:buClr>
                <a:schemeClr val="lt1"/>
              </a:buClr>
              <a:buSzPts val="1800"/>
              <a:buNone/>
            </a:pPr>
            <a:r>
              <a:rPr b="1" i="1" lang="en-GB" sz="1800"/>
              <a:t>The Turing Way</a:t>
            </a:r>
            <a:r>
              <a:rPr b="1" lang="en-GB" sz="1800"/>
              <a:t> Community</a:t>
            </a:r>
            <a:endParaRPr b="1" sz="1800"/>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Localisation and Translation Team &amp; Research Infrastructure teams!</a:t>
            </a:r>
            <a:endParaRPr sz="1600">
              <a:solidFill>
                <a:srgbClr val="FFC000"/>
              </a:solidFill>
            </a:endParaRPr>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Kirstie Whitaker, Malvika Sharan, Alexandra Araujo Alvarez </a:t>
            </a:r>
            <a:r>
              <a:rPr lang="en-GB" sz="1600"/>
              <a:t>+ many </a:t>
            </a:r>
            <a:br>
              <a:rPr lang="en-GB" sz="1600"/>
            </a:br>
            <a:r>
              <a:rPr lang="en-GB" sz="1600"/>
              <a:t>Turing Way Core Team and Turing’s TPS team members</a:t>
            </a:r>
            <a:endParaRPr sz="1600"/>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Book:</a:t>
            </a:r>
            <a:r>
              <a:rPr lang="en-GB" sz="1600">
                <a:solidFill>
                  <a:srgbClr val="90CAC4"/>
                </a:solidFill>
              </a:rPr>
              <a:t> </a:t>
            </a:r>
            <a:r>
              <a:rPr lang="en-GB" sz="1600" u="sng"/>
              <a:t>the-turing-way.netlify.com</a:t>
            </a:r>
            <a:r>
              <a:rPr lang="en-GB" sz="1600"/>
              <a:t>, </a:t>
            </a:r>
            <a:endParaRPr sz="1600"/>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Twitter: </a:t>
            </a:r>
            <a:r>
              <a:rPr lang="en-GB" sz="1600" u="sng"/>
              <a:t>twitter.com/turingway</a:t>
            </a:r>
            <a:r>
              <a:rPr lang="en-GB" sz="1600"/>
              <a:t>, </a:t>
            </a:r>
            <a:r>
              <a:rPr lang="en-GB" sz="1600">
                <a:solidFill>
                  <a:srgbClr val="FFC000"/>
                </a:solidFill>
              </a:rPr>
              <a:t>Mastodon: </a:t>
            </a:r>
            <a:r>
              <a:rPr lang="en-GB" sz="1600" u="sng"/>
              <a:t>fosstodon.org/@turingway</a:t>
            </a:r>
            <a:endParaRPr sz="1600" u="sng"/>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GitHub: </a:t>
            </a:r>
            <a:r>
              <a:rPr lang="en-GB" sz="1600" u="sng"/>
              <a:t>github.com/alan-turing-institute/the-turing-way</a:t>
            </a:r>
            <a:endParaRPr sz="1600" u="sng"/>
          </a:p>
          <a:p>
            <a:pPr indent="-287655" lvl="0" marL="287655" rtl="0" algn="l">
              <a:lnSpc>
                <a:spcPct val="100000"/>
              </a:lnSpc>
              <a:spcBef>
                <a:spcPts val="800"/>
              </a:spcBef>
              <a:spcAft>
                <a:spcPts val="0"/>
              </a:spcAft>
              <a:buClr>
                <a:srgbClr val="FFC000"/>
              </a:buClr>
              <a:buSzPts val="1600"/>
              <a:buChar char="–"/>
            </a:pPr>
            <a:r>
              <a:rPr lang="en-GB" sz="1600">
                <a:solidFill>
                  <a:srgbClr val="FFC000"/>
                </a:solidFill>
              </a:rPr>
              <a:t>Useful links &amp; opportunities are listed here</a:t>
            </a:r>
            <a:r>
              <a:rPr lang="en-GB" sz="1600">
                <a:solidFill>
                  <a:srgbClr val="90CAC4"/>
                </a:solidFill>
              </a:rPr>
              <a:t>: </a:t>
            </a:r>
            <a:r>
              <a:rPr lang="en-GB" sz="1600" u="sng"/>
              <a:t>https://bit.ly/turingway</a:t>
            </a:r>
            <a:endParaRPr sz="1600" u="sng"/>
          </a:p>
          <a:p>
            <a:pPr indent="0" lvl="0" marL="0" rtl="0" algn="l">
              <a:lnSpc>
                <a:spcPct val="100000"/>
              </a:lnSpc>
              <a:spcBef>
                <a:spcPts val="800"/>
              </a:spcBef>
              <a:spcAft>
                <a:spcPts val="0"/>
              </a:spcAft>
              <a:buClr>
                <a:schemeClr val="lt1"/>
              </a:buClr>
              <a:buSzPts val="600"/>
              <a:buNone/>
            </a:pPr>
            <a:r>
              <a:t/>
            </a:r>
            <a:endParaRPr i="1" sz="700"/>
          </a:p>
          <a:p>
            <a:pPr indent="0" lvl="0" marL="0" rtl="0" algn="l">
              <a:spcBef>
                <a:spcPts val="800"/>
              </a:spcBef>
              <a:spcAft>
                <a:spcPts val="0"/>
              </a:spcAft>
              <a:buClr>
                <a:schemeClr val="lt1"/>
              </a:buClr>
              <a:buSzPts val="600"/>
              <a:buNone/>
            </a:pPr>
            <a:r>
              <a:rPr lang="en-GB" sz="1600"/>
              <a:t>Slides reuses previous talks developed by several Turing Way members.</a:t>
            </a:r>
            <a:endParaRPr sz="1600"/>
          </a:p>
          <a:p>
            <a:pPr indent="0" lvl="0" marL="0" rtl="0" algn="l">
              <a:spcBef>
                <a:spcPts val="800"/>
              </a:spcBef>
              <a:spcAft>
                <a:spcPts val="0"/>
              </a:spcAft>
              <a:buClr>
                <a:schemeClr val="lt1"/>
              </a:buClr>
              <a:buSzPts val="600"/>
              <a:buNone/>
            </a:pPr>
            <a:r>
              <a:t/>
            </a:r>
            <a:endParaRPr sz="100"/>
          </a:p>
          <a:p>
            <a:pPr indent="0" lvl="0" marL="0" rtl="0" algn="l">
              <a:lnSpc>
                <a:spcPct val="100000"/>
              </a:lnSpc>
              <a:spcBef>
                <a:spcPts val="800"/>
              </a:spcBef>
              <a:spcAft>
                <a:spcPts val="0"/>
              </a:spcAft>
              <a:buClr>
                <a:schemeClr val="lt1"/>
              </a:buClr>
              <a:buSzPts val="600"/>
              <a:buNone/>
            </a:pPr>
            <a:r>
              <a:rPr lang="en-GB" sz="1600"/>
              <a:t>Images used in this talk have been co-developed by Scriberia and The Turing Way community, shared under CC-BY 4.0. </a:t>
            </a:r>
            <a:r>
              <a:rPr lang="en-GB" sz="1600">
                <a:solidFill>
                  <a:srgbClr val="FFC000"/>
                </a:solidFill>
              </a:rPr>
              <a:t>https://zenodo.org/record/7587336</a:t>
            </a:r>
            <a:r>
              <a:rPr lang="en-GB" sz="1600"/>
              <a:t> </a:t>
            </a:r>
            <a:endParaRPr sz="1600"/>
          </a:p>
        </p:txBody>
      </p:sp>
      <p:pic>
        <p:nvPicPr>
          <p:cNvPr descr="ATI_logo_white.ai" id="957" name="Google Shape;957;p98"/>
          <p:cNvPicPr preferRelativeResize="0"/>
          <p:nvPr/>
        </p:nvPicPr>
        <p:blipFill rotWithShape="1">
          <a:blip r:embed="rId3">
            <a:alphaModFix/>
          </a:blip>
          <a:srcRect b="0" l="0" r="0" t="0"/>
          <a:stretch/>
        </p:blipFill>
        <p:spPr>
          <a:xfrm>
            <a:off x="7213039" y="600776"/>
            <a:ext cx="1381298" cy="576000"/>
          </a:xfrm>
          <a:prstGeom prst="rect">
            <a:avLst/>
          </a:prstGeom>
          <a:noFill/>
          <a:ln>
            <a:noFill/>
          </a:ln>
        </p:spPr>
      </p:pic>
      <p:pic>
        <p:nvPicPr>
          <p:cNvPr id="958" name="Google Shape;958;p98"/>
          <p:cNvPicPr preferRelativeResize="0"/>
          <p:nvPr/>
        </p:nvPicPr>
        <p:blipFill rotWithShape="1">
          <a:blip r:embed="rId4">
            <a:alphaModFix/>
          </a:blip>
          <a:srcRect b="0" l="0" r="0" t="0"/>
          <a:stretch/>
        </p:blipFill>
        <p:spPr>
          <a:xfrm>
            <a:off x="7412697" y="1562447"/>
            <a:ext cx="1181661" cy="1378538"/>
          </a:xfrm>
          <a:prstGeom prst="rect">
            <a:avLst/>
          </a:prstGeom>
          <a:noFill/>
          <a:ln>
            <a:noFill/>
          </a:ln>
        </p:spPr>
      </p:pic>
      <p:sp>
        <p:nvSpPr>
          <p:cNvPr id="959" name="Google Shape;959;p98"/>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58"/>
          <p:cNvSpPr txBox="1"/>
          <p:nvPr/>
        </p:nvSpPr>
        <p:spPr>
          <a:xfrm>
            <a:off x="418300" y="682611"/>
            <a:ext cx="8601000" cy="4854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2400"/>
              <a:buFont typeface="Arial"/>
              <a:buNone/>
            </a:pPr>
            <a:r>
              <a:rPr b="1" lang="en-GB" sz="2400">
                <a:solidFill>
                  <a:schemeClr val="lt1"/>
                </a:solidFill>
              </a:rPr>
              <a:t>Open Science: a brief history</a:t>
            </a:r>
            <a:endParaRPr b="1" sz="2400">
              <a:solidFill>
                <a:srgbClr val="FFFFFF"/>
              </a:solidFill>
            </a:endParaRPr>
          </a:p>
        </p:txBody>
      </p:sp>
      <p:sp>
        <p:nvSpPr>
          <p:cNvPr id="442" name="Google Shape;442;p58"/>
          <p:cNvSpPr txBox="1"/>
          <p:nvPr/>
        </p:nvSpPr>
        <p:spPr>
          <a:xfrm>
            <a:off x="445752" y="4835725"/>
            <a:ext cx="86985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200" u="none" cap="none" strike="noStrike">
              <a:solidFill>
                <a:srgbClr val="FFFFFF"/>
              </a:solidFill>
              <a:latin typeface="Arial"/>
              <a:ea typeface="Arial"/>
              <a:cs typeface="Arial"/>
              <a:sym typeface="Arial"/>
            </a:endParaRPr>
          </a:p>
        </p:txBody>
      </p:sp>
      <p:grpSp>
        <p:nvGrpSpPr>
          <p:cNvPr id="443" name="Google Shape;443;p58"/>
          <p:cNvGrpSpPr/>
          <p:nvPr/>
        </p:nvGrpSpPr>
        <p:grpSpPr>
          <a:xfrm>
            <a:off x="1446874" y="1168012"/>
            <a:ext cx="6250245" cy="3564300"/>
            <a:chOff x="109000" y="983625"/>
            <a:chExt cx="6392150" cy="3645224"/>
          </a:xfrm>
        </p:grpSpPr>
        <p:pic>
          <p:nvPicPr>
            <p:cNvPr id="444" name="Google Shape;444;p58"/>
            <p:cNvPicPr preferRelativeResize="0"/>
            <p:nvPr/>
          </p:nvPicPr>
          <p:blipFill rotWithShape="1">
            <a:blip r:embed="rId3">
              <a:alphaModFix/>
            </a:blip>
            <a:srcRect b="0" l="0" r="1283" t="0"/>
            <a:stretch/>
          </p:blipFill>
          <p:spPr>
            <a:xfrm>
              <a:off x="109000" y="983625"/>
              <a:ext cx="6392150" cy="3645224"/>
            </a:xfrm>
            <a:prstGeom prst="rect">
              <a:avLst/>
            </a:prstGeom>
            <a:noFill/>
            <a:ln>
              <a:noFill/>
            </a:ln>
          </p:spPr>
        </p:pic>
        <p:sp>
          <p:nvSpPr>
            <p:cNvPr id="445" name="Google Shape;445;p58"/>
            <p:cNvSpPr txBox="1"/>
            <p:nvPr/>
          </p:nvSpPr>
          <p:spPr>
            <a:xfrm>
              <a:off x="4711500" y="2771825"/>
              <a:ext cx="1160700" cy="42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GB" sz="1500" u="none" cap="none" strike="noStrike">
                  <a:solidFill>
                    <a:srgbClr val="000000"/>
                  </a:solidFill>
                  <a:latin typeface="Arial"/>
                  <a:ea typeface="Arial"/>
                  <a:cs typeface="Arial"/>
                  <a:sym typeface="Arial"/>
                </a:rPr>
                <a:t>/ methods</a:t>
              </a:r>
              <a:endParaRPr b="0" i="0" sz="1500" u="none" cap="none" strike="noStrike">
                <a:solidFill>
                  <a:srgbClr val="000000"/>
                </a:solidFill>
                <a:latin typeface="Arial"/>
                <a:ea typeface="Arial"/>
                <a:cs typeface="Arial"/>
                <a:sym typeface="Arial"/>
              </a:endParaRPr>
            </a:p>
          </p:txBody>
        </p:sp>
        <p:sp>
          <p:nvSpPr>
            <p:cNvPr id="446" name="Google Shape;446;p58"/>
            <p:cNvSpPr txBox="1"/>
            <p:nvPr/>
          </p:nvSpPr>
          <p:spPr>
            <a:xfrm>
              <a:off x="4609051" y="3075374"/>
              <a:ext cx="1365600" cy="42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GB" sz="1500" u="none" cap="none" strike="noStrike">
                  <a:solidFill>
                    <a:srgbClr val="000000"/>
                  </a:solidFill>
                  <a:latin typeface="Arial"/>
                  <a:ea typeface="Arial"/>
                  <a:cs typeface="Arial"/>
                  <a:sym typeface="Arial"/>
                </a:rPr>
                <a:t>/ participatory</a:t>
              </a:r>
              <a:endParaRPr b="0" i="0" sz="1500" u="none" cap="none" strike="noStrike">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9"/>
          <p:cNvSpPr txBox="1"/>
          <p:nvPr>
            <p:ph idx="4294967295" type="body"/>
          </p:nvPr>
        </p:nvSpPr>
        <p:spPr>
          <a:xfrm>
            <a:off x="5010147" y="4203347"/>
            <a:ext cx="2299200" cy="319800"/>
          </a:xfrm>
          <a:prstGeom prst="rect">
            <a:avLst/>
          </a:prstGeom>
          <a:noFill/>
          <a:ln>
            <a:noFill/>
          </a:ln>
        </p:spPr>
        <p:txBody>
          <a:bodyPr anchorCtr="0" anchor="b" bIns="72000" lIns="0" spcFirstLastPara="1" rIns="108000" wrap="square" tIns="0">
            <a:noAutofit/>
          </a:bodyPr>
          <a:lstStyle/>
          <a:p>
            <a:pPr indent="0" lvl="0" marL="0" rtl="0" algn="r">
              <a:lnSpc>
                <a:spcPct val="113999"/>
              </a:lnSpc>
              <a:spcBef>
                <a:spcPts val="0"/>
              </a:spcBef>
              <a:spcAft>
                <a:spcPts val="0"/>
              </a:spcAft>
              <a:buClr>
                <a:schemeClr val="lt1"/>
              </a:buClr>
              <a:buSzPts val="1100"/>
              <a:buNone/>
            </a:pPr>
            <a:r>
              <a:rPr lang="en-GB" sz="1100"/>
              <a:t>X</a:t>
            </a:r>
            <a:endParaRPr sz="1100"/>
          </a:p>
        </p:txBody>
      </p:sp>
      <p:sp>
        <p:nvSpPr>
          <p:cNvPr id="453" name="Google Shape;453;p59"/>
          <p:cNvSpPr txBox="1"/>
          <p:nvPr/>
        </p:nvSpPr>
        <p:spPr>
          <a:xfrm>
            <a:off x="-840600" y="4732350"/>
            <a:ext cx="9984600" cy="3693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200">
              <a:solidFill>
                <a:schemeClr val="lt1"/>
              </a:solidFill>
            </a:endParaRPr>
          </a:p>
        </p:txBody>
      </p:sp>
      <p:sp>
        <p:nvSpPr>
          <p:cNvPr id="454" name="Google Shape;454;p59"/>
          <p:cNvSpPr txBox="1"/>
          <p:nvPr>
            <p:ph idx="1" type="body"/>
          </p:nvPr>
        </p:nvSpPr>
        <p:spPr>
          <a:xfrm>
            <a:off x="260300" y="260500"/>
            <a:ext cx="57870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3200"/>
              <a:buNone/>
            </a:pPr>
            <a:r>
              <a:rPr b="1" lang="en-GB"/>
              <a:t>Reproducibility: A brief history</a:t>
            </a:r>
            <a:endParaRPr/>
          </a:p>
        </p:txBody>
      </p:sp>
      <p:pic>
        <p:nvPicPr>
          <p:cNvPr id="455" name="Google Shape;455;p59"/>
          <p:cNvPicPr preferRelativeResize="0"/>
          <p:nvPr/>
        </p:nvPicPr>
        <p:blipFill>
          <a:blip r:embed="rId3">
            <a:alphaModFix/>
          </a:blip>
          <a:stretch>
            <a:fillRect/>
          </a:stretch>
        </p:blipFill>
        <p:spPr>
          <a:xfrm>
            <a:off x="4721850" y="961906"/>
            <a:ext cx="4137325" cy="1151175"/>
          </a:xfrm>
          <a:prstGeom prst="rect">
            <a:avLst/>
          </a:prstGeom>
          <a:noFill/>
          <a:ln>
            <a:noFill/>
          </a:ln>
        </p:spPr>
      </p:pic>
      <p:pic>
        <p:nvPicPr>
          <p:cNvPr id="456" name="Google Shape;456;p59"/>
          <p:cNvPicPr preferRelativeResize="0"/>
          <p:nvPr/>
        </p:nvPicPr>
        <p:blipFill>
          <a:blip r:embed="rId4">
            <a:alphaModFix/>
          </a:blip>
          <a:stretch>
            <a:fillRect/>
          </a:stretch>
        </p:blipFill>
        <p:spPr>
          <a:xfrm>
            <a:off x="5085075" y="2035418"/>
            <a:ext cx="3887924" cy="1285425"/>
          </a:xfrm>
          <a:prstGeom prst="rect">
            <a:avLst/>
          </a:prstGeom>
          <a:noFill/>
          <a:ln>
            <a:noFill/>
          </a:ln>
        </p:spPr>
      </p:pic>
      <p:pic>
        <p:nvPicPr>
          <p:cNvPr descr="Screenshot of an article with the title &quot;AI is wrestling with a replication crisis&quot; and the subtitle &quot;Tech giants dominate research but the line between real breakthrough and product showcase can be fuzzy, Some scientists have had enough&quot;." id="457" name="Google Shape;457;p59"/>
          <p:cNvPicPr preferRelativeResize="0"/>
          <p:nvPr/>
        </p:nvPicPr>
        <p:blipFill rotWithShape="1">
          <a:blip r:embed="rId5">
            <a:alphaModFix/>
          </a:blip>
          <a:srcRect b="0" l="0" r="0" t="0"/>
          <a:stretch/>
        </p:blipFill>
        <p:spPr>
          <a:xfrm>
            <a:off x="4907050" y="3219675"/>
            <a:ext cx="3723077" cy="1378774"/>
          </a:xfrm>
          <a:prstGeom prst="rect">
            <a:avLst/>
          </a:prstGeom>
          <a:noFill/>
          <a:ln>
            <a:noFill/>
          </a:ln>
        </p:spPr>
      </p:pic>
      <p:sp>
        <p:nvSpPr>
          <p:cNvPr id="458" name="Google Shape;458;p59"/>
          <p:cNvSpPr txBox="1"/>
          <p:nvPr/>
        </p:nvSpPr>
        <p:spPr>
          <a:xfrm>
            <a:off x="260300" y="904250"/>
            <a:ext cx="4749900" cy="42792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chemeClr val="lt1"/>
              </a:buClr>
              <a:buSzPts val="1900"/>
              <a:buFont typeface="Arial"/>
              <a:buChar char="●"/>
            </a:pPr>
            <a:r>
              <a:rPr b="0" i="0" lang="en-GB" sz="1900" u="none" cap="none" strike="noStrike">
                <a:solidFill>
                  <a:schemeClr val="lt1"/>
                </a:solidFill>
                <a:latin typeface="Arial"/>
                <a:ea typeface="Arial"/>
                <a:cs typeface="Arial"/>
                <a:sym typeface="Arial"/>
              </a:rPr>
              <a:t>Many scientific studies cannot be reproduced or replicated</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900" u="none" cap="none" strike="noStrike">
              <a:solidFill>
                <a:schemeClr val="lt1"/>
              </a:solidFill>
              <a:latin typeface="Arial"/>
              <a:ea typeface="Arial"/>
              <a:cs typeface="Arial"/>
              <a:sym typeface="Arial"/>
            </a:endParaRPr>
          </a:p>
          <a:p>
            <a:pPr indent="-349250" lvl="0" marL="457200" marR="0" rtl="0" algn="l">
              <a:lnSpc>
                <a:spcPct val="100000"/>
              </a:lnSpc>
              <a:spcBef>
                <a:spcPts val="0"/>
              </a:spcBef>
              <a:spcAft>
                <a:spcPts val="0"/>
              </a:spcAft>
              <a:buClr>
                <a:schemeClr val="lt1"/>
              </a:buClr>
              <a:buSzPts val="1900"/>
              <a:buFont typeface="Arial"/>
              <a:buChar char="●"/>
            </a:pPr>
            <a:r>
              <a:rPr b="0" i="0" lang="en-GB" sz="1900" u="none" cap="none" strike="noStrike">
                <a:solidFill>
                  <a:schemeClr val="lt1"/>
                </a:solidFill>
                <a:latin typeface="Arial"/>
                <a:ea typeface="Arial"/>
                <a:cs typeface="Arial"/>
                <a:sym typeface="Arial"/>
              </a:rPr>
              <a:t>Associated with psychology and medicine but is pervasive across many scientific fields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900" u="none" cap="none" strike="noStrike">
              <a:solidFill>
                <a:schemeClr val="lt1"/>
              </a:solidFill>
              <a:latin typeface="Arial"/>
              <a:ea typeface="Arial"/>
              <a:cs typeface="Arial"/>
              <a:sym typeface="Arial"/>
            </a:endParaRPr>
          </a:p>
          <a:p>
            <a:pPr indent="-349250" lvl="0" marL="457200" rtl="0" algn="l">
              <a:spcBef>
                <a:spcPts val="0"/>
              </a:spcBef>
              <a:spcAft>
                <a:spcPts val="0"/>
              </a:spcAft>
              <a:buClr>
                <a:schemeClr val="lt1"/>
              </a:buClr>
              <a:buSzPts val="1900"/>
              <a:buChar char="●"/>
            </a:pPr>
            <a:r>
              <a:rPr lang="en-GB" sz="1900">
                <a:solidFill>
                  <a:schemeClr val="lt1"/>
                </a:solidFill>
              </a:rPr>
              <a:t>Range of causes: questionable research practices, ‘publish or perish’ culture, statistical issues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900" u="none" cap="none" strike="noStrike">
              <a:solidFill>
                <a:schemeClr val="lt1"/>
              </a:solidFill>
              <a:latin typeface="Arial"/>
              <a:ea typeface="Arial"/>
              <a:cs typeface="Arial"/>
              <a:sym typeface="Arial"/>
            </a:endParaRPr>
          </a:p>
          <a:p>
            <a:pPr indent="-349250" lvl="0" marL="457200" rtl="0" algn="l">
              <a:spcBef>
                <a:spcPts val="0"/>
              </a:spcBef>
              <a:spcAft>
                <a:spcPts val="0"/>
              </a:spcAft>
              <a:buClr>
                <a:schemeClr val="lt1"/>
              </a:buClr>
              <a:buSzPts val="1900"/>
              <a:buChar char="●"/>
            </a:pPr>
            <a:r>
              <a:rPr lang="en-GB" sz="1900">
                <a:solidFill>
                  <a:schemeClr val="lt1"/>
                </a:solidFill>
              </a:rPr>
              <a:t>Link with open science movement- push for openness and transparency</a:t>
            </a:r>
            <a:endParaRPr sz="1900">
              <a:solidFill>
                <a:schemeClr val="lt1"/>
              </a:solidFill>
            </a:endParaRPr>
          </a:p>
          <a:p>
            <a:pPr indent="0" lvl="0" marL="0" marR="0" rtl="0" algn="l">
              <a:lnSpc>
                <a:spcPct val="100000"/>
              </a:lnSpc>
              <a:spcBef>
                <a:spcPts val="0"/>
              </a:spcBef>
              <a:spcAft>
                <a:spcPts val="0"/>
              </a:spcAft>
              <a:buClr>
                <a:srgbClr val="000000"/>
              </a:buClr>
              <a:buSzPts val="1700"/>
              <a:buFont typeface="Arial"/>
              <a:buNone/>
            </a:pPr>
            <a:r>
              <a:t/>
            </a:r>
            <a:endParaRPr b="0" i="0" sz="1900" u="none" cap="none" strike="noStrike">
              <a:solidFill>
                <a:schemeClr val="lt1"/>
              </a:solidFill>
              <a:latin typeface="Arial"/>
              <a:ea typeface="Arial"/>
              <a:cs typeface="Arial"/>
              <a:sym typeface="Arial"/>
            </a:endParaRPr>
          </a:p>
        </p:txBody>
      </p:sp>
      <p:sp>
        <p:nvSpPr>
          <p:cNvPr id="459" name="Google Shape;459;p59"/>
          <p:cNvSpPr txBox="1"/>
          <p:nvPr/>
        </p:nvSpPr>
        <p:spPr>
          <a:xfrm>
            <a:off x="5751275" y="14650"/>
            <a:ext cx="3392700" cy="9312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GB" sz="500">
                <a:solidFill>
                  <a:schemeClr val="lt1"/>
                </a:solidFill>
              </a:rPr>
              <a:t>Articles: </a:t>
            </a:r>
            <a:endParaRPr sz="500">
              <a:solidFill>
                <a:schemeClr val="lt1"/>
              </a:solidFill>
            </a:endParaRPr>
          </a:p>
          <a:p>
            <a:pPr indent="0" lvl="0" marL="0" rtl="0" algn="r">
              <a:lnSpc>
                <a:spcPct val="113999"/>
              </a:lnSpc>
              <a:spcBef>
                <a:spcPts val="600"/>
              </a:spcBef>
              <a:spcAft>
                <a:spcPts val="0"/>
              </a:spcAft>
              <a:buNone/>
            </a:pPr>
            <a:r>
              <a:rPr lang="en-GB" sz="500">
                <a:solidFill>
                  <a:schemeClr val="lt1"/>
                </a:solidFill>
              </a:rPr>
              <a:t>Open </a:t>
            </a:r>
            <a:r>
              <a:rPr i="1" lang="en-GB" sz="500">
                <a:solidFill>
                  <a:schemeClr val="lt1"/>
                </a:solidFill>
              </a:rPr>
              <a:t>Science</a:t>
            </a:r>
            <a:r>
              <a:rPr lang="en-GB" sz="500">
                <a:solidFill>
                  <a:schemeClr val="lt1"/>
                </a:solidFill>
              </a:rPr>
              <a:t> Collaboration. </a:t>
            </a:r>
            <a:r>
              <a:rPr i="1" lang="en-GB" sz="500">
                <a:solidFill>
                  <a:schemeClr val="lt1"/>
                </a:solidFill>
              </a:rPr>
              <a:t>Science</a:t>
            </a:r>
            <a:r>
              <a:rPr lang="en-GB" sz="500">
                <a:solidFill>
                  <a:schemeClr val="lt1"/>
                </a:solidFill>
                <a:uFill>
                  <a:noFill/>
                </a:uFill>
                <a:hlinkClick r:id="rId6">
                  <a:extLst>
                    <a:ext uri="{A12FA001-AC4F-418D-AE19-62706E023703}">
                      <ahyp:hlinkClr val="tx"/>
                    </a:ext>
                  </a:extLst>
                </a:hlinkClick>
              </a:rPr>
              <a:t> </a:t>
            </a:r>
            <a:r>
              <a:rPr lang="en-GB" sz="500" u="sng">
                <a:solidFill>
                  <a:schemeClr val="lt1"/>
                </a:solidFill>
                <a:hlinkClick r:id="rId7">
                  <a:extLst>
                    <a:ext uri="{A12FA001-AC4F-418D-AE19-62706E023703}">
                      <ahyp:hlinkClr val="tx"/>
                    </a:ext>
                  </a:extLst>
                </a:hlinkClick>
              </a:rPr>
              <a:t>http://dx.doi.org/10.1126/science.aac4716</a:t>
            </a:r>
            <a:r>
              <a:rPr lang="en-GB" sz="500">
                <a:solidFill>
                  <a:schemeClr val="lt1"/>
                </a:solidFill>
              </a:rPr>
              <a:t> (2015).</a:t>
            </a:r>
            <a:endParaRPr sz="500">
              <a:solidFill>
                <a:schemeClr val="lt1"/>
              </a:solidFill>
            </a:endParaRPr>
          </a:p>
          <a:p>
            <a:pPr indent="0" lvl="0" marL="0" rtl="0" algn="r">
              <a:lnSpc>
                <a:spcPct val="113999"/>
              </a:lnSpc>
              <a:spcBef>
                <a:spcPts val="600"/>
              </a:spcBef>
              <a:spcAft>
                <a:spcPts val="0"/>
              </a:spcAft>
              <a:buNone/>
            </a:pPr>
            <a:r>
              <a:rPr i="1" lang="en-GB" sz="500">
                <a:solidFill>
                  <a:schemeClr val="lt1"/>
                </a:solidFill>
              </a:rPr>
              <a:t>Wired,</a:t>
            </a:r>
            <a:r>
              <a:rPr lang="en-GB" sz="500">
                <a:solidFill>
                  <a:schemeClr val="lt1"/>
                </a:solidFill>
              </a:rPr>
              <a:t> wired.com/story/machine-learning-reproducibility-crisis/</a:t>
            </a:r>
            <a:endParaRPr sz="500">
              <a:solidFill>
                <a:schemeClr val="lt1"/>
              </a:solidFill>
            </a:endParaRPr>
          </a:p>
          <a:p>
            <a:pPr indent="0" lvl="0" marL="0" rtl="0" algn="r">
              <a:lnSpc>
                <a:spcPct val="113999"/>
              </a:lnSpc>
              <a:spcBef>
                <a:spcPts val="600"/>
              </a:spcBef>
              <a:spcAft>
                <a:spcPts val="600"/>
              </a:spcAft>
              <a:buNone/>
            </a:pPr>
            <a:r>
              <a:rPr i="1" lang="en-GB" sz="500">
                <a:solidFill>
                  <a:schemeClr val="lt1"/>
                </a:solidFill>
              </a:rPr>
              <a:t>MIT Tech Review</a:t>
            </a:r>
            <a:r>
              <a:rPr lang="en-GB" sz="500">
                <a:solidFill>
                  <a:schemeClr val="lt1"/>
                </a:solidFill>
              </a:rPr>
              <a:t>, technologyreview.com/2020/11/12/1011944/artificial-intelligence-replication-crisis-science-big-tech-google-deepmind-facebook-openai/</a:t>
            </a:r>
            <a:endParaRPr sz="5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60"/>
          <p:cNvSpPr txBox="1"/>
          <p:nvPr/>
        </p:nvSpPr>
        <p:spPr>
          <a:xfrm>
            <a:off x="418300" y="682611"/>
            <a:ext cx="8601000" cy="485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hlink"/>
              </a:buClr>
              <a:buSzPts val="2400"/>
              <a:buFont typeface="Arial"/>
              <a:buNone/>
            </a:pPr>
            <a:r>
              <a:rPr b="1" i="0" lang="en-GB" sz="2400" u="none" cap="none" strike="noStrike">
                <a:solidFill>
                  <a:schemeClr val="lt1"/>
                </a:solidFill>
                <a:latin typeface="Arial"/>
                <a:ea typeface="Arial"/>
                <a:cs typeface="Arial"/>
                <a:sym typeface="Arial"/>
              </a:rPr>
              <a:t>Open </a:t>
            </a:r>
            <a:r>
              <a:rPr b="1" lang="en-GB" sz="2400">
                <a:solidFill>
                  <a:schemeClr val="lt1"/>
                </a:solidFill>
              </a:rPr>
              <a:t>Access</a:t>
            </a:r>
            <a:r>
              <a:rPr b="1" i="0" lang="en-GB" sz="2400" u="none" cap="none" strike="noStrike">
                <a:solidFill>
                  <a:schemeClr val="lt1"/>
                </a:solidFill>
                <a:latin typeface="Arial"/>
                <a:ea typeface="Arial"/>
                <a:cs typeface="Arial"/>
                <a:sym typeface="Arial"/>
              </a:rPr>
              <a:t>: a brief history</a:t>
            </a:r>
            <a:endParaRPr b="1" i="0" sz="2400" u="none" cap="none" strike="noStrike">
              <a:solidFill>
                <a:srgbClr val="FFFFFF"/>
              </a:solidFill>
              <a:latin typeface="Arial"/>
              <a:ea typeface="Arial"/>
              <a:cs typeface="Arial"/>
              <a:sym typeface="Arial"/>
            </a:endParaRPr>
          </a:p>
        </p:txBody>
      </p:sp>
      <p:sp>
        <p:nvSpPr>
          <p:cNvPr id="466" name="Google Shape;466;p60"/>
          <p:cNvSpPr txBox="1"/>
          <p:nvPr/>
        </p:nvSpPr>
        <p:spPr>
          <a:xfrm>
            <a:off x="445752" y="4835725"/>
            <a:ext cx="86985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200" u="none" cap="none" strike="noStrike">
              <a:solidFill>
                <a:srgbClr val="FFFFFF"/>
              </a:solidFill>
              <a:latin typeface="Arial"/>
              <a:ea typeface="Arial"/>
              <a:cs typeface="Arial"/>
              <a:sym typeface="Arial"/>
            </a:endParaRPr>
          </a:p>
        </p:txBody>
      </p:sp>
      <p:sp>
        <p:nvSpPr>
          <p:cNvPr id="467" name="Google Shape;467;p60"/>
          <p:cNvSpPr txBox="1"/>
          <p:nvPr/>
        </p:nvSpPr>
        <p:spPr>
          <a:xfrm>
            <a:off x="2866375" y="1675975"/>
            <a:ext cx="5653200" cy="1947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rPr i="0" lang="en-GB" sz="2000" u="none" cap="none" strike="noStrike">
                <a:solidFill>
                  <a:schemeClr val="lt1"/>
                </a:solidFill>
              </a:rPr>
              <a:t>“</a:t>
            </a:r>
            <a:r>
              <a:rPr b="1" i="1" lang="en-GB" sz="1700" u="none" cap="none" strike="noStrike">
                <a:solidFill>
                  <a:schemeClr val="lt1"/>
                </a:solidFill>
              </a:rPr>
              <a:t>Information is power.</a:t>
            </a:r>
            <a:r>
              <a:rPr i="1" lang="en-GB" sz="1700" u="none" cap="none" strike="noStrike">
                <a:solidFill>
                  <a:schemeClr val="lt1"/>
                </a:solidFill>
              </a:rPr>
              <a:t> But like all power, there are those who want to keep it for themselves. The world’s entire scientific and cultural heritage, published over centuries in books and journals, is increasingly being digitized and locked up by a handful of private corporations.</a:t>
            </a:r>
            <a:r>
              <a:rPr i="1" lang="en-GB" sz="1700">
                <a:solidFill>
                  <a:schemeClr val="lt1"/>
                </a:solidFill>
              </a:rPr>
              <a:t>”</a:t>
            </a:r>
            <a:endParaRPr i="1" sz="1700">
              <a:solidFill>
                <a:schemeClr val="lt1"/>
              </a:solidFill>
            </a:endParaRPr>
          </a:p>
          <a:p>
            <a:pPr indent="0" lvl="0" marL="0" marR="0" rtl="0" algn="l">
              <a:lnSpc>
                <a:spcPct val="100000"/>
              </a:lnSpc>
              <a:spcBef>
                <a:spcPts val="0"/>
              </a:spcBef>
              <a:spcAft>
                <a:spcPts val="0"/>
              </a:spcAft>
              <a:buClr>
                <a:srgbClr val="000000"/>
              </a:buClr>
              <a:buSzPts val="1800"/>
              <a:buFont typeface="Arial"/>
              <a:buNone/>
            </a:pPr>
            <a:r>
              <a:rPr i="1" lang="en-GB" sz="1700">
                <a:solidFill>
                  <a:schemeClr val="lt1"/>
                </a:solidFill>
              </a:rPr>
              <a:t>– </a:t>
            </a:r>
            <a:r>
              <a:rPr i="1" lang="en-GB" sz="1700" u="none" cap="none" strike="noStrike">
                <a:solidFill>
                  <a:schemeClr val="lt1"/>
                </a:solidFill>
              </a:rPr>
              <a:t>Aaron Swartz, Guerilla Open Access Manifesto, 2008</a:t>
            </a:r>
            <a:endParaRPr i="0" sz="2000" u="none" cap="none" strike="noStrike">
              <a:solidFill>
                <a:schemeClr val="lt1"/>
              </a:solidFill>
            </a:endParaRPr>
          </a:p>
        </p:txBody>
      </p:sp>
      <p:pic>
        <p:nvPicPr>
          <p:cNvPr id="468" name="Google Shape;468;p60"/>
          <p:cNvPicPr preferRelativeResize="0"/>
          <p:nvPr/>
        </p:nvPicPr>
        <p:blipFill>
          <a:blip r:embed="rId3">
            <a:alphaModFix/>
          </a:blip>
          <a:stretch>
            <a:fillRect/>
          </a:stretch>
        </p:blipFill>
        <p:spPr>
          <a:xfrm>
            <a:off x="601850" y="1400311"/>
            <a:ext cx="1921074" cy="2664198"/>
          </a:xfrm>
          <a:prstGeom prst="rect">
            <a:avLst/>
          </a:prstGeom>
          <a:noFill/>
          <a:ln>
            <a:noFill/>
          </a:ln>
        </p:spPr>
      </p:pic>
      <p:pic>
        <p:nvPicPr>
          <p:cNvPr descr="Creative Commons Licensing – Sustainable Tourism Future – Module Creation  Guide" id="469" name="Google Shape;469;p60"/>
          <p:cNvPicPr preferRelativeResize="0"/>
          <p:nvPr/>
        </p:nvPicPr>
        <p:blipFill>
          <a:blip r:embed="rId4">
            <a:alphaModFix/>
          </a:blip>
          <a:stretch>
            <a:fillRect/>
          </a:stretch>
        </p:blipFill>
        <p:spPr>
          <a:xfrm>
            <a:off x="11038750" y="3204800"/>
            <a:ext cx="2857500" cy="1581150"/>
          </a:xfrm>
          <a:prstGeom prst="rect">
            <a:avLst/>
          </a:prstGeom>
          <a:noFill/>
          <a:ln>
            <a:noFill/>
          </a:ln>
        </p:spPr>
      </p:pic>
      <p:sp>
        <p:nvSpPr>
          <p:cNvPr id="470" name="Google Shape;470;p60"/>
          <p:cNvSpPr txBox="1"/>
          <p:nvPr/>
        </p:nvSpPr>
        <p:spPr>
          <a:xfrm>
            <a:off x="11191150" y="33572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100" u="sng">
                <a:solidFill>
                  <a:schemeClr val="hlink"/>
                </a:solidFill>
                <a:hlinkClick r:id="rId5"/>
              </a:rPr>
              <a:t>300 × 166</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61"/>
          <p:cNvSpPr txBox="1"/>
          <p:nvPr/>
        </p:nvSpPr>
        <p:spPr>
          <a:xfrm>
            <a:off x="418300" y="682611"/>
            <a:ext cx="8601000" cy="485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hlink"/>
              </a:buClr>
              <a:buSzPts val="2400"/>
              <a:buFont typeface="Arial"/>
              <a:buNone/>
            </a:pPr>
            <a:r>
              <a:rPr b="1" i="0" lang="en-GB" sz="2400" u="none" cap="none" strike="noStrike">
                <a:solidFill>
                  <a:schemeClr val="lt1"/>
                </a:solidFill>
                <a:latin typeface="Arial"/>
                <a:ea typeface="Arial"/>
                <a:cs typeface="Arial"/>
                <a:sym typeface="Arial"/>
              </a:rPr>
              <a:t>Open </a:t>
            </a:r>
            <a:r>
              <a:rPr b="1" lang="en-GB" sz="2400">
                <a:solidFill>
                  <a:schemeClr val="lt1"/>
                </a:solidFill>
              </a:rPr>
              <a:t>Source</a:t>
            </a:r>
            <a:r>
              <a:rPr b="1" i="0" lang="en-GB" sz="2400" u="none" cap="none" strike="noStrike">
                <a:solidFill>
                  <a:schemeClr val="lt1"/>
                </a:solidFill>
                <a:latin typeface="Arial"/>
                <a:ea typeface="Arial"/>
                <a:cs typeface="Arial"/>
                <a:sym typeface="Arial"/>
              </a:rPr>
              <a:t>: a brief history</a:t>
            </a:r>
            <a:endParaRPr b="1" i="0" sz="2400" u="none" cap="none" strike="noStrike">
              <a:solidFill>
                <a:srgbClr val="FFFFFF"/>
              </a:solidFill>
              <a:latin typeface="Arial"/>
              <a:ea typeface="Arial"/>
              <a:cs typeface="Arial"/>
              <a:sym typeface="Arial"/>
            </a:endParaRPr>
          </a:p>
        </p:txBody>
      </p:sp>
      <p:sp>
        <p:nvSpPr>
          <p:cNvPr id="477" name="Google Shape;477;p61"/>
          <p:cNvSpPr txBox="1"/>
          <p:nvPr/>
        </p:nvSpPr>
        <p:spPr>
          <a:xfrm>
            <a:off x="445752" y="4835725"/>
            <a:ext cx="8698500" cy="276900"/>
          </a:xfrm>
          <a:prstGeom prst="rect">
            <a:avLst/>
          </a:prstGeom>
          <a:noFill/>
          <a:ln>
            <a:noFill/>
          </a:ln>
        </p:spPr>
        <p:txBody>
          <a:bodyPr anchorCtr="0" anchor="t" bIns="45700" lIns="91425" spcFirstLastPara="1" rIns="91425" wrap="square" tIns="45700">
            <a:sp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b="0" i="0" sz="1200" u="none" cap="none" strike="noStrike">
              <a:solidFill>
                <a:srgbClr val="FFFFFF"/>
              </a:solidFill>
              <a:latin typeface="Arial"/>
              <a:ea typeface="Arial"/>
              <a:cs typeface="Arial"/>
              <a:sym typeface="Arial"/>
            </a:endParaRPr>
          </a:p>
        </p:txBody>
      </p:sp>
      <p:pic>
        <p:nvPicPr>
          <p:cNvPr descr="Creative Commons Licensing – Sustainable Tourism Future – Module Creation  Guide" id="478" name="Google Shape;478;p61"/>
          <p:cNvPicPr preferRelativeResize="0"/>
          <p:nvPr/>
        </p:nvPicPr>
        <p:blipFill>
          <a:blip r:embed="rId3">
            <a:alphaModFix/>
          </a:blip>
          <a:stretch>
            <a:fillRect/>
          </a:stretch>
        </p:blipFill>
        <p:spPr>
          <a:xfrm>
            <a:off x="11038750" y="3204800"/>
            <a:ext cx="2857500" cy="1581150"/>
          </a:xfrm>
          <a:prstGeom prst="rect">
            <a:avLst/>
          </a:prstGeom>
          <a:noFill/>
          <a:ln>
            <a:noFill/>
          </a:ln>
        </p:spPr>
      </p:pic>
      <p:sp>
        <p:nvSpPr>
          <p:cNvPr id="479" name="Google Shape;479;p61"/>
          <p:cNvSpPr txBox="1"/>
          <p:nvPr/>
        </p:nvSpPr>
        <p:spPr>
          <a:xfrm>
            <a:off x="11191150" y="33572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100" u="sng">
                <a:solidFill>
                  <a:schemeClr val="hlink"/>
                </a:solidFill>
                <a:hlinkClick r:id="rId4"/>
              </a:rPr>
              <a:t>300 × 166</a:t>
            </a:r>
            <a:endParaRPr/>
          </a:p>
        </p:txBody>
      </p:sp>
      <p:pic>
        <p:nvPicPr>
          <p:cNvPr descr="Mozilla Foundation - Wikidata" id="480" name="Google Shape;480;p61"/>
          <p:cNvPicPr preferRelativeResize="0"/>
          <p:nvPr/>
        </p:nvPicPr>
        <p:blipFill>
          <a:blip r:embed="rId5">
            <a:alphaModFix/>
          </a:blip>
          <a:stretch>
            <a:fillRect/>
          </a:stretch>
        </p:blipFill>
        <p:spPr>
          <a:xfrm>
            <a:off x="6438154" y="3262384"/>
            <a:ext cx="1910614" cy="545316"/>
          </a:xfrm>
          <a:prstGeom prst="rect">
            <a:avLst/>
          </a:prstGeom>
          <a:noFill/>
          <a:ln>
            <a:noFill/>
          </a:ln>
        </p:spPr>
      </p:pic>
      <p:pic>
        <p:nvPicPr>
          <p:cNvPr id="481" name="Google Shape;481;p61"/>
          <p:cNvPicPr preferRelativeResize="0"/>
          <p:nvPr/>
        </p:nvPicPr>
        <p:blipFill rotWithShape="1">
          <a:blip r:embed="rId6">
            <a:alphaModFix/>
          </a:blip>
          <a:srcRect b="18121" l="8305" r="6941" t="17639"/>
          <a:stretch/>
        </p:blipFill>
        <p:spPr>
          <a:xfrm>
            <a:off x="6077300" y="2527324"/>
            <a:ext cx="1644213" cy="623167"/>
          </a:xfrm>
          <a:prstGeom prst="rect">
            <a:avLst/>
          </a:prstGeom>
          <a:noFill/>
          <a:ln>
            <a:noFill/>
          </a:ln>
        </p:spPr>
      </p:pic>
      <p:pic>
        <p:nvPicPr>
          <p:cNvPr descr="Which Creative Commons licence should I choose? | Open access | University  of Groningen Library | University of Groningen" id="482" name="Google Shape;482;p61"/>
          <p:cNvPicPr preferRelativeResize="0"/>
          <p:nvPr/>
        </p:nvPicPr>
        <p:blipFill rotWithShape="1">
          <a:blip r:embed="rId7">
            <a:alphaModFix/>
          </a:blip>
          <a:srcRect b="38582" l="0" r="0" t="25032"/>
          <a:stretch/>
        </p:blipFill>
        <p:spPr>
          <a:xfrm>
            <a:off x="6848927" y="1698255"/>
            <a:ext cx="1964549" cy="536099"/>
          </a:xfrm>
          <a:prstGeom prst="rect">
            <a:avLst/>
          </a:prstGeom>
          <a:noFill/>
          <a:ln>
            <a:noFill/>
          </a:ln>
        </p:spPr>
      </p:pic>
      <p:grpSp>
        <p:nvGrpSpPr>
          <p:cNvPr id="483" name="Google Shape;483;p61"/>
          <p:cNvGrpSpPr/>
          <p:nvPr/>
        </p:nvGrpSpPr>
        <p:grpSpPr>
          <a:xfrm>
            <a:off x="6048017" y="713775"/>
            <a:ext cx="1702800" cy="691500"/>
            <a:chOff x="6396954" y="158250"/>
            <a:chExt cx="1702800" cy="691500"/>
          </a:xfrm>
        </p:grpSpPr>
        <p:sp>
          <p:nvSpPr>
            <p:cNvPr id="484" name="Google Shape;484;p61"/>
            <p:cNvSpPr/>
            <p:nvPr/>
          </p:nvSpPr>
          <p:spPr>
            <a:xfrm>
              <a:off x="6396954" y="158250"/>
              <a:ext cx="1702800" cy="6915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What is the Free Software Foundation?" id="485" name="Google Shape;485;p61"/>
            <p:cNvPicPr preferRelativeResize="0"/>
            <p:nvPr/>
          </p:nvPicPr>
          <p:blipFill>
            <a:blip r:embed="rId8">
              <a:alphaModFix/>
            </a:blip>
            <a:stretch>
              <a:fillRect/>
            </a:stretch>
          </p:blipFill>
          <p:spPr>
            <a:xfrm>
              <a:off x="6466474" y="234680"/>
              <a:ext cx="1526869" cy="545316"/>
            </a:xfrm>
            <a:prstGeom prst="rect">
              <a:avLst/>
            </a:prstGeom>
            <a:noFill/>
            <a:ln>
              <a:noFill/>
            </a:ln>
          </p:spPr>
        </p:pic>
      </p:grpSp>
      <p:grpSp>
        <p:nvGrpSpPr>
          <p:cNvPr id="486" name="Google Shape;486;p61"/>
          <p:cNvGrpSpPr/>
          <p:nvPr/>
        </p:nvGrpSpPr>
        <p:grpSpPr>
          <a:xfrm>
            <a:off x="7947669" y="584032"/>
            <a:ext cx="865800" cy="970070"/>
            <a:chOff x="6969769" y="966507"/>
            <a:chExt cx="865800" cy="970070"/>
          </a:xfrm>
        </p:grpSpPr>
        <p:sp>
          <p:nvSpPr>
            <p:cNvPr id="487" name="Google Shape;487;p61"/>
            <p:cNvSpPr/>
            <p:nvPr/>
          </p:nvSpPr>
          <p:spPr>
            <a:xfrm>
              <a:off x="6969769" y="966507"/>
              <a:ext cx="865800" cy="9117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88" name="Google Shape;488;p61"/>
            <p:cNvPicPr preferRelativeResize="0"/>
            <p:nvPr/>
          </p:nvPicPr>
          <p:blipFill>
            <a:blip r:embed="rId9">
              <a:alphaModFix/>
            </a:blip>
            <a:stretch>
              <a:fillRect/>
            </a:stretch>
          </p:blipFill>
          <p:spPr>
            <a:xfrm>
              <a:off x="7049109" y="966508"/>
              <a:ext cx="685968" cy="970069"/>
            </a:xfrm>
            <a:prstGeom prst="rect">
              <a:avLst/>
            </a:prstGeom>
            <a:noFill/>
            <a:ln>
              <a:noFill/>
            </a:ln>
          </p:spPr>
        </p:pic>
      </p:grpSp>
      <p:pic>
        <p:nvPicPr>
          <p:cNvPr descr="What is open access?" id="489" name="Google Shape;489;p61"/>
          <p:cNvPicPr preferRelativeResize="0"/>
          <p:nvPr/>
        </p:nvPicPr>
        <p:blipFill>
          <a:blip r:embed="rId10">
            <a:alphaModFix/>
          </a:blip>
          <a:stretch>
            <a:fillRect/>
          </a:stretch>
        </p:blipFill>
        <p:spPr>
          <a:xfrm>
            <a:off x="7067762" y="3957650"/>
            <a:ext cx="1526875" cy="610750"/>
          </a:xfrm>
          <a:prstGeom prst="rect">
            <a:avLst/>
          </a:prstGeom>
          <a:noFill/>
          <a:ln>
            <a:noFill/>
          </a:ln>
        </p:spPr>
      </p:pic>
      <p:sp>
        <p:nvSpPr>
          <p:cNvPr id="490" name="Google Shape;490;p61"/>
          <p:cNvSpPr txBox="1"/>
          <p:nvPr/>
        </p:nvSpPr>
        <p:spPr>
          <a:xfrm>
            <a:off x="431800" y="1567950"/>
            <a:ext cx="5463600" cy="19431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GB" sz="1500">
                <a:solidFill>
                  <a:schemeClr val="lt1"/>
                </a:solidFill>
              </a:rPr>
              <a:t>Open Science has roots in developing tools and ways of working that aim to </a:t>
            </a:r>
            <a:r>
              <a:rPr b="1" lang="en-GB" sz="1500">
                <a:solidFill>
                  <a:schemeClr val="lt1"/>
                </a:solidFill>
              </a:rPr>
              <a:t>shift power</a:t>
            </a:r>
            <a:r>
              <a:rPr lang="en-GB" sz="1500">
                <a:solidFill>
                  <a:schemeClr val="lt1"/>
                </a:solidFill>
              </a:rPr>
              <a:t> </a:t>
            </a:r>
            <a:r>
              <a:rPr b="1" lang="en-GB" sz="1500">
                <a:solidFill>
                  <a:schemeClr val="lt1"/>
                </a:solidFill>
              </a:rPr>
              <a:t>in the production and publication of knowledge worldwide via the open source movement.</a:t>
            </a:r>
            <a:endParaRPr b="1" sz="1500">
              <a:solidFill>
                <a:schemeClr val="lt1"/>
              </a:solidFill>
            </a:endParaRPr>
          </a:p>
          <a:p>
            <a:pPr indent="0" lvl="0" marL="0" rtl="0" algn="l">
              <a:lnSpc>
                <a:spcPct val="115000"/>
              </a:lnSpc>
              <a:spcBef>
                <a:spcPts val="0"/>
              </a:spcBef>
              <a:spcAft>
                <a:spcPts val="0"/>
              </a:spcAft>
              <a:buNone/>
            </a:pPr>
            <a:r>
              <a:t/>
            </a:r>
            <a:endParaRPr b="1"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GB" sz="1500">
                <a:solidFill>
                  <a:schemeClr val="lt1"/>
                </a:solidFill>
              </a:rPr>
              <a:t>Roots in free software movement</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GB" sz="1500">
                <a:solidFill>
                  <a:schemeClr val="lt1"/>
                </a:solidFill>
              </a:rPr>
              <a:t>Licensing allowed for modifications and derived works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GB" sz="1500">
                <a:solidFill>
                  <a:schemeClr val="lt1"/>
                </a:solidFill>
              </a:rPr>
              <a:t>Developed into free and open source software (F/OSS) movement</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GB" sz="1500">
                <a:solidFill>
                  <a:schemeClr val="lt1"/>
                </a:solidFill>
              </a:rPr>
              <a:t>Influenced ‘open’ movements: open knowledge, open data, </a:t>
            </a:r>
            <a:br>
              <a:rPr lang="en-GB" sz="1500">
                <a:solidFill>
                  <a:schemeClr val="lt1"/>
                </a:solidFill>
              </a:rPr>
            </a:br>
            <a:r>
              <a:rPr lang="en-GB" sz="1500">
                <a:solidFill>
                  <a:schemeClr val="lt1"/>
                </a:solidFill>
              </a:rPr>
              <a:t>open access, open science</a:t>
            </a:r>
            <a:endParaRPr b="1" sz="15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2"/>
          <p:cNvSpPr txBox="1"/>
          <p:nvPr>
            <p:ph idx="429496729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600"/>
              </a:spcAft>
              <a:buClr>
                <a:schemeClr val="lt1"/>
              </a:buClr>
              <a:buSzPts val="1200"/>
              <a:buFont typeface="Arial"/>
              <a:buNone/>
            </a:pPr>
            <a:r>
              <a:rPr lang="en-GB" sz="1200">
                <a:solidFill>
                  <a:schemeClr val="lt1"/>
                </a:solidFill>
              </a:rPr>
              <a:t>@turingway, CC-BY 4.0, Zenodo: https://zenodo.org/record/</a:t>
            </a:r>
            <a:r>
              <a:rPr lang="en-GB" sz="1100">
                <a:solidFill>
                  <a:schemeClr val="lt1"/>
                </a:solidFill>
              </a:rPr>
              <a:t>7848675, DOI: 10.5281/zenodo.7994371</a:t>
            </a:r>
            <a:endParaRPr sz="1200">
              <a:solidFill>
                <a:schemeClr val="lt1"/>
              </a:solidFill>
            </a:endParaRPr>
          </a:p>
        </p:txBody>
      </p:sp>
      <p:sp>
        <p:nvSpPr>
          <p:cNvPr id="497" name="Google Shape;497;p62"/>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Font typeface="Arial"/>
              <a:buNone/>
            </a:pPr>
            <a:r>
              <a:rPr b="1" lang="en-GB" sz="3100"/>
              <a:t>Turing Way beginnings: Reproducibility, Open Science, Open Access &amp; Open Source</a:t>
            </a:r>
            <a:endParaRPr b="1" sz="3300"/>
          </a:p>
          <a:p>
            <a:pPr indent="0" lvl="0" marL="0" rtl="0" algn="l">
              <a:lnSpc>
                <a:spcPct val="100000"/>
              </a:lnSpc>
              <a:spcBef>
                <a:spcPts val="0"/>
              </a:spcBef>
              <a:spcAft>
                <a:spcPts val="0"/>
              </a:spcAft>
              <a:buClr>
                <a:schemeClr val="lt1"/>
              </a:buClr>
              <a:buSzPts val="2400"/>
              <a:buNone/>
            </a:pPr>
            <a:r>
              <a:t/>
            </a:r>
            <a:endParaRPr b="1" sz="3100"/>
          </a:p>
        </p:txBody>
      </p:sp>
      <p:pic>
        <p:nvPicPr>
          <p:cNvPr descr="Picture of Kirstie Whitaker" id="498" name="Google Shape;498;p62"/>
          <p:cNvPicPr preferRelativeResize="0"/>
          <p:nvPr/>
        </p:nvPicPr>
        <p:blipFill rotWithShape="1">
          <a:blip r:embed="rId3">
            <a:alphaModFix/>
          </a:blip>
          <a:srcRect b="14900" l="0" r="16352" t="0"/>
          <a:stretch/>
        </p:blipFill>
        <p:spPr>
          <a:xfrm>
            <a:off x="570925" y="1522850"/>
            <a:ext cx="1099325" cy="1220575"/>
          </a:xfrm>
          <a:prstGeom prst="rect">
            <a:avLst/>
          </a:prstGeom>
          <a:noFill/>
          <a:ln>
            <a:noFill/>
          </a:ln>
        </p:spPr>
      </p:pic>
      <p:pic>
        <p:nvPicPr>
          <p:cNvPr descr="Picture of Malvika Sharan" id="499" name="Google Shape;499;p62"/>
          <p:cNvPicPr preferRelativeResize="0"/>
          <p:nvPr/>
        </p:nvPicPr>
        <p:blipFill rotWithShape="1">
          <a:blip r:embed="rId4">
            <a:alphaModFix/>
          </a:blip>
          <a:srcRect b="0" l="16296" r="0" t="0"/>
          <a:stretch/>
        </p:blipFill>
        <p:spPr>
          <a:xfrm>
            <a:off x="561375" y="3102275"/>
            <a:ext cx="1118423" cy="1220574"/>
          </a:xfrm>
          <a:prstGeom prst="rect">
            <a:avLst/>
          </a:prstGeom>
          <a:noFill/>
          <a:ln>
            <a:noFill/>
          </a:ln>
        </p:spPr>
      </p:pic>
      <p:sp>
        <p:nvSpPr>
          <p:cNvPr id="500" name="Google Shape;500;p62"/>
          <p:cNvSpPr/>
          <p:nvPr/>
        </p:nvSpPr>
        <p:spPr>
          <a:xfrm>
            <a:off x="1742988" y="1522838"/>
            <a:ext cx="1741200" cy="77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rPr b="0" i="0" lang="en-GB" sz="1500" u="none" cap="none" strike="noStrike">
                <a:solidFill>
                  <a:schemeClr val="lt1"/>
                </a:solidFill>
                <a:highlight>
                  <a:srgbClr val="808080"/>
                </a:highlight>
                <a:latin typeface="Arial"/>
                <a:ea typeface="Arial"/>
                <a:cs typeface="Arial"/>
                <a:sym typeface="Arial"/>
              </a:rPr>
              <a:t>Kirstie Whitaker</a:t>
            </a:r>
            <a:endParaRPr b="0" i="0" sz="1500" u="none" cap="none" strike="noStrike">
              <a:solidFill>
                <a:schemeClr val="lt1"/>
              </a:solidFill>
              <a:highlight>
                <a:srgbClr val="808080"/>
              </a:highlight>
              <a:latin typeface="Arial"/>
              <a:ea typeface="Arial"/>
              <a:cs typeface="Arial"/>
              <a:sym typeface="Arial"/>
            </a:endParaRPr>
          </a:p>
          <a:p>
            <a:pPr indent="0" lvl="0" marL="0" marR="0" rtl="0" algn="l">
              <a:lnSpc>
                <a:spcPct val="114000"/>
              </a:lnSpc>
              <a:spcBef>
                <a:spcPts val="0"/>
              </a:spcBef>
              <a:spcAft>
                <a:spcPts val="0"/>
              </a:spcAft>
              <a:buClr>
                <a:schemeClr val="lt1"/>
              </a:buClr>
              <a:buSzPts val="1400"/>
              <a:buFont typeface="Arial"/>
              <a:buNone/>
            </a:pPr>
            <a:r>
              <a:rPr lang="en-GB" sz="1300">
                <a:solidFill>
                  <a:schemeClr val="lt1"/>
                </a:solidFill>
              </a:rPr>
              <a:t>Programme </a:t>
            </a:r>
            <a:r>
              <a:rPr b="0" i="0" lang="en-GB" sz="1300" u="none" cap="none" strike="noStrike">
                <a:solidFill>
                  <a:schemeClr val="lt1"/>
                </a:solidFill>
                <a:latin typeface="Arial"/>
                <a:ea typeface="Arial"/>
                <a:cs typeface="Arial"/>
                <a:sym typeface="Arial"/>
              </a:rPr>
              <a:t>Lead of Tools, Practices &amp; Systems Programme</a:t>
            </a:r>
            <a:endParaRPr b="0" i="0" sz="13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highlight>
                <a:srgbClr val="808080"/>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Arial"/>
                <a:ea typeface="Arial"/>
                <a:cs typeface="Arial"/>
                <a:sym typeface="Arial"/>
              </a:rPr>
              <a:t> </a:t>
            </a:r>
            <a:endParaRPr b="0" i="0" sz="1300" u="none" cap="none" strike="noStrike">
              <a:solidFill>
                <a:schemeClr val="lt1"/>
              </a:solidFill>
              <a:latin typeface="Arial"/>
              <a:ea typeface="Arial"/>
              <a:cs typeface="Arial"/>
              <a:sym typeface="Arial"/>
            </a:endParaRPr>
          </a:p>
        </p:txBody>
      </p:sp>
      <p:sp>
        <p:nvSpPr>
          <p:cNvPr id="501" name="Google Shape;501;p62"/>
          <p:cNvSpPr/>
          <p:nvPr/>
        </p:nvSpPr>
        <p:spPr>
          <a:xfrm>
            <a:off x="1743000" y="3102275"/>
            <a:ext cx="1704900" cy="77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rPr b="0" i="0" lang="en-GB" sz="1500" u="none" cap="none" strike="noStrike">
                <a:solidFill>
                  <a:schemeClr val="lt1"/>
                </a:solidFill>
                <a:highlight>
                  <a:srgbClr val="808080"/>
                </a:highlight>
                <a:latin typeface="Arial"/>
                <a:ea typeface="Arial"/>
                <a:cs typeface="Arial"/>
                <a:sym typeface="Arial"/>
              </a:rPr>
              <a:t>Malvika Sharan</a:t>
            </a:r>
            <a:endParaRPr b="0" i="0" sz="1500" u="none" cap="none" strike="noStrike">
              <a:solidFill>
                <a:schemeClr val="lt1"/>
              </a:solidFill>
              <a:highlight>
                <a:srgbClr val="808080"/>
              </a:highlight>
              <a:latin typeface="Arial"/>
              <a:ea typeface="Arial"/>
              <a:cs typeface="Arial"/>
              <a:sym typeface="Arial"/>
            </a:endParaRPr>
          </a:p>
          <a:p>
            <a:pPr indent="0" lvl="0" marL="0" marR="0" rtl="0" algn="l">
              <a:lnSpc>
                <a:spcPct val="114000"/>
              </a:lnSpc>
              <a:spcBef>
                <a:spcPts val="0"/>
              </a:spcBef>
              <a:spcAft>
                <a:spcPts val="0"/>
              </a:spcAft>
              <a:buClr>
                <a:srgbClr val="000000"/>
              </a:buClr>
              <a:buSzPts val="1400"/>
              <a:buFont typeface="Arial"/>
              <a:buNone/>
            </a:pPr>
            <a:r>
              <a:rPr b="0" i="0" lang="en-GB" sz="1300" u="none" cap="none" strike="noStrike">
                <a:solidFill>
                  <a:schemeClr val="lt1"/>
                </a:solidFill>
                <a:latin typeface="Arial"/>
                <a:ea typeface="Arial"/>
                <a:cs typeface="Arial"/>
                <a:sym typeface="Arial"/>
              </a:rPr>
              <a:t>Senior Researcher, Tools, Practices &amp; Systems</a:t>
            </a:r>
            <a:endParaRPr b="0" i="0" sz="13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highlight>
                <a:srgbClr val="808080"/>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Arial"/>
                <a:ea typeface="Arial"/>
                <a:cs typeface="Arial"/>
                <a:sym typeface="Arial"/>
              </a:rPr>
              <a:t> </a:t>
            </a:r>
            <a:endParaRPr b="0" i="0" sz="1300" u="none" cap="none" strike="noStrike">
              <a:solidFill>
                <a:schemeClr val="lt1"/>
              </a:solidFill>
              <a:latin typeface="Arial"/>
              <a:ea typeface="Arial"/>
              <a:cs typeface="Arial"/>
              <a:sym typeface="Arial"/>
            </a:endParaRPr>
          </a:p>
        </p:txBody>
      </p:sp>
      <p:pic>
        <p:nvPicPr>
          <p:cNvPr id="502" name="Google Shape;502;p62"/>
          <p:cNvPicPr preferRelativeResize="0"/>
          <p:nvPr/>
        </p:nvPicPr>
        <p:blipFill rotWithShape="1">
          <a:blip r:embed="rId5">
            <a:alphaModFix/>
          </a:blip>
          <a:srcRect b="0" l="6489" r="0" t="0"/>
          <a:stretch/>
        </p:blipFill>
        <p:spPr>
          <a:xfrm>
            <a:off x="3948275" y="1437000"/>
            <a:ext cx="4256576" cy="31429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