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4"/>
  </p:sldMasterIdLst>
  <p:notesMasterIdLst>
    <p:notesMasterId r:id="rId58"/>
  </p:notesMasterIdLst>
  <p:handoutMasterIdLst>
    <p:handoutMasterId r:id="rId59"/>
  </p:handoutMasterIdLst>
  <p:sldIdLst>
    <p:sldId id="267" r:id="rId5"/>
    <p:sldId id="268" r:id="rId6"/>
    <p:sldId id="269" r:id="rId7"/>
    <p:sldId id="257" r:id="rId8"/>
    <p:sldId id="262" r:id="rId9"/>
    <p:sldId id="270" r:id="rId10"/>
    <p:sldId id="271" r:id="rId11"/>
    <p:sldId id="272" r:id="rId12"/>
    <p:sldId id="273" r:id="rId13"/>
    <p:sldId id="274" r:id="rId14"/>
    <p:sldId id="275" r:id="rId15"/>
    <p:sldId id="276" r:id="rId16"/>
    <p:sldId id="277" r:id="rId17"/>
    <p:sldId id="278" r:id="rId18"/>
    <p:sldId id="279" r:id="rId19"/>
    <p:sldId id="299" r:id="rId20"/>
    <p:sldId id="280" r:id="rId21"/>
    <p:sldId id="281" r:id="rId22"/>
    <p:sldId id="282" r:id="rId23"/>
    <p:sldId id="283" r:id="rId24"/>
    <p:sldId id="302" r:id="rId25"/>
    <p:sldId id="291" r:id="rId26"/>
    <p:sldId id="292" r:id="rId27"/>
    <p:sldId id="300" r:id="rId28"/>
    <p:sldId id="301" r:id="rId29"/>
    <p:sldId id="287" r:id="rId30"/>
    <p:sldId id="293" r:id="rId31"/>
    <p:sldId id="294" r:id="rId32"/>
    <p:sldId id="295" r:id="rId33"/>
    <p:sldId id="303" r:id="rId34"/>
    <p:sldId id="296" r:id="rId35"/>
    <p:sldId id="297" r:id="rId36"/>
    <p:sldId id="288" r:id="rId37"/>
    <p:sldId id="284" r:id="rId38"/>
    <p:sldId id="285" r:id="rId39"/>
    <p:sldId id="289" r:id="rId40"/>
    <p:sldId id="286" r:id="rId41"/>
    <p:sldId id="290" r:id="rId42"/>
    <p:sldId id="298" r:id="rId43"/>
    <p:sldId id="256" r:id="rId44"/>
    <p:sldId id="305" r:id="rId45"/>
    <p:sldId id="258" r:id="rId46"/>
    <p:sldId id="259" r:id="rId47"/>
    <p:sldId id="260" r:id="rId48"/>
    <p:sldId id="261" r:id="rId49"/>
    <p:sldId id="306" r:id="rId50"/>
    <p:sldId id="263" r:id="rId51"/>
    <p:sldId id="264" r:id="rId52"/>
    <p:sldId id="265" r:id="rId53"/>
    <p:sldId id="266" r:id="rId54"/>
    <p:sldId id="307" r:id="rId55"/>
    <p:sldId id="308" r:id="rId56"/>
    <p:sldId id="309" r:id="rId57"/>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6A4D"/>
    <a:srgbClr val="1A7A68"/>
    <a:srgbClr val="BD3942"/>
    <a:srgbClr val="CC575F"/>
    <a:srgbClr val="FF597D"/>
    <a:srgbClr val="0B22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946" autoAdjust="0"/>
    <p:restoredTop sz="79514" autoAdjust="0"/>
  </p:normalViewPr>
  <p:slideViewPr>
    <p:cSldViewPr snapToGrid="0">
      <p:cViewPr varScale="1">
        <p:scale>
          <a:sx n="52" d="100"/>
          <a:sy n="52" d="100"/>
        </p:scale>
        <p:origin x="108" y="9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fr-FR"/>
              <a:t>Journées Abes 2018   l    23 et 24 mai   l   Montpellier Corum</a:t>
            </a: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57BB2C0-74AC-4BBD-825A-345B6AA366B1}" type="datetimeFigureOut">
              <a:rPr lang="fr-FR" smtClean="0"/>
              <a:t>01/06/2023</a:t>
            </a:fld>
            <a:endParaRPr lang="fr-FR"/>
          </a:p>
        </p:txBody>
      </p:sp>
      <p:sp>
        <p:nvSpPr>
          <p:cNvPr id="4" name="Espace réservé du pied de pag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fr-FR"/>
              <a:t>Journées Abes 2018   l    23 et 24 mai   l   Montpellier Corum</a:t>
            </a:r>
          </a:p>
        </p:txBody>
      </p:sp>
      <p:sp>
        <p:nvSpPr>
          <p:cNvPr id="5" name="Espace réservé du numéro de diapositiv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CEE9B0F-55D0-4335-86DE-CD44BAEB291E}" type="slidenum">
              <a:rPr lang="fr-FR" smtClean="0"/>
              <a:t>‹N°›</a:t>
            </a:fld>
            <a:endParaRPr lang="fr-FR"/>
          </a:p>
        </p:txBody>
      </p:sp>
    </p:spTree>
    <p:extLst>
      <p:ext uri="{BB962C8B-B14F-4D97-AF65-F5344CB8AC3E}">
        <p14:creationId xmlns:p14="http://schemas.microsoft.com/office/powerpoint/2010/main" val="1599793137"/>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fr-FR"/>
              <a:t>Journées Abes 2018   l    23 et 24 mai   l   Montpellier Corum</a:t>
            </a: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3BC5676-9B07-4B0B-AD04-BB84C5DDB0B1}" type="datetimeFigureOut">
              <a:rPr lang="fr-FR" smtClean="0"/>
              <a:t>01/06/2023</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fr-FR"/>
              <a:t>Journées Abes 2018   l    23 et 24 mai   l   Montpellier Corum</a:t>
            </a: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AD5791-F1EC-4711-9709-A1EC872A2AB0}" type="slidenum">
              <a:rPr lang="fr-FR" smtClean="0"/>
              <a:t>‹N°›</a:t>
            </a:fld>
            <a:endParaRPr lang="fr-FR"/>
          </a:p>
        </p:txBody>
      </p:sp>
    </p:spTree>
    <p:extLst>
      <p:ext uri="{BB962C8B-B14F-4D97-AF65-F5344CB8AC3E}">
        <p14:creationId xmlns:p14="http://schemas.microsoft.com/office/powerpoint/2010/main" val="3304204018"/>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85800" y="1143000"/>
            <a:ext cx="5486400" cy="3086100"/>
          </a:xfrm>
        </p:spPr>
      </p:sp>
      <p:sp>
        <p:nvSpPr>
          <p:cNvPr id="3" name="Espace réservé des commentaires 2"/>
          <p:cNvSpPr>
            <a:spLocks noGrp="1"/>
          </p:cNvSpPr>
          <p:nvPr>
            <p:ph type="body" idx="1"/>
          </p:nvPr>
        </p:nvSpPr>
        <p:spPr/>
        <p:txBody>
          <a:bodyPr/>
          <a:lstStyle/>
          <a:p>
            <a:endParaRPr lang="fr-FR"/>
          </a:p>
        </p:txBody>
      </p:sp>
    </p:spTree>
    <p:extLst>
      <p:ext uri="{BB962C8B-B14F-4D97-AF65-F5344CB8AC3E}">
        <p14:creationId xmlns:p14="http://schemas.microsoft.com/office/powerpoint/2010/main" val="35783734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85800" y="1143000"/>
            <a:ext cx="5486400" cy="3086100"/>
          </a:xfrm>
        </p:spPr>
      </p:sp>
      <p:sp>
        <p:nvSpPr>
          <p:cNvPr id="3" name="Espace réservé des commentaires 2"/>
          <p:cNvSpPr>
            <a:spLocks noGrp="1"/>
          </p:cNvSpPr>
          <p:nvPr>
            <p:ph type="body" idx="1"/>
          </p:nvPr>
        </p:nvSpPr>
        <p:spPr/>
        <p:txBody>
          <a:bodyPr/>
          <a:lstStyle/>
          <a:p>
            <a:endParaRPr lang="fr-FR"/>
          </a:p>
        </p:txBody>
      </p:sp>
    </p:spTree>
    <p:extLst>
      <p:ext uri="{BB962C8B-B14F-4D97-AF65-F5344CB8AC3E}">
        <p14:creationId xmlns:p14="http://schemas.microsoft.com/office/powerpoint/2010/main" val="35783734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85800" y="1143000"/>
            <a:ext cx="5486400" cy="3086100"/>
          </a:xfrm>
        </p:spPr>
      </p:sp>
      <p:sp>
        <p:nvSpPr>
          <p:cNvPr id="3" name="Espace réservé des commentaires 2"/>
          <p:cNvSpPr>
            <a:spLocks noGrp="1"/>
          </p:cNvSpPr>
          <p:nvPr>
            <p:ph type="body" idx="1"/>
          </p:nvPr>
        </p:nvSpPr>
        <p:spPr/>
        <p:txBody>
          <a:bodyPr/>
          <a:lstStyle/>
          <a:p>
            <a:endParaRPr lang="fr-FR"/>
          </a:p>
        </p:txBody>
      </p:sp>
    </p:spTree>
    <p:extLst>
      <p:ext uri="{BB962C8B-B14F-4D97-AF65-F5344CB8AC3E}">
        <p14:creationId xmlns:p14="http://schemas.microsoft.com/office/powerpoint/2010/main" val="20424838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85800" y="1143000"/>
            <a:ext cx="5486400" cy="3086100"/>
          </a:xfrm>
        </p:spPr>
      </p:sp>
      <p:sp>
        <p:nvSpPr>
          <p:cNvPr id="3" name="Espace réservé des commentaires 2"/>
          <p:cNvSpPr>
            <a:spLocks noGrp="1"/>
          </p:cNvSpPr>
          <p:nvPr>
            <p:ph type="body" idx="1"/>
          </p:nvPr>
        </p:nvSpPr>
        <p:spPr/>
        <p:txBody>
          <a:bodyPr/>
          <a:lstStyle/>
          <a:p>
            <a:endParaRPr lang="fr-FR"/>
          </a:p>
        </p:txBody>
      </p:sp>
    </p:spTree>
    <p:extLst>
      <p:ext uri="{BB962C8B-B14F-4D97-AF65-F5344CB8AC3E}">
        <p14:creationId xmlns:p14="http://schemas.microsoft.com/office/powerpoint/2010/main" val="29924284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85800" y="1143000"/>
            <a:ext cx="5486400" cy="3086100"/>
          </a:xfrm>
        </p:spPr>
      </p:sp>
      <p:sp>
        <p:nvSpPr>
          <p:cNvPr id="3" name="Espace réservé des commentair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15146179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L’appel au diagnostic de </a:t>
            </a:r>
            <a:r>
              <a:rPr lang="fr-FR" dirty="0" err="1"/>
              <a:t>Qualinka</a:t>
            </a:r>
            <a:r>
              <a:rPr lang="fr-FR" dirty="0"/>
              <a:t> nécessite d’être authentifié avec un login </a:t>
            </a:r>
            <a:r>
              <a:rPr lang="fr-FR" dirty="0" err="1"/>
              <a:t>WinIBW</a:t>
            </a:r>
            <a:r>
              <a:rPr lang="fr-FR" dirty="0"/>
              <a:t> permettant de modifier le niveau bibliographique. Cela nous permet de suivre l’utilisation de cet outil et de produire des statistiques. </a:t>
            </a:r>
          </a:p>
          <a:p>
            <a:r>
              <a:rPr lang="fr-FR" dirty="0"/>
              <a:t>Le bouton en forme d’ampoule se trouve en haut à droite sur l’écran. </a:t>
            </a:r>
          </a:p>
        </p:txBody>
      </p:sp>
    </p:spTree>
    <p:extLst>
      <p:ext uri="{BB962C8B-B14F-4D97-AF65-F5344CB8AC3E}">
        <p14:creationId xmlns:p14="http://schemas.microsoft.com/office/powerpoint/2010/main" val="24377271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Le diagnostic est rendu visible par un code couleur qui s’ajoute sur les points d’accès. </a:t>
            </a:r>
          </a:p>
          <a:p>
            <a:r>
              <a:rPr lang="fr-FR" dirty="0"/>
              <a:t>VERT : </a:t>
            </a:r>
            <a:r>
              <a:rPr lang="fr-FR" dirty="0" err="1"/>
              <a:t>Qualinka</a:t>
            </a:r>
            <a:r>
              <a:rPr lang="fr-FR" dirty="0"/>
              <a:t> a conclut au même lien que celui qui existe déjà. </a:t>
            </a:r>
          </a:p>
          <a:p>
            <a:r>
              <a:rPr lang="fr-FR" dirty="0"/>
              <a:t>JAUNE : </a:t>
            </a:r>
            <a:r>
              <a:rPr lang="fr-FR" dirty="0" err="1"/>
              <a:t>Qualinka</a:t>
            </a:r>
            <a:r>
              <a:rPr lang="fr-FR" dirty="0"/>
              <a:t> n’a pas produit de conclusion, par manque d’information. </a:t>
            </a:r>
          </a:p>
          <a:p>
            <a:r>
              <a:rPr lang="fr-FR" dirty="0"/>
              <a:t>ROUGE : </a:t>
            </a:r>
            <a:r>
              <a:rPr lang="fr-FR" dirty="0" err="1"/>
              <a:t>Qualinka</a:t>
            </a:r>
            <a:r>
              <a:rPr lang="fr-FR" dirty="0"/>
              <a:t> propose un lien différent de celui qui existe. </a:t>
            </a:r>
          </a:p>
          <a:p>
            <a:r>
              <a:rPr lang="fr-FR" dirty="0"/>
              <a:t>Les arcs qui relient les points d’accès en rouge représentent la proposition faite pour les lier à une autre autorité. </a:t>
            </a:r>
          </a:p>
        </p:txBody>
      </p:sp>
    </p:spTree>
    <p:extLst>
      <p:ext uri="{BB962C8B-B14F-4D97-AF65-F5344CB8AC3E}">
        <p14:creationId xmlns:p14="http://schemas.microsoft.com/office/powerpoint/2010/main" val="20298573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En faisant un clic droit sur chaque point d’accès, je peux connaître les informations exploitées par le programme pour parvenir à sa décision. </a:t>
            </a:r>
          </a:p>
          <a:p>
            <a:r>
              <a:rPr lang="fr-FR" dirty="0"/>
              <a:t>Vous pouvez vous référer à la documentation de Paprika pour savoir ce que recouvre chaque terme : https://documentation.abes.fr/aideidrefpaprika/index.html#ComprendreDiagnostic </a:t>
            </a:r>
          </a:p>
        </p:txBody>
      </p:sp>
    </p:spTree>
    <p:extLst>
      <p:ext uri="{BB962C8B-B14F-4D97-AF65-F5344CB8AC3E}">
        <p14:creationId xmlns:p14="http://schemas.microsoft.com/office/powerpoint/2010/main" val="23486324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Après vérification (les deux points d’accès représentaient deux versions d’une thèse en agronomie, qui doivent bien être attribuées à cette Hélène Gautier agronome, et quitter la Hélène Gautier docteure en neurosciences), je suis la proposition de </a:t>
            </a:r>
            <a:r>
              <a:rPr lang="fr-FR" dirty="0" err="1"/>
              <a:t>Qualinka</a:t>
            </a:r>
            <a:r>
              <a:rPr lang="fr-FR" dirty="0"/>
              <a:t> et valide mon action ( le clic droit me propose d’enregistrer.)</a:t>
            </a:r>
          </a:p>
        </p:txBody>
      </p:sp>
    </p:spTree>
    <p:extLst>
      <p:ext uri="{BB962C8B-B14F-4D97-AF65-F5344CB8AC3E}">
        <p14:creationId xmlns:p14="http://schemas.microsoft.com/office/powerpoint/2010/main" val="33614237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Il y a deux Rémi Mathis, homonymes, qui sont distingués dans le point d’accès par leur date de naissance. </a:t>
            </a:r>
          </a:p>
          <a:p>
            <a:endParaRPr lang="fr-FR" dirty="0"/>
          </a:p>
          <a:p>
            <a:r>
              <a:rPr lang="fr-FR" dirty="0"/>
              <a:t>Dans cet exemple, on voit : </a:t>
            </a:r>
          </a:p>
          <a:p>
            <a:pPr marL="171450" indent="-171450">
              <a:buFontTx/>
              <a:buChar char="-"/>
            </a:pPr>
            <a:r>
              <a:rPr lang="fr-FR" dirty="0"/>
              <a:t>Un point d’accès pour lequel </a:t>
            </a:r>
            <a:r>
              <a:rPr lang="fr-FR" dirty="0" err="1"/>
              <a:t>Qualinka</a:t>
            </a:r>
            <a:r>
              <a:rPr lang="fr-FR" dirty="0"/>
              <a:t> considère que le lien est erroné et fait une proposition (arc rouge) : c’est une thèse en médecine.</a:t>
            </a:r>
          </a:p>
          <a:p>
            <a:pPr marL="171450" indent="-171450">
              <a:buFontTx/>
              <a:buChar char="-"/>
            </a:pPr>
            <a:r>
              <a:rPr lang="fr-FR" dirty="0"/>
              <a:t>Un point d’accès, aussi coloré en rouge, pour lequel aucune proposition d’autorité n’est faite. </a:t>
            </a:r>
          </a:p>
          <a:p>
            <a:pPr marL="0" indent="0">
              <a:buFontTx/>
              <a:buNone/>
            </a:pPr>
            <a:endParaRPr lang="fr-FR" dirty="0"/>
          </a:p>
        </p:txBody>
      </p:sp>
    </p:spTree>
    <p:extLst>
      <p:ext uri="{BB962C8B-B14F-4D97-AF65-F5344CB8AC3E}">
        <p14:creationId xmlns:p14="http://schemas.microsoft.com/office/powerpoint/2010/main" val="32209353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Commençons par le cas où </a:t>
            </a:r>
            <a:r>
              <a:rPr lang="fr-FR" dirty="0" err="1"/>
              <a:t>Qualinka</a:t>
            </a:r>
            <a:r>
              <a:rPr lang="fr-FR" dirty="0"/>
              <a:t> propose de déplacer le point d’accès vers une autre autorité. </a:t>
            </a:r>
          </a:p>
          <a:p>
            <a:endParaRPr lang="fr-FR" dirty="0"/>
          </a:p>
          <a:p>
            <a:r>
              <a:rPr lang="fr-FR" dirty="0"/>
              <a:t>Si on développe les informations issues de la notice d’autorité pour celle qui est recommandée (avec le petit bouton « loupe »), on voit qu’il s’agit bien d’un médecin. </a:t>
            </a:r>
          </a:p>
          <a:p>
            <a:r>
              <a:rPr lang="fr-FR" dirty="0"/>
              <a:t>Par ailleurs, la source de cette autorité (zone A810) est une autre version de la même thèse. </a:t>
            </a:r>
          </a:p>
          <a:p>
            <a:endParaRPr lang="fr-FR" dirty="0"/>
          </a:p>
        </p:txBody>
      </p:sp>
    </p:spTree>
    <p:extLst>
      <p:ext uri="{BB962C8B-B14F-4D97-AF65-F5344CB8AC3E}">
        <p14:creationId xmlns:p14="http://schemas.microsoft.com/office/powerpoint/2010/main" val="41655184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85800" y="1143000"/>
            <a:ext cx="5486400" cy="3086100"/>
          </a:xfrm>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Depuis la première version de Paprika, la recherche a évolué. En effet, </a:t>
            </a:r>
            <a:r>
              <a:rPr lang="fr-FR" sz="1200" dirty="0"/>
              <a:t>la recherche initiale était une recherche étendue pour récupérer toutes les références les plus proches de l'appellation recherchée, et ce pour éviter de manquer une référence : erreur de frappe, mauvaise orthographe, inversion nom-prénom… d’où des résultats plus ou moins proche de la référence recherchée.</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Aujourd’hui, la recherche est plus stricte, elle renvoie des appellations identiques ou très proches mais aussi les appellations pas strictement identiques, par exemple avec l’initiale du prénom.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Le filtre est maintenant plus précis et permet de sélectionner seulement l’appellation exacte.</a:t>
            </a:r>
            <a:endParaRPr lang="fr-FR" dirty="0"/>
          </a:p>
        </p:txBody>
      </p:sp>
    </p:spTree>
    <p:extLst>
      <p:ext uri="{BB962C8B-B14F-4D97-AF65-F5344CB8AC3E}">
        <p14:creationId xmlns:p14="http://schemas.microsoft.com/office/powerpoint/2010/main" val="20424838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On voit dans le point d’accès identifié comme la source, la petite icône « maison » en haut à gauche. </a:t>
            </a:r>
          </a:p>
        </p:txBody>
      </p:sp>
    </p:spTree>
    <p:extLst>
      <p:ext uri="{BB962C8B-B14F-4D97-AF65-F5344CB8AC3E}">
        <p14:creationId xmlns:p14="http://schemas.microsoft.com/office/powerpoint/2010/main" val="804394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A noter : lorsque le diagnostic </a:t>
            </a:r>
            <a:r>
              <a:rPr lang="fr-FR" dirty="0" err="1"/>
              <a:t>Qualinka</a:t>
            </a:r>
            <a:r>
              <a:rPr lang="fr-FR" dirty="0"/>
              <a:t> a été lancé, une modification a lieu dans l’onglet « Bibliographie » de la fenêtre autorité : n’apparaissent que les titres pour lesquels le lien a été confirmé par le programme. </a:t>
            </a:r>
          </a:p>
          <a:p>
            <a:r>
              <a:rPr lang="fr-FR" dirty="0"/>
              <a:t>On voit ici que seule la thèse sur l’incidence de l’automédication est listée, et que les deux autres titres sont absents. </a:t>
            </a:r>
          </a:p>
        </p:txBody>
      </p:sp>
    </p:spTree>
    <p:extLst>
      <p:ext uri="{BB962C8B-B14F-4D97-AF65-F5344CB8AC3E}">
        <p14:creationId xmlns:p14="http://schemas.microsoft.com/office/powerpoint/2010/main" val="8397349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Pour le second cas, où </a:t>
            </a:r>
            <a:r>
              <a:rPr lang="fr-FR" dirty="0" err="1"/>
              <a:t>Qualinka</a:t>
            </a:r>
            <a:r>
              <a:rPr lang="fr-FR" dirty="0"/>
              <a:t> a déduit que le lien était erroné mais ne fait pas d’autre proposition : </a:t>
            </a:r>
          </a:p>
          <a:p>
            <a:r>
              <a:rPr lang="fr-FR" dirty="0"/>
              <a:t>En faisant un clic droit sur le point d’accès, on voit que l’information exploitée est la date de publication. </a:t>
            </a:r>
          </a:p>
          <a:p>
            <a:r>
              <a:rPr lang="fr-FR" dirty="0"/>
              <a:t>En effet, cette thèse a été soutenue en 1996, et il existe une règle selon laquelle une personne ne peut pas être auteur avant l’âge de 15 ans. Or, ce Rémi Mathis est né en 1984. </a:t>
            </a:r>
          </a:p>
          <a:p>
            <a:r>
              <a:rPr lang="fr-FR" dirty="0"/>
              <a:t>Il est impossible qu’une personne dirige une thèse à l’âge de 12 ans : ce point d’accès ne peut pas être reliée à cette autorité !</a:t>
            </a:r>
          </a:p>
        </p:txBody>
      </p:sp>
    </p:spTree>
    <p:extLst>
      <p:ext uri="{BB962C8B-B14F-4D97-AF65-F5344CB8AC3E}">
        <p14:creationId xmlns:p14="http://schemas.microsoft.com/office/powerpoint/2010/main" val="38856959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Je peux créer directement dans Paprika une nouvelle autorité, à partir du point d’accès. </a:t>
            </a:r>
          </a:p>
        </p:txBody>
      </p:sp>
    </p:spTree>
    <p:extLst>
      <p:ext uri="{BB962C8B-B14F-4D97-AF65-F5344CB8AC3E}">
        <p14:creationId xmlns:p14="http://schemas.microsoft.com/office/powerpoint/2010/main" val="17646980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Un e-frame </a:t>
            </a:r>
            <a:r>
              <a:rPr lang="fr-FR" dirty="0" err="1"/>
              <a:t>IdRef</a:t>
            </a:r>
            <a:r>
              <a:rPr lang="fr-FR" dirty="0"/>
              <a:t> s’ouvre et me permet, sans quitter mon environnement, de créer la notice à partir des informations du point d’accès, et de la lier directement. </a:t>
            </a:r>
          </a:p>
        </p:txBody>
      </p:sp>
    </p:spTree>
    <p:extLst>
      <p:ext uri="{BB962C8B-B14F-4D97-AF65-F5344CB8AC3E}">
        <p14:creationId xmlns:p14="http://schemas.microsoft.com/office/powerpoint/2010/main" val="30468718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Cette appellation « Robert, Nicolas » est courante. S’il y a beaucoup d’autorités et de points d’accès qui y correspondent, le temps de calcul du diagnostic peut être un peu plus long (quelques secondes, voire dizaines de secondes).</a:t>
            </a:r>
          </a:p>
        </p:txBody>
      </p:sp>
    </p:spTree>
    <p:extLst>
      <p:ext uri="{BB962C8B-B14F-4D97-AF65-F5344CB8AC3E}">
        <p14:creationId xmlns:p14="http://schemas.microsoft.com/office/powerpoint/2010/main" val="12807400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Je m’intéresse à l’autorité dont le point d’accès autorisé est «  Nicolas Robert (1614 – 1685) ». Il s’agit d’un graveur du dix-septième siècle. </a:t>
            </a:r>
          </a:p>
          <a:p>
            <a:r>
              <a:rPr lang="fr-FR" dirty="0"/>
              <a:t>Je connais son œuvre et je suis certaine de la bonne attribution des points d’accès. Je peux donner une information supplémentaire au programme, par un clic droit sur le point d’accès, en indiquant qu’il est à sa place. J’en fais par là un lien sûr, et je peux relancer le diagnostic (en haut à droite, avec le bouton « ampoule »). </a:t>
            </a:r>
          </a:p>
        </p:txBody>
      </p:sp>
    </p:spTree>
    <p:extLst>
      <p:ext uri="{BB962C8B-B14F-4D97-AF65-F5344CB8AC3E}">
        <p14:creationId xmlns:p14="http://schemas.microsoft.com/office/powerpoint/2010/main" val="27758092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Fort de cette informations supplémentaire, </a:t>
            </a:r>
            <a:r>
              <a:rPr lang="fr-FR" dirty="0" err="1"/>
              <a:t>Qualinka</a:t>
            </a:r>
            <a:r>
              <a:rPr lang="fr-FR" dirty="0"/>
              <a:t> déduit que tous les autres points d’accès déjà liés sont à leur place. </a:t>
            </a:r>
          </a:p>
          <a:p>
            <a:r>
              <a:rPr lang="fr-FR" dirty="0"/>
              <a:t>Et mieux encore, il trouve, pour des points d’accès liés à une autorité et pour lesquels il n’avait pas assez d’information, quelle autorité est la bonne. </a:t>
            </a:r>
          </a:p>
        </p:txBody>
      </p:sp>
    </p:spTree>
    <p:extLst>
      <p:ext uri="{BB962C8B-B14F-4D97-AF65-F5344CB8AC3E}">
        <p14:creationId xmlns:p14="http://schemas.microsoft.com/office/powerpoint/2010/main" val="12803047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C’est notamment grâce au rôle spécifique (graveur), qui est mobilisé dans une règle. </a:t>
            </a:r>
          </a:p>
          <a:p>
            <a:r>
              <a:rPr lang="fr-FR" dirty="0"/>
              <a:t>On le voit ici dans les informations exploitées par </a:t>
            </a:r>
            <a:r>
              <a:rPr lang="fr-FR" dirty="0" err="1"/>
              <a:t>Qualinka</a:t>
            </a:r>
            <a:r>
              <a:rPr lang="fr-FR" dirty="0"/>
              <a:t>, affichées lorsqu’on fait un clic droit sur le point d’accès.</a:t>
            </a:r>
          </a:p>
        </p:txBody>
      </p:sp>
    </p:spTree>
    <p:extLst>
      <p:ext uri="{BB962C8B-B14F-4D97-AF65-F5344CB8AC3E}">
        <p14:creationId xmlns:p14="http://schemas.microsoft.com/office/powerpoint/2010/main" val="11824682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Lorsqu’on se trouve sur un écran avec beaucoup d’autorités, il peut être utile de se concentrer sur celle qu’on est en train de traiter. </a:t>
            </a:r>
          </a:p>
          <a:p>
            <a:r>
              <a:rPr lang="fr-FR" dirty="0"/>
              <a:t>La petite coche en haut à droite permet de mettre au premier plan l’autorité cochée, ainsi que toutes celles vers lesquelles un arc existe. </a:t>
            </a:r>
          </a:p>
          <a:p>
            <a:r>
              <a:rPr lang="fr-FR" dirty="0"/>
              <a:t>Les autres autorités sont alors reléguées au second plan. </a:t>
            </a:r>
          </a:p>
          <a:p>
            <a:r>
              <a:rPr lang="fr-FR" dirty="0"/>
              <a:t>Décocher la case permet de revenir à la vue initiale. </a:t>
            </a:r>
          </a:p>
        </p:txBody>
      </p:sp>
    </p:spTree>
    <p:extLst>
      <p:ext uri="{BB962C8B-B14F-4D97-AF65-F5344CB8AC3E}">
        <p14:creationId xmlns:p14="http://schemas.microsoft.com/office/powerpoint/2010/main" val="18865057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85800" y="1143000"/>
            <a:ext cx="5486400" cy="3086100"/>
          </a:xfrm>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Depuis la première version de Paprika, la recherche a évolué. En effet, </a:t>
            </a:r>
            <a:r>
              <a:rPr lang="fr-FR" sz="1200" dirty="0"/>
              <a:t>la recherche initiale était une recherche étendue pour récupérer toutes les références les plus proches de l'appellation recherchée, et ce pour éviter de manquer une référence : erreur de frappe, mauvaise orthographe, inversion nom-prénom… d’où des résultats plus ou moins proche de la référence recherchée.</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Aujourd’hui, la recherche est plus stricte, elle renvoie des appellations identiques ou très proches mais aussi les appellations pas strictement identiques, par exemple avec l’initiale du prénom.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Le filtre est maintenant plus précis et permet de sélectionner seulement l’appellation exacte.</a:t>
            </a:r>
            <a:endParaRPr lang="fr-FR" dirty="0"/>
          </a:p>
        </p:txBody>
      </p:sp>
    </p:spTree>
    <p:extLst>
      <p:ext uri="{BB962C8B-B14F-4D97-AF65-F5344CB8AC3E}">
        <p14:creationId xmlns:p14="http://schemas.microsoft.com/office/powerpoint/2010/main" val="30555806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Si, comme c’est la cas ici, plusieurs points d’accès doivent être rapatriés dans une même autorité, il est possible d’utiliser le bouton « double coche » qui les déplace toutes d’un coup. </a:t>
            </a:r>
          </a:p>
          <a:p>
            <a:r>
              <a:rPr lang="fr-FR" dirty="0"/>
              <a:t>Il faut cependant valider les actions une par une. </a:t>
            </a:r>
          </a:p>
        </p:txBody>
      </p:sp>
    </p:spTree>
    <p:extLst>
      <p:ext uri="{BB962C8B-B14F-4D97-AF65-F5344CB8AC3E}">
        <p14:creationId xmlns:p14="http://schemas.microsoft.com/office/powerpoint/2010/main" val="3335758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Cette autorité n’a dans sa boîte qu’un seul point d’accès, coloré en jaune : c’est un manque d’information. </a:t>
            </a:r>
          </a:p>
          <a:p>
            <a:endParaRPr lang="fr-FR" dirty="0"/>
          </a:p>
          <a:p>
            <a:r>
              <a:rPr lang="fr-FR" dirty="0"/>
              <a:t>On note également une autorité (la Sabine Schmidt traductrice) pour laquelle aucun point d’accès n’apparait  : c’est l’occasion de rappeler que </a:t>
            </a:r>
            <a:r>
              <a:rPr lang="fr-FR" dirty="0" err="1"/>
              <a:t>IdRef</a:t>
            </a:r>
            <a:r>
              <a:rPr lang="fr-FR" dirty="0"/>
              <a:t> est utilisé par d’autres réservoirs documentaires que le </a:t>
            </a:r>
            <a:r>
              <a:rPr lang="fr-FR" dirty="0" err="1"/>
              <a:t>Sudoc</a:t>
            </a:r>
            <a:r>
              <a:rPr lang="fr-FR" dirty="0"/>
              <a:t> (Canal-U, Persée, les réseaux suisse…) mais Paprika aujourd’hui n’affiche que les points d’accès issus du </a:t>
            </a:r>
            <a:r>
              <a:rPr lang="fr-FR" dirty="0" err="1"/>
              <a:t>Sudoc</a:t>
            </a:r>
            <a:r>
              <a:rPr lang="fr-FR" dirty="0"/>
              <a:t>. </a:t>
            </a:r>
          </a:p>
        </p:txBody>
      </p:sp>
    </p:spTree>
    <p:extLst>
      <p:ext uri="{BB962C8B-B14F-4D97-AF65-F5344CB8AC3E}">
        <p14:creationId xmlns:p14="http://schemas.microsoft.com/office/powerpoint/2010/main" val="30708253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Comme on le voit en ouvrant la fenêtre des informations issues de la notice d’autorité, il y a une erreur de catalogage. </a:t>
            </a:r>
          </a:p>
          <a:p>
            <a:r>
              <a:rPr lang="fr-FR" dirty="0"/>
              <a:t>L’information SOURCE est issue de la zone A810 de la notice d’autorité qui doit indiquer le titre, l’auteur et la date du document. </a:t>
            </a:r>
          </a:p>
          <a:p>
            <a:r>
              <a:rPr lang="fr-FR" dirty="0"/>
              <a:t>Or ici, au lieu du titre, est indiquée la mention « thèse de l’auteur » : </a:t>
            </a:r>
            <a:r>
              <a:rPr lang="fr-FR" dirty="0" err="1"/>
              <a:t>Qualinka</a:t>
            </a:r>
            <a:r>
              <a:rPr lang="fr-FR" dirty="0"/>
              <a:t> ne peut pas effectuer le rapprochement entre cette mention et le titre du document. </a:t>
            </a:r>
          </a:p>
        </p:txBody>
      </p:sp>
    </p:spTree>
    <p:extLst>
      <p:ext uri="{BB962C8B-B14F-4D97-AF65-F5344CB8AC3E}">
        <p14:creationId xmlns:p14="http://schemas.microsoft.com/office/powerpoint/2010/main" val="42123465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Dans cette vue, tout semble aller bien : l’ensemble des points d’accès est coloré en VERT. </a:t>
            </a:r>
          </a:p>
          <a:p>
            <a:r>
              <a:rPr lang="fr-FR" dirty="0"/>
              <a:t>Cet exemple vise à vous rappeler qu’il faut être vigilant, car </a:t>
            </a:r>
            <a:r>
              <a:rPr lang="fr-FR" dirty="0" err="1"/>
              <a:t>Qualinka</a:t>
            </a:r>
            <a:r>
              <a:rPr lang="fr-FR" dirty="0"/>
              <a:t> ne voit pas tout. Le scénario pour lequel il est configuré propose des liens, et analyse les liens existants, entre des autorités et des points d’accès issus de notices bibliographiques du </a:t>
            </a:r>
            <a:r>
              <a:rPr lang="fr-FR" dirty="0" err="1"/>
              <a:t>Sudoc</a:t>
            </a:r>
            <a:r>
              <a:rPr lang="fr-FR" dirty="0"/>
              <a:t>. </a:t>
            </a:r>
          </a:p>
          <a:p>
            <a:r>
              <a:rPr lang="fr-FR" dirty="0"/>
              <a:t>Il prend les autorités pour argent comptant.. Et ne peut pas savoir que dans ce cas, c’est un doublon ; il s’explique par la différence de translittération du prénom (écrit nativement en cyrillique car c’est une personne russe). </a:t>
            </a:r>
          </a:p>
          <a:p>
            <a:endParaRPr lang="fr-FR" dirty="0"/>
          </a:p>
          <a:p>
            <a:r>
              <a:rPr lang="fr-FR" dirty="0"/>
              <a:t>Il existe à l’</a:t>
            </a:r>
            <a:r>
              <a:rPr lang="fr-FR" dirty="0" err="1"/>
              <a:t>Abes</a:t>
            </a:r>
            <a:r>
              <a:rPr lang="fr-FR" dirty="0"/>
              <a:t> un scénario de dédoublonnage des autorités, mais il n’est pas implémenté dans Paprika.</a:t>
            </a:r>
          </a:p>
        </p:txBody>
      </p:sp>
    </p:spTree>
    <p:extLst>
      <p:ext uri="{BB962C8B-B14F-4D97-AF65-F5344CB8AC3E}">
        <p14:creationId xmlns:p14="http://schemas.microsoft.com/office/powerpoint/2010/main" val="11191758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En règle générale, cependant, des indices visuels peuvent nous amener à suspecter un doublon. Dans cet exemple avec l’appellation « Sahel, José », on voit entre deux autorités, toute une série d’arcs qui s’entrecroisent. Cette configuration doit nous amener à faire de plus amples vérifications non seulement sur les liens, mais sur les autorités elles-mêmes. </a:t>
            </a:r>
          </a:p>
        </p:txBody>
      </p:sp>
    </p:spTree>
    <p:extLst>
      <p:ext uri="{BB962C8B-B14F-4D97-AF65-F5344CB8AC3E}">
        <p14:creationId xmlns:p14="http://schemas.microsoft.com/office/powerpoint/2010/main" val="3934611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1e2dd21eb88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3" name="Google Shape;93;g1e2dd21eb8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1" name="Google Shape;10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24459a5dbba_0_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 name="Google Shape;109;g24459a5dbba_0_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a:t>outil de visualisation et d’intervention avec accès IdRef. Attribution d’un qualificatif à chacun de ces John Crowley, ce qui permet de les distinguer au premier coup d’oeil, sans avoir à éplucher leurs notices respectives.</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9" name="Google Shape;11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a:t>j’ai déplacé deux liens mal orientés, et créé deux liens au passage. Dans des cas plus spectaculaires je recours au diagnostic de Qualinka</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85800" y="1143000"/>
            <a:ext cx="5486400" cy="3086100"/>
          </a:xfrm>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Le filtre est maintenant plus précis et permet de sélectionner seulement l’appellation exacte soit en cliquant sur « seulement l’appellation exacte » soit en cochant, décochant.</a:t>
            </a:r>
            <a:endParaRPr lang="fr-FR" dirty="0"/>
          </a:p>
          <a:p>
            <a:endParaRPr lang="fr-FR" dirty="0"/>
          </a:p>
        </p:txBody>
      </p:sp>
    </p:spTree>
    <p:extLst>
      <p:ext uri="{BB962C8B-B14F-4D97-AF65-F5344CB8AC3E}">
        <p14:creationId xmlns:p14="http://schemas.microsoft.com/office/powerpoint/2010/main" val="15146179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24459a5dbba_0_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g24459a5dbba_0_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24459a5dbba_0_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 name="Google Shape;138;g24459a5dbba_0_3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24459a5dbba_0_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Google Shape;146;g24459a5dbba_0_5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24459a5dbba_0_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24459a5dbba_0_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a:t>qualificatif : à la discipline (économistes, politistes, historiennes et historiens, sociologues, juristes etc.) Diversité disciplinaire de ScPo : sorti de nos grandes matières, on trouve des démographes, géographes, psychologues sociaux, philosophes,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5" name="Google Shape;16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Google Shape;175;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a:t>notice d’origine propre mais pauvre et à mettre à jour</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7" name="Google Shape;18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a:t>après cette présentation détaillée, qui je l’espère ne vous a pas vous allez me dire : et Paprika dans tout ça ? eh bien Paprika arrive comme la cerise sur le chantier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1e2b02b5bb2_0_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7" name="Google Shape;197;g1e2b02b5bb2_0_3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a:t>voilà mon instant people de la présentation, avec un extrait de la crème de l’enseignement science potin, un peu de bling intellectuel : quelques unes des éminentes personnalités que j’ai eu l’honneur de soigner les notices d’autorités. Peu de femmes, beaucoup de René et de Raymond, et même un René Rémond (qui a donné son nom à une bibliothèque de ScPo)</a:t>
            </a:r>
            <a:endParaRPr/>
          </a:p>
          <a:p>
            <a:pPr marL="0" lvl="0" indent="0" algn="l" rtl="0">
              <a:spcBef>
                <a:spcPts val="0"/>
              </a:spcBef>
              <a:spcAft>
                <a:spcPts val="0"/>
              </a:spcAft>
              <a:buNone/>
            </a:pPr>
            <a:r>
              <a:rPr lang="fr-FR"/>
              <a:t>ces autorités ont gagné une 5e étoile suite à leur traitement via Paprika</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2446d618638_0_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3" name="Google Shape;233;g2446d618638_0_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Qui permet d’avoir un écran beaucoup plus lisible et qui simplifie le travail de correction</a:t>
            </a:r>
          </a:p>
        </p:txBody>
      </p:sp>
    </p:spTree>
    <p:extLst>
      <p:ext uri="{BB962C8B-B14F-4D97-AF65-F5344CB8AC3E}">
        <p14:creationId xmlns:p14="http://schemas.microsoft.com/office/powerpoint/2010/main" val="31573755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En cas d’un trop grand nombre de résultat, une alerte s’affiche dans un encart rouge et informe que la validation ne sera pas possible au-delà de 49 résultats, sauf en cochant « seulement appellation exacte »</a:t>
            </a:r>
          </a:p>
        </p:txBody>
      </p:sp>
    </p:spTree>
    <p:extLst>
      <p:ext uri="{BB962C8B-B14F-4D97-AF65-F5344CB8AC3E}">
        <p14:creationId xmlns:p14="http://schemas.microsoft.com/office/powerpoint/2010/main" val="40475603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85800" y="1143000"/>
            <a:ext cx="5486400" cy="3086100"/>
          </a:xfrm>
        </p:spPr>
      </p:sp>
      <p:sp>
        <p:nvSpPr>
          <p:cNvPr id="3" name="Espace réservé des commentaires 2"/>
          <p:cNvSpPr>
            <a:spLocks noGrp="1"/>
          </p:cNvSpPr>
          <p:nvPr>
            <p:ph type="body" idx="1"/>
          </p:nvPr>
        </p:nvSpPr>
        <p:spPr/>
        <p:txBody>
          <a:bodyPr/>
          <a:lstStyle/>
          <a:p>
            <a:r>
              <a:rPr lang="fr-FR" dirty="0"/>
              <a:t>Le bouton loupe permet de développer la notice et d’y trouver des informations.</a:t>
            </a:r>
          </a:p>
        </p:txBody>
      </p:sp>
    </p:spTree>
    <p:extLst>
      <p:ext uri="{BB962C8B-B14F-4D97-AF65-F5344CB8AC3E}">
        <p14:creationId xmlns:p14="http://schemas.microsoft.com/office/powerpoint/2010/main" val="34573540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85800" y="1143000"/>
            <a:ext cx="5486400" cy="3086100"/>
          </a:xfrm>
        </p:spPr>
      </p:sp>
      <p:sp>
        <p:nvSpPr>
          <p:cNvPr id="3" name="Espace réservé des commentaires 2"/>
          <p:cNvSpPr>
            <a:spLocks noGrp="1"/>
          </p:cNvSpPr>
          <p:nvPr>
            <p:ph type="body" idx="1"/>
          </p:nvPr>
        </p:nvSpPr>
        <p:spPr/>
        <p:txBody>
          <a:bodyPr/>
          <a:lstStyle/>
          <a:p>
            <a:r>
              <a:rPr lang="fr-FR" dirty="0"/>
              <a:t>Cet exemple montre clairement un doublon et des entités mêlées </a:t>
            </a:r>
          </a:p>
        </p:txBody>
      </p:sp>
    </p:spTree>
    <p:extLst>
      <p:ext uri="{BB962C8B-B14F-4D97-AF65-F5344CB8AC3E}">
        <p14:creationId xmlns:p14="http://schemas.microsoft.com/office/powerpoint/2010/main" val="13909674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85800" y="1143000"/>
            <a:ext cx="5486400" cy="3086100"/>
          </a:xfrm>
        </p:spPr>
      </p:sp>
      <p:sp>
        <p:nvSpPr>
          <p:cNvPr id="3" name="Espace réservé des commentaires 2"/>
          <p:cNvSpPr>
            <a:spLocks noGrp="1"/>
          </p:cNvSpPr>
          <p:nvPr>
            <p:ph type="body" idx="1"/>
          </p:nvPr>
        </p:nvSpPr>
        <p:spPr/>
        <p:txBody>
          <a:bodyPr/>
          <a:lstStyle/>
          <a:p>
            <a:r>
              <a:rPr lang="fr-FR" dirty="0"/>
              <a:t>L’appellation recherche est </a:t>
            </a:r>
            <a:r>
              <a:rPr lang="fr-FR" dirty="0" err="1"/>
              <a:t>hélène</a:t>
            </a:r>
            <a:r>
              <a:rPr lang="fr-FR" dirty="0"/>
              <a:t> Gautier, on constate que même mal </a:t>
            </a:r>
            <a:r>
              <a:rPr lang="fr-FR" dirty="0" err="1"/>
              <a:t>orthograhiée</a:t>
            </a:r>
            <a:r>
              <a:rPr lang="fr-FR" dirty="0"/>
              <a:t>, l’appellation remonte dans les résultats,</a:t>
            </a:r>
          </a:p>
        </p:txBody>
      </p:sp>
    </p:spTree>
    <p:extLst>
      <p:ext uri="{BB962C8B-B14F-4D97-AF65-F5344CB8AC3E}">
        <p14:creationId xmlns:p14="http://schemas.microsoft.com/office/powerpoint/2010/main" val="1620183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B9B18AC2-F51F-44AA-BE11-69DC0E8925BA}" type="datetime1">
              <a:rPr lang="fr-FR" smtClean="0"/>
              <a:t>01/06/2023</a:t>
            </a:fld>
            <a:endParaRPr lang="fr-FR"/>
          </a:p>
        </p:txBody>
      </p:sp>
      <p:sp>
        <p:nvSpPr>
          <p:cNvPr id="5" name="Footer Placeholder 4"/>
          <p:cNvSpPr>
            <a:spLocks noGrp="1"/>
          </p:cNvSpPr>
          <p:nvPr>
            <p:ph type="ftr" sz="quarter" idx="11"/>
          </p:nvPr>
        </p:nvSpPr>
        <p:spPr/>
        <p:txBody>
          <a:bodyPr/>
          <a:lstStyle/>
          <a:p>
            <a:r>
              <a:rPr lang="fr-FR"/>
              <a:t>Rappel titre présentation - Intervenant</a:t>
            </a:r>
          </a:p>
        </p:txBody>
      </p:sp>
      <p:sp>
        <p:nvSpPr>
          <p:cNvPr id="6" name="Slide Number Placeholder 5"/>
          <p:cNvSpPr>
            <a:spLocks noGrp="1"/>
          </p:cNvSpPr>
          <p:nvPr>
            <p:ph type="sldNum" sz="quarter" idx="12"/>
          </p:nvPr>
        </p:nvSpPr>
        <p:spPr/>
        <p:txBody>
          <a:bodyPr/>
          <a:lstStyle/>
          <a:p>
            <a:fld id="{5CE2FCBC-EEB5-4C69-B74C-B6D6B76A6DCD}" type="slidenum">
              <a:rPr lang="fr-FR" smtClean="0"/>
              <a:t>‹N°›</a:t>
            </a:fld>
            <a:endParaRPr lang="fr-FR"/>
          </a:p>
        </p:txBody>
      </p:sp>
    </p:spTree>
    <p:extLst>
      <p:ext uri="{BB962C8B-B14F-4D97-AF65-F5344CB8AC3E}">
        <p14:creationId xmlns:p14="http://schemas.microsoft.com/office/powerpoint/2010/main" val="22800430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A0DAC4E7-0171-4B2F-A411-7B4EA9C75C05}" type="datetime1">
              <a:rPr lang="fr-FR" smtClean="0"/>
              <a:t>01/06/2023</a:t>
            </a:fld>
            <a:endParaRPr lang="fr-FR"/>
          </a:p>
        </p:txBody>
      </p:sp>
      <p:sp>
        <p:nvSpPr>
          <p:cNvPr id="5" name="Footer Placeholder 4"/>
          <p:cNvSpPr>
            <a:spLocks noGrp="1"/>
          </p:cNvSpPr>
          <p:nvPr>
            <p:ph type="ftr" sz="quarter" idx="11"/>
          </p:nvPr>
        </p:nvSpPr>
        <p:spPr/>
        <p:txBody>
          <a:bodyPr/>
          <a:lstStyle/>
          <a:p>
            <a:r>
              <a:rPr lang="fr-FR"/>
              <a:t>Rappel titre présentation - Intervenant</a:t>
            </a:r>
          </a:p>
        </p:txBody>
      </p:sp>
      <p:sp>
        <p:nvSpPr>
          <p:cNvPr id="6" name="Slide Number Placeholder 5"/>
          <p:cNvSpPr>
            <a:spLocks noGrp="1"/>
          </p:cNvSpPr>
          <p:nvPr>
            <p:ph type="sldNum" sz="quarter" idx="12"/>
          </p:nvPr>
        </p:nvSpPr>
        <p:spPr/>
        <p:txBody>
          <a:bodyPr/>
          <a:lstStyle/>
          <a:p>
            <a:fld id="{5CE2FCBC-EEB5-4C69-B74C-B6D6B76A6DCD}" type="slidenum">
              <a:rPr lang="fr-FR" smtClean="0"/>
              <a:t>‹N°›</a:t>
            </a:fld>
            <a:endParaRPr lang="fr-FR"/>
          </a:p>
        </p:txBody>
      </p:sp>
    </p:spTree>
    <p:extLst>
      <p:ext uri="{BB962C8B-B14F-4D97-AF65-F5344CB8AC3E}">
        <p14:creationId xmlns:p14="http://schemas.microsoft.com/office/powerpoint/2010/main" val="4626779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A3974873-4683-44D7-B41C-CC7F5C3D70DE}" type="datetime1">
              <a:rPr lang="fr-FR" smtClean="0"/>
              <a:t>01/06/2023</a:t>
            </a:fld>
            <a:endParaRPr lang="fr-FR"/>
          </a:p>
        </p:txBody>
      </p:sp>
      <p:sp>
        <p:nvSpPr>
          <p:cNvPr id="5" name="Footer Placeholder 4"/>
          <p:cNvSpPr>
            <a:spLocks noGrp="1"/>
          </p:cNvSpPr>
          <p:nvPr>
            <p:ph type="ftr" sz="quarter" idx="11"/>
          </p:nvPr>
        </p:nvSpPr>
        <p:spPr/>
        <p:txBody>
          <a:bodyPr/>
          <a:lstStyle/>
          <a:p>
            <a:r>
              <a:rPr lang="fr-FR"/>
              <a:t>Rappel titre présentation - Intervenant</a:t>
            </a:r>
          </a:p>
        </p:txBody>
      </p:sp>
      <p:sp>
        <p:nvSpPr>
          <p:cNvPr id="6" name="Slide Number Placeholder 5"/>
          <p:cNvSpPr>
            <a:spLocks noGrp="1"/>
          </p:cNvSpPr>
          <p:nvPr>
            <p:ph type="sldNum" sz="quarter" idx="12"/>
          </p:nvPr>
        </p:nvSpPr>
        <p:spPr/>
        <p:txBody>
          <a:bodyPr/>
          <a:lstStyle/>
          <a:p>
            <a:fld id="{5CE2FCBC-EEB5-4C69-B74C-B6D6B76A6DCD}" type="slidenum">
              <a:rPr lang="fr-FR" smtClean="0"/>
              <a:t>‹N°›</a:t>
            </a:fld>
            <a:endParaRPr lang="fr-FR"/>
          </a:p>
        </p:txBody>
      </p:sp>
    </p:spTree>
    <p:extLst>
      <p:ext uri="{BB962C8B-B14F-4D97-AF65-F5344CB8AC3E}">
        <p14:creationId xmlns:p14="http://schemas.microsoft.com/office/powerpoint/2010/main" val="1246360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E555FC16-4D40-484F-BA64-9B4518876FC4}" type="datetime1">
              <a:rPr lang="fr-FR" smtClean="0"/>
              <a:t>01/06/2023</a:t>
            </a:fld>
            <a:endParaRPr lang="fr-FR"/>
          </a:p>
        </p:txBody>
      </p:sp>
      <p:sp>
        <p:nvSpPr>
          <p:cNvPr id="5" name="Footer Placeholder 4"/>
          <p:cNvSpPr>
            <a:spLocks noGrp="1"/>
          </p:cNvSpPr>
          <p:nvPr>
            <p:ph type="ftr" sz="quarter" idx="11"/>
          </p:nvPr>
        </p:nvSpPr>
        <p:spPr/>
        <p:txBody>
          <a:bodyPr/>
          <a:lstStyle/>
          <a:p>
            <a:r>
              <a:rPr lang="fr-FR"/>
              <a:t>Rappel titre présentation - Intervenant</a:t>
            </a:r>
          </a:p>
        </p:txBody>
      </p:sp>
      <p:sp>
        <p:nvSpPr>
          <p:cNvPr id="6" name="Slide Number Placeholder 5"/>
          <p:cNvSpPr>
            <a:spLocks noGrp="1"/>
          </p:cNvSpPr>
          <p:nvPr>
            <p:ph type="sldNum" sz="quarter" idx="12"/>
          </p:nvPr>
        </p:nvSpPr>
        <p:spPr/>
        <p:txBody>
          <a:bodyPr/>
          <a:lstStyle/>
          <a:p>
            <a:fld id="{5CE2FCBC-EEB5-4C69-B74C-B6D6B76A6DCD}" type="slidenum">
              <a:rPr lang="fr-FR" smtClean="0"/>
              <a:t>‹N°›</a:t>
            </a:fld>
            <a:endParaRPr lang="fr-FR"/>
          </a:p>
        </p:txBody>
      </p:sp>
    </p:spTree>
    <p:extLst>
      <p:ext uri="{BB962C8B-B14F-4D97-AF65-F5344CB8AC3E}">
        <p14:creationId xmlns:p14="http://schemas.microsoft.com/office/powerpoint/2010/main" val="28978035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fr-FR"/>
              <a:t>Modifiez le style du titre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Modifiez les styles du texte du masque</a:t>
            </a:r>
          </a:p>
        </p:txBody>
      </p:sp>
      <p:sp>
        <p:nvSpPr>
          <p:cNvPr id="4" name="Date Placeholder 3"/>
          <p:cNvSpPr>
            <a:spLocks noGrp="1"/>
          </p:cNvSpPr>
          <p:nvPr>
            <p:ph type="dt" sz="half" idx="10"/>
          </p:nvPr>
        </p:nvSpPr>
        <p:spPr/>
        <p:txBody>
          <a:bodyPr/>
          <a:lstStyle/>
          <a:p>
            <a:fld id="{25D0E795-74D7-445E-AF33-58598DE49F4C}" type="datetime1">
              <a:rPr lang="fr-FR" smtClean="0"/>
              <a:t>01/06/2023</a:t>
            </a:fld>
            <a:endParaRPr lang="fr-FR"/>
          </a:p>
        </p:txBody>
      </p:sp>
      <p:sp>
        <p:nvSpPr>
          <p:cNvPr id="5" name="Footer Placeholder 4"/>
          <p:cNvSpPr>
            <a:spLocks noGrp="1"/>
          </p:cNvSpPr>
          <p:nvPr>
            <p:ph type="ftr" sz="quarter" idx="11"/>
          </p:nvPr>
        </p:nvSpPr>
        <p:spPr/>
        <p:txBody>
          <a:bodyPr/>
          <a:lstStyle/>
          <a:p>
            <a:r>
              <a:rPr lang="fr-FR"/>
              <a:t>Rappel titre présentation - Intervenant</a:t>
            </a:r>
          </a:p>
        </p:txBody>
      </p:sp>
      <p:sp>
        <p:nvSpPr>
          <p:cNvPr id="6" name="Slide Number Placeholder 5"/>
          <p:cNvSpPr>
            <a:spLocks noGrp="1"/>
          </p:cNvSpPr>
          <p:nvPr>
            <p:ph type="sldNum" sz="quarter" idx="12"/>
          </p:nvPr>
        </p:nvSpPr>
        <p:spPr/>
        <p:txBody>
          <a:bodyPr/>
          <a:lstStyle/>
          <a:p>
            <a:fld id="{5CE2FCBC-EEB5-4C69-B74C-B6D6B76A6DCD}" type="slidenum">
              <a:rPr lang="fr-FR" smtClean="0"/>
              <a:t>‹N°›</a:t>
            </a:fld>
            <a:endParaRPr lang="fr-FR"/>
          </a:p>
        </p:txBody>
      </p:sp>
    </p:spTree>
    <p:extLst>
      <p:ext uri="{BB962C8B-B14F-4D97-AF65-F5344CB8AC3E}">
        <p14:creationId xmlns:p14="http://schemas.microsoft.com/office/powerpoint/2010/main" val="13232473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78EF26B9-4336-4EAF-8C62-E3DFBA411EA7}" type="datetime1">
              <a:rPr lang="fr-FR" smtClean="0"/>
              <a:t>01/06/2023</a:t>
            </a:fld>
            <a:endParaRPr lang="fr-FR"/>
          </a:p>
        </p:txBody>
      </p:sp>
      <p:sp>
        <p:nvSpPr>
          <p:cNvPr id="6" name="Footer Placeholder 5"/>
          <p:cNvSpPr>
            <a:spLocks noGrp="1"/>
          </p:cNvSpPr>
          <p:nvPr>
            <p:ph type="ftr" sz="quarter" idx="11"/>
          </p:nvPr>
        </p:nvSpPr>
        <p:spPr/>
        <p:txBody>
          <a:bodyPr/>
          <a:lstStyle/>
          <a:p>
            <a:r>
              <a:rPr lang="fr-FR"/>
              <a:t>Rappel titre présentation - Intervenant</a:t>
            </a:r>
          </a:p>
        </p:txBody>
      </p:sp>
      <p:sp>
        <p:nvSpPr>
          <p:cNvPr id="7" name="Slide Number Placeholder 6"/>
          <p:cNvSpPr>
            <a:spLocks noGrp="1"/>
          </p:cNvSpPr>
          <p:nvPr>
            <p:ph type="sldNum" sz="quarter" idx="12"/>
          </p:nvPr>
        </p:nvSpPr>
        <p:spPr/>
        <p:txBody>
          <a:bodyPr/>
          <a:lstStyle/>
          <a:p>
            <a:fld id="{5CE2FCBC-EEB5-4C69-B74C-B6D6B76A6DCD}" type="slidenum">
              <a:rPr lang="fr-FR" smtClean="0"/>
              <a:t>‹N°›</a:t>
            </a:fld>
            <a:endParaRPr lang="fr-FR"/>
          </a:p>
        </p:txBody>
      </p:sp>
    </p:spTree>
    <p:extLst>
      <p:ext uri="{BB962C8B-B14F-4D97-AF65-F5344CB8AC3E}">
        <p14:creationId xmlns:p14="http://schemas.microsoft.com/office/powerpoint/2010/main" val="24733922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fr-FR"/>
              <a:t>Modifiez le style du titre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Content Placeholder 3"/>
          <p:cNvSpPr>
            <a:spLocks noGrp="1"/>
          </p:cNvSpPr>
          <p:nvPr>
            <p:ph sz="half" idx="2"/>
          </p:nvPr>
        </p:nvSpPr>
        <p:spPr>
          <a:xfrm>
            <a:off x="839788" y="2505075"/>
            <a:ext cx="5157787"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Content Placeholder 5"/>
          <p:cNvSpPr>
            <a:spLocks noGrp="1"/>
          </p:cNvSpPr>
          <p:nvPr>
            <p:ph sz="quarter" idx="4"/>
          </p:nvPr>
        </p:nvSpPr>
        <p:spPr>
          <a:xfrm>
            <a:off x="6172200" y="2505075"/>
            <a:ext cx="5183188"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0B6560CA-8812-478F-BEE4-727C977B62A7}" type="datetime1">
              <a:rPr lang="fr-FR" smtClean="0"/>
              <a:t>01/06/2023</a:t>
            </a:fld>
            <a:endParaRPr lang="fr-FR"/>
          </a:p>
        </p:txBody>
      </p:sp>
      <p:sp>
        <p:nvSpPr>
          <p:cNvPr id="8" name="Footer Placeholder 7"/>
          <p:cNvSpPr>
            <a:spLocks noGrp="1"/>
          </p:cNvSpPr>
          <p:nvPr>
            <p:ph type="ftr" sz="quarter" idx="11"/>
          </p:nvPr>
        </p:nvSpPr>
        <p:spPr/>
        <p:txBody>
          <a:bodyPr/>
          <a:lstStyle/>
          <a:p>
            <a:r>
              <a:rPr lang="fr-FR"/>
              <a:t>Rappel titre présentation - Intervenant</a:t>
            </a:r>
          </a:p>
        </p:txBody>
      </p:sp>
      <p:sp>
        <p:nvSpPr>
          <p:cNvPr id="9" name="Slide Number Placeholder 8"/>
          <p:cNvSpPr>
            <a:spLocks noGrp="1"/>
          </p:cNvSpPr>
          <p:nvPr>
            <p:ph type="sldNum" sz="quarter" idx="12"/>
          </p:nvPr>
        </p:nvSpPr>
        <p:spPr/>
        <p:txBody>
          <a:bodyPr/>
          <a:lstStyle/>
          <a:p>
            <a:fld id="{5CE2FCBC-EEB5-4C69-B74C-B6D6B76A6DCD}" type="slidenum">
              <a:rPr lang="fr-FR" smtClean="0"/>
              <a:t>‹N°›</a:t>
            </a:fld>
            <a:endParaRPr lang="fr-FR"/>
          </a:p>
        </p:txBody>
      </p:sp>
    </p:spTree>
    <p:extLst>
      <p:ext uri="{BB962C8B-B14F-4D97-AF65-F5344CB8AC3E}">
        <p14:creationId xmlns:p14="http://schemas.microsoft.com/office/powerpoint/2010/main" val="511716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D9D04D10-7362-4EF6-9635-BECDB7B1F20C}" type="datetime1">
              <a:rPr lang="fr-FR" smtClean="0"/>
              <a:t>01/06/2023</a:t>
            </a:fld>
            <a:endParaRPr lang="fr-FR"/>
          </a:p>
        </p:txBody>
      </p:sp>
      <p:sp>
        <p:nvSpPr>
          <p:cNvPr id="4" name="Footer Placeholder 3"/>
          <p:cNvSpPr>
            <a:spLocks noGrp="1"/>
          </p:cNvSpPr>
          <p:nvPr>
            <p:ph type="ftr" sz="quarter" idx="11"/>
          </p:nvPr>
        </p:nvSpPr>
        <p:spPr/>
        <p:txBody>
          <a:bodyPr/>
          <a:lstStyle/>
          <a:p>
            <a:r>
              <a:rPr lang="fr-FR"/>
              <a:t>Rappel titre présentation - Intervenant</a:t>
            </a:r>
          </a:p>
        </p:txBody>
      </p:sp>
      <p:sp>
        <p:nvSpPr>
          <p:cNvPr id="5" name="Slide Number Placeholder 4"/>
          <p:cNvSpPr>
            <a:spLocks noGrp="1"/>
          </p:cNvSpPr>
          <p:nvPr>
            <p:ph type="sldNum" sz="quarter" idx="12"/>
          </p:nvPr>
        </p:nvSpPr>
        <p:spPr/>
        <p:txBody>
          <a:bodyPr/>
          <a:lstStyle/>
          <a:p>
            <a:fld id="{5CE2FCBC-EEB5-4C69-B74C-B6D6B76A6DCD}" type="slidenum">
              <a:rPr lang="fr-FR" smtClean="0"/>
              <a:t>‹N°›</a:t>
            </a:fld>
            <a:endParaRPr lang="fr-FR"/>
          </a:p>
        </p:txBody>
      </p:sp>
    </p:spTree>
    <p:extLst>
      <p:ext uri="{BB962C8B-B14F-4D97-AF65-F5344CB8AC3E}">
        <p14:creationId xmlns:p14="http://schemas.microsoft.com/office/powerpoint/2010/main" val="10056356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580AFE-CCBA-4168-8D3A-7719EEFD5D01}" type="datetime1">
              <a:rPr lang="fr-FR" smtClean="0"/>
              <a:t>01/06/2023</a:t>
            </a:fld>
            <a:endParaRPr lang="fr-FR"/>
          </a:p>
        </p:txBody>
      </p:sp>
      <p:sp>
        <p:nvSpPr>
          <p:cNvPr id="3" name="Footer Placeholder 2"/>
          <p:cNvSpPr>
            <a:spLocks noGrp="1"/>
          </p:cNvSpPr>
          <p:nvPr>
            <p:ph type="ftr" sz="quarter" idx="11"/>
          </p:nvPr>
        </p:nvSpPr>
        <p:spPr/>
        <p:txBody>
          <a:bodyPr/>
          <a:lstStyle/>
          <a:p>
            <a:r>
              <a:rPr lang="fr-FR"/>
              <a:t>Rappel titre présentation - Intervenant</a:t>
            </a:r>
          </a:p>
        </p:txBody>
      </p:sp>
      <p:sp>
        <p:nvSpPr>
          <p:cNvPr id="4" name="Slide Number Placeholder 3"/>
          <p:cNvSpPr>
            <a:spLocks noGrp="1"/>
          </p:cNvSpPr>
          <p:nvPr>
            <p:ph type="sldNum" sz="quarter" idx="12"/>
          </p:nvPr>
        </p:nvSpPr>
        <p:spPr/>
        <p:txBody>
          <a:bodyPr/>
          <a:lstStyle/>
          <a:p>
            <a:fld id="{5CE2FCBC-EEB5-4C69-B74C-B6D6B76A6DCD}" type="slidenum">
              <a:rPr lang="fr-FR" smtClean="0"/>
              <a:t>‹N°›</a:t>
            </a:fld>
            <a:endParaRPr lang="fr-FR"/>
          </a:p>
        </p:txBody>
      </p:sp>
    </p:spTree>
    <p:extLst>
      <p:ext uri="{BB962C8B-B14F-4D97-AF65-F5344CB8AC3E}">
        <p14:creationId xmlns:p14="http://schemas.microsoft.com/office/powerpoint/2010/main" val="1645465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Date Placeholder 4"/>
          <p:cNvSpPr>
            <a:spLocks noGrp="1"/>
          </p:cNvSpPr>
          <p:nvPr>
            <p:ph type="dt" sz="half" idx="10"/>
          </p:nvPr>
        </p:nvSpPr>
        <p:spPr/>
        <p:txBody>
          <a:bodyPr/>
          <a:lstStyle/>
          <a:p>
            <a:fld id="{FA42CD90-1733-4A9B-BA68-ECE5DEED71BA}" type="datetime1">
              <a:rPr lang="fr-FR" smtClean="0"/>
              <a:t>01/06/2023</a:t>
            </a:fld>
            <a:endParaRPr lang="fr-FR"/>
          </a:p>
        </p:txBody>
      </p:sp>
      <p:sp>
        <p:nvSpPr>
          <p:cNvPr id="6" name="Footer Placeholder 5"/>
          <p:cNvSpPr>
            <a:spLocks noGrp="1"/>
          </p:cNvSpPr>
          <p:nvPr>
            <p:ph type="ftr" sz="quarter" idx="11"/>
          </p:nvPr>
        </p:nvSpPr>
        <p:spPr/>
        <p:txBody>
          <a:bodyPr/>
          <a:lstStyle/>
          <a:p>
            <a:r>
              <a:rPr lang="fr-FR"/>
              <a:t>Rappel titre présentation - Intervenant</a:t>
            </a:r>
          </a:p>
        </p:txBody>
      </p:sp>
      <p:sp>
        <p:nvSpPr>
          <p:cNvPr id="7" name="Slide Number Placeholder 6"/>
          <p:cNvSpPr>
            <a:spLocks noGrp="1"/>
          </p:cNvSpPr>
          <p:nvPr>
            <p:ph type="sldNum" sz="quarter" idx="12"/>
          </p:nvPr>
        </p:nvSpPr>
        <p:spPr/>
        <p:txBody>
          <a:bodyPr/>
          <a:lstStyle/>
          <a:p>
            <a:fld id="{5CE2FCBC-EEB5-4C69-B74C-B6D6B76A6DCD}" type="slidenum">
              <a:rPr lang="fr-FR" smtClean="0"/>
              <a:t>‹N°›</a:t>
            </a:fld>
            <a:endParaRPr lang="fr-FR"/>
          </a:p>
        </p:txBody>
      </p:sp>
    </p:spTree>
    <p:extLst>
      <p:ext uri="{BB962C8B-B14F-4D97-AF65-F5344CB8AC3E}">
        <p14:creationId xmlns:p14="http://schemas.microsoft.com/office/powerpoint/2010/main" val="355605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Date Placeholder 4"/>
          <p:cNvSpPr>
            <a:spLocks noGrp="1"/>
          </p:cNvSpPr>
          <p:nvPr>
            <p:ph type="dt" sz="half" idx="10"/>
          </p:nvPr>
        </p:nvSpPr>
        <p:spPr/>
        <p:txBody>
          <a:bodyPr/>
          <a:lstStyle/>
          <a:p>
            <a:fld id="{A26B91DF-D656-47F9-A3E3-F8D6E5AE456A}" type="datetime1">
              <a:rPr lang="fr-FR" smtClean="0"/>
              <a:t>01/06/2023</a:t>
            </a:fld>
            <a:endParaRPr lang="fr-FR"/>
          </a:p>
        </p:txBody>
      </p:sp>
      <p:sp>
        <p:nvSpPr>
          <p:cNvPr id="6" name="Footer Placeholder 5"/>
          <p:cNvSpPr>
            <a:spLocks noGrp="1"/>
          </p:cNvSpPr>
          <p:nvPr>
            <p:ph type="ftr" sz="quarter" idx="11"/>
          </p:nvPr>
        </p:nvSpPr>
        <p:spPr/>
        <p:txBody>
          <a:bodyPr/>
          <a:lstStyle/>
          <a:p>
            <a:r>
              <a:rPr lang="fr-FR"/>
              <a:t>Rappel titre présentation - Intervenant</a:t>
            </a:r>
          </a:p>
        </p:txBody>
      </p:sp>
      <p:sp>
        <p:nvSpPr>
          <p:cNvPr id="7" name="Slide Number Placeholder 6"/>
          <p:cNvSpPr>
            <a:spLocks noGrp="1"/>
          </p:cNvSpPr>
          <p:nvPr>
            <p:ph type="sldNum" sz="quarter" idx="12"/>
          </p:nvPr>
        </p:nvSpPr>
        <p:spPr/>
        <p:txBody>
          <a:bodyPr/>
          <a:lstStyle/>
          <a:p>
            <a:fld id="{5CE2FCBC-EEB5-4C69-B74C-B6D6B76A6DCD}" type="slidenum">
              <a:rPr lang="fr-FR" smtClean="0"/>
              <a:t>‹N°›</a:t>
            </a:fld>
            <a:endParaRPr lang="fr-FR"/>
          </a:p>
        </p:txBody>
      </p:sp>
    </p:spTree>
    <p:extLst>
      <p:ext uri="{BB962C8B-B14F-4D97-AF65-F5344CB8AC3E}">
        <p14:creationId xmlns:p14="http://schemas.microsoft.com/office/powerpoint/2010/main" val="32048248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3E4408-9D27-41AE-8DDD-EFE3DFF2D44C}" type="datetime1">
              <a:rPr lang="fr-FR" smtClean="0"/>
              <a:t>01/06/2023</a:t>
            </a:fld>
            <a:endParaRPr lang="fr-F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a:t>Rappel titre présentation - Intervenant</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E2FCBC-EEB5-4C69-B74C-B6D6B76A6DCD}" type="slidenum">
              <a:rPr lang="fr-FR" smtClean="0"/>
              <a:t>‹N°›</a:t>
            </a:fld>
            <a:endParaRPr lang="fr-FR"/>
          </a:p>
        </p:txBody>
      </p:sp>
    </p:spTree>
    <p:extLst>
      <p:ext uri="{BB962C8B-B14F-4D97-AF65-F5344CB8AC3E}">
        <p14:creationId xmlns:p14="http://schemas.microsoft.com/office/powerpoint/2010/main" val="51004384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5.jpg"/></Relationships>
</file>

<file path=ppt/slides/_rels/slide4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37.jpg"/></Relationships>
</file>

<file path=ppt/slides/_rels/slide4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s://hal-sciencespo.archives-ouvertes.fr/"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4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https://www.sudoc.fr/115050213"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5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5.png"/><Relationship Id="rId3" Type="http://schemas.openxmlformats.org/officeDocument/2006/relationships/image" Target="../media/image45.jpg"/><Relationship Id="rId7" Type="http://schemas.openxmlformats.org/officeDocument/2006/relationships/image" Target="../media/image49.png"/><Relationship Id="rId12" Type="http://schemas.openxmlformats.org/officeDocument/2006/relationships/image" Target="../media/image54.png"/><Relationship Id="rId2" Type="http://schemas.openxmlformats.org/officeDocument/2006/relationships/notesSlide" Target="../notesSlides/notesSlide47.xml"/><Relationship Id="rId16" Type="http://schemas.openxmlformats.org/officeDocument/2006/relationships/image" Target="../media/image57.png"/><Relationship Id="rId1" Type="http://schemas.openxmlformats.org/officeDocument/2006/relationships/slideLayout" Target="../slideLayouts/slideLayout2.xml"/><Relationship Id="rId6" Type="http://schemas.openxmlformats.org/officeDocument/2006/relationships/image" Target="../media/image48.png"/><Relationship Id="rId11" Type="http://schemas.openxmlformats.org/officeDocument/2006/relationships/image" Target="../media/image53.png"/><Relationship Id="rId5" Type="http://schemas.openxmlformats.org/officeDocument/2006/relationships/image" Target="../media/image47.png"/><Relationship Id="rId15" Type="http://schemas.openxmlformats.org/officeDocument/2006/relationships/image" Target="../media/image56.pn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png"/><Relationship Id="rId14" Type="http://schemas.openxmlformats.org/officeDocument/2006/relationships/image" Target="../media/image40.png"/></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58.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re 1"/>
          <p:cNvSpPr>
            <a:spLocks noGrp="1"/>
          </p:cNvSpPr>
          <p:nvPr>
            <p:ph type="ctrTitle"/>
          </p:nvPr>
        </p:nvSpPr>
        <p:spPr>
          <a:xfrm>
            <a:off x="2209800" y="1484435"/>
            <a:ext cx="7772400" cy="742950"/>
          </a:xfrm>
        </p:spPr>
        <p:txBody>
          <a:bodyPr>
            <a:normAutofit/>
          </a:bodyPr>
          <a:lstStyle/>
          <a:p>
            <a:r>
              <a:rPr lang="fr-FR" sz="4400" dirty="0">
                <a:solidFill>
                  <a:schemeClr val="accent1">
                    <a:lumMod val="75000"/>
                  </a:schemeClr>
                </a:solidFill>
                <a:latin typeface="Arial Narrow" panose="020B0606020202030204" pitchFamily="34" charset="0"/>
              </a:rPr>
              <a:t> 4 ans déjà !</a:t>
            </a:r>
          </a:p>
        </p:txBody>
      </p:sp>
      <p:sp>
        <p:nvSpPr>
          <p:cNvPr id="3" name="Sous-titre 2"/>
          <p:cNvSpPr>
            <a:spLocks noGrp="1"/>
          </p:cNvSpPr>
          <p:nvPr>
            <p:ph type="subTitle" idx="1"/>
          </p:nvPr>
        </p:nvSpPr>
        <p:spPr>
          <a:xfrm>
            <a:off x="2317376" y="4513370"/>
            <a:ext cx="7664824" cy="946516"/>
          </a:xfrm>
        </p:spPr>
        <p:txBody>
          <a:bodyPr/>
          <a:lstStyle/>
          <a:p>
            <a:r>
              <a:rPr lang="fr-FR" dirty="0">
                <a:solidFill>
                  <a:schemeClr val="tx1">
                    <a:lumMod val="75000"/>
                    <a:lumOff val="25000"/>
                  </a:schemeClr>
                </a:solidFill>
                <a:latin typeface="Arial Narrow" panose="020B0606020202030204" pitchFamily="34" charset="0"/>
              </a:rPr>
              <a:t>Myriam </a:t>
            </a:r>
            <a:r>
              <a:rPr lang="fr-FR" dirty="0" err="1">
                <a:solidFill>
                  <a:schemeClr val="tx1">
                    <a:lumMod val="75000"/>
                    <a:lumOff val="25000"/>
                  </a:schemeClr>
                </a:solidFill>
                <a:latin typeface="Arial Narrow" panose="020B0606020202030204" pitchFamily="34" charset="0"/>
              </a:rPr>
              <a:t>Cordaro</a:t>
            </a:r>
            <a:r>
              <a:rPr lang="fr-FR" dirty="0">
                <a:solidFill>
                  <a:schemeClr val="tx1">
                    <a:lumMod val="75000"/>
                    <a:lumOff val="25000"/>
                  </a:schemeClr>
                </a:solidFill>
                <a:latin typeface="Arial Narrow" panose="020B0606020202030204" pitchFamily="34" charset="0"/>
              </a:rPr>
              <a:t> et Carole Melzac / ABES</a:t>
            </a:r>
          </a:p>
          <a:p>
            <a:r>
              <a:rPr lang="fr-FR" dirty="0">
                <a:solidFill>
                  <a:schemeClr val="tx1">
                    <a:lumMod val="75000"/>
                    <a:lumOff val="25000"/>
                  </a:schemeClr>
                </a:solidFill>
                <a:latin typeface="Arial Narrow" panose="020B0606020202030204" pitchFamily="34" charset="0"/>
              </a:rPr>
              <a:t>Clément </a:t>
            </a:r>
            <a:r>
              <a:rPr lang="fr-FR" dirty="0" err="1">
                <a:solidFill>
                  <a:schemeClr val="tx1">
                    <a:lumMod val="75000"/>
                    <a:lumOff val="25000"/>
                  </a:schemeClr>
                </a:solidFill>
                <a:latin typeface="Arial Narrow" panose="020B0606020202030204" pitchFamily="34" charset="0"/>
              </a:rPr>
              <a:t>Siberchicot</a:t>
            </a:r>
            <a:r>
              <a:rPr lang="fr-FR" dirty="0">
                <a:solidFill>
                  <a:schemeClr val="tx1">
                    <a:lumMod val="75000"/>
                    <a:lumOff val="25000"/>
                  </a:schemeClr>
                </a:solidFill>
                <a:latin typeface="Arial Narrow" panose="020B0606020202030204" pitchFamily="34" charset="0"/>
              </a:rPr>
              <a:t> / Science Po Paris</a:t>
            </a:r>
          </a:p>
        </p:txBody>
      </p:sp>
      <p:sp>
        <p:nvSpPr>
          <p:cNvPr id="9" name="Titre 1"/>
          <p:cNvSpPr txBox="1">
            <a:spLocks/>
          </p:cNvSpPr>
          <p:nvPr/>
        </p:nvSpPr>
        <p:spPr>
          <a:xfrm>
            <a:off x="2209800" y="2354637"/>
            <a:ext cx="7772400" cy="74295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fr-FR" sz="3600" b="1" i="1" dirty="0">
                <a:solidFill>
                  <a:srgbClr val="F36A4D"/>
                </a:solidFill>
                <a:latin typeface="Arial Narrow" panose="020B0606020202030204" pitchFamily="34" charset="0"/>
                <a:cs typeface="Times New Roman" panose="02020603050405020304" pitchFamily="18" charset="0"/>
              </a:rPr>
              <a:t>Explorer paprika.idref.fr</a:t>
            </a:r>
          </a:p>
        </p:txBody>
      </p:sp>
    </p:spTree>
    <p:extLst>
      <p:ext uri="{BB962C8B-B14F-4D97-AF65-F5344CB8AC3E}">
        <p14:creationId xmlns:p14="http://schemas.microsoft.com/office/powerpoint/2010/main" val="19456374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209800" y="1484435"/>
            <a:ext cx="7772400" cy="742950"/>
          </a:xfrm>
        </p:spPr>
        <p:txBody>
          <a:bodyPr>
            <a:normAutofit/>
          </a:bodyPr>
          <a:lstStyle/>
          <a:p>
            <a:r>
              <a:rPr lang="fr-FR" sz="4400" dirty="0" err="1">
                <a:solidFill>
                  <a:schemeClr val="accent1">
                    <a:lumMod val="75000"/>
                  </a:schemeClr>
                </a:solidFill>
                <a:latin typeface="Arial Narrow" panose="020B0606020202030204" pitchFamily="34" charset="0"/>
              </a:rPr>
              <a:t>Qualinka</a:t>
            </a:r>
            <a:endParaRPr lang="fr-FR" sz="4400" dirty="0">
              <a:solidFill>
                <a:schemeClr val="accent1">
                  <a:lumMod val="75000"/>
                </a:schemeClr>
              </a:solidFill>
              <a:latin typeface="Arial Narrow" panose="020B0606020202030204" pitchFamily="34" charset="0"/>
            </a:endParaRPr>
          </a:p>
        </p:txBody>
      </p:sp>
      <p:sp>
        <p:nvSpPr>
          <p:cNvPr id="9" name="Titre 1"/>
          <p:cNvSpPr txBox="1">
            <a:spLocks/>
          </p:cNvSpPr>
          <p:nvPr/>
        </p:nvSpPr>
        <p:spPr>
          <a:xfrm>
            <a:off x="2209800" y="2354637"/>
            <a:ext cx="7772400" cy="74295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fr-FR" sz="3600" b="1" i="1" dirty="0">
                <a:solidFill>
                  <a:srgbClr val="F36A4D"/>
                </a:solidFill>
                <a:latin typeface="Arial Narrow" panose="020B0606020202030204" pitchFamily="34" charset="0"/>
                <a:cs typeface="Times New Roman" panose="02020603050405020304" pitchFamily="18" charset="0"/>
              </a:rPr>
              <a:t>Et la lumière fut… dans Paprika</a:t>
            </a:r>
          </a:p>
        </p:txBody>
      </p:sp>
    </p:spTree>
    <p:extLst>
      <p:ext uri="{BB962C8B-B14F-4D97-AF65-F5344CB8AC3E}">
        <p14:creationId xmlns:p14="http://schemas.microsoft.com/office/powerpoint/2010/main" val="36901759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sz="quarter" idx="11"/>
          </p:nvPr>
        </p:nvSpPr>
        <p:spPr/>
        <p:txBody>
          <a:bodyPr/>
          <a:lstStyle/>
          <a:p>
            <a:r>
              <a:rPr lang="fr-FR" dirty="0">
                <a:solidFill>
                  <a:schemeClr val="tx1">
                    <a:lumMod val="75000"/>
                    <a:lumOff val="25000"/>
                  </a:schemeClr>
                </a:solidFill>
              </a:rPr>
              <a:t>Paprika 4 ans déjà – Carole Melzac</a:t>
            </a:r>
          </a:p>
        </p:txBody>
      </p:sp>
      <p:sp>
        <p:nvSpPr>
          <p:cNvPr id="5" name="Espace réservé du numéro de diapositive 4"/>
          <p:cNvSpPr>
            <a:spLocks noGrp="1"/>
          </p:cNvSpPr>
          <p:nvPr>
            <p:ph type="sldNum" sz="quarter" idx="12"/>
          </p:nvPr>
        </p:nvSpPr>
        <p:spPr/>
        <p:txBody>
          <a:bodyPr/>
          <a:lstStyle/>
          <a:p>
            <a:fld id="{5CE2FCBC-EEB5-4C69-B74C-B6D6B76A6DCD}" type="slidenum">
              <a:rPr lang="fr-FR" smtClean="0"/>
              <a:t>11</a:t>
            </a:fld>
            <a:endParaRPr lang="fr-FR"/>
          </a:p>
        </p:txBody>
      </p:sp>
      <p:sp>
        <p:nvSpPr>
          <p:cNvPr id="6" name="Titre 1"/>
          <p:cNvSpPr txBox="1">
            <a:spLocks/>
          </p:cNvSpPr>
          <p:nvPr/>
        </p:nvSpPr>
        <p:spPr>
          <a:xfrm>
            <a:off x="2152650" y="609601"/>
            <a:ext cx="7886700" cy="9534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4000" dirty="0" err="1">
                <a:solidFill>
                  <a:schemeClr val="accent1">
                    <a:lumMod val="75000"/>
                  </a:schemeClr>
                </a:solidFill>
                <a:latin typeface="Arial Narrow" panose="020B0606020202030204" pitchFamily="34" charset="0"/>
              </a:rPr>
              <a:t>Qualinka</a:t>
            </a:r>
            <a:r>
              <a:rPr lang="fr-FR" sz="4000" dirty="0">
                <a:solidFill>
                  <a:schemeClr val="accent1">
                    <a:lumMod val="75000"/>
                  </a:schemeClr>
                </a:solidFill>
                <a:latin typeface="Arial Narrow" panose="020B0606020202030204" pitchFamily="34" charset="0"/>
              </a:rPr>
              <a:t> </a:t>
            </a:r>
          </a:p>
        </p:txBody>
      </p:sp>
      <p:sp>
        <p:nvSpPr>
          <p:cNvPr id="7" name="Espace réservé du contenu 2"/>
          <p:cNvSpPr txBox="1">
            <a:spLocks/>
          </p:cNvSpPr>
          <p:nvPr/>
        </p:nvSpPr>
        <p:spPr>
          <a:xfrm>
            <a:off x="1072403" y="1715319"/>
            <a:ext cx="9936256" cy="434535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b="1" i="1" dirty="0">
                <a:solidFill>
                  <a:srgbClr val="F36A4D"/>
                </a:solidFill>
                <a:latin typeface="Arial Narrow" panose="020B0606020202030204" pitchFamily="34" charset="0"/>
                <a:cs typeface="Times New Roman" panose="02020603050405020304" pitchFamily="18" charset="0"/>
              </a:rPr>
              <a:t>Un outil de diagnostic</a:t>
            </a:r>
          </a:p>
          <a:p>
            <a:pPr marL="0" indent="0">
              <a:buNone/>
            </a:pPr>
            <a:r>
              <a:rPr kumimoji="0" lang="fr-FR" sz="2400" b="0" i="0" u="none" strike="noStrike" kern="1200" cap="none" spc="0" normalizeH="0" baseline="0" noProof="0" dirty="0" err="1">
                <a:ln>
                  <a:noFill/>
                </a:ln>
                <a:solidFill>
                  <a:prstClr val="black">
                    <a:lumMod val="75000"/>
                    <a:lumOff val="25000"/>
                  </a:prstClr>
                </a:solidFill>
                <a:effectLst/>
                <a:uLnTx/>
                <a:uFillTx/>
                <a:latin typeface="Arial Narrow" panose="020B0606020202030204" pitchFamily="34" charset="0"/>
                <a:ea typeface="+mn-ea"/>
                <a:cs typeface="+mn-cs"/>
              </a:rPr>
              <a:t>Qualinka</a:t>
            </a:r>
            <a:r>
              <a:rPr kumimoji="0" lang="fr-FR" sz="2400" b="0" i="0" u="none" strike="noStrike" kern="1200" cap="none" spc="0" normalizeH="0" baseline="0" noProof="0" dirty="0">
                <a:ln>
                  <a:noFill/>
                </a:ln>
                <a:solidFill>
                  <a:prstClr val="black">
                    <a:lumMod val="75000"/>
                    <a:lumOff val="25000"/>
                  </a:prstClr>
                </a:solidFill>
                <a:effectLst/>
                <a:uLnTx/>
                <a:uFillTx/>
                <a:latin typeface="Arial Narrow" panose="020B0606020202030204" pitchFamily="34" charset="0"/>
                <a:ea typeface="+mn-ea"/>
                <a:cs typeface="+mn-cs"/>
              </a:rPr>
              <a:t> est un programme de liage et </a:t>
            </a:r>
            <a:r>
              <a:rPr lang="fr-FR" sz="2400" dirty="0">
                <a:solidFill>
                  <a:prstClr val="black">
                    <a:lumMod val="75000"/>
                    <a:lumOff val="25000"/>
                  </a:prstClr>
                </a:solidFill>
                <a:latin typeface="Arial Narrow" panose="020B0606020202030204" pitchFamily="34" charset="0"/>
              </a:rPr>
              <a:t>de diagnostic, qu’on peut qualifier </a:t>
            </a:r>
            <a:r>
              <a:rPr kumimoji="0" lang="fr-FR" sz="2400" b="0" i="0" u="none" strike="noStrike" kern="1200" cap="none" spc="0" normalizeH="0" baseline="0" noProof="0" dirty="0">
                <a:ln>
                  <a:noFill/>
                </a:ln>
                <a:solidFill>
                  <a:prstClr val="black">
                    <a:lumMod val="75000"/>
                    <a:lumOff val="25000"/>
                  </a:prstClr>
                </a:solidFill>
                <a:effectLst/>
                <a:uLnTx/>
                <a:uFillTx/>
                <a:latin typeface="Arial Narrow" panose="020B0606020202030204" pitchFamily="34" charset="0"/>
                <a:ea typeface="+mn-ea"/>
                <a:cs typeface="+mn-cs"/>
              </a:rPr>
              <a:t>d’intelligence artificielle explicable : </a:t>
            </a:r>
          </a:p>
          <a:p>
            <a:pPr marL="0" indent="0">
              <a:buNone/>
            </a:pPr>
            <a:endParaRPr kumimoji="0" lang="fr-FR" sz="2400" b="0" i="0" u="none" strike="noStrike" kern="1200" cap="none" spc="0" normalizeH="0" baseline="0" noProof="0" dirty="0">
              <a:ln>
                <a:noFill/>
              </a:ln>
              <a:solidFill>
                <a:prstClr val="black">
                  <a:lumMod val="75000"/>
                  <a:lumOff val="25000"/>
                </a:prstClr>
              </a:solidFill>
              <a:effectLst/>
              <a:uLnTx/>
              <a:uFillTx/>
              <a:latin typeface="Arial Narrow" panose="020B0606020202030204" pitchFamily="34" charset="0"/>
              <a:ea typeface="+mn-ea"/>
              <a:cs typeface="+mn-cs"/>
            </a:endParaRPr>
          </a:p>
          <a:p>
            <a:pPr marL="0" indent="0">
              <a:buNone/>
            </a:pPr>
            <a:r>
              <a:rPr lang="fr-FR" sz="2400" i="1" dirty="0">
                <a:solidFill>
                  <a:prstClr val="black">
                    <a:lumMod val="75000"/>
                    <a:lumOff val="25000"/>
                  </a:prstClr>
                </a:solidFill>
                <a:latin typeface="Arial Narrow" panose="020B0606020202030204" pitchFamily="34" charset="0"/>
              </a:rPr>
              <a:t>« </a:t>
            </a:r>
            <a:r>
              <a:rPr kumimoji="0" lang="fr-FR" sz="2400" b="0" i="1" u="none" strike="noStrike" kern="1200" cap="none" spc="0" normalizeH="0" baseline="0" noProof="0" dirty="0">
                <a:ln>
                  <a:noFill/>
                </a:ln>
                <a:solidFill>
                  <a:prstClr val="black">
                    <a:lumMod val="75000"/>
                    <a:lumOff val="25000"/>
                  </a:prstClr>
                </a:solidFill>
                <a:effectLst/>
                <a:uLnTx/>
                <a:uFillTx/>
                <a:latin typeface="Arial Narrow" panose="020B0606020202030204" pitchFamily="34" charset="0"/>
                <a:ea typeface="+mn-ea"/>
                <a:cs typeface="+mn-cs"/>
              </a:rPr>
              <a:t>l’IA explicable se concentre sur les mécanismes abstraits du raisonnement, leur mathématisation avec la logique formelle, et leurs mises en œuvre par des machines. </a:t>
            </a:r>
          </a:p>
          <a:p>
            <a:pPr marL="0" indent="0">
              <a:buNone/>
            </a:pPr>
            <a:r>
              <a:rPr kumimoji="0" lang="fr-FR" sz="2400" b="0" i="1" u="none" strike="noStrike" kern="1200" cap="none" spc="0" normalizeH="0" baseline="0" noProof="0" dirty="0">
                <a:ln>
                  <a:noFill/>
                </a:ln>
                <a:solidFill>
                  <a:prstClr val="black">
                    <a:lumMod val="75000"/>
                    <a:lumOff val="25000"/>
                  </a:prstClr>
                </a:solidFill>
                <a:effectLst/>
                <a:uLnTx/>
                <a:uFillTx/>
                <a:latin typeface="Arial Narrow" panose="020B0606020202030204" pitchFamily="34" charset="0"/>
                <a:ea typeface="+mn-ea"/>
                <a:cs typeface="+mn-cs"/>
              </a:rPr>
              <a:t>Son caractère explicable provient de ses racines logiques garantissant la fiabilité de ses conclusions. » </a:t>
            </a:r>
          </a:p>
          <a:p>
            <a:pPr marL="0" indent="0" algn="r">
              <a:buNone/>
            </a:pPr>
            <a:r>
              <a:rPr kumimoji="0" lang="fr-FR" sz="1000" b="0" i="1" u="none" strike="noStrike" kern="1200" cap="none" spc="0" normalizeH="0" baseline="0" noProof="0" dirty="0">
                <a:ln>
                  <a:noFill/>
                </a:ln>
                <a:solidFill>
                  <a:prstClr val="black">
                    <a:lumMod val="75000"/>
                    <a:lumOff val="25000"/>
                  </a:prstClr>
                </a:solidFill>
                <a:effectLst/>
                <a:uLnTx/>
                <a:uFillTx/>
                <a:latin typeface="Arial Narrow" panose="020B0606020202030204" pitchFamily="34" charset="0"/>
                <a:ea typeface="+mn-ea"/>
                <a:cs typeface="+mn-cs"/>
              </a:rPr>
              <a:t>https://www.anabasis-assets.com/fr/blog/intelligence-explicable-avec-les-outils-du-web-semantique-partie-1.html</a:t>
            </a:r>
          </a:p>
          <a:p>
            <a:pPr marL="0" indent="0">
              <a:buNone/>
            </a:pPr>
            <a:endParaRPr lang="fr-FR" b="1" i="1" dirty="0">
              <a:solidFill>
                <a:srgbClr val="F36A4D"/>
              </a:solidFill>
              <a:latin typeface="Arial Narrow" panose="020B0606020202030204" pitchFamily="34" charset="0"/>
              <a:cs typeface="Times New Roman" panose="02020603050405020304" pitchFamily="18" charset="0"/>
            </a:endParaRPr>
          </a:p>
        </p:txBody>
      </p:sp>
    </p:spTree>
    <p:extLst>
      <p:ext uri="{BB962C8B-B14F-4D97-AF65-F5344CB8AC3E}">
        <p14:creationId xmlns:p14="http://schemas.microsoft.com/office/powerpoint/2010/main" val="25723214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sz="quarter" idx="11"/>
          </p:nvPr>
        </p:nvSpPr>
        <p:spPr/>
        <p:txBody>
          <a:bodyPr/>
          <a:lstStyle/>
          <a:p>
            <a:r>
              <a:rPr lang="fr-FR" dirty="0">
                <a:solidFill>
                  <a:schemeClr val="tx1">
                    <a:lumMod val="75000"/>
                    <a:lumOff val="25000"/>
                  </a:schemeClr>
                </a:solidFill>
              </a:rPr>
              <a:t>Paprika 4 ans déjà – Carole Melzac</a:t>
            </a:r>
          </a:p>
        </p:txBody>
      </p:sp>
      <p:sp>
        <p:nvSpPr>
          <p:cNvPr id="5" name="Espace réservé du numéro de diapositive 4"/>
          <p:cNvSpPr>
            <a:spLocks noGrp="1"/>
          </p:cNvSpPr>
          <p:nvPr>
            <p:ph type="sldNum" sz="quarter" idx="12"/>
          </p:nvPr>
        </p:nvSpPr>
        <p:spPr/>
        <p:txBody>
          <a:bodyPr/>
          <a:lstStyle/>
          <a:p>
            <a:fld id="{5CE2FCBC-EEB5-4C69-B74C-B6D6B76A6DCD}" type="slidenum">
              <a:rPr lang="fr-FR" smtClean="0"/>
              <a:t>12</a:t>
            </a:fld>
            <a:endParaRPr lang="fr-FR"/>
          </a:p>
        </p:txBody>
      </p:sp>
      <p:sp>
        <p:nvSpPr>
          <p:cNvPr id="6" name="Titre 1"/>
          <p:cNvSpPr txBox="1">
            <a:spLocks/>
          </p:cNvSpPr>
          <p:nvPr/>
        </p:nvSpPr>
        <p:spPr>
          <a:xfrm>
            <a:off x="2152650" y="609601"/>
            <a:ext cx="7886700" cy="9534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4000" dirty="0" err="1">
                <a:solidFill>
                  <a:schemeClr val="accent1">
                    <a:lumMod val="75000"/>
                  </a:schemeClr>
                </a:solidFill>
                <a:latin typeface="Arial Narrow" panose="020B0606020202030204" pitchFamily="34" charset="0"/>
              </a:rPr>
              <a:t>Qualinka</a:t>
            </a:r>
            <a:r>
              <a:rPr lang="fr-FR" sz="4000" dirty="0">
                <a:solidFill>
                  <a:schemeClr val="accent1">
                    <a:lumMod val="75000"/>
                  </a:schemeClr>
                </a:solidFill>
                <a:latin typeface="Arial Narrow" panose="020B0606020202030204" pitchFamily="34" charset="0"/>
              </a:rPr>
              <a:t> </a:t>
            </a:r>
          </a:p>
        </p:txBody>
      </p:sp>
      <p:sp>
        <p:nvSpPr>
          <p:cNvPr id="7" name="Espace réservé du contenu 2"/>
          <p:cNvSpPr txBox="1">
            <a:spLocks/>
          </p:cNvSpPr>
          <p:nvPr/>
        </p:nvSpPr>
        <p:spPr>
          <a:xfrm>
            <a:off x="1026459" y="1787037"/>
            <a:ext cx="9936256" cy="434535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b="1" i="1" dirty="0">
                <a:solidFill>
                  <a:srgbClr val="F36A4D"/>
                </a:solidFill>
                <a:latin typeface="Arial Narrow" panose="020B0606020202030204" pitchFamily="34" charset="0"/>
                <a:cs typeface="Times New Roman" panose="02020603050405020304" pitchFamily="18" charset="0"/>
              </a:rPr>
              <a:t>Principes</a:t>
            </a:r>
          </a:p>
          <a:p>
            <a:pPr marL="0" indent="0">
              <a:buNone/>
            </a:pPr>
            <a:endParaRPr lang="fr-FR" b="1" i="1" dirty="0">
              <a:solidFill>
                <a:srgbClr val="F36A4D"/>
              </a:solidFill>
              <a:latin typeface="Arial Narrow" panose="020B0606020202030204" pitchFamily="34" charset="0"/>
              <a:cs typeface="Times New Roman" panose="02020603050405020304" pitchFamily="18" charset="0"/>
            </a:endParaRPr>
          </a:p>
          <a:p>
            <a:pPr>
              <a:buClr>
                <a:srgbClr val="F36A4D"/>
              </a:buClr>
              <a:buFont typeface="Wingdings" panose="05000000000000000000" pitchFamily="2" charset="2"/>
              <a:buChar char="Ø"/>
            </a:pPr>
            <a:r>
              <a:rPr lang="fr-FR" sz="2400" dirty="0">
                <a:solidFill>
                  <a:schemeClr val="tx1">
                    <a:lumMod val="75000"/>
                    <a:lumOff val="25000"/>
                  </a:schemeClr>
                </a:solidFill>
                <a:latin typeface="Arial Narrow" panose="020B0606020202030204" pitchFamily="34" charset="0"/>
              </a:rPr>
              <a:t> Authentification requise</a:t>
            </a:r>
          </a:p>
          <a:p>
            <a:pPr marL="457200" lvl="1" indent="0">
              <a:buClr>
                <a:srgbClr val="C00000"/>
              </a:buClr>
              <a:buNone/>
            </a:pPr>
            <a:endParaRPr lang="fr-FR" sz="2000" dirty="0">
              <a:solidFill>
                <a:schemeClr val="tx1">
                  <a:lumMod val="75000"/>
                  <a:lumOff val="25000"/>
                </a:schemeClr>
              </a:solidFill>
              <a:latin typeface="Arial Narrow" panose="020B0606020202030204" pitchFamily="34" charset="0"/>
            </a:endParaRPr>
          </a:p>
          <a:p>
            <a:pPr>
              <a:buClr>
                <a:srgbClr val="F36A4D"/>
              </a:buClr>
              <a:buFont typeface="Wingdings" panose="05000000000000000000" pitchFamily="2" charset="2"/>
              <a:buChar char="Ø"/>
            </a:pPr>
            <a:r>
              <a:rPr lang="fr-FR" sz="2400" dirty="0">
                <a:solidFill>
                  <a:schemeClr val="tx1">
                    <a:lumMod val="75000"/>
                    <a:lumOff val="25000"/>
                  </a:schemeClr>
                </a:solidFill>
                <a:latin typeface="Arial Narrow" panose="020B0606020202030204" pitchFamily="34" charset="0"/>
              </a:rPr>
              <a:t> L’outil propose, l’humain dispose</a:t>
            </a:r>
            <a:endParaRPr lang="fr-FR" sz="2000" dirty="0">
              <a:solidFill>
                <a:schemeClr val="tx1">
                  <a:lumMod val="75000"/>
                  <a:lumOff val="25000"/>
                </a:schemeClr>
              </a:solidFill>
              <a:latin typeface="Arial Narrow" panose="020B0606020202030204" pitchFamily="34" charset="0"/>
            </a:endParaRPr>
          </a:p>
          <a:p>
            <a:pPr marL="0" indent="0">
              <a:buClr>
                <a:srgbClr val="F36A4D"/>
              </a:buClr>
              <a:buNone/>
            </a:pPr>
            <a:endParaRPr lang="fr-FR" sz="2000" dirty="0">
              <a:solidFill>
                <a:schemeClr val="tx1">
                  <a:lumMod val="75000"/>
                  <a:lumOff val="25000"/>
                </a:schemeClr>
              </a:solidFill>
              <a:latin typeface="Arial Narrow" panose="020B0606020202030204" pitchFamily="34" charset="0"/>
            </a:endParaRPr>
          </a:p>
          <a:p>
            <a:pPr>
              <a:buClr>
                <a:srgbClr val="F36A4D"/>
              </a:buClr>
              <a:buFont typeface="Wingdings" panose="05000000000000000000" pitchFamily="2" charset="2"/>
              <a:buChar char="Ø"/>
            </a:pPr>
            <a:r>
              <a:rPr lang="fr-FR" sz="2400" dirty="0">
                <a:solidFill>
                  <a:schemeClr val="tx1">
                    <a:lumMod val="75000"/>
                    <a:lumOff val="25000"/>
                  </a:schemeClr>
                </a:solidFill>
                <a:latin typeface="Arial Narrow" panose="020B0606020202030204" pitchFamily="34" charset="0"/>
              </a:rPr>
              <a:t> Un comportement explicité </a:t>
            </a:r>
          </a:p>
          <a:p>
            <a:pPr marL="0" indent="0">
              <a:buClr>
                <a:srgbClr val="F36A4D"/>
              </a:buClr>
              <a:buNone/>
            </a:pPr>
            <a:endParaRPr lang="fr-FR" sz="2400" dirty="0">
              <a:solidFill>
                <a:schemeClr val="tx1">
                  <a:lumMod val="75000"/>
                  <a:lumOff val="25000"/>
                </a:schemeClr>
              </a:solidFill>
              <a:latin typeface="Arial Narrow" panose="020B0606020202030204" pitchFamily="34" charset="0"/>
            </a:endParaRPr>
          </a:p>
          <a:p>
            <a:pPr>
              <a:buClr>
                <a:srgbClr val="F36A4D"/>
              </a:buClr>
              <a:buFont typeface="Wingdings" panose="05000000000000000000" pitchFamily="2" charset="2"/>
              <a:buChar char="Ø"/>
            </a:pPr>
            <a:r>
              <a:rPr lang="fr-FR" sz="2400" dirty="0">
                <a:solidFill>
                  <a:schemeClr val="tx1">
                    <a:lumMod val="75000"/>
                    <a:lumOff val="25000"/>
                  </a:schemeClr>
                </a:solidFill>
                <a:latin typeface="Arial Narrow" panose="020B0606020202030204" pitchFamily="34" charset="0"/>
              </a:rPr>
              <a:t>La couleur comme guide </a:t>
            </a:r>
            <a:endParaRPr lang="fr-FR" sz="2000" dirty="0">
              <a:solidFill>
                <a:schemeClr val="tx1">
                  <a:lumMod val="75000"/>
                  <a:lumOff val="25000"/>
                </a:schemeClr>
              </a:solidFill>
              <a:latin typeface="Arial Narrow" panose="020B0606020202030204" pitchFamily="34" charset="0"/>
            </a:endParaRPr>
          </a:p>
          <a:p>
            <a:pPr marL="0" indent="0">
              <a:buNone/>
            </a:pPr>
            <a:endParaRPr lang="fr-FR" b="1" i="1" dirty="0">
              <a:solidFill>
                <a:srgbClr val="F36A4D"/>
              </a:solidFill>
              <a:latin typeface="Arial Narrow" panose="020B0606020202030204" pitchFamily="34" charset="0"/>
              <a:cs typeface="Times New Roman" panose="02020603050405020304" pitchFamily="18" charset="0"/>
            </a:endParaRPr>
          </a:p>
        </p:txBody>
      </p:sp>
    </p:spTree>
    <p:extLst>
      <p:ext uri="{BB962C8B-B14F-4D97-AF65-F5344CB8AC3E}">
        <p14:creationId xmlns:p14="http://schemas.microsoft.com/office/powerpoint/2010/main" val="37421859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52650" y="609601"/>
            <a:ext cx="7886700" cy="953477"/>
          </a:xfrm>
        </p:spPr>
        <p:txBody>
          <a:bodyPr>
            <a:normAutofit/>
          </a:bodyPr>
          <a:lstStyle/>
          <a:p>
            <a:r>
              <a:rPr lang="fr-FR" sz="4000" dirty="0">
                <a:solidFill>
                  <a:schemeClr val="accent1">
                    <a:lumMod val="75000"/>
                  </a:schemeClr>
                </a:solidFill>
                <a:latin typeface="Arial Narrow" panose="020B0606020202030204" pitchFamily="34" charset="0"/>
              </a:rPr>
              <a:t>Démonstration </a:t>
            </a:r>
          </a:p>
        </p:txBody>
      </p:sp>
      <p:sp>
        <p:nvSpPr>
          <p:cNvPr id="3" name="Espace réservé du contenu 2"/>
          <p:cNvSpPr>
            <a:spLocks noGrp="1"/>
          </p:cNvSpPr>
          <p:nvPr>
            <p:ph idx="1"/>
          </p:nvPr>
        </p:nvSpPr>
        <p:spPr>
          <a:xfrm>
            <a:off x="1264024" y="1787037"/>
            <a:ext cx="9142880" cy="4345354"/>
          </a:xfrm>
        </p:spPr>
        <p:txBody>
          <a:bodyPr/>
          <a:lstStyle/>
          <a:p>
            <a:pPr marL="0" indent="0">
              <a:buClr>
                <a:srgbClr val="F36A4D"/>
              </a:buClr>
              <a:buNone/>
            </a:pPr>
            <a:r>
              <a:rPr lang="fr-FR" sz="2400" dirty="0">
                <a:solidFill>
                  <a:schemeClr val="tx1">
                    <a:lumMod val="75000"/>
                    <a:lumOff val="25000"/>
                  </a:schemeClr>
                </a:solidFill>
                <a:latin typeface="Arial Narrow" panose="020B0606020202030204" pitchFamily="34" charset="0"/>
              </a:rPr>
              <a:t>Exemple 1 : Appellation « Gautier, Hélène »</a:t>
            </a:r>
            <a:endParaRPr lang="fr-FR" sz="2000" dirty="0">
              <a:solidFill>
                <a:schemeClr val="tx1">
                  <a:lumMod val="75000"/>
                  <a:lumOff val="25000"/>
                </a:schemeClr>
              </a:solidFill>
              <a:latin typeface="Arial Narrow" panose="020B0606020202030204" pitchFamily="34" charset="0"/>
            </a:endParaRPr>
          </a:p>
          <a:p>
            <a:pPr marL="0" indent="0">
              <a:buNone/>
            </a:pPr>
            <a:endParaRPr lang="fr-FR" dirty="0">
              <a:latin typeface="Arial Narrow" panose="020B0606020202030204" pitchFamily="34" charset="0"/>
            </a:endParaRPr>
          </a:p>
        </p:txBody>
      </p:sp>
      <p:sp>
        <p:nvSpPr>
          <p:cNvPr id="10" name="Espace réservé du pied de page 9"/>
          <p:cNvSpPr>
            <a:spLocks noGrp="1"/>
          </p:cNvSpPr>
          <p:nvPr>
            <p:ph type="ftr" sz="quarter" idx="11"/>
          </p:nvPr>
        </p:nvSpPr>
        <p:spPr/>
        <p:txBody>
          <a:bodyPr/>
          <a:lstStyle/>
          <a:p>
            <a:r>
              <a:rPr lang="fr-FR" dirty="0">
                <a:solidFill>
                  <a:schemeClr val="tx1">
                    <a:lumMod val="75000"/>
                    <a:lumOff val="25000"/>
                  </a:schemeClr>
                </a:solidFill>
              </a:rPr>
              <a:t>Paprika 4 ans déjà ! – Carole Melzac</a:t>
            </a:r>
          </a:p>
        </p:txBody>
      </p:sp>
      <p:sp>
        <p:nvSpPr>
          <p:cNvPr id="9" name="Espace réservé du numéro de diapositive 8"/>
          <p:cNvSpPr>
            <a:spLocks noGrp="1"/>
          </p:cNvSpPr>
          <p:nvPr>
            <p:ph type="sldNum" sz="quarter" idx="12"/>
          </p:nvPr>
        </p:nvSpPr>
        <p:spPr/>
        <p:txBody>
          <a:bodyPr/>
          <a:lstStyle/>
          <a:p>
            <a:fld id="{5CE2FCBC-EEB5-4C69-B74C-B6D6B76A6DCD}" type="slidenum">
              <a:rPr lang="fr-FR" smtClean="0"/>
              <a:t>13</a:t>
            </a:fld>
            <a:endParaRPr lang="fr-FR"/>
          </a:p>
        </p:txBody>
      </p:sp>
    </p:spTree>
    <p:extLst>
      <p:ext uri="{BB962C8B-B14F-4D97-AF65-F5344CB8AC3E}">
        <p14:creationId xmlns:p14="http://schemas.microsoft.com/office/powerpoint/2010/main" val="1968327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A9E04D7-D3C1-A47F-3CDA-D1CCDCD4EF5D}"/>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81B60559-6EB4-A29F-A067-9A0F5440D002}"/>
              </a:ext>
            </a:extLst>
          </p:cNvPr>
          <p:cNvSpPr>
            <a:spLocks noGrp="1"/>
          </p:cNvSpPr>
          <p:nvPr>
            <p:ph idx="1"/>
          </p:nvPr>
        </p:nvSpPr>
        <p:spPr/>
        <p:txBody>
          <a:bodyPr/>
          <a:lstStyle/>
          <a:p>
            <a:endParaRPr lang="fr-FR"/>
          </a:p>
        </p:txBody>
      </p:sp>
      <p:sp>
        <p:nvSpPr>
          <p:cNvPr id="4" name="Espace réservé du pied de page 3">
            <a:extLst>
              <a:ext uri="{FF2B5EF4-FFF2-40B4-BE49-F238E27FC236}">
                <a16:creationId xmlns:a16="http://schemas.microsoft.com/office/drawing/2014/main" id="{39C43478-48AE-6AF9-4D6B-E0A2FD505F2D}"/>
              </a:ext>
            </a:extLst>
          </p:cNvPr>
          <p:cNvSpPr>
            <a:spLocks noGrp="1"/>
          </p:cNvSpPr>
          <p:nvPr>
            <p:ph type="ftr" sz="quarter" idx="11"/>
          </p:nvPr>
        </p:nvSpPr>
        <p:spPr/>
        <p:txBody>
          <a:bodyPr/>
          <a:lstStyle/>
          <a:p>
            <a:r>
              <a:rPr lang="fr-FR"/>
              <a:t>Rappel titre présentation - Intervenant</a:t>
            </a:r>
          </a:p>
        </p:txBody>
      </p:sp>
      <p:sp>
        <p:nvSpPr>
          <p:cNvPr id="5" name="Espace réservé du numéro de diapositive 4">
            <a:extLst>
              <a:ext uri="{FF2B5EF4-FFF2-40B4-BE49-F238E27FC236}">
                <a16:creationId xmlns:a16="http://schemas.microsoft.com/office/drawing/2014/main" id="{10FB8C26-457C-E01F-27F5-4C87448FFACE}"/>
              </a:ext>
            </a:extLst>
          </p:cNvPr>
          <p:cNvSpPr>
            <a:spLocks noGrp="1"/>
          </p:cNvSpPr>
          <p:nvPr>
            <p:ph type="sldNum" sz="quarter" idx="12"/>
          </p:nvPr>
        </p:nvSpPr>
        <p:spPr/>
        <p:txBody>
          <a:bodyPr/>
          <a:lstStyle/>
          <a:p>
            <a:fld id="{5CE2FCBC-EEB5-4C69-B74C-B6D6B76A6DCD}" type="slidenum">
              <a:rPr lang="fr-FR" smtClean="0"/>
              <a:t>14</a:t>
            </a:fld>
            <a:endParaRPr lang="fr-FR"/>
          </a:p>
        </p:txBody>
      </p:sp>
      <p:pic>
        <p:nvPicPr>
          <p:cNvPr id="9" name="Image 8">
            <a:extLst>
              <a:ext uri="{FF2B5EF4-FFF2-40B4-BE49-F238E27FC236}">
                <a16:creationId xmlns:a16="http://schemas.microsoft.com/office/drawing/2014/main" id="{1D972BBA-1741-EE70-E9A2-926900A76E78}"/>
              </a:ext>
            </a:extLst>
          </p:cNvPr>
          <p:cNvPicPr>
            <a:picLocks noChangeAspect="1"/>
          </p:cNvPicPr>
          <p:nvPr/>
        </p:nvPicPr>
        <p:blipFill rotWithShape="1">
          <a:blip r:embed="rId3"/>
          <a:srcRect t="8705" b="3567"/>
          <a:stretch/>
        </p:blipFill>
        <p:spPr>
          <a:xfrm>
            <a:off x="0" y="591671"/>
            <a:ext cx="12192000" cy="6016464"/>
          </a:xfrm>
          <a:prstGeom prst="rect">
            <a:avLst/>
          </a:prstGeom>
        </p:spPr>
      </p:pic>
      <p:sp>
        <p:nvSpPr>
          <p:cNvPr id="10" name="Rectangle 9">
            <a:extLst>
              <a:ext uri="{FF2B5EF4-FFF2-40B4-BE49-F238E27FC236}">
                <a16:creationId xmlns:a16="http://schemas.microsoft.com/office/drawing/2014/main" id="{85311A51-8239-A7E2-7A25-8E2EE754A04F}"/>
              </a:ext>
            </a:extLst>
          </p:cNvPr>
          <p:cNvSpPr/>
          <p:nvPr/>
        </p:nvSpPr>
        <p:spPr>
          <a:xfrm>
            <a:off x="9798424" y="591671"/>
            <a:ext cx="2330823" cy="1097429"/>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10">
            <a:extLst>
              <a:ext uri="{FF2B5EF4-FFF2-40B4-BE49-F238E27FC236}">
                <a16:creationId xmlns:a16="http://schemas.microsoft.com/office/drawing/2014/main" id="{10B26399-358E-C565-8F91-63A3B287D46D}"/>
              </a:ext>
            </a:extLst>
          </p:cNvPr>
          <p:cNvSpPr/>
          <p:nvPr/>
        </p:nvSpPr>
        <p:spPr>
          <a:xfrm>
            <a:off x="10390094" y="681037"/>
            <a:ext cx="331694" cy="34990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2989589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099F6E95-AB1D-E5D0-FBE2-86B17917F761}"/>
              </a:ext>
            </a:extLst>
          </p:cNvPr>
          <p:cNvSpPr>
            <a:spLocks noGrp="1"/>
          </p:cNvSpPr>
          <p:nvPr>
            <p:ph idx="1"/>
          </p:nvPr>
        </p:nvSpPr>
        <p:spPr/>
        <p:txBody>
          <a:bodyPr/>
          <a:lstStyle/>
          <a:p>
            <a:endParaRPr lang="fr-FR"/>
          </a:p>
        </p:txBody>
      </p:sp>
      <p:sp>
        <p:nvSpPr>
          <p:cNvPr id="4" name="Espace réservé du pied de page 3">
            <a:extLst>
              <a:ext uri="{FF2B5EF4-FFF2-40B4-BE49-F238E27FC236}">
                <a16:creationId xmlns:a16="http://schemas.microsoft.com/office/drawing/2014/main" id="{10DDFAC6-3F88-9BE7-05EB-1A911FE20041}"/>
              </a:ext>
            </a:extLst>
          </p:cNvPr>
          <p:cNvSpPr>
            <a:spLocks noGrp="1"/>
          </p:cNvSpPr>
          <p:nvPr>
            <p:ph type="ftr" sz="quarter" idx="11"/>
          </p:nvPr>
        </p:nvSpPr>
        <p:spPr/>
        <p:txBody>
          <a:bodyPr/>
          <a:lstStyle/>
          <a:p>
            <a:r>
              <a:rPr lang="fr-FR"/>
              <a:t>Rappel titre présentation - Intervenant</a:t>
            </a:r>
          </a:p>
        </p:txBody>
      </p:sp>
      <p:sp>
        <p:nvSpPr>
          <p:cNvPr id="5" name="Espace réservé du numéro de diapositive 4">
            <a:extLst>
              <a:ext uri="{FF2B5EF4-FFF2-40B4-BE49-F238E27FC236}">
                <a16:creationId xmlns:a16="http://schemas.microsoft.com/office/drawing/2014/main" id="{8CDB61B1-F6E0-C771-5F66-53C9C3BF3977}"/>
              </a:ext>
            </a:extLst>
          </p:cNvPr>
          <p:cNvSpPr>
            <a:spLocks noGrp="1"/>
          </p:cNvSpPr>
          <p:nvPr>
            <p:ph type="sldNum" sz="quarter" idx="12"/>
          </p:nvPr>
        </p:nvSpPr>
        <p:spPr/>
        <p:txBody>
          <a:bodyPr/>
          <a:lstStyle/>
          <a:p>
            <a:fld id="{5CE2FCBC-EEB5-4C69-B74C-B6D6B76A6DCD}" type="slidenum">
              <a:rPr lang="fr-FR" smtClean="0"/>
              <a:t>15</a:t>
            </a:fld>
            <a:endParaRPr lang="fr-FR"/>
          </a:p>
        </p:txBody>
      </p:sp>
      <p:pic>
        <p:nvPicPr>
          <p:cNvPr id="9" name="Image 8">
            <a:extLst>
              <a:ext uri="{FF2B5EF4-FFF2-40B4-BE49-F238E27FC236}">
                <a16:creationId xmlns:a16="http://schemas.microsoft.com/office/drawing/2014/main" id="{C93EB2ED-061A-8708-C505-23FEAA38F2A3}"/>
              </a:ext>
            </a:extLst>
          </p:cNvPr>
          <p:cNvPicPr>
            <a:picLocks noChangeAspect="1"/>
          </p:cNvPicPr>
          <p:nvPr/>
        </p:nvPicPr>
        <p:blipFill rotWithShape="1">
          <a:blip r:embed="rId3"/>
          <a:srcRect t="7907" b="4031"/>
          <a:stretch/>
        </p:blipFill>
        <p:spPr>
          <a:xfrm>
            <a:off x="0" y="595422"/>
            <a:ext cx="12192000" cy="6039293"/>
          </a:xfrm>
          <a:prstGeom prst="rect">
            <a:avLst/>
          </a:prstGeom>
        </p:spPr>
      </p:pic>
    </p:spTree>
    <p:extLst>
      <p:ext uri="{BB962C8B-B14F-4D97-AF65-F5344CB8AC3E}">
        <p14:creationId xmlns:p14="http://schemas.microsoft.com/office/powerpoint/2010/main" val="12292177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D4A11A7-E8E1-D628-2A6F-E7B2455A9ECA}"/>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4C853FBB-FF4C-73BF-9B94-5B74DA3E7E3F}"/>
              </a:ext>
            </a:extLst>
          </p:cNvPr>
          <p:cNvSpPr>
            <a:spLocks noGrp="1"/>
          </p:cNvSpPr>
          <p:nvPr>
            <p:ph idx="1"/>
          </p:nvPr>
        </p:nvSpPr>
        <p:spPr/>
        <p:txBody>
          <a:bodyPr/>
          <a:lstStyle/>
          <a:p>
            <a:endParaRPr lang="fr-FR"/>
          </a:p>
        </p:txBody>
      </p:sp>
      <p:sp>
        <p:nvSpPr>
          <p:cNvPr id="4" name="Espace réservé du pied de page 3">
            <a:extLst>
              <a:ext uri="{FF2B5EF4-FFF2-40B4-BE49-F238E27FC236}">
                <a16:creationId xmlns:a16="http://schemas.microsoft.com/office/drawing/2014/main" id="{7F5FC453-F515-2014-B0FE-5D91B0A5D3A4}"/>
              </a:ext>
            </a:extLst>
          </p:cNvPr>
          <p:cNvSpPr>
            <a:spLocks noGrp="1"/>
          </p:cNvSpPr>
          <p:nvPr>
            <p:ph type="ftr" sz="quarter" idx="11"/>
          </p:nvPr>
        </p:nvSpPr>
        <p:spPr/>
        <p:txBody>
          <a:bodyPr/>
          <a:lstStyle/>
          <a:p>
            <a:r>
              <a:rPr lang="fr-FR"/>
              <a:t>Rappel titre présentation - Intervenant</a:t>
            </a:r>
          </a:p>
        </p:txBody>
      </p:sp>
      <p:sp>
        <p:nvSpPr>
          <p:cNvPr id="5" name="Espace réservé du numéro de diapositive 4">
            <a:extLst>
              <a:ext uri="{FF2B5EF4-FFF2-40B4-BE49-F238E27FC236}">
                <a16:creationId xmlns:a16="http://schemas.microsoft.com/office/drawing/2014/main" id="{C7970636-F6C5-74E6-F436-E160B698529E}"/>
              </a:ext>
            </a:extLst>
          </p:cNvPr>
          <p:cNvSpPr>
            <a:spLocks noGrp="1"/>
          </p:cNvSpPr>
          <p:nvPr>
            <p:ph type="sldNum" sz="quarter" idx="12"/>
          </p:nvPr>
        </p:nvSpPr>
        <p:spPr/>
        <p:txBody>
          <a:bodyPr/>
          <a:lstStyle/>
          <a:p>
            <a:fld id="{5CE2FCBC-EEB5-4C69-B74C-B6D6B76A6DCD}" type="slidenum">
              <a:rPr lang="fr-FR" smtClean="0"/>
              <a:t>16</a:t>
            </a:fld>
            <a:endParaRPr lang="fr-FR"/>
          </a:p>
        </p:txBody>
      </p:sp>
      <p:pic>
        <p:nvPicPr>
          <p:cNvPr id="7" name="Image 6">
            <a:extLst>
              <a:ext uri="{FF2B5EF4-FFF2-40B4-BE49-F238E27FC236}">
                <a16:creationId xmlns:a16="http://schemas.microsoft.com/office/drawing/2014/main" id="{3A4807F2-2539-EEBF-A38A-B6D48D9B8E46}"/>
              </a:ext>
            </a:extLst>
          </p:cNvPr>
          <p:cNvPicPr>
            <a:picLocks noChangeAspect="1"/>
          </p:cNvPicPr>
          <p:nvPr/>
        </p:nvPicPr>
        <p:blipFill rotWithShape="1">
          <a:blip r:embed="rId3"/>
          <a:srcRect t="11473" b="5324"/>
          <a:stretch/>
        </p:blipFill>
        <p:spPr>
          <a:xfrm>
            <a:off x="0" y="786808"/>
            <a:ext cx="12192000" cy="5706067"/>
          </a:xfrm>
          <a:prstGeom prst="rect">
            <a:avLst/>
          </a:prstGeom>
        </p:spPr>
      </p:pic>
    </p:spTree>
    <p:extLst>
      <p:ext uri="{BB962C8B-B14F-4D97-AF65-F5344CB8AC3E}">
        <p14:creationId xmlns:p14="http://schemas.microsoft.com/office/powerpoint/2010/main" val="42286094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5391CBB-FB72-11B2-941D-91723AA21704}"/>
              </a:ext>
            </a:extLst>
          </p:cNvPr>
          <p:cNvSpPr>
            <a:spLocks noGrp="1"/>
          </p:cNvSpPr>
          <p:nvPr>
            <p:ph idx="1"/>
          </p:nvPr>
        </p:nvSpPr>
        <p:spPr/>
        <p:txBody>
          <a:bodyPr/>
          <a:lstStyle/>
          <a:p>
            <a:endParaRPr lang="fr-FR"/>
          </a:p>
        </p:txBody>
      </p:sp>
      <p:sp>
        <p:nvSpPr>
          <p:cNvPr id="4" name="Espace réservé du pied de page 3">
            <a:extLst>
              <a:ext uri="{FF2B5EF4-FFF2-40B4-BE49-F238E27FC236}">
                <a16:creationId xmlns:a16="http://schemas.microsoft.com/office/drawing/2014/main" id="{DCD5AE44-A7A2-2251-57E3-29921F8CA59B}"/>
              </a:ext>
            </a:extLst>
          </p:cNvPr>
          <p:cNvSpPr>
            <a:spLocks noGrp="1"/>
          </p:cNvSpPr>
          <p:nvPr>
            <p:ph type="ftr" sz="quarter" idx="11"/>
          </p:nvPr>
        </p:nvSpPr>
        <p:spPr/>
        <p:txBody>
          <a:bodyPr/>
          <a:lstStyle/>
          <a:p>
            <a:r>
              <a:rPr lang="fr-FR"/>
              <a:t>Rappel titre présentation - Intervenant</a:t>
            </a:r>
          </a:p>
        </p:txBody>
      </p:sp>
      <p:sp>
        <p:nvSpPr>
          <p:cNvPr id="5" name="Espace réservé du numéro de diapositive 4">
            <a:extLst>
              <a:ext uri="{FF2B5EF4-FFF2-40B4-BE49-F238E27FC236}">
                <a16:creationId xmlns:a16="http://schemas.microsoft.com/office/drawing/2014/main" id="{7AF0D91A-2018-6C84-E2F4-42ED2220F3C2}"/>
              </a:ext>
            </a:extLst>
          </p:cNvPr>
          <p:cNvSpPr>
            <a:spLocks noGrp="1"/>
          </p:cNvSpPr>
          <p:nvPr>
            <p:ph type="sldNum" sz="quarter" idx="12"/>
          </p:nvPr>
        </p:nvSpPr>
        <p:spPr/>
        <p:txBody>
          <a:bodyPr/>
          <a:lstStyle/>
          <a:p>
            <a:fld id="{5CE2FCBC-EEB5-4C69-B74C-B6D6B76A6DCD}" type="slidenum">
              <a:rPr lang="fr-FR" smtClean="0"/>
              <a:t>17</a:t>
            </a:fld>
            <a:endParaRPr lang="fr-FR"/>
          </a:p>
        </p:txBody>
      </p:sp>
      <p:pic>
        <p:nvPicPr>
          <p:cNvPr id="9" name="Image 8">
            <a:extLst>
              <a:ext uri="{FF2B5EF4-FFF2-40B4-BE49-F238E27FC236}">
                <a16:creationId xmlns:a16="http://schemas.microsoft.com/office/drawing/2014/main" id="{5B78634E-A808-EEA6-DB74-B533C43D13E2}"/>
              </a:ext>
            </a:extLst>
          </p:cNvPr>
          <p:cNvPicPr>
            <a:picLocks noChangeAspect="1"/>
          </p:cNvPicPr>
          <p:nvPr/>
        </p:nvPicPr>
        <p:blipFill rotWithShape="1">
          <a:blip r:embed="rId3"/>
          <a:srcRect t="8061" b="4032"/>
          <a:stretch/>
        </p:blipFill>
        <p:spPr>
          <a:xfrm>
            <a:off x="0" y="585344"/>
            <a:ext cx="12192000" cy="6028661"/>
          </a:xfrm>
          <a:prstGeom prst="rect">
            <a:avLst/>
          </a:prstGeom>
        </p:spPr>
      </p:pic>
    </p:spTree>
    <p:extLst>
      <p:ext uri="{BB962C8B-B14F-4D97-AF65-F5344CB8AC3E}">
        <p14:creationId xmlns:p14="http://schemas.microsoft.com/office/powerpoint/2010/main" val="37606846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1B1FAF3D-998B-FA84-AAF7-19E93BCEEC6A}"/>
              </a:ext>
            </a:extLst>
          </p:cNvPr>
          <p:cNvSpPr>
            <a:spLocks noGrp="1"/>
          </p:cNvSpPr>
          <p:nvPr>
            <p:ph type="ftr" sz="quarter" idx="11"/>
          </p:nvPr>
        </p:nvSpPr>
        <p:spPr/>
        <p:txBody>
          <a:bodyPr/>
          <a:lstStyle/>
          <a:p>
            <a:r>
              <a:rPr lang="fr-FR"/>
              <a:t>Rappel titre présentation - Intervenant</a:t>
            </a:r>
          </a:p>
        </p:txBody>
      </p:sp>
      <p:sp>
        <p:nvSpPr>
          <p:cNvPr id="5" name="Espace réservé du numéro de diapositive 4">
            <a:extLst>
              <a:ext uri="{FF2B5EF4-FFF2-40B4-BE49-F238E27FC236}">
                <a16:creationId xmlns:a16="http://schemas.microsoft.com/office/drawing/2014/main" id="{2FA6EE3E-53B5-6090-0A50-26B20C236851}"/>
              </a:ext>
            </a:extLst>
          </p:cNvPr>
          <p:cNvSpPr>
            <a:spLocks noGrp="1"/>
          </p:cNvSpPr>
          <p:nvPr>
            <p:ph type="sldNum" sz="quarter" idx="12"/>
          </p:nvPr>
        </p:nvSpPr>
        <p:spPr/>
        <p:txBody>
          <a:bodyPr/>
          <a:lstStyle/>
          <a:p>
            <a:fld id="{5CE2FCBC-EEB5-4C69-B74C-B6D6B76A6DCD}" type="slidenum">
              <a:rPr lang="fr-FR" smtClean="0"/>
              <a:t>18</a:t>
            </a:fld>
            <a:endParaRPr lang="fr-FR"/>
          </a:p>
        </p:txBody>
      </p:sp>
      <p:sp>
        <p:nvSpPr>
          <p:cNvPr id="6" name="Espace réservé du contenu 2">
            <a:extLst>
              <a:ext uri="{FF2B5EF4-FFF2-40B4-BE49-F238E27FC236}">
                <a16:creationId xmlns:a16="http://schemas.microsoft.com/office/drawing/2014/main" id="{45B31BB5-7AA0-9255-D6A1-CEA66802F48A}"/>
              </a:ext>
            </a:extLst>
          </p:cNvPr>
          <p:cNvSpPr txBox="1">
            <a:spLocks/>
          </p:cNvSpPr>
          <p:nvPr/>
        </p:nvSpPr>
        <p:spPr>
          <a:xfrm>
            <a:off x="1264024" y="1787037"/>
            <a:ext cx="9142880" cy="434535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rgbClr val="F36A4D"/>
              </a:buClr>
              <a:buFont typeface="Arial" panose="020B0604020202020204" pitchFamily="34" charset="0"/>
              <a:buNone/>
            </a:pPr>
            <a:r>
              <a:rPr lang="fr-FR" sz="2400" dirty="0">
                <a:solidFill>
                  <a:schemeClr val="tx1">
                    <a:lumMod val="75000"/>
                    <a:lumOff val="25000"/>
                  </a:schemeClr>
                </a:solidFill>
                <a:latin typeface="Arial Narrow" panose="020B0606020202030204" pitchFamily="34" charset="0"/>
              </a:rPr>
              <a:t>Exemple 2 : Appellation « Mathis, Rémi»</a:t>
            </a:r>
            <a:endParaRPr lang="fr-FR" sz="2000" dirty="0">
              <a:solidFill>
                <a:schemeClr val="tx1">
                  <a:lumMod val="75000"/>
                  <a:lumOff val="25000"/>
                </a:schemeClr>
              </a:solidFill>
              <a:latin typeface="Arial Narrow" panose="020B0606020202030204" pitchFamily="34" charset="0"/>
            </a:endParaRPr>
          </a:p>
          <a:p>
            <a:pPr marL="0" indent="0">
              <a:buFont typeface="Arial" panose="020B0604020202020204" pitchFamily="34" charset="0"/>
              <a:buNone/>
            </a:pPr>
            <a:endParaRPr lang="fr-FR" dirty="0">
              <a:latin typeface="Arial Narrow" panose="020B0606020202030204" pitchFamily="34" charset="0"/>
            </a:endParaRPr>
          </a:p>
        </p:txBody>
      </p:sp>
    </p:spTree>
    <p:extLst>
      <p:ext uri="{BB962C8B-B14F-4D97-AF65-F5344CB8AC3E}">
        <p14:creationId xmlns:p14="http://schemas.microsoft.com/office/powerpoint/2010/main" val="32541247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11F968F-EAEE-D62D-7143-2D84DBDAE892}"/>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4A2C3256-1526-FDC5-9B8A-3BB515769EC2}"/>
              </a:ext>
            </a:extLst>
          </p:cNvPr>
          <p:cNvSpPr>
            <a:spLocks noGrp="1"/>
          </p:cNvSpPr>
          <p:nvPr>
            <p:ph idx="1"/>
          </p:nvPr>
        </p:nvSpPr>
        <p:spPr/>
        <p:txBody>
          <a:bodyPr/>
          <a:lstStyle/>
          <a:p>
            <a:endParaRPr lang="fr-FR"/>
          </a:p>
        </p:txBody>
      </p:sp>
      <p:sp>
        <p:nvSpPr>
          <p:cNvPr id="4" name="Espace réservé du pied de page 3">
            <a:extLst>
              <a:ext uri="{FF2B5EF4-FFF2-40B4-BE49-F238E27FC236}">
                <a16:creationId xmlns:a16="http://schemas.microsoft.com/office/drawing/2014/main" id="{DBEB1F7C-A09F-8D67-9F6D-666D92FEE6DF}"/>
              </a:ext>
            </a:extLst>
          </p:cNvPr>
          <p:cNvSpPr>
            <a:spLocks noGrp="1"/>
          </p:cNvSpPr>
          <p:nvPr>
            <p:ph type="ftr" sz="quarter" idx="11"/>
          </p:nvPr>
        </p:nvSpPr>
        <p:spPr/>
        <p:txBody>
          <a:bodyPr/>
          <a:lstStyle/>
          <a:p>
            <a:r>
              <a:rPr lang="fr-FR"/>
              <a:t>Rappel titre présentation - Intervenant</a:t>
            </a:r>
          </a:p>
        </p:txBody>
      </p:sp>
      <p:sp>
        <p:nvSpPr>
          <p:cNvPr id="5" name="Espace réservé du numéro de diapositive 4">
            <a:extLst>
              <a:ext uri="{FF2B5EF4-FFF2-40B4-BE49-F238E27FC236}">
                <a16:creationId xmlns:a16="http://schemas.microsoft.com/office/drawing/2014/main" id="{062FFC88-C3CE-9E09-C01F-942789310702}"/>
              </a:ext>
            </a:extLst>
          </p:cNvPr>
          <p:cNvSpPr>
            <a:spLocks noGrp="1"/>
          </p:cNvSpPr>
          <p:nvPr>
            <p:ph type="sldNum" sz="quarter" idx="12"/>
          </p:nvPr>
        </p:nvSpPr>
        <p:spPr/>
        <p:txBody>
          <a:bodyPr/>
          <a:lstStyle/>
          <a:p>
            <a:fld id="{5CE2FCBC-EEB5-4C69-B74C-B6D6B76A6DCD}" type="slidenum">
              <a:rPr lang="fr-FR" smtClean="0"/>
              <a:t>19</a:t>
            </a:fld>
            <a:endParaRPr lang="fr-FR"/>
          </a:p>
        </p:txBody>
      </p:sp>
      <p:pic>
        <p:nvPicPr>
          <p:cNvPr id="7" name="Image 6">
            <a:extLst>
              <a:ext uri="{FF2B5EF4-FFF2-40B4-BE49-F238E27FC236}">
                <a16:creationId xmlns:a16="http://schemas.microsoft.com/office/drawing/2014/main" id="{F5E8CDE5-D44C-20B2-63C5-A63E09E3E3B0}"/>
              </a:ext>
            </a:extLst>
          </p:cNvPr>
          <p:cNvPicPr>
            <a:picLocks noChangeAspect="1"/>
          </p:cNvPicPr>
          <p:nvPr/>
        </p:nvPicPr>
        <p:blipFill rotWithShape="1">
          <a:blip r:embed="rId3"/>
          <a:srcRect t="7907" b="3876"/>
          <a:stretch/>
        </p:blipFill>
        <p:spPr>
          <a:xfrm>
            <a:off x="0" y="542260"/>
            <a:ext cx="12192000" cy="6049926"/>
          </a:xfrm>
          <a:prstGeom prst="rect">
            <a:avLst/>
          </a:prstGeom>
        </p:spPr>
      </p:pic>
    </p:spTree>
    <p:extLst>
      <p:ext uri="{BB962C8B-B14F-4D97-AF65-F5344CB8AC3E}">
        <p14:creationId xmlns:p14="http://schemas.microsoft.com/office/powerpoint/2010/main" val="34722502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sz="quarter" idx="11"/>
          </p:nvPr>
        </p:nvSpPr>
        <p:spPr/>
        <p:txBody>
          <a:bodyPr/>
          <a:lstStyle/>
          <a:p>
            <a:r>
              <a:rPr lang="fr-FR" dirty="0">
                <a:solidFill>
                  <a:schemeClr val="tx1">
                    <a:lumMod val="75000"/>
                    <a:lumOff val="25000"/>
                  </a:schemeClr>
                </a:solidFill>
              </a:rPr>
              <a:t>Paprika 4 ans déjà ! – Myriam </a:t>
            </a:r>
            <a:r>
              <a:rPr lang="fr-FR" dirty="0" err="1">
                <a:solidFill>
                  <a:schemeClr val="tx1">
                    <a:lumMod val="75000"/>
                    <a:lumOff val="25000"/>
                  </a:schemeClr>
                </a:solidFill>
              </a:rPr>
              <a:t>Cordaro</a:t>
            </a:r>
            <a:endParaRPr lang="fr-FR" dirty="0">
              <a:solidFill>
                <a:schemeClr val="tx1">
                  <a:lumMod val="75000"/>
                  <a:lumOff val="25000"/>
                </a:schemeClr>
              </a:solidFill>
            </a:endParaRPr>
          </a:p>
        </p:txBody>
      </p:sp>
      <p:sp>
        <p:nvSpPr>
          <p:cNvPr id="5" name="Espace réservé du numéro de diapositive 4"/>
          <p:cNvSpPr>
            <a:spLocks noGrp="1"/>
          </p:cNvSpPr>
          <p:nvPr>
            <p:ph type="sldNum" sz="quarter" idx="12"/>
          </p:nvPr>
        </p:nvSpPr>
        <p:spPr/>
        <p:txBody>
          <a:bodyPr/>
          <a:lstStyle/>
          <a:p>
            <a:fld id="{5CE2FCBC-EEB5-4C69-B74C-B6D6B76A6DCD}" type="slidenum">
              <a:rPr lang="fr-FR" smtClean="0"/>
              <a:t>2</a:t>
            </a:fld>
            <a:endParaRPr lang="fr-FR" dirty="0"/>
          </a:p>
        </p:txBody>
      </p:sp>
      <p:sp>
        <p:nvSpPr>
          <p:cNvPr id="6" name="Titre 1"/>
          <p:cNvSpPr txBox="1">
            <a:spLocks/>
          </p:cNvSpPr>
          <p:nvPr/>
        </p:nvSpPr>
        <p:spPr>
          <a:xfrm>
            <a:off x="2152650" y="609601"/>
            <a:ext cx="7886700" cy="9534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4000" dirty="0">
                <a:solidFill>
                  <a:schemeClr val="accent1">
                    <a:lumMod val="75000"/>
                  </a:schemeClr>
                </a:solidFill>
                <a:latin typeface="Arial Narrow" panose="020B0606020202030204" pitchFamily="34" charset="0"/>
              </a:rPr>
              <a:t>La recherche avant : </a:t>
            </a:r>
          </a:p>
        </p:txBody>
      </p:sp>
      <p:sp>
        <p:nvSpPr>
          <p:cNvPr id="7" name="Espace réservé du contenu 2"/>
          <p:cNvSpPr txBox="1">
            <a:spLocks/>
          </p:cNvSpPr>
          <p:nvPr/>
        </p:nvSpPr>
        <p:spPr>
          <a:xfrm>
            <a:off x="1072403" y="1715319"/>
            <a:ext cx="9936256" cy="434535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fr-FR" b="1" i="1" dirty="0">
              <a:solidFill>
                <a:srgbClr val="F36A4D"/>
              </a:solidFill>
              <a:latin typeface="Arial Narrow" panose="020B0606020202030204" pitchFamily="34" charset="0"/>
              <a:cs typeface="Times New Roman" panose="02020603050405020304" pitchFamily="18" charset="0"/>
            </a:endParaRPr>
          </a:p>
        </p:txBody>
      </p:sp>
      <p:pic>
        <p:nvPicPr>
          <p:cNvPr id="2" name="Image 1">
            <a:extLst>
              <a:ext uri="{FF2B5EF4-FFF2-40B4-BE49-F238E27FC236}">
                <a16:creationId xmlns:a16="http://schemas.microsoft.com/office/drawing/2014/main" id="{43ACA969-573E-DA35-BBD4-29C3D5FC76D3}"/>
              </a:ext>
            </a:extLst>
          </p:cNvPr>
          <p:cNvPicPr>
            <a:picLocks noChangeAspect="1"/>
          </p:cNvPicPr>
          <p:nvPr/>
        </p:nvPicPr>
        <p:blipFill rotWithShape="1">
          <a:blip r:embed="rId3"/>
          <a:srcRect r="40598"/>
          <a:stretch/>
        </p:blipFill>
        <p:spPr>
          <a:xfrm>
            <a:off x="542925" y="1563078"/>
            <a:ext cx="7429500" cy="4221153"/>
          </a:xfrm>
          <a:prstGeom prst="rect">
            <a:avLst/>
          </a:prstGeom>
        </p:spPr>
      </p:pic>
      <p:sp>
        <p:nvSpPr>
          <p:cNvPr id="11" name="ZoneTexte 10">
            <a:extLst>
              <a:ext uri="{FF2B5EF4-FFF2-40B4-BE49-F238E27FC236}">
                <a16:creationId xmlns:a16="http://schemas.microsoft.com/office/drawing/2014/main" id="{ECBAA35D-E26C-AB5F-5D03-6D2AD149CBAA}"/>
              </a:ext>
            </a:extLst>
          </p:cNvPr>
          <p:cNvSpPr txBox="1"/>
          <p:nvPr/>
        </p:nvSpPr>
        <p:spPr>
          <a:xfrm flipH="1">
            <a:off x="8153399" y="2967335"/>
            <a:ext cx="3495675" cy="1747540"/>
          </a:xfrm>
          <a:prstGeom prst="rect">
            <a:avLst/>
          </a:prstGeom>
          <a:noFill/>
        </p:spPr>
        <p:txBody>
          <a:bodyPr wrap="square">
            <a:spAutoFit/>
          </a:bodyPr>
          <a:lstStyle/>
          <a:p>
            <a:r>
              <a:rPr lang="fr-FR" dirty="0"/>
              <a:t>Exemple : recherche « Tricot, Jean »</a:t>
            </a:r>
          </a:p>
          <a:p>
            <a:r>
              <a:rPr lang="fr-FR" dirty="0"/>
              <a:t>20 autorités et 17 points d’accès non liés</a:t>
            </a:r>
          </a:p>
          <a:p>
            <a:r>
              <a:rPr lang="fr-FR" dirty="0"/>
              <a:t>Présence de bruit : « </a:t>
            </a:r>
            <a:r>
              <a:rPr lang="fr-FR" dirty="0" err="1"/>
              <a:t>Dricot</a:t>
            </a:r>
            <a:r>
              <a:rPr lang="fr-FR" dirty="0"/>
              <a:t> », « </a:t>
            </a:r>
            <a:r>
              <a:rPr lang="fr-FR" dirty="0" err="1"/>
              <a:t>Tribot</a:t>
            </a:r>
            <a:r>
              <a:rPr lang="fr-FR" dirty="0"/>
              <a:t> », « </a:t>
            </a:r>
            <a:r>
              <a:rPr lang="fr-FR" dirty="0" err="1"/>
              <a:t>Tricou</a:t>
            </a:r>
            <a:r>
              <a:rPr lang="fr-FR" dirty="0"/>
              <a:t> »</a:t>
            </a:r>
          </a:p>
        </p:txBody>
      </p:sp>
    </p:spTree>
    <p:extLst>
      <p:ext uri="{BB962C8B-B14F-4D97-AF65-F5344CB8AC3E}">
        <p14:creationId xmlns:p14="http://schemas.microsoft.com/office/powerpoint/2010/main" val="11759516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A28A7BA-E0AB-6B71-D184-A30CD2461391}"/>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4B4B4D9A-73A7-7440-2604-D1F7DCCD1966}"/>
              </a:ext>
            </a:extLst>
          </p:cNvPr>
          <p:cNvSpPr>
            <a:spLocks noGrp="1"/>
          </p:cNvSpPr>
          <p:nvPr>
            <p:ph idx="1"/>
          </p:nvPr>
        </p:nvSpPr>
        <p:spPr/>
        <p:txBody>
          <a:bodyPr/>
          <a:lstStyle/>
          <a:p>
            <a:endParaRPr lang="fr-FR"/>
          </a:p>
        </p:txBody>
      </p:sp>
      <p:sp>
        <p:nvSpPr>
          <p:cNvPr id="4" name="Espace réservé du pied de page 3">
            <a:extLst>
              <a:ext uri="{FF2B5EF4-FFF2-40B4-BE49-F238E27FC236}">
                <a16:creationId xmlns:a16="http://schemas.microsoft.com/office/drawing/2014/main" id="{CFA0F240-99DD-C009-16F4-0CA11CFF61EB}"/>
              </a:ext>
            </a:extLst>
          </p:cNvPr>
          <p:cNvSpPr>
            <a:spLocks noGrp="1"/>
          </p:cNvSpPr>
          <p:nvPr>
            <p:ph type="ftr" sz="quarter" idx="11"/>
          </p:nvPr>
        </p:nvSpPr>
        <p:spPr/>
        <p:txBody>
          <a:bodyPr/>
          <a:lstStyle/>
          <a:p>
            <a:r>
              <a:rPr lang="fr-FR"/>
              <a:t>Rappel titre présentation - Intervenant</a:t>
            </a:r>
          </a:p>
        </p:txBody>
      </p:sp>
      <p:sp>
        <p:nvSpPr>
          <p:cNvPr id="5" name="Espace réservé du numéro de diapositive 4">
            <a:extLst>
              <a:ext uri="{FF2B5EF4-FFF2-40B4-BE49-F238E27FC236}">
                <a16:creationId xmlns:a16="http://schemas.microsoft.com/office/drawing/2014/main" id="{0E72FC82-646F-98C9-3CDD-DB5E5E678914}"/>
              </a:ext>
            </a:extLst>
          </p:cNvPr>
          <p:cNvSpPr>
            <a:spLocks noGrp="1"/>
          </p:cNvSpPr>
          <p:nvPr>
            <p:ph type="sldNum" sz="quarter" idx="12"/>
          </p:nvPr>
        </p:nvSpPr>
        <p:spPr/>
        <p:txBody>
          <a:bodyPr/>
          <a:lstStyle/>
          <a:p>
            <a:fld id="{5CE2FCBC-EEB5-4C69-B74C-B6D6B76A6DCD}" type="slidenum">
              <a:rPr lang="fr-FR" smtClean="0"/>
              <a:t>20</a:t>
            </a:fld>
            <a:endParaRPr lang="fr-FR"/>
          </a:p>
        </p:txBody>
      </p:sp>
      <p:pic>
        <p:nvPicPr>
          <p:cNvPr id="9" name="Image 8">
            <a:extLst>
              <a:ext uri="{FF2B5EF4-FFF2-40B4-BE49-F238E27FC236}">
                <a16:creationId xmlns:a16="http://schemas.microsoft.com/office/drawing/2014/main" id="{B7B793BD-F701-3BFC-D9A1-F4007ED99215}"/>
              </a:ext>
            </a:extLst>
          </p:cNvPr>
          <p:cNvPicPr>
            <a:picLocks noChangeAspect="1"/>
          </p:cNvPicPr>
          <p:nvPr/>
        </p:nvPicPr>
        <p:blipFill rotWithShape="1">
          <a:blip r:embed="rId3"/>
          <a:srcRect t="8217" b="4031"/>
          <a:stretch/>
        </p:blipFill>
        <p:spPr>
          <a:xfrm>
            <a:off x="0" y="599042"/>
            <a:ext cx="12192000" cy="6018027"/>
          </a:xfrm>
          <a:prstGeom prst="rect">
            <a:avLst/>
          </a:prstGeom>
        </p:spPr>
      </p:pic>
    </p:spTree>
    <p:extLst>
      <p:ext uri="{BB962C8B-B14F-4D97-AF65-F5344CB8AC3E}">
        <p14:creationId xmlns:p14="http://schemas.microsoft.com/office/powerpoint/2010/main" val="24223653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20C1018-6790-6F06-1A34-9190C7A06BBF}"/>
              </a:ext>
            </a:extLst>
          </p:cNvPr>
          <p:cNvSpPr>
            <a:spLocks noGrp="1"/>
          </p:cNvSpPr>
          <p:nvPr>
            <p:ph idx="1"/>
          </p:nvPr>
        </p:nvSpPr>
        <p:spPr/>
        <p:txBody>
          <a:bodyPr/>
          <a:lstStyle/>
          <a:p>
            <a:endParaRPr lang="fr-FR"/>
          </a:p>
        </p:txBody>
      </p:sp>
      <p:sp>
        <p:nvSpPr>
          <p:cNvPr id="5" name="Espace réservé du numéro de diapositive 4">
            <a:extLst>
              <a:ext uri="{FF2B5EF4-FFF2-40B4-BE49-F238E27FC236}">
                <a16:creationId xmlns:a16="http://schemas.microsoft.com/office/drawing/2014/main" id="{93F74453-1F43-2209-1E15-960E454316A3}"/>
              </a:ext>
            </a:extLst>
          </p:cNvPr>
          <p:cNvSpPr>
            <a:spLocks noGrp="1"/>
          </p:cNvSpPr>
          <p:nvPr>
            <p:ph type="sldNum" sz="quarter" idx="12"/>
          </p:nvPr>
        </p:nvSpPr>
        <p:spPr/>
        <p:txBody>
          <a:bodyPr/>
          <a:lstStyle/>
          <a:p>
            <a:fld id="{5CE2FCBC-EEB5-4C69-B74C-B6D6B76A6DCD}" type="slidenum">
              <a:rPr lang="fr-FR" smtClean="0"/>
              <a:t>21</a:t>
            </a:fld>
            <a:endParaRPr lang="fr-FR"/>
          </a:p>
        </p:txBody>
      </p:sp>
      <p:pic>
        <p:nvPicPr>
          <p:cNvPr id="7" name="Image 6">
            <a:extLst>
              <a:ext uri="{FF2B5EF4-FFF2-40B4-BE49-F238E27FC236}">
                <a16:creationId xmlns:a16="http://schemas.microsoft.com/office/drawing/2014/main" id="{458C694D-8CAA-3E95-F414-C35D8D3870BE}"/>
              </a:ext>
            </a:extLst>
          </p:cNvPr>
          <p:cNvPicPr>
            <a:picLocks noChangeAspect="1"/>
          </p:cNvPicPr>
          <p:nvPr/>
        </p:nvPicPr>
        <p:blipFill rotWithShape="1">
          <a:blip r:embed="rId3"/>
          <a:srcRect t="11783" b="5324"/>
          <a:stretch/>
        </p:blipFill>
        <p:spPr>
          <a:xfrm>
            <a:off x="0" y="681037"/>
            <a:ext cx="12464452" cy="5811838"/>
          </a:xfrm>
          <a:prstGeom prst="rect">
            <a:avLst/>
          </a:prstGeom>
        </p:spPr>
      </p:pic>
      <p:sp>
        <p:nvSpPr>
          <p:cNvPr id="8" name="Rectangle 7">
            <a:extLst>
              <a:ext uri="{FF2B5EF4-FFF2-40B4-BE49-F238E27FC236}">
                <a16:creationId xmlns:a16="http://schemas.microsoft.com/office/drawing/2014/main" id="{01E7B2F9-E0B1-EF63-C3A6-94A517BB4167}"/>
              </a:ext>
            </a:extLst>
          </p:cNvPr>
          <p:cNvSpPr/>
          <p:nvPr/>
        </p:nvSpPr>
        <p:spPr>
          <a:xfrm>
            <a:off x="5502909" y="2196742"/>
            <a:ext cx="445168" cy="445169"/>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2150861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D932E1C-E879-C846-DE01-D637EFCF3AC4}"/>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E582A74F-5B20-75B2-F422-85698F4AB5A0}"/>
              </a:ext>
            </a:extLst>
          </p:cNvPr>
          <p:cNvSpPr>
            <a:spLocks noGrp="1"/>
          </p:cNvSpPr>
          <p:nvPr>
            <p:ph idx="1"/>
          </p:nvPr>
        </p:nvSpPr>
        <p:spPr/>
        <p:txBody>
          <a:bodyPr/>
          <a:lstStyle/>
          <a:p>
            <a:endParaRPr lang="fr-FR"/>
          </a:p>
        </p:txBody>
      </p:sp>
      <p:sp>
        <p:nvSpPr>
          <p:cNvPr id="5" name="Espace réservé du numéro de diapositive 4">
            <a:extLst>
              <a:ext uri="{FF2B5EF4-FFF2-40B4-BE49-F238E27FC236}">
                <a16:creationId xmlns:a16="http://schemas.microsoft.com/office/drawing/2014/main" id="{2B232557-E6D0-F70C-450B-16F98B49206F}"/>
              </a:ext>
            </a:extLst>
          </p:cNvPr>
          <p:cNvSpPr>
            <a:spLocks noGrp="1"/>
          </p:cNvSpPr>
          <p:nvPr>
            <p:ph type="sldNum" sz="quarter" idx="12"/>
          </p:nvPr>
        </p:nvSpPr>
        <p:spPr/>
        <p:txBody>
          <a:bodyPr/>
          <a:lstStyle/>
          <a:p>
            <a:fld id="{5CE2FCBC-EEB5-4C69-B74C-B6D6B76A6DCD}" type="slidenum">
              <a:rPr lang="fr-FR" smtClean="0"/>
              <a:t>22</a:t>
            </a:fld>
            <a:endParaRPr lang="fr-FR"/>
          </a:p>
        </p:txBody>
      </p:sp>
      <p:pic>
        <p:nvPicPr>
          <p:cNvPr id="7" name="Image 6">
            <a:extLst>
              <a:ext uri="{FF2B5EF4-FFF2-40B4-BE49-F238E27FC236}">
                <a16:creationId xmlns:a16="http://schemas.microsoft.com/office/drawing/2014/main" id="{DD6B30F2-46C3-5963-B951-CE3198E4B29A}"/>
              </a:ext>
            </a:extLst>
          </p:cNvPr>
          <p:cNvPicPr>
            <a:picLocks noChangeAspect="1"/>
          </p:cNvPicPr>
          <p:nvPr/>
        </p:nvPicPr>
        <p:blipFill rotWithShape="1">
          <a:blip r:embed="rId3"/>
          <a:srcRect t="8527" b="5324"/>
          <a:stretch/>
        </p:blipFill>
        <p:spPr>
          <a:xfrm>
            <a:off x="0" y="584790"/>
            <a:ext cx="12192000" cy="5908085"/>
          </a:xfrm>
          <a:prstGeom prst="rect">
            <a:avLst/>
          </a:prstGeom>
        </p:spPr>
      </p:pic>
      <p:sp>
        <p:nvSpPr>
          <p:cNvPr id="8" name="Rectangle 7">
            <a:extLst>
              <a:ext uri="{FF2B5EF4-FFF2-40B4-BE49-F238E27FC236}">
                <a16:creationId xmlns:a16="http://schemas.microsoft.com/office/drawing/2014/main" id="{A8687A3E-4C2E-BAD2-811C-8DA3C099FE50}"/>
              </a:ext>
            </a:extLst>
          </p:cNvPr>
          <p:cNvSpPr/>
          <p:nvPr/>
        </p:nvSpPr>
        <p:spPr>
          <a:xfrm>
            <a:off x="5611906" y="1825625"/>
            <a:ext cx="1039906" cy="47830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643594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488898D-52A7-8E13-F6C9-07C316831659}"/>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4009EC8B-E66B-709B-FCD9-27E9644179FD}"/>
              </a:ext>
            </a:extLst>
          </p:cNvPr>
          <p:cNvSpPr>
            <a:spLocks noGrp="1"/>
          </p:cNvSpPr>
          <p:nvPr>
            <p:ph idx="1"/>
          </p:nvPr>
        </p:nvSpPr>
        <p:spPr/>
        <p:txBody>
          <a:bodyPr/>
          <a:lstStyle/>
          <a:p>
            <a:endParaRPr lang="fr-FR"/>
          </a:p>
        </p:txBody>
      </p:sp>
      <p:sp>
        <p:nvSpPr>
          <p:cNvPr id="4" name="Espace réservé du pied de page 3">
            <a:extLst>
              <a:ext uri="{FF2B5EF4-FFF2-40B4-BE49-F238E27FC236}">
                <a16:creationId xmlns:a16="http://schemas.microsoft.com/office/drawing/2014/main" id="{59E3D8E3-1DA4-04F8-64B1-06998D48AAD3}"/>
              </a:ext>
            </a:extLst>
          </p:cNvPr>
          <p:cNvSpPr>
            <a:spLocks noGrp="1"/>
          </p:cNvSpPr>
          <p:nvPr>
            <p:ph type="ftr" sz="quarter" idx="11"/>
          </p:nvPr>
        </p:nvSpPr>
        <p:spPr/>
        <p:txBody>
          <a:bodyPr/>
          <a:lstStyle/>
          <a:p>
            <a:r>
              <a:rPr lang="fr-FR"/>
              <a:t>Rappel titre présentation - Intervenant</a:t>
            </a:r>
          </a:p>
        </p:txBody>
      </p:sp>
      <p:sp>
        <p:nvSpPr>
          <p:cNvPr id="5" name="Espace réservé du numéro de diapositive 4">
            <a:extLst>
              <a:ext uri="{FF2B5EF4-FFF2-40B4-BE49-F238E27FC236}">
                <a16:creationId xmlns:a16="http://schemas.microsoft.com/office/drawing/2014/main" id="{2158A06F-5C2E-3830-D28B-1564F74FC9DD}"/>
              </a:ext>
            </a:extLst>
          </p:cNvPr>
          <p:cNvSpPr>
            <a:spLocks noGrp="1"/>
          </p:cNvSpPr>
          <p:nvPr>
            <p:ph type="sldNum" sz="quarter" idx="12"/>
          </p:nvPr>
        </p:nvSpPr>
        <p:spPr/>
        <p:txBody>
          <a:bodyPr/>
          <a:lstStyle/>
          <a:p>
            <a:fld id="{5CE2FCBC-EEB5-4C69-B74C-B6D6B76A6DCD}" type="slidenum">
              <a:rPr lang="fr-FR" smtClean="0"/>
              <a:t>23</a:t>
            </a:fld>
            <a:endParaRPr lang="fr-FR"/>
          </a:p>
        </p:txBody>
      </p:sp>
      <p:pic>
        <p:nvPicPr>
          <p:cNvPr id="7" name="Image 6">
            <a:extLst>
              <a:ext uri="{FF2B5EF4-FFF2-40B4-BE49-F238E27FC236}">
                <a16:creationId xmlns:a16="http://schemas.microsoft.com/office/drawing/2014/main" id="{399DEAD7-E5C5-349C-9A2E-9ABE5E10511F}"/>
              </a:ext>
            </a:extLst>
          </p:cNvPr>
          <p:cNvPicPr>
            <a:picLocks noChangeAspect="1"/>
          </p:cNvPicPr>
          <p:nvPr/>
        </p:nvPicPr>
        <p:blipFill rotWithShape="1">
          <a:blip r:embed="rId3"/>
          <a:srcRect t="8217" b="3876"/>
          <a:stretch/>
        </p:blipFill>
        <p:spPr>
          <a:xfrm>
            <a:off x="0" y="563526"/>
            <a:ext cx="12192000" cy="6028660"/>
          </a:xfrm>
          <a:prstGeom prst="rect">
            <a:avLst/>
          </a:prstGeom>
        </p:spPr>
      </p:pic>
      <p:sp>
        <p:nvSpPr>
          <p:cNvPr id="8" name="Rectangle 7">
            <a:extLst>
              <a:ext uri="{FF2B5EF4-FFF2-40B4-BE49-F238E27FC236}">
                <a16:creationId xmlns:a16="http://schemas.microsoft.com/office/drawing/2014/main" id="{7EA6FF65-AF23-806B-EDEC-FAAB666F16F1}"/>
              </a:ext>
            </a:extLst>
          </p:cNvPr>
          <p:cNvSpPr/>
          <p:nvPr/>
        </p:nvSpPr>
        <p:spPr>
          <a:xfrm>
            <a:off x="2922494" y="3514164"/>
            <a:ext cx="3469341" cy="493059"/>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5364675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8F5D168-F491-AB91-153D-7A6C034CD1E1}"/>
              </a:ext>
            </a:extLst>
          </p:cNvPr>
          <p:cNvSpPr>
            <a:spLocks noGrp="1"/>
          </p:cNvSpPr>
          <p:nvPr>
            <p:ph idx="1"/>
          </p:nvPr>
        </p:nvSpPr>
        <p:spPr/>
        <p:txBody>
          <a:bodyPr/>
          <a:lstStyle/>
          <a:p>
            <a:endParaRPr lang="fr-FR"/>
          </a:p>
        </p:txBody>
      </p:sp>
      <p:sp>
        <p:nvSpPr>
          <p:cNvPr id="5" name="Espace réservé du numéro de diapositive 4">
            <a:extLst>
              <a:ext uri="{FF2B5EF4-FFF2-40B4-BE49-F238E27FC236}">
                <a16:creationId xmlns:a16="http://schemas.microsoft.com/office/drawing/2014/main" id="{449E39B2-34CB-6068-5D1B-131AA01DFB81}"/>
              </a:ext>
            </a:extLst>
          </p:cNvPr>
          <p:cNvSpPr>
            <a:spLocks noGrp="1"/>
          </p:cNvSpPr>
          <p:nvPr>
            <p:ph type="sldNum" sz="quarter" idx="12"/>
          </p:nvPr>
        </p:nvSpPr>
        <p:spPr/>
        <p:txBody>
          <a:bodyPr/>
          <a:lstStyle/>
          <a:p>
            <a:fld id="{5CE2FCBC-EEB5-4C69-B74C-B6D6B76A6DCD}" type="slidenum">
              <a:rPr lang="fr-FR" smtClean="0"/>
              <a:t>24</a:t>
            </a:fld>
            <a:endParaRPr lang="fr-FR"/>
          </a:p>
        </p:txBody>
      </p:sp>
      <p:pic>
        <p:nvPicPr>
          <p:cNvPr id="7" name="Image 6">
            <a:extLst>
              <a:ext uri="{FF2B5EF4-FFF2-40B4-BE49-F238E27FC236}">
                <a16:creationId xmlns:a16="http://schemas.microsoft.com/office/drawing/2014/main" id="{A535B7FE-6914-9A8A-BE21-98D5AD3AFE43}"/>
              </a:ext>
            </a:extLst>
          </p:cNvPr>
          <p:cNvPicPr>
            <a:picLocks noChangeAspect="1"/>
          </p:cNvPicPr>
          <p:nvPr/>
        </p:nvPicPr>
        <p:blipFill rotWithShape="1">
          <a:blip r:embed="rId3"/>
          <a:srcRect t="12404" b="5323"/>
          <a:stretch/>
        </p:blipFill>
        <p:spPr>
          <a:xfrm>
            <a:off x="0" y="850604"/>
            <a:ext cx="12192000" cy="5642271"/>
          </a:xfrm>
          <a:prstGeom prst="rect">
            <a:avLst/>
          </a:prstGeom>
        </p:spPr>
      </p:pic>
      <p:sp>
        <p:nvSpPr>
          <p:cNvPr id="8" name="Rectangle 7">
            <a:extLst>
              <a:ext uri="{FF2B5EF4-FFF2-40B4-BE49-F238E27FC236}">
                <a16:creationId xmlns:a16="http://schemas.microsoft.com/office/drawing/2014/main" id="{C36F1ABA-DFDA-130E-CBFB-B34E5AC20475}"/>
              </a:ext>
            </a:extLst>
          </p:cNvPr>
          <p:cNvSpPr/>
          <p:nvPr/>
        </p:nvSpPr>
        <p:spPr>
          <a:xfrm>
            <a:off x="2586789" y="1690688"/>
            <a:ext cx="2093495" cy="144955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0981581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FFF507E-9E42-6282-4276-96903DF4CA93}"/>
              </a:ext>
            </a:extLst>
          </p:cNvPr>
          <p:cNvSpPr>
            <a:spLocks noGrp="1"/>
          </p:cNvSpPr>
          <p:nvPr>
            <p:ph idx="1"/>
          </p:nvPr>
        </p:nvSpPr>
        <p:spPr/>
        <p:txBody>
          <a:bodyPr/>
          <a:lstStyle/>
          <a:p>
            <a:endParaRPr lang="fr-FR"/>
          </a:p>
        </p:txBody>
      </p:sp>
      <p:sp>
        <p:nvSpPr>
          <p:cNvPr id="5" name="Espace réservé du numéro de diapositive 4">
            <a:extLst>
              <a:ext uri="{FF2B5EF4-FFF2-40B4-BE49-F238E27FC236}">
                <a16:creationId xmlns:a16="http://schemas.microsoft.com/office/drawing/2014/main" id="{39E128C2-3047-379D-02D8-F0629322FE26}"/>
              </a:ext>
            </a:extLst>
          </p:cNvPr>
          <p:cNvSpPr>
            <a:spLocks noGrp="1"/>
          </p:cNvSpPr>
          <p:nvPr>
            <p:ph type="sldNum" sz="quarter" idx="12"/>
          </p:nvPr>
        </p:nvSpPr>
        <p:spPr/>
        <p:txBody>
          <a:bodyPr/>
          <a:lstStyle/>
          <a:p>
            <a:fld id="{5CE2FCBC-EEB5-4C69-B74C-B6D6B76A6DCD}" type="slidenum">
              <a:rPr lang="fr-FR" smtClean="0"/>
              <a:t>25</a:t>
            </a:fld>
            <a:endParaRPr lang="fr-FR"/>
          </a:p>
        </p:txBody>
      </p:sp>
      <p:pic>
        <p:nvPicPr>
          <p:cNvPr id="7" name="Image 6">
            <a:extLst>
              <a:ext uri="{FF2B5EF4-FFF2-40B4-BE49-F238E27FC236}">
                <a16:creationId xmlns:a16="http://schemas.microsoft.com/office/drawing/2014/main" id="{14F7A126-504B-DED7-A5E7-0D43E052E32C}"/>
              </a:ext>
            </a:extLst>
          </p:cNvPr>
          <p:cNvPicPr>
            <a:picLocks noChangeAspect="1"/>
          </p:cNvPicPr>
          <p:nvPr/>
        </p:nvPicPr>
        <p:blipFill rotWithShape="1">
          <a:blip r:embed="rId3"/>
          <a:srcRect t="11783" b="5324"/>
          <a:stretch/>
        </p:blipFill>
        <p:spPr>
          <a:xfrm>
            <a:off x="0" y="808074"/>
            <a:ext cx="12192000" cy="5684801"/>
          </a:xfrm>
          <a:prstGeom prst="rect">
            <a:avLst/>
          </a:prstGeom>
        </p:spPr>
      </p:pic>
    </p:spTree>
    <p:extLst>
      <p:ext uri="{BB962C8B-B14F-4D97-AF65-F5344CB8AC3E}">
        <p14:creationId xmlns:p14="http://schemas.microsoft.com/office/powerpoint/2010/main" val="23300011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539F865-DDDF-F2AC-2AA6-3817E209670B}"/>
              </a:ext>
            </a:extLst>
          </p:cNvPr>
          <p:cNvSpPr>
            <a:spLocks noGrp="1"/>
          </p:cNvSpPr>
          <p:nvPr>
            <p:ph idx="1"/>
          </p:nvPr>
        </p:nvSpPr>
        <p:spPr/>
        <p:txBody>
          <a:bodyPr/>
          <a:lstStyle/>
          <a:p>
            <a:pPr marL="0" indent="0">
              <a:buClr>
                <a:srgbClr val="F36A4D"/>
              </a:buClr>
              <a:buFont typeface="Arial" panose="020B0604020202020204" pitchFamily="34" charset="0"/>
              <a:buNone/>
            </a:pPr>
            <a:r>
              <a:rPr lang="fr-FR" sz="2800" dirty="0">
                <a:solidFill>
                  <a:schemeClr val="tx1">
                    <a:lumMod val="75000"/>
                    <a:lumOff val="25000"/>
                  </a:schemeClr>
                </a:solidFill>
                <a:latin typeface="Arial Narrow" panose="020B0606020202030204" pitchFamily="34" charset="0"/>
              </a:rPr>
              <a:t>Exemple 3 : Appellation « Robert, Nicolas»</a:t>
            </a:r>
            <a:endParaRPr lang="fr-FR" sz="2400" dirty="0">
              <a:solidFill>
                <a:schemeClr val="tx1">
                  <a:lumMod val="75000"/>
                  <a:lumOff val="25000"/>
                </a:schemeClr>
              </a:solidFill>
              <a:latin typeface="Arial Narrow" panose="020B0606020202030204" pitchFamily="34" charset="0"/>
            </a:endParaRPr>
          </a:p>
        </p:txBody>
      </p:sp>
      <p:sp>
        <p:nvSpPr>
          <p:cNvPr id="4" name="Espace réservé du pied de page 3">
            <a:extLst>
              <a:ext uri="{FF2B5EF4-FFF2-40B4-BE49-F238E27FC236}">
                <a16:creationId xmlns:a16="http://schemas.microsoft.com/office/drawing/2014/main" id="{9DACF6C2-BACB-7EA1-37DA-AEA97C6FB543}"/>
              </a:ext>
            </a:extLst>
          </p:cNvPr>
          <p:cNvSpPr>
            <a:spLocks noGrp="1"/>
          </p:cNvSpPr>
          <p:nvPr>
            <p:ph type="ftr" sz="quarter" idx="11"/>
          </p:nvPr>
        </p:nvSpPr>
        <p:spPr/>
        <p:txBody>
          <a:bodyPr/>
          <a:lstStyle/>
          <a:p>
            <a:r>
              <a:rPr lang="fr-FR"/>
              <a:t>Rappel titre présentation - Intervenant</a:t>
            </a:r>
          </a:p>
        </p:txBody>
      </p:sp>
      <p:sp>
        <p:nvSpPr>
          <p:cNvPr id="5" name="Espace réservé du numéro de diapositive 4">
            <a:extLst>
              <a:ext uri="{FF2B5EF4-FFF2-40B4-BE49-F238E27FC236}">
                <a16:creationId xmlns:a16="http://schemas.microsoft.com/office/drawing/2014/main" id="{6E084674-B715-9C2C-ABB0-C5B8CBF6FD7B}"/>
              </a:ext>
            </a:extLst>
          </p:cNvPr>
          <p:cNvSpPr>
            <a:spLocks noGrp="1"/>
          </p:cNvSpPr>
          <p:nvPr>
            <p:ph type="sldNum" sz="quarter" idx="12"/>
          </p:nvPr>
        </p:nvSpPr>
        <p:spPr/>
        <p:txBody>
          <a:bodyPr/>
          <a:lstStyle/>
          <a:p>
            <a:fld id="{5CE2FCBC-EEB5-4C69-B74C-B6D6B76A6DCD}" type="slidenum">
              <a:rPr lang="fr-FR" smtClean="0"/>
              <a:t>26</a:t>
            </a:fld>
            <a:endParaRPr lang="fr-FR"/>
          </a:p>
        </p:txBody>
      </p:sp>
    </p:spTree>
    <p:extLst>
      <p:ext uri="{BB962C8B-B14F-4D97-AF65-F5344CB8AC3E}">
        <p14:creationId xmlns:p14="http://schemas.microsoft.com/office/powerpoint/2010/main" val="33728347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6F89A185-F63D-83F7-F7F0-2405C3F0FCEC}"/>
              </a:ext>
            </a:extLst>
          </p:cNvPr>
          <p:cNvSpPr>
            <a:spLocks noGrp="1"/>
          </p:cNvSpPr>
          <p:nvPr>
            <p:ph idx="1"/>
          </p:nvPr>
        </p:nvSpPr>
        <p:spPr/>
        <p:txBody>
          <a:bodyPr/>
          <a:lstStyle/>
          <a:p>
            <a:endParaRPr lang="fr-FR"/>
          </a:p>
        </p:txBody>
      </p:sp>
      <p:sp>
        <p:nvSpPr>
          <p:cNvPr id="4" name="Espace réservé du pied de page 3">
            <a:extLst>
              <a:ext uri="{FF2B5EF4-FFF2-40B4-BE49-F238E27FC236}">
                <a16:creationId xmlns:a16="http://schemas.microsoft.com/office/drawing/2014/main" id="{911912BF-0C03-B504-A5A3-7B3137614E65}"/>
              </a:ext>
            </a:extLst>
          </p:cNvPr>
          <p:cNvSpPr>
            <a:spLocks noGrp="1"/>
          </p:cNvSpPr>
          <p:nvPr>
            <p:ph type="ftr" sz="quarter" idx="11"/>
          </p:nvPr>
        </p:nvSpPr>
        <p:spPr/>
        <p:txBody>
          <a:bodyPr/>
          <a:lstStyle/>
          <a:p>
            <a:r>
              <a:rPr lang="fr-FR"/>
              <a:t>Rappel titre présentation - Intervenant</a:t>
            </a:r>
          </a:p>
        </p:txBody>
      </p:sp>
      <p:sp>
        <p:nvSpPr>
          <p:cNvPr id="5" name="Espace réservé du numéro de diapositive 4">
            <a:extLst>
              <a:ext uri="{FF2B5EF4-FFF2-40B4-BE49-F238E27FC236}">
                <a16:creationId xmlns:a16="http://schemas.microsoft.com/office/drawing/2014/main" id="{1B0ABBFE-C3FB-C497-127A-E30ADEA4E4B7}"/>
              </a:ext>
            </a:extLst>
          </p:cNvPr>
          <p:cNvSpPr>
            <a:spLocks noGrp="1"/>
          </p:cNvSpPr>
          <p:nvPr>
            <p:ph type="sldNum" sz="quarter" idx="12"/>
          </p:nvPr>
        </p:nvSpPr>
        <p:spPr/>
        <p:txBody>
          <a:bodyPr/>
          <a:lstStyle/>
          <a:p>
            <a:fld id="{5CE2FCBC-EEB5-4C69-B74C-B6D6B76A6DCD}" type="slidenum">
              <a:rPr lang="fr-FR" smtClean="0"/>
              <a:t>27</a:t>
            </a:fld>
            <a:endParaRPr lang="fr-FR"/>
          </a:p>
        </p:txBody>
      </p:sp>
      <p:pic>
        <p:nvPicPr>
          <p:cNvPr id="7" name="Image 6">
            <a:extLst>
              <a:ext uri="{FF2B5EF4-FFF2-40B4-BE49-F238E27FC236}">
                <a16:creationId xmlns:a16="http://schemas.microsoft.com/office/drawing/2014/main" id="{991B058B-F451-CCC5-1983-C27787C97D92}"/>
              </a:ext>
            </a:extLst>
          </p:cNvPr>
          <p:cNvPicPr>
            <a:picLocks noChangeAspect="1"/>
          </p:cNvPicPr>
          <p:nvPr/>
        </p:nvPicPr>
        <p:blipFill rotWithShape="1">
          <a:blip r:embed="rId3"/>
          <a:srcRect t="7752" b="3720"/>
          <a:stretch/>
        </p:blipFill>
        <p:spPr>
          <a:xfrm>
            <a:off x="0" y="531628"/>
            <a:ext cx="12192000" cy="6071191"/>
          </a:xfrm>
          <a:prstGeom prst="rect">
            <a:avLst/>
          </a:prstGeom>
        </p:spPr>
      </p:pic>
      <p:sp>
        <p:nvSpPr>
          <p:cNvPr id="8" name="Rectangle 7">
            <a:extLst>
              <a:ext uri="{FF2B5EF4-FFF2-40B4-BE49-F238E27FC236}">
                <a16:creationId xmlns:a16="http://schemas.microsoft.com/office/drawing/2014/main" id="{11402E57-C6BD-B2D8-9883-E8F6762A7440}"/>
              </a:ext>
            </a:extLst>
          </p:cNvPr>
          <p:cNvSpPr/>
          <p:nvPr/>
        </p:nvSpPr>
        <p:spPr>
          <a:xfrm>
            <a:off x="5342965" y="3343835"/>
            <a:ext cx="1703294" cy="448236"/>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100405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CD066F5-D77D-ACE8-B529-380F16ABDA69}"/>
              </a:ext>
            </a:extLst>
          </p:cNvPr>
          <p:cNvSpPr>
            <a:spLocks noGrp="1"/>
          </p:cNvSpPr>
          <p:nvPr>
            <p:ph idx="1"/>
          </p:nvPr>
        </p:nvSpPr>
        <p:spPr/>
        <p:txBody>
          <a:bodyPr/>
          <a:lstStyle/>
          <a:p>
            <a:endParaRPr lang="fr-FR"/>
          </a:p>
        </p:txBody>
      </p:sp>
      <p:sp>
        <p:nvSpPr>
          <p:cNvPr id="4" name="Espace réservé du pied de page 3">
            <a:extLst>
              <a:ext uri="{FF2B5EF4-FFF2-40B4-BE49-F238E27FC236}">
                <a16:creationId xmlns:a16="http://schemas.microsoft.com/office/drawing/2014/main" id="{BB53EF75-ECA8-FC51-1D40-CC6C07FF1BF3}"/>
              </a:ext>
            </a:extLst>
          </p:cNvPr>
          <p:cNvSpPr>
            <a:spLocks noGrp="1"/>
          </p:cNvSpPr>
          <p:nvPr>
            <p:ph type="ftr" sz="quarter" idx="11"/>
          </p:nvPr>
        </p:nvSpPr>
        <p:spPr/>
        <p:txBody>
          <a:bodyPr/>
          <a:lstStyle/>
          <a:p>
            <a:r>
              <a:rPr lang="fr-FR"/>
              <a:t>Rappel titre présentation - Intervenant</a:t>
            </a:r>
          </a:p>
        </p:txBody>
      </p:sp>
      <p:sp>
        <p:nvSpPr>
          <p:cNvPr id="5" name="Espace réservé du numéro de diapositive 4">
            <a:extLst>
              <a:ext uri="{FF2B5EF4-FFF2-40B4-BE49-F238E27FC236}">
                <a16:creationId xmlns:a16="http://schemas.microsoft.com/office/drawing/2014/main" id="{102E7408-E088-6F66-9A60-1F4AE123B0A9}"/>
              </a:ext>
            </a:extLst>
          </p:cNvPr>
          <p:cNvSpPr>
            <a:spLocks noGrp="1"/>
          </p:cNvSpPr>
          <p:nvPr>
            <p:ph type="sldNum" sz="quarter" idx="12"/>
          </p:nvPr>
        </p:nvSpPr>
        <p:spPr/>
        <p:txBody>
          <a:bodyPr/>
          <a:lstStyle/>
          <a:p>
            <a:fld id="{5CE2FCBC-EEB5-4C69-B74C-B6D6B76A6DCD}" type="slidenum">
              <a:rPr lang="fr-FR" smtClean="0"/>
              <a:t>28</a:t>
            </a:fld>
            <a:endParaRPr lang="fr-FR"/>
          </a:p>
        </p:txBody>
      </p:sp>
      <p:pic>
        <p:nvPicPr>
          <p:cNvPr id="7" name="Image 6">
            <a:extLst>
              <a:ext uri="{FF2B5EF4-FFF2-40B4-BE49-F238E27FC236}">
                <a16:creationId xmlns:a16="http://schemas.microsoft.com/office/drawing/2014/main" id="{2956D185-3C98-E8E9-E874-7CB52CFA66D3}"/>
              </a:ext>
            </a:extLst>
          </p:cNvPr>
          <p:cNvPicPr>
            <a:picLocks noChangeAspect="1"/>
          </p:cNvPicPr>
          <p:nvPr/>
        </p:nvPicPr>
        <p:blipFill rotWithShape="1">
          <a:blip r:embed="rId3"/>
          <a:srcRect t="7752" b="3410"/>
          <a:stretch/>
        </p:blipFill>
        <p:spPr>
          <a:xfrm>
            <a:off x="0" y="607292"/>
            <a:ext cx="12192000" cy="6092456"/>
          </a:xfrm>
          <a:prstGeom prst="rect">
            <a:avLst/>
          </a:prstGeom>
        </p:spPr>
      </p:pic>
      <p:sp>
        <p:nvSpPr>
          <p:cNvPr id="6" name="Rectangle 5">
            <a:extLst>
              <a:ext uri="{FF2B5EF4-FFF2-40B4-BE49-F238E27FC236}">
                <a16:creationId xmlns:a16="http://schemas.microsoft.com/office/drawing/2014/main" id="{7D87F8B7-0855-7AC5-C53E-3364472BECF8}"/>
              </a:ext>
            </a:extLst>
          </p:cNvPr>
          <p:cNvSpPr/>
          <p:nvPr/>
        </p:nvSpPr>
        <p:spPr>
          <a:xfrm>
            <a:off x="2998381" y="1041991"/>
            <a:ext cx="1935126" cy="44656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7">
            <a:extLst>
              <a:ext uri="{FF2B5EF4-FFF2-40B4-BE49-F238E27FC236}">
                <a16:creationId xmlns:a16="http://schemas.microsoft.com/office/drawing/2014/main" id="{A13660E7-F2D4-B676-DA65-2CD064F0F6DF}"/>
              </a:ext>
            </a:extLst>
          </p:cNvPr>
          <p:cNvSpPr/>
          <p:nvPr/>
        </p:nvSpPr>
        <p:spPr>
          <a:xfrm>
            <a:off x="4667693" y="1488558"/>
            <a:ext cx="595423" cy="44656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a:extLst>
              <a:ext uri="{FF2B5EF4-FFF2-40B4-BE49-F238E27FC236}">
                <a16:creationId xmlns:a16="http://schemas.microsoft.com/office/drawing/2014/main" id="{36CB7235-ABA4-C3BA-89CE-7EC8CA8BF671}"/>
              </a:ext>
            </a:extLst>
          </p:cNvPr>
          <p:cNvSpPr/>
          <p:nvPr/>
        </p:nvSpPr>
        <p:spPr>
          <a:xfrm>
            <a:off x="10728252" y="697337"/>
            <a:ext cx="297712" cy="318977"/>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6645745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1F004AE-907A-6D7F-CC5C-6A13BA102BD3}"/>
              </a:ext>
            </a:extLst>
          </p:cNvPr>
          <p:cNvSpPr>
            <a:spLocks noGrp="1"/>
          </p:cNvSpPr>
          <p:nvPr>
            <p:ph idx="1"/>
          </p:nvPr>
        </p:nvSpPr>
        <p:spPr/>
        <p:txBody>
          <a:bodyPr/>
          <a:lstStyle/>
          <a:p>
            <a:endParaRPr lang="fr-FR"/>
          </a:p>
        </p:txBody>
      </p:sp>
      <p:sp>
        <p:nvSpPr>
          <p:cNvPr id="4" name="Espace réservé du pied de page 3">
            <a:extLst>
              <a:ext uri="{FF2B5EF4-FFF2-40B4-BE49-F238E27FC236}">
                <a16:creationId xmlns:a16="http://schemas.microsoft.com/office/drawing/2014/main" id="{29E2E07B-A608-B8AD-2D7E-1848EF208701}"/>
              </a:ext>
            </a:extLst>
          </p:cNvPr>
          <p:cNvSpPr>
            <a:spLocks noGrp="1"/>
          </p:cNvSpPr>
          <p:nvPr>
            <p:ph type="ftr" sz="quarter" idx="11"/>
          </p:nvPr>
        </p:nvSpPr>
        <p:spPr/>
        <p:txBody>
          <a:bodyPr/>
          <a:lstStyle/>
          <a:p>
            <a:r>
              <a:rPr lang="fr-FR"/>
              <a:t>Rappel titre présentation - Intervenant</a:t>
            </a:r>
          </a:p>
        </p:txBody>
      </p:sp>
      <p:sp>
        <p:nvSpPr>
          <p:cNvPr id="5" name="Espace réservé du numéro de diapositive 4">
            <a:extLst>
              <a:ext uri="{FF2B5EF4-FFF2-40B4-BE49-F238E27FC236}">
                <a16:creationId xmlns:a16="http://schemas.microsoft.com/office/drawing/2014/main" id="{383B425C-82A6-A5DA-70E8-D5943A5723DD}"/>
              </a:ext>
            </a:extLst>
          </p:cNvPr>
          <p:cNvSpPr>
            <a:spLocks noGrp="1"/>
          </p:cNvSpPr>
          <p:nvPr>
            <p:ph type="sldNum" sz="quarter" idx="12"/>
          </p:nvPr>
        </p:nvSpPr>
        <p:spPr/>
        <p:txBody>
          <a:bodyPr/>
          <a:lstStyle/>
          <a:p>
            <a:fld id="{5CE2FCBC-EEB5-4C69-B74C-B6D6B76A6DCD}" type="slidenum">
              <a:rPr lang="fr-FR" smtClean="0"/>
              <a:t>29</a:t>
            </a:fld>
            <a:endParaRPr lang="fr-FR"/>
          </a:p>
        </p:txBody>
      </p:sp>
      <p:pic>
        <p:nvPicPr>
          <p:cNvPr id="7" name="Image 6">
            <a:extLst>
              <a:ext uri="{FF2B5EF4-FFF2-40B4-BE49-F238E27FC236}">
                <a16:creationId xmlns:a16="http://schemas.microsoft.com/office/drawing/2014/main" id="{067DD8CD-16F0-178C-A643-A26204F2A90C}"/>
              </a:ext>
            </a:extLst>
          </p:cNvPr>
          <p:cNvPicPr>
            <a:picLocks noChangeAspect="1"/>
          </p:cNvPicPr>
          <p:nvPr/>
        </p:nvPicPr>
        <p:blipFill rotWithShape="1">
          <a:blip r:embed="rId3"/>
          <a:srcRect t="7907" b="3876"/>
          <a:stretch/>
        </p:blipFill>
        <p:spPr>
          <a:xfrm>
            <a:off x="0" y="542260"/>
            <a:ext cx="12192000" cy="6049926"/>
          </a:xfrm>
          <a:prstGeom prst="rect">
            <a:avLst/>
          </a:prstGeom>
        </p:spPr>
      </p:pic>
    </p:spTree>
    <p:extLst>
      <p:ext uri="{BB962C8B-B14F-4D97-AF65-F5344CB8AC3E}">
        <p14:creationId xmlns:p14="http://schemas.microsoft.com/office/powerpoint/2010/main" val="11703417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sz="quarter" idx="11"/>
          </p:nvPr>
        </p:nvSpPr>
        <p:spPr/>
        <p:txBody>
          <a:bodyPr/>
          <a:lstStyle/>
          <a:p>
            <a:r>
              <a:rPr lang="fr-FR" dirty="0">
                <a:solidFill>
                  <a:schemeClr val="tx1">
                    <a:lumMod val="75000"/>
                    <a:lumOff val="25000"/>
                  </a:schemeClr>
                </a:solidFill>
              </a:rPr>
              <a:t>Paprika 4 ans déjà ! – Myriam </a:t>
            </a:r>
            <a:r>
              <a:rPr lang="fr-FR" dirty="0" err="1">
                <a:solidFill>
                  <a:schemeClr val="tx1">
                    <a:lumMod val="75000"/>
                    <a:lumOff val="25000"/>
                  </a:schemeClr>
                </a:solidFill>
              </a:rPr>
              <a:t>Cordaro</a:t>
            </a:r>
            <a:endParaRPr lang="fr-FR" dirty="0">
              <a:solidFill>
                <a:schemeClr val="tx1">
                  <a:lumMod val="75000"/>
                  <a:lumOff val="25000"/>
                </a:schemeClr>
              </a:solidFill>
            </a:endParaRPr>
          </a:p>
        </p:txBody>
      </p:sp>
      <p:sp>
        <p:nvSpPr>
          <p:cNvPr id="5" name="Espace réservé du numéro de diapositive 4"/>
          <p:cNvSpPr>
            <a:spLocks noGrp="1"/>
          </p:cNvSpPr>
          <p:nvPr>
            <p:ph type="sldNum" sz="quarter" idx="12"/>
          </p:nvPr>
        </p:nvSpPr>
        <p:spPr/>
        <p:txBody>
          <a:bodyPr/>
          <a:lstStyle/>
          <a:p>
            <a:fld id="{5CE2FCBC-EEB5-4C69-B74C-B6D6B76A6DCD}" type="slidenum">
              <a:rPr lang="fr-FR" smtClean="0"/>
              <a:t>3</a:t>
            </a:fld>
            <a:endParaRPr lang="fr-FR"/>
          </a:p>
        </p:txBody>
      </p:sp>
      <p:sp>
        <p:nvSpPr>
          <p:cNvPr id="6" name="Titre 1"/>
          <p:cNvSpPr txBox="1">
            <a:spLocks/>
          </p:cNvSpPr>
          <p:nvPr/>
        </p:nvSpPr>
        <p:spPr>
          <a:xfrm>
            <a:off x="2152650" y="609601"/>
            <a:ext cx="7886700" cy="9534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4000" dirty="0">
                <a:solidFill>
                  <a:schemeClr val="accent1">
                    <a:lumMod val="75000"/>
                  </a:schemeClr>
                </a:solidFill>
                <a:latin typeface="Arial Narrow" panose="020B0606020202030204" pitchFamily="34" charset="0"/>
              </a:rPr>
              <a:t>La recherche aujourd’hui </a:t>
            </a:r>
          </a:p>
        </p:txBody>
      </p:sp>
      <p:sp>
        <p:nvSpPr>
          <p:cNvPr id="7" name="Espace réservé du contenu 2"/>
          <p:cNvSpPr txBox="1">
            <a:spLocks/>
          </p:cNvSpPr>
          <p:nvPr/>
        </p:nvSpPr>
        <p:spPr>
          <a:xfrm>
            <a:off x="1072403" y="1715319"/>
            <a:ext cx="9936256" cy="434535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fr-FR" b="1" i="1" dirty="0">
              <a:solidFill>
                <a:srgbClr val="F36A4D"/>
              </a:solidFill>
              <a:latin typeface="Arial Narrow" panose="020B0606020202030204" pitchFamily="34" charset="0"/>
              <a:cs typeface="Times New Roman" panose="02020603050405020304" pitchFamily="18" charset="0"/>
            </a:endParaRPr>
          </a:p>
        </p:txBody>
      </p:sp>
      <p:pic>
        <p:nvPicPr>
          <p:cNvPr id="8" name="Image 7">
            <a:extLst>
              <a:ext uri="{FF2B5EF4-FFF2-40B4-BE49-F238E27FC236}">
                <a16:creationId xmlns:a16="http://schemas.microsoft.com/office/drawing/2014/main" id="{51863A84-E3B8-FD6D-2FAF-1EB594D09B0A}"/>
              </a:ext>
            </a:extLst>
          </p:cNvPr>
          <p:cNvPicPr>
            <a:picLocks noChangeAspect="1"/>
          </p:cNvPicPr>
          <p:nvPr/>
        </p:nvPicPr>
        <p:blipFill>
          <a:blip r:embed="rId3"/>
          <a:stretch>
            <a:fillRect/>
          </a:stretch>
        </p:blipFill>
        <p:spPr>
          <a:xfrm>
            <a:off x="243890" y="1316649"/>
            <a:ext cx="9795460" cy="4653228"/>
          </a:xfrm>
          <a:prstGeom prst="rect">
            <a:avLst/>
          </a:prstGeom>
        </p:spPr>
      </p:pic>
    </p:spTree>
    <p:extLst>
      <p:ext uri="{BB962C8B-B14F-4D97-AF65-F5344CB8AC3E}">
        <p14:creationId xmlns:p14="http://schemas.microsoft.com/office/powerpoint/2010/main" val="37271030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F5825C2-8175-0518-9ED5-0AAC79F8095F}"/>
              </a:ext>
            </a:extLst>
          </p:cNvPr>
          <p:cNvSpPr>
            <a:spLocks noGrp="1"/>
          </p:cNvSpPr>
          <p:nvPr>
            <p:ph idx="1"/>
          </p:nvPr>
        </p:nvSpPr>
        <p:spPr/>
        <p:txBody>
          <a:bodyPr/>
          <a:lstStyle/>
          <a:p>
            <a:endParaRPr lang="fr-FR"/>
          </a:p>
        </p:txBody>
      </p:sp>
      <p:sp>
        <p:nvSpPr>
          <p:cNvPr id="5" name="Espace réservé du numéro de diapositive 4">
            <a:extLst>
              <a:ext uri="{FF2B5EF4-FFF2-40B4-BE49-F238E27FC236}">
                <a16:creationId xmlns:a16="http://schemas.microsoft.com/office/drawing/2014/main" id="{011CA260-FBBB-0604-BA3E-BA4B01DD30C9}"/>
              </a:ext>
            </a:extLst>
          </p:cNvPr>
          <p:cNvSpPr>
            <a:spLocks noGrp="1"/>
          </p:cNvSpPr>
          <p:nvPr>
            <p:ph type="sldNum" sz="quarter" idx="12"/>
          </p:nvPr>
        </p:nvSpPr>
        <p:spPr/>
        <p:txBody>
          <a:bodyPr/>
          <a:lstStyle/>
          <a:p>
            <a:fld id="{5CE2FCBC-EEB5-4C69-B74C-B6D6B76A6DCD}" type="slidenum">
              <a:rPr lang="fr-FR" smtClean="0"/>
              <a:t>30</a:t>
            </a:fld>
            <a:endParaRPr lang="fr-FR"/>
          </a:p>
        </p:txBody>
      </p:sp>
      <p:pic>
        <p:nvPicPr>
          <p:cNvPr id="7" name="Image 6">
            <a:extLst>
              <a:ext uri="{FF2B5EF4-FFF2-40B4-BE49-F238E27FC236}">
                <a16:creationId xmlns:a16="http://schemas.microsoft.com/office/drawing/2014/main" id="{BEE1596F-C6A8-F2A2-A3A7-788AD2B0DB03}"/>
              </a:ext>
            </a:extLst>
          </p:cNvPr>
          <p:cNvPicPr>
            <a:picLocks noChangeAspect="1"/>
          </p:cNvPicPr>
          <p:nvPr/>
        </p:nvPicPr>
        <p:blipFill rotWithShape="1">
          <a:blip r:embed="rId3"/>
          <a:srcRect t="12093" b="5325"/>
          <a:stretch/>
        </p:blipFill>
        <p:spPr>
          <a:xfrm>
            <a:off x="0" y="829340"/>
            <a:ext cx="12192000" cy="5663535"/>
          </a:xfrm>
          <a:prstGeom prst="rect">
            <a:avLst/>
          </a:prstGeom>
        </p:spPr>
      </p:pic>
      <p:sp>
        <p:nvSpPr>
          <p:cNvPr id="6" name="Rectangle 5">
            <a:extLst>
              <a:ext uri="{FF2B5EF4-FFF2-40B4-BE49-F238E27FC236}">
                <a16:creationId xmlns:a16="http://schemas.microsoft.com/office/drawing/2014/main" id="{FE2EE0C1-31C3-5B29-3B14-986E1314C5F2}"/>
              </a:ext>
            </a:extLst>
          </p:cNvPr>
          <p:cNvSpPr/>
          <p:nvPr/>
        </p:nvSpPr>
        <p:spPr>
          <a:xfrm>
            <a:off x="4051005" y="5284381"/>
            <a:ext cx="3742660" cy="54226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9372261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F78E23E-507D-B8DD-7A8D-F97A018B885F}"/>
              </a:ext>
            </a:extLst>
          </p:cNvPr>
          <p:cNvSpPr>
            <a:spLocks noGrp="1"/>
          </p:cNvSpPr>
          <p:nvPr>
            <p:ph idx="1"/>
          </p:nvPr>
        </p:nvSpPr>
        <p:spPr/>
        <p:txBody>
          <a:bodyPr/>
          <a:lstStyle/>
          <a:p>
            <a:endParaRPr lang="fr-FR" dirty="0"/>
          </a:p>
        </p:txBody>
      </p:sp>
      <p:sp>
        <p:nvSpPr>
          <p:cNvPr id="4" name="Espace réservé du pied de page 3">
            <a:extLst>
              <a:ext uri="{FF2B5EF4-FFF2-40B4-BE49-F238E27FC236}">
                <a16:creationId xmlns:a16="http://schemas.microsoft.com/office/drawing/2014/main" id="{3FFA6334-3651-3766-6D98-638B2AECC601}"/>
              </a:ext>
            </a:extLst>
          </p:cNvPr>
          <p:cNvSpPr>
            <a:spLocks noGrp="1"/>
          </p:cNvSpPr>
          <p:nvPr>
            <p:ph type="ftr" sz="quarter" idx="11"/>
          </p:nvPr>
        </p:nvSpPr>
        <p:spPr/>
        <p:txBody>
          <a:bodyPr/>
          <a:lstStyle/>
          <a:p>
            <a:r>
              <a:rPr lang="fr-FR"/>
              <a:t>Rappel titre présentation - Intervenant</a:t>
            </a:r>
          </a:p>
        </p:txBody>
      </p:sp>
      <p:sp>
        <p:nvSpPr>
          <p:cNvPr id="5" name="Espace réservé du numéro de diapositive 4">
            <a:extLst>
              <a:ext uri="{FF2B5EF4-FFF2-40B4-BE49-F238E27FC236}">
                <a16:creationId xmlns:a16="http://schemas.microsoft.com/office/drawing/2014/main" id="{263FEC9A-A8F2-4597-6DAF-3127951E5369}"/>
              </a:ext>
            </a:extLst>
          </p:cNvPr>
          <p:cNvSpPr>
            <a:spLocks noGrp="1"/>
          </p:cNvSpPr>
          <p:nvPr>
            <p:ph type="sldNum" sz="quarter" idx="12"/>
          </p:nvPr>
        </p:nvSpPr>
        <p:spPr/>
        <p:txBody>
          <a:bodyPr/>
          <a:lstStyle/>
          <a:p>
            <a:fld id="{5CE2FCBC-EEB5-4C69-B74C-B6D6B76A6DCD}" type="slidenum">
              <a:rPr lang="fr-FR" smtClean="0"/>
              <a:t>31</a:t>
            </a:fld>
            <a:endParaRPr lang="fr-FR"/>
          </a:p>
        </p:txBody>
      </p:sp>
      <p:pic>
        <p:nvPicPr>
          <p:cNvPr id="7" name="Image 6">
            <a:extLst>
              <a:ext uri="{FF2B5EF4-FFF2-40B4-BE49-F238E27FC236}">
                <a16:creationId xmlns:a16="http://schemas.microsoft.com/office/drawing/2014/main" id="{C0DA6809-C95C-1B4C-BED1-B8F277111A35}"/>
              </a:ext>
            </a:extLst>
          </p:cNvPr>
          <p:cNvPicPr>
            <a:picLocks noChangeAspect="1"/>
          </p:cNvPicPr>
          <p:nvPr/>
        </p:nvPicPr>
        <p:blipFill rotWithShape="1">
          <a:blip r:embed="rId3"/>
          <a:srcRect t="7752" b="4186"/>
          <a:stretch/>
        </p:blipFill>
        <p:spPr>
          <a:xfrm>
            <a:off x="0" y="531628"/>
            <a:ext cx="12192000" cy="6039293"/>
          </a:xfrm>
          <a:prstGeom prst="rect">
            <a:avLst/>
          </a:prstGeom>
        </p:spPr>
      </p:pic>
      <p:sp>
        <p:nvSpPr>
          <p:cNvPr id="9" name="Rectangle 8">
            <a:extLst>
              <a:ext uri="{FF2B5EF4-FFF2-40B4-BE49-F238E27FC236}">
                <a16:creationId xmlns:a16="http://schemas.microsoft.com/office/drawing/2014/main" id="{8267A715-BCBE-281E-4DD3-0AACDF3C78BB}"/>
              </a:ext>
            </a:extLst>
          </p:cNvPr>
          <p:cNvSpPr/>
          <p:nvPr/>
        </p:nvSpPr>
        <p:spPr>
          <a:xfrm>
            <a:off x="7584141" y="1048871"/>
            <a:ext cx="349624" cy="385482"/>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447243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2A9A9EE9-CDD9-A79E-9317-9B8AA6C16686}"/>
              </a:ext>
            </a:extLst>
          </p:cNvPr>
          <p:cNvSpPr>
            <a:spLocks noGrp="1"/>
          </p:cNvSpPr>
          <p:nvPr>
            <p:ph idx="1"/>
          </p:nvPr>
        </p:nvSpPr>
        <p:spPr/>
        <p:txBody>
          <a:bodyPr/>
          <a:lstStyle/>
          <a:p>
            <a:endParaRPr lang="fr-FR"/>
          </a:p>
        </p:txBody>
      </p:sp>
      <p:sp>
        <p:nvSpPr>
          <p:cNvPr id="4" name="Espace réservé du pied de page 3">
            <a:extLst>
              <a:ext uri="{FF2B5EF4-FFF2-40B4-BE49-F238E27FC236}">
                <a16:creationId xmlns:a16="http://schemas.microsoft.com/office/drawing/2014/main" id="{578E917D-B407-8B0B-688E-5FFD79C99BB2}"/>
              </a:ext>
            </a:extLst>
          </p:cNvPr>
          <p:cNvSpPr>
            <a:spLocks noGrp="1"/>
          </p:cNvSpPr>
          <p:nvPr>
            <p:ph type="ftr" sz="quarter" idx="11"/>
          </p:nvPr>
        </p:nvSpPr>
        <p:spPr/>
        <p:txBody>
          <a:bodyPr/>
          <a:lstStyle/>
          <a:p>
            <a:r>
              <a:rPr lang="fr-FR"/>
              <a:t>Rappel titre présentation - Intervenant</a:t>
            </a:r>
          </a:p>
        </p:txBody>
      </p:sp>
      <p:sp>
        <p:nvSpPr>
          <p:cNvPr id="5" name="Espace réservé du numéro de diapositive 4">
            <a:extLst>
              <a:ext uri="{FF2B5EF4-FFF2-40B4-BE49-F238E27FC236}">
                <a16:creationId xmlns:a16="http://schemas.microsoft.com/office/drawing/2014/main" id="{D4C50517-5380-14BA-9307-57D706B9B8E4}"/>
              </a:ext>
            </a:extLst>
          </p:cNvPr>
          <p:cNvSpPr>
            <a:spLocks noGrp="1"/>
          </p:cNvSpPr>
          <p:nvPr>
            <p:ph type="sldNum" sz="quarter" idx="12"/>
          </p:nvPr>
        </p:nvSpPr>
        <p:spPr/>
        <p:txBody>
          <a:bodyPr/>
          <a:lstStyle/>
          <a:p>
            <a:fld id="{5CE2FCBC-EEB5-4C69-B74C-B6D6B76A6DCD}" type="slidenum">
              <a:rPr lang="fr-FR" smtClean="0"/>
              <a:t>32</a:t>
            </a:fld>
            <a:endParaRPr lang="fr-FR"/>
          </a:p>
        </p:txBody>
      </p:sp>
      <p:pic>
        <p:nvPicPr>
          <p:cNvPr id="7" name="Image 6">
            <a:extLst>
              <a:ext uri="{FF2B5EF4-FFF2-40B4-BE49-F238E27FC236}">
                <a16:creationId xmlns:a16="http://schemas.microsoft.com/office/drawing/2014/main" id="{DCED1C90-C224-8DDB-B79B-B4650F6A602B}"/>
              </a:ext>
            </a:extLst>
          </p:cNvPr>
          <p:cNvPicPr>
            <a:picLocks noChangeAspect="1"/>
          </p:cNvPicPr>
          <p:nvPr/>
        </p:nvPicPr>
        <p:blipFill rotWithShape="1">
          <a:blip r:embed="rId3"/>
          <a:srcRect l="1" t="7907" r="-1028" b="4031"/>
          <a:stretch/>
        </p:blipFill>
        <p:spPr>
          <a:xfrm>
            <a:off x="0" y="542260"/>
            <a:ext cx="12317506" cy="6039293"/>
          </a:xfrm>
          <a:prstGeom prst="rect">
            <a:avLst/>
          </a:prstGeom>
        </p:spPr>
      </p:pic>
      <p:sp>
        <p:nvSpPr>
          <p:cNvPr id="8" name="Rectangle 7">
            <a:extLst>
              <a:ext uri="{FF2B5EF4-FFF2-40B4-BE49-F238E27FC236}">
                <a16:creationId xmlns:a16="http://schemas.microsoft.com/office/drawing/2014/main" id="{425383BE-4FA7-AE55-29BF-EF0B98724A8F}"/>
              </a:ext>
            </a:extLst>
          </p:cNvPr>
          <p:cNvSpPr/>
          <p:nvPr/>
        </p:nvSpPr>
        <p:spPr>
          <a:xfrm>
            <a:off x="5235388" y="1470212"/>
            <a:ext cx="295836" cy="35541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1457162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2DA1973A-9FBA-BAA5-97E6-22694F57815E}"/>
              </a:ext>
            </a:extLst>
          </p:cNvPr>
          <p:cNvSpPr>
            <a:spLocks noGrp="1"/>
          </p:cNvSpPr>
          <p:nvPr>
            <p:ph idx="1"/>
          </p:nvPr>
        </p:nvSpPr>
        <p:spPr/>
        <p:txBody>
          <a:bodyPr/>
          <a:lstStyle/>
          <a:p>
            <a:pPr marL="0" indent="0">
              <a:buClr>
                <a:srgbClr val="F36A4D"/>
              </a:buClr>
              <a:buFont typeface="Arial" panose="020B0604020202020204" pitchFamily="34" charset="0"/>
              <a:buNone/>
            </a:pPr>
            <a:r>
              <a:rPr lang="fr-FR" sz="2800" dirty="0">
                <a:solidFill>
                  <a:schemeClr val="tx1">
                    <a:lumMod val="75000"/>
                    <a:lumOff val="25000"/>
                  </a:schemeClr>
                </a:solidFill>
                <a:latin typeface="Arial Narrow" panose="020B0606020202030204" pitchFamily="34" charset="0"/>
              </a:rPr>
              <a:t>Exemple 4 : Appellation « Schmidt, Sabine»</a:t>
            </a:r>
            <a:endParaRPr lang="fr-FR" sz="2400" dirty="0">
              <a:solidFill>
                <a:schemeClr val="tx1">
                  <a:lumMod val="75000"/>
                  <a:lumOff val="25000"/>
                </a:schemeClr>
              </a:solidFill>
              <a:latin typeface="Arial Narrow" panose="020B0606020202030204" pitchFamily="34" charset="0"/>
            </a:endParaRPr>
          </a:p>
        </p:txBody>
      </p:sp>
      <p:sp>
        <p:nvSpPr>
          <p:cNvPr id="4" name="Espace réservé du pied de page 3">
            <a:extLst>
              <a:ext uri="{FF2B5EF4-FFF2-40B4-BE49-F238E27FC236}">
                <a16:creationId xmlns:a16="http://schemas.microsoft.com/office/drawing/2014/main" id="{1CF4ED4C-F78C-282A-2838-44FED044A475}"/>
              </a:ext>
            </a:extLst>
          </p:cNvPr>
          <p:cNvSpPr>
            <a:spLocks noGrp="1"/>
          </p:cNvSpPr>
          <p:nvPr>
            <p:ph type="ftr" sz="quarter" idx="11"/>
          </p:nvPr>
        </p:nvSpPr>
        <p:spPr/>
        <p:txBody>
          <a:bodyPr/>
          <a:lstStyle/>
          <a:p>
            <a:r>
              <a:rPr lang="fr-FR"/>
              <a:t>Rappel titre présentation - Intervenant</a:t>
            </a:r>
          </a:p>
        </p:txBody>
      </p:sp>
      <p:sp>
        <p:nvSpPr>
          <p:cNvPr id="5" name="Espace réservé du numéro de diapositive 4">
            <a:extLst>
              <a:ext uri="{FF2B5EF4-FFF2-40B4-BE49-F238E27FC236}">
                <a16:creationId xmlns:a16="http://schemas.microsoft.com/office/drawing/2014/main" id="{A3C92068-BEAE-E1B5-E230-F13F365A6FC4}"/>
              </a:ext>
            </a:extLst>
          </p:cNvPr>
          <p:cNvSpPr>
            <a:spLocks noGrp="1"/>
          </p:cNvSpPr>
          <p:nvPr>
            <p:ph type="sldNum" sz="quarter" idx="12"/>
          </p:nvPr>
        </p:nvSpPr>
        <p:spPr/>
        <p:txBody>
          <a:bodyPr/>
          <a:lstStyle/>
          <a:p>
            <a:fld id="{5CE2FCBC-EEB5-4C69-B74C-B6D6B76A6DCD}" type="slidenum">
              <a:rPr lang="fr-FR" smtClean="0"/>
              <a:t>33</a:t>
            </a:fld>
            <a:endParaRPr lang="fr-FR"/>
          </a:p>
        </p:txBody>
      </p:sp>
    </p:spTree>
    <p:extLst>
      <p:ext uri="{BB962C8B-B14F-4D97-AF65-F5344CB8AC3E}">
        <p14:creationId xmlns:p14="http://schemas.microsoft.com/office/powerpoint/2010/main" val="27598468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E96BDEC2-AE4C-2095-0223-9B5343933EE0}"/>
              </a:ext>
            </a:extLst>
          </p:cNvPr>
          <p:cNvSpPr>
            <a:spLocks noGrp="1"/>
          </p:cNvSpPr>
          <p:nvPr>
            <p:ph idx="1"/>
          </p:nvPr>
        </p:nvSpPr>
        <p:spPr/>
        <p:txBody>
          <a:bodyPr/>
          <a:lstStyle/>
          <a:p>
            <a:endParaRPr lang="fr-FR"/>
          </a:p>
        </p:txBody>
      </p:sp>
      <p:sp>
        <p:nvSpPr>
          <p:cNvPr id="4" name="Espace réservé du pied de page 3">
            <a:extLst>
              <a:ext uri="{FF2B5EF4-FFF2-40B4-BE49-F238E27FC236}">
                <a16:creationId xmlns:a16="http://schemas.microsoft.com/office/drawing/2014/main" id="{C665A015-BBF6-ACAE-93B4-3849A4946C5A}"/>
              </a:ext>
            </a:extLst>
          </p:cNvPr>
          <p:cNvSpPr>
            <a:spLocks noGrp="1"/>
          </p:cNvSpPr>
          <p:nvPr>
            <p:ph type="ftr" sz="quarter" idx="11"/>
          </p:nvPr>
        </p:nvSpPr>
        <p:spPr/>
        <p:txBody>
          <a:bodyPr/>
          <a:lstStyle/>
          <a:p>
            <a:r>
              <a:rPr lang="fr-FR"/>
              <a:t>Rappel titre présentation - Intervenant</a:t>
            </a:r>
          </a:p>
        </p:txBody>
      </p:sp>
      <p:sp>
        <p:nvSpPr>
          <p:cNvPr id="5" name="Espace réservé du numéro de diapositive 4">
            <a:extLst>
              <a:ext uri="{FF2B5EF4-FFF2-40B4-BE49-F238E27FC236}">
                <a16:creationId xmlns:a16="http://schemas.microsoft.com/office/drawing/2014/main" id="{5BC1E3A6-04F9-AB04-BA14-4466F7CBA54E}"/>
              </a:ext>
            </a:extLst>
          </p:cNvPr>
          <p:cNvSpPr>
            <a:spLocks noGrp="1"/>
          </p:cNvSpPr>
          <p:nvPr>
            <p:ph type="sldNum" sz="quarter" idx="12"/>
          </p:nvPr>
        </p:nvSpPr>
        <p:spPr/>
        <p:txBody>
          <a:bodyPr/>
          <a:lstStyle/>
          <a:p>
            <a:fld id="{5CE2FCBC-EEB5-4C69-B74C-B6D6B76A6DCD}" type="slidenum">
              <a:rPr lang="fr-FR" smtClean="0"/>
              <a:t>34</a:t>
            </a:fld>
            <a:endParaRPr lang="fr-FR"/>
          </a:p>
        </p:txBody>
      </p:sp>
      <p:pic>
        <p:nvPicPr>
          <p:cNvPr id="7" name="Image 6">
            <a:extLst>
              <a:ext uri="{FF2B5EF4-FFF2-40B4-BE49-F238E27FC236}">
                <a16:creationId xmlns:a16="http://schemas.microsoft.com/office/drawing/2014/main" id="{30E32130-3B7F-3326-C489-7F4F1D5FC32F}"/>
              </a:ext>
            </a:extLst>
          </p:cNvPr>
          <p:cNvPicPr>
            <a:picLocks noChangeAspect="1"/>
          </p:cNvPicPr>
          <p:nvPr/>
        </p:nvPicPr>
        <p:blipFill rotWithShape="1">
          <a:blip r:embed="rId3"/>
          <a:srcRect t="8217" b="3722"/>
          <a:stretch/>
        </p:blipFill>
        <p:spPr>
          <a:xfrm>
            <a:off x="0" y="563526"/>
            <a:ext cx="12192000" cy="6039293"/>
          </a:xfrm>
          <a:prstGeom prst="rect">
            <a:avLst/>
          </a:prstGeom>
        </p:spPr>
      </p:pic>
      <p:sp>
        <p:nvSpPr>
          <p:cNvPr id="9" name="Rectangle 8">
            <a:extLst>
              <a:ext uri="{FF2B5EF4-FFF2-40B4-BE49-F238E27FC236}">
                <a16:creationId xmlns:a16="http://schemas.microsoft.com/office/drawing/2014/main" id="{7651447C-8277-0538-82D8-7ED082C9F58B}"/>
              </a:ext>
            </a:extLst>
          </p:cNvPr>
          <p:cNvSpPr/>
          <p:nvPr/>
        </p:nvSpPr>
        <p:spPr>
          <a:xfrm>
            <a:off x="5862918" y="1255059"/>
            <a:ext cx="1801906" cy="1407459"/>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Rectangle 5">
            <a:extLst>
              <a:ext uri="{FF2B5EF4-FFF2-40B4-BE49-F238E27FC236}">
                <a16:creationId xmlns:a16="http://schemas.microsoft.com/office/drawing/2014/main" id="{D8DD4D8D-C986-4DDA-CA80-69AD0FB41240}"/>
              </a:ext>
            </a:extLst>
          </p:cNvPr>
          <p:cNvSpPr/>
          <p:nvPr/>
        </p:nvSpPr>
        <p:spPr>
          <a:xfrm>
            <a:off x="3200400" y="3429000"/>
            <a:ext cx="1775637" cy="1259958"/>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7563717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73AC9A-A236-236B-3C50-E9744718F64F}"/>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4B0534EC-77AF-7521-CC1A-843B66B09026}"/>
              </a:ext>
            </a:extLst>
          </p:cNvPr>
          <p:cNvSpPr>
            <a:spLocks noGrp="1"/>
          </p:cNvSpPr>
          <p:nvPr>
            <p:ph idx="1"/>
          </p:nvPr>
        </p:nvSpPr>
        <p:spPr/>
        <p:txBody>
          <a:bodyPr/>
          <a:lstStyle/>
          <a:p>
            <a:endParaRPr lang="fr-FR"/>
          </a:p>
        </p:txBody>
      </p:sp>
      <p:sp>
        <p:nvSpPr>
          <p:cNvPr id="4" name="Espace réservé du pied de page 3">
            <a:extLst>
              <a:ext uri="{FF2B5EF4-FFF2-40B4-BE49-F238E27FC236}">
                <a16:creationId xmlns:a16="http://schemas.microsoft.com/office/drawing/2014/main" id="{AEA01274-D6EA-F4F7-6891-AE2FDCB97D16}"/>
              </a:ext>
            </a:extLst>
          </p:cNvPr>
          <p:cNvSpPr>
            <a:spLocks noGrp="1"/>
          </p:cNvSpPr>
          <p:nvPr>
            <p:ph type="ftr" sz="quarter" idx="11"/>
          </p:nvPr>
        </p:nvSpPr>
        <p:spPr/>
        <p:txBody>
          <a:bodyPr/>
          <a:lstStyle/>
          <a:p>
            <a:r>
              <a:rPr lang="fr-FR"/>
              <a:t>Rappel titre présentation - Intervenant</a:t>
            </a:r>
          </a:p>
        </p:txBody>
      </p:sp>
      <p:sp>
        <p:nvSpPr>
          <p:cNvPr id="5" name="Espace réservé du numéro de diapositive 4">
            <a:extLst>
              <a:ext uri="{FF2B5EF4-FFF2-40B4-BE49-F238E27FC236}">
                <a16:creationId xmlns:a16="http://schemas.microsoft.com/office/drawing/2014/main" id="{D14BB039-0144-AE0C-990E-164EC7E0DFDC}"/>
              </a:ext>
            </a:extLst>
          </p:cNvPr>
          <p:cNvSpPr>
            <a:spLocks noGrp="1"/>
          </p:cNvSpPr>
          <p:nvPr>
            <p:ph type="sldNum" sz="quarter" idx="12"/>
          </p:nvPr>
        </p:nvSpPr>
        <p:spPr/>
        <p:txBody>
          <a:bodyPr/>
          <a:lstStyle/>
          <a:p>
            <a:fld id="{5CE2FCBC-EEB5-4C69-B74C-B6D6B76A6DCD}" type="slidenum">
              <a:rPr lang="fr-FR" smtClean="0"/>
              <a:t>35</a:t>
            </a:fld>
            <a:endParaRPr lang="fr-FR"/>
          </a:p>
        </p:txBody>
      </p:sp>
      <p:pic>
        <p:nvPicPr>
          <p:cNvPr id="7" name="Image 6">
            <a:extLst>
              <a:ext uri="{FF2B5EF4-FFF2-40B4-BE49-F238E27FC236}">
                <a16:creationId xmlns:a16="http://schemas.microsoft.com/office/drawing/2014/main" id="{CBB8D6C2-6F0F-2D34-11BE-E4772AE74690}"/>
              </a:ext>
            </a:extLst>
          </p:cNvPr>
          <p:cNvPicPr>
            <a:picLocks noChangeAspect="1"/>
          </p:cNvPicPr>
          <p:nvPr/>
        </p:nvPicPr>
        <p:blipFill rotWithShape="1">
          <a:blip r:embed="rId3"/>
          <a:srcRect l="1" t="-1" r="-1" b="-1567"/>
          <a:stretch/>
        </p:blipFill>
        <p:spPr>
          <a:xfrm>
            <a:off x="0" y="0"/>
            <a:ext cx="12192000" cy="6965576"/>
          </a:xfrm>
          <a:prstGeom prst="rect">
            <a:avLst/>
          </a:prstGeom>
        </p:spPr>
      </p:pic>
      <p:sp>
        <p:nvSpPr>
          <p:cNvPr id="8" name="Rectangle 7">
            <a:extLst>
              <a:ext uri="{FF2B5EF4-FFF2-40B4-BE49-F238E27FC236}">
                <a16:creationId xmlns:a16="http://schemas.microsoft.com/office/drawing/2014/main" id="{B21078B9-4993-399B-B6AF-6AB4D872EC0A}"/>
              </a:ext>
            </a:extLst>
          </p:cNvPr>
          <p:cNvSpPr/>
          <p:nvPr/>
        </p:nvSpPr>
        <p:spPr>
          <a:xfrm>
            <a:off x="5082988" y="2581835"/>
            <a:ext cx="2662518" cy="19722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988627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9E92D703-B5B7-10C7-78A3-4FA78118A9A7}"/>
              </a:ext>
            </a:extLst>
          </p:cNvPr>
          <p:cNvSpPr>
            <a:spLocks noGrp="1"/>
          </p:cNvSpPr>
          <p:nvPr>
            <p:ph idx="1"/>
          </p:nvPr>
        </p:nvSpPr>
        <p:spPr/>
        <p:txBody>
          <a:bodyPr/>
          <a:lstStyle/>
          <a:p>
            <a:pPr marL="0" indent="0">
              <a:buClr>
                <a:srgbClr val="F36A4D"/>
              </a:buClr>
              <a:buFont typeface="Arial" panose="020B0604020202020204" pitchFamily="34" charset="0"/>
              <a:buNone/>
            </a:pPr>
            <a:r>
              <a:rPr lang="fr-FR" sz="2800" dirty="0">
                <a:solidFill>
                  <a:schemeClr val="tx1">
                    <a:lumMod val="75000"/>
                    <a:lumOff val="25000"/>
                  </a:schemeClr>
                </a:solidFill>
                <a:latin typeface="Arial Narrow" panose="020B0606020202030204" pitchFamily="34" charset="0"/>
              </a:rPr>
              <a:t>Exemple 5 : Appellation « </a:t>
            </a:r>
            <a:r>
              <a:rPr lang="fr-FR" sz="2800" dirty="0" err="1">
                <a:solidFill>
                  <a:schemeClr val="tx1">
                    <a:lumMod val="75000"/>
                    <a:lumOff val="25000"/>
                  </a:schemeClr>
                </a:solidFill>
                <a:latin typeface="Arial Narrow" panose="020B0606020202030204" pitchFamily="34" charset="0"/>
              </a:rPr>
              <a:t>Smagin</a:t>
            </a:r>
            <a:r>
              <a:rPr lang="fr-FR" sz="2800" dirty="0">
                <a:solidFill>
                  <a:schemeClr val="tx1">
                    <a:lumMod val="75000"/>
                    <a:lumOff val="25000"/>
                  </a:schemeClr>
                </a:solidFill>
                <a:latin typeface="Arial Narrow" panose="020B0606020202030204" pitchFamily="34" charset="0"/>
              </a:rPr>
              <a:t>, </a:t>
            </a:r>
            <a:r>
              <a:rPr lang="fr-FR" sz="2800" dirty="0" err="1">
                <a:solidFill>
                  <a:schemeClr val="tx1">
                    <a:lumMod val="75000"/>
                    <a:lumOff val="25000"/>
                  </a:schemeClr>
                </a:solidFill>
                <a:latin typeface="Arial Narrow" panose="020B0606020202030204" pitchFamily="34" charset="0"/>
              </a:rPr>
              <a:t>Nicolay</a:t>
            </a:r>
            <a:r>
              <a:rPr lang="fr-FR" sz="2800" dirty="0">
                <a:solidFill>
                  <a:schemeClr val="tx1">
                    <a:lumMod val="75000"/>
                    <a:lumOff val="25000"/>
                  </a:schemeClr>
                </a:solidFill>
                <a:latin typeface="Arial Narrow" panose="020B0606020202030204" pitchFamily="34" charset="0"/>
              </a:rPr>
              <a:t>»</a:t>
            </a:r>
            <a:endParaRPr lang="fr-FR" sz="2400" dirty="0">
              <a:solidFill>
                <a:schemeClr val="tx1">
                  <a:lumMod val="75000"/>
                  <a:lumOff val="25000"/>
                </a:schemeClr>
              </a:solidFill>
              <a:latin typeface="Arial Narrow" panose="020B0606020202030204" pitchFamily="34" charset="0"/>
            </a:endParaRPr>
          </a:p>
        </p:txBody>
      </p:sp>
      <p:sp>
        <p:nvSpPr>
          <p:cNvPr id="4" name="Espace réservé du pied de page 3">
            <a:extLst>
              <a:ext uri="{FF2B5EF4-FFF2-40B4-BE49-F238E27FC236}">
                <a16:creationId xmlns:a16="http://schemas.microsoft.com/office/drawing/2014/main" id="{EECA4466-F025-8A3D-C33B-1D1F0CC2CE0C}"/>
              </a:ext>
            </a:extLst>
          </p:cNvPr>
          <p:cNvSpPr>
            <a:spLocks noGrp="1"/>
          </p:cNvSpPr>
          <p:nvPr>
            <p:ph type="ftr" sz="quarter" idx="11"/>
          </p:nvPr>
        </p:nvSpPr>
        <p:spPr/>
        <p:txBody>
          <a:bodyPr/>
          <a:lstStyle/>
          <a:p>
            <a:r>
              <a:rPr lang="fr-FR"/>
              <a:t>Rappel titre présentation - Intervenant</a:t>
            </a:r>
          </a:p>
        </p:txBody>
      </p:sp>
      <p:sp>
        <p:nvSpPr>
          <p:cNvPr id="5" name="Espace réservé du numéro de diapositive 4">
            <a:extLst>
              <a:ext uri="{FF2B5EF4-FFF2-40B4-BE49-F238E27FC236}">
                <a16:creationId xmlns:a16="http://schemas.microsoft.com/office/drawing/2014/main" id="{DBCF06C3-66BE-89EA-A222-6B0E8EF7003D}"/>
              </a:ext>
            </a:extLst>
          </p:cNvPr>
          <p:cNvSpPr>
            <a:spLocks noGrp="1"/>
          </p:cNvSpPr>
          <p:nvPr>
            <p:ph type="sldNum" sz="quarter" idx="12"/>
          </p:nvPr>
        </p:nvSpPr>
        <p:spPr/>
        <p:txBody>
          <a:bodyPr/>
          <a:lstStyle/>
          <a:p>
            <a:fld id="{5CE2FCBC-EEB5-4C69-B74C-B6D6B76A6DCD}" type="slidenum">
              <a:rPr lang="fr-FR" smtClean="0"/>
              <a:t>36</a:t>
            </a:fld>
            <a:endParaRPr lang="fr-FR"/>
          </a:p>
        </p:txBody>
      </p:sp>
    </p:spTree>
    <p:extLst>
      <p:ext uri="{BB962C8B-B14F-4D97-AF65-F5344CB8AC3E}">
        <p14:creationId xmlns:p14="http://schemas.microsoft.com/office/powerpoint/2010/main" val="1856137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8B4E635-C695-1A37-78DA-F4EE7A3A4C0E}"/>
              </a:ext>
            </a:extLst>
          </p:cNvPr>
          <p:cNvSpPr>
            <a:spLocks noGrp="1"/>
          </p:cNvSpPr>
          <p:nvPr>
            <p:ph idx="1"/>
          </p:nvPr>
        </p:nvSpPr>
        <p:spPr/>
        <p:txBody>
          <a:bodyPr/>
          <a:lstStyle/>
          <a:p>
            <a:endParaRPr lang="fr-FR"/>
          </a:p>
        </p:txBody>
      </p:sp>
      <p:sp>
        <p:nvSpPr>
          <p:cNvPr id="5" name="Espace réservé du numéro de diapositive 4">
            <a:extLst>
              <a:ext uri="{FF2B5EF4-FFF2-40B4-BE49-F238E27FC236}">
                <a16:creationId xmlns:a16="http://schemas.microsoft.com/office/drawing/2014/main" id="{9992EC0C-EAA7-5281-30BB-43CF62BC67E9}"/>
              </a:ext>
            </a:extLst>
          </p:cNvPr>
          <p:cNvSpPr>
            <a:spLocks noGrp="1"/>
          </p:cNvSpPr>
          <p:nvPr>
            <p:ph type="sldNum" sz="quarter" idx="12"/>
          </p:nvPr>
        </p:nvSpPr>
        <p:spPr/>
        <p:txBody>
          <a:bodyPr/>
          <a:lstStyle/>
          <a:p>
            <a:fld id="{5CE2FCBC-EEB5-4C69-B74C-B6D6B76A6DCD}" type="slidenum">
              <a:rPr lang="fr-FR" smtClean="0"/>
              <a:t>37</a:t>
            </a:fld>
            <a:endParaRPr lang="fr-FR"/>
          </a:p>
        </p:txBody>
      </p:sp>
      <p:pic>
        <p:nvPicPr>
          <p:cNvPr id="7" name="Image 6">
            <a:extLst>
              <a:ext uri="{FF2B5EF4-FFF2-40B4-BE49-F238E27FC236}">
                <a16:creationId xmlns:a16="http://schemas.microsoft.com/office/drawing/2014/main" id="{BEA8F86D-8863-3B24-DD66-97A617686F8D}"/>
              </a:ext>
            </a:extLst>
          </p:cNvPr>
          <p:cNvPicPr>
            <a:picLocks noChangeAspect="1"/>
          </p:cNvPicPr>
          <p:nvPr/>
        </p:nvPicPr>
        <p:blipFill rotWithShape="1">
          <a:blip r:embed="rId3"/>
          <a:srcRect t="8062" b="4187"/>
          <a:stretch/>
        </p:blipFill>
        <p:spPr>
          <a:xfrm>
            <a:off x="0" y="552892"/>
            <a:ext cx="12192000" cy="6018029"/>
          </a:xfrm>
          <a:prstGeom prst="rect">
            <a:avLst/>
          </a:prstGeom>
        </p:spPr>
      </p:pic>
    </p:spTree>
    <p:extLst>
      <p:ext uri="{BB962C8B-B14F-4D97-AF65-F5344CB8AC3E}">
        <p14:creationId xmlns:p14="http://schemas.microsoft.com/office/powerpoint/2010/main" val="12147661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7DF47C8-523C-70D4-B601-CAFC00872127}"/>
              </a:ext>
            </a:extLst>
          </p:cNvPr>
          <p:cNvSpPr>
            <a:spLocks noGrp="1"/>
          </p:cNvSpPr>
          <p:nvPr>
            <p:ph idx="1"/>
          </p:nvPr>
        </p:nvSpPr>
        <p:spPr/>
        <p:txBody>
          <a:bodyPr/>
          <a:lstStyle/>
          <a:p>
            <a:pPr marL="0" indent="0">
              <a:buClr>
                <a:srgbClr val="F36A4D"/>
              </a:buClr>
              <a:buFont typeface="Arial" panose="020B0604020202020204" pitchFamily="34" charset="0"/>
              <a:buNone/>
            </a:pPr>
            <a:r>
              <a:rPr lang="fr-FR" sz="2800" dirty="0">
                <a:solidFill>
                  <a:schemeClr val="tx1">
                    <a:lumMod val="75000"/>
                    <a:lumOff val="25000"/>
                  </a:schemeClr>
                </a:solidFill>
                <a:latin typeface="Arial Narrow" panose="020B0606020202030204" pitchFamily="34" charset="0"/>
              </a:rPr>
              <a:t>Exemple 6 : Appellation « Sahel, José»</a:t>
            </a:r>
            <a:endParaRPr lang="fr-FR" sz="2400" dirty="0">
              <a:solidFill>
                <a:schemeClr val="tx1">
                  <a:lumMod val="75000"/>
                  <a:lumOff val="25000"/>
                </a:schemeClr>
              </a:solidFill>
              <a:latin typeface="Arial Narrow" panose="020B0606020202030204" pitchFamily="34" charset="0"/>
            </a:endParaRPr>
          </a:p>
        </p:txBody>
      </p:sp>
      <p:sp>
        <p:nvSpPr>
          <p:cNvPr id="4" name="Espace réservé du pied de page 3">
            <a:extLst>
              <a:ext uri="{FF2B5EF4-FFF2-40B4-BE49-F238E27FC236}">
                <a16:creationId xmlns:a16="http://schemas.microsoft.com/office/drawing/2014/main" id="{F19FE52F-0FB8-F481-03C6-DBC2B7A71858}"/>
              </a:ext>
            </a:extLst>
          </p:cNvPr>
          <p:cNvSpPr>
            <a:spLocks noGrp="1"/>
          </p:cNvSpPr>
          <p:nvPr>
            <p:ph type="ftr" sz="quarter" idx="11"/>
          </p:nvPr>
        </p:nvSpPr>
        <p:spPr/>
        <p:txBody>
          <a:bodyPr/>
          <a:lstStyle/>
          <a:p>
            <a:r>
              <a:rPr lang="fr-FR"/>
              <a:t>Rappel titre présentation - Intervenant</a:t>
            </a:r>
          </a:p>
        </p:txBody>
      </p:sp>
      <p:sp>
        <p:nvSpPr>
          <p:cNvPr id="5" name="Espace réservé du numéro de diapositive 4">
            <a:extLst>
              <a:ext uri="{FF2B5EF4-FFF2-40B4-BE49-F238E27FC236}">
                <a16:creationId xmlns:a16="http://schemas.microsoft.com/office/drawing/2014/main" id="{6D6A588A-3938-1907-8359-AFB130C182B7}"/>
              </a:ext>
            </a:extLst>
          </p:cNvPr>
          <p:cNvSpPr>
            <a:spLocks noGrp="1"/>
          </p:cNvSpPr>
          <p:nvPr>
            <p:ph type="sldNum" sz="quarter" idx="12"/>
          </p:nvPr>
        </p:nvSpPr>
        <p:spPr/>
        <p:txBody>
          <a:bodyPr/>
          <a:lstStyle/>
          <a:p>
            <a:fld id="{5CE2FCBC-EEB5-4C69-B74C-B6D6B76A6DCD}" type="slidenum">
              <a:rPr lang="fr-FR" smtClean="0"/>
              <a:t>38</a:t>
            </a:fld>
            <a:endParaRPr lang="fr-FR"/>
          </a:p>
        </p:txBody>
      </p:sp>
    </p:spTree>
    <p:extLst>
      <p:ext uri="{BB962C8B-B14F-4D97-AF65-F5344CB8AC3E}">
        <p14:creationId xmlns:p14="http://schemas.microsoft.com/office/powerpoint/2010/main" val="30206962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p>
            <a:fld id="{5CE2FCBC-EEB5-4C69-B74C-B6D6B76A6DCD}" type="slidenum">
              <a:rPr lang="fr-FR" smtClean="0"/>
              <a:t>39</a:t>
            </a:fld>
            <a:endParaRPr lang="fr-FR"/>
          </a:p>
        </p:txBody>
      </p:sp>
      <p:sp>
        <p:nvSpPr>
          <p:cNvPr id="6" name="Titre 1"/>
          <p:cNvSpPr txBox="1">
            <a:spLocks/>
          </p:cNvSpPr>
          <p:nvPr/>
        </p:nvSpPr>
        <p:spPr>
          <a:xfrm>
            <a:off x="2152650" y="609601"/>
            <a:ext cx="7886700" cy="9534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4000" dirty="0">
                <a:solidFill>
                  <a:schemeClr val="accent1">
                    <a:lumMod val="75000"/>
                  </a:schemeClr>
                </a:solidFill>
                <a:latin typeface="Arial Narrow" panose="020B0606020202030204" pitchFamily="34" charset="0"/>
              </a:rPr>
              <a:t>Titre de la diapo</a:t>
            </a:r>
          </a:p>
        </p:txBody>
      </p:sp>
      <p:sp>
        <p:nvSpPr>
          <p:cNvPr id="7" name="Espace réservé du contenu 2"/>
          <p:cNvSpPr txBox="1">
            <a:spLocks/>
          </p:cNvSpPr>
          <p:nvPr/>
        </p:nvSpPr>
        <p:spPr>
          <a:xfrm>
            <a:off x="1157569" y="1787037"/>
            <a:ext cx="5691466" cy="434535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3000" b="1" i="1" dirty="0" err="1">
                <a:solidFill>
                  <a:srgbClr val="F36A4D"/>
                </a:solidFill>
                <a:latin typeface="Arial Narrow" panose="020B0606020202030204" pitchFamily="34" charset="0"/>
                <a:cs typeface="Times New Roman" panose="02020603050405020304" pitchFamily="18" charset="0"/>
              </a:rPr>
              <a:t>Lorem</a:t>
            </a:r>
            <a:r>
              <a:rPr lang="fr-FR" sz="3000" b="1" i="1" dirty="0">
                <a:solidFill>
                  <a:srgbClr val="F36A4D"/>
                </a:solidFill>
                <a:latin typeface="Arial Narrow" panose="020B0606020202030204" pitchFamily="34" charset="0"/>
                <a:cs typeface="Times New Roman" panose="02020603050405020304" pitchFamily="18" charset="0"/>
              </a:rPr>
              <a:t> </a:t>
            </a:r>
            <a:r>
              <a:rPr lang="fr-FR" sz="3000" b="1" i="1" dirty="0" err="1">
                <a:solidFill>
                  <a:srgbClr val="F36A4D"/>
                </a:solidFill>
                <a:latin typeface="Arial Narrow" panose="020B0606020202030204" pitchFamily="34" charset="0"/>
                <a:cs typeface="Times New Roman" panose="02020603050405020304" pitchFamily="18" charset="0"/>
              </a:rPr>
              <a:t>ipsum</a:t>
            </a:r>
            <a:r>
              <a:rPr lang="fr-FR" sz="3000" b="1" i="1" dirty="0">
                <a:solidFill>
                  <a:srgbClr val="F36A4D"/>
                </a:solidFill>
                <a:latin typeface="Arial Narrow" panose="020B0606020202030204" pitchFamily="34" charset="0"/>
                <a:cs typeface="Times New Roman" panose="02020603050405020304" pitchFamily="18" charset="0"/>
              </a:rPr>
              <a:t> </a:t>
            </a:r>
            <a:r>
              <a:rPr lang="fr-FR" sz="3000" b="1" i="1" dirty="0" err="1">
                <a:solidFill>
                  <a:srgbClr val="F36A4D"/>
                </a:solidFill>
                <a:latin typeface="Arial Narrow" panose="020B0606020202030204" pitchFamily="34" charset="0"/>
                <a:cs typeface="Times New Roman" panose="02020603050405020304" pitchFamily="18" charset="0"/>
              </a:rPr>
              <a:t>dolor</a:t>
            </a:r>
            <a:r>
              <a:rPr lang="fr-FR" sz="3000" b="1" i="1" dirty="0">
                <a:solidFill>
                  <a:srgbClr val="F36A4D"/>
                </a:solidFill>
                <a:latin typeface="Arial Narrow" panose="020B0606020202030204" pitchFamily="34" charset="0"/>
                <a:cs typeface="Times New Roman" panose="02020603050405020304" pitchFamily="18" charset="0"/>
              </a:rPr>
              <a:t> </a:t>
            </a:r>
            <a:r>
              <a:rPr lang="fr-FR" sz="3000" b="1" i="1" dirty="0" err="1">
                <a:solidFill>
                  <a:srgbClr val="F36A4D"/>
                </a:solidFill>
                <a:latin typeface="Arial Narrow" panose="020B0606020202030204" pitchFamily="34" charset="0"/>
                <a:cs typeface="Times New Roman" panose="02020603050405020304" pitchFamily="18" charset="0"/>
              </a:rPr>
              <a:t>sit</a:t>
            </a:r>
            <a:endParaRPr lang="fr-FR" sz="3000" b="1" i="1" dirty="0">
              <a:solidFill>
                <a:srgbClr val="F36A4D"/>
              </a:solidFill>
              <a:latin typeface="Arial Narrow" panose="020B0606020202030204" pitchFamily="34" charset="0"/>
              <a:cs typeface="Times New Roman" panose="02020603050405020304" pitchFamily="18" charset="0"/>
            </a:endParaRPr>
          </a:p>
          <a:p>
            <a:pPr marL="0" indent="0">
              <a:buNone/>
            </a:pPr>
            <a:r>
              <a:rPr lang="fr-FR" sz="2400" dirty="0" err="1">
                <a:solidFill>
                  <a:schemeClr val="tx1">
                    <a:lumMod val="75000"/>
                    <a:lumOff val="25000"/>
                  </a:schemeClr>
                </a:solidFill>
                <a:latin typeface="Arial Narrow" panose="020B0606020202030204" pitchFamily="34" charset="0"/>
              </a:rPr>
              <a:t>Aenean</a:t>
            </a:r>
            <a:r>
              <a:rPr lang="fr-FR" sz="2400" dirty="0">
                <a:solidFill>
                  <a:schemeClr val="tx1">
                    <a:lumMod val="75000"/>
                    <a:lumOff val="25000"/>
                  </a:schemeClr>
                </a:solidFill>
                <a:latin typeface="Arial Narrow" panose="020B0606020202030204" pitchFamily="34" charset="0"/>
              </a:rPr>
              <a:t> </a:t>
            </a:r>
            <a:r>
              <a:rPr lang="fr-FR" sz="2400" dirty="0" err="1">
                <a:solidFill>
                  <a:schemeClr val="tx1">
                    <a:lumMod val="75000"/>
                    <a:lumOff val="25000"/>
                  </a:schemeClr>
                </a:solidFill>
                <a:latin typeface="Arial Narrow" panose="020B0606020202030204" pitchFamily="34" charset="0"/>
              </a:rPr>
              <a:t>commodo</a:t>
            </a:r>
            <a:r>
              <a:rPr lang="fr-FR" sz="2400" dirty="0">
                <a:solidFill>
                  <a:schemeClr val="tx1">
                    <a:lumMod val="75000"/>
                    <a:lumOff val="25000"/>
                  </a:schemeClr>
                </a:solidFill>
                <a:latin typeface="Arial Narrow" panose="020B0606020202030204" pitchFamily="34" charset="0"/>
              </a:rPr>
              <a:t> </a:t>
            </a:r>
            <a:r>
              <a:rPr lang="fr-FR" sz="2400" dirty="0" err="1">
                <a:solidFill>
                  <a:schemeClr val="tx1">
                    <a:lumMod val="75000"/>
                    <a:lumOff val="25000"/>
                  </a:schemeClr>
                </a:solidFill>
                <a:latin typeface="Arial Narrow" panose="020B0606020202030204" pitchFamily="34" charset="0"/>
              </a:rPr>
              <a:t>ligula</a:t>
            </a:r>
            <a:r>
              <a:rPr lang="fr-FR" sz="2400" dirty="0">
                <a:solidFill>
                  <a:schemeClr val="tx1">
                    <a:lumMod val="75000"/>
                    <a:lumOff val="25000"/>
                  </a:schemeClr>
                </a:solidFill>
                <a:latin typeface="Arial Narrow" panose="020B0606020202030204" pitchFamily="34" charset="0"/>
              </a:rPr>
              <a:t> </a:t>
            </a:r>
            <a:r>
              <a:rPr lang="fr-FR" sz="2400" dirty="0" err="1">
                <a:solidFill>
                  <a:schemeClr val="tx1">
                    <a:lumMod val="75000"/>
                    <a:lumOff val="25000"/>
                  </a:schemeClr>
                </a:solidFill>
                <a:latin typeface="Arial Narrow" panose="020B0606020202030204" pitchFamily="34" charset="0"/>
              </a:rPr>
              <a:t>eget</a:t>
            </a:r>
            <a:r>
              <a:rPr lang="fr-FR" sz="2400" dirty="0">
                <a:solidFill>
                  <a:schemeClr val="tx1">
                    <a:lumMod val="75000"/>
                    <a:lumOff val="25000"/>
                  </a:schemeClr>
                </a:solidFill>
                <a:latin typeface="Arial Narrow" panose="020B0606020202030204" pitchFamily="34" charset="0"/>
              </a:rPr>
              <a:t> </a:t>
            </a:r>
            <a:r>
              <a:rPr lang="fr-FR" sz="2400" dirty="0" err="1">
                <a:solidFill>
                  <a:schemeClr val="tx1">
                    <a:lumMod val="75000"/>
                    <a:lumOff val="25000"/>
                  </a:schemeClr>
                </a:solidFill>
                <a:latin typeface="Arial Narrow" panose="020B0606020202030204" pitchFamily="34" charset="0"/>
              </a:rPr>
              <a:t>dolor</a:t>
            </a:r>
            <a:r>
              <a:rPr lang="fr-FR" sz="2400" dirty="0">
                <a:solidFill>
                  <a:schemeClr val="tx1">
                    <a:lumMod val="75000"/>
                    <a:lumOff val="25000"/>
                  </a:schemeClr>
                </a:solidFill>
                <a:latin typeface="Arial Narrow" panose="020B0606020202030204" pitchFamily="34" charset="0"/>
              </a:rPr>
              <a:t>., </a:t>
            </a:r>
            <a:r>
              <a:rPr lang="fr-FR" sz="2400" dirty="0" err="1">
                <a:solidFill>
                  <a:schemeClr val="tx1">
                    <a:lumMod val="75000"/>
                    <a:lumOff val="25000"/>
                  </a:schemeClr>
                </a:solidFill>
                <a:latin typeface="Arial Narrow" panose="020B0606020202030204" pitchFamily="34" charset="0"/>
              </a:rPr>
              <a:t>nascetur</a:t>
            </a:r>
            <a:r>
              <a:rPr lang="fr-FR" sz="2400" dirty="0">
                <a:solidFill>
                  <a:schemeClr val="tx1">
                    <a:lumMod val="75000"/>
                    <a:lumOff val="25000"/>
                  </a:schemeClr>
                </a:solidFill>
                <a:latin typeface="Arial Narrow" panose="020B0606020202030204" pitchFamily="34" charset="0"/>
              </a:rPr>
              <a:t> </a:t>
            </a:r>
            <a:r>
              <a:rPr lang="fr-FR" sz="2400" dirty="0" err="1">
                <a:solidFill>
                  <a:schemeClr val="tx1">
                    <a:lumMod val="75000"/>
                    <a:lumOff val="25000"/>
                  </a:schemeClr>
                </a:solidFill>
                <a:latin typeface="Arial Narrow" panose="020B0606020202030204" pitchFamily="34" charset="0"/>
              </a:rPr>
              <a:t>ridiculus</a:t>
            </a:r>
            <a:r>
              <a:rPr lang="fr-FR" sz="2400" dirty="0">
                <a:solidFill>
                  <a:schemeClr val="tx1">
                    <a:lumMod val="75000"/>
                    <a:lumOff val="25000"/>
                  </a:schemeClr>
                </a:solidFill>
                <a:latin typeface="Arial Narrow" panose="020B0606020202030204" pitchFamily="34" charset="0"/>
              </a:rPr>
              <a:t> mus. </a:t>
            </a:r>
          </a:p>
          <a:p>
            <a:pPr marL="0" indent="0">
              <a:buNone/>
            </a:pPr>
            <a:endParaRPr lang="fr-FR" sz="2400" dirty="0">
              <a:solidFill>
                <a:schemeClr val="tx1">
                  <a:lumMod val="75000"/>
                  <a:lumOff val="25000"/>
                </a:schemeClr>
              </a:solidFill>
              <a:latin typeface="Arial Narrow" panose="020B0606020202030204" pitchFamily="34" charset="0"/>
            </a:endParaRPr>
          </a:p>
          <a:p>
            <a:pPr marL="0" indent="0">
              <a:buNone/>
            </a:pPr>
            <a:r>
              <a:rPr lang="fr-FR" sz="2400" dirty="0" err="1">
                <a:solidFill>
                  <a:schemeClr val="tx1">
                    <a:lumMod val="75000"/>
                    <a:lumOff val="25000"/>
                  </a:schemeClr>
                </a:solidFill>
                <a:latin typeface="Arial Narrow" panose="020B0606020202030204" pitchFamily="34" charset="0"/>
              </a:rPr>
              <a:t>Lorem</a:t>
            </a:r>
            <a:r>
              <a:rPr lang="fr-FR" sz="2400" dirty="0">
                <a:solidFill>
                  <a:schemeClr val="tx1">
                    <a:lumMod val="75000"/>
                    <a:lumOff val="25000"/>
                  </a:schemeClr>
                </a:solidFill>
                <a:latin typeface="Arial Narrow" panose="020B0606020202030204" pitchFamily="34" charset="0"/>
              </a:rPr>
              <a:t> </a:t>
            </a:r>
            <a:r>
              <a:rPr lang="fr-FR" sz="2400" dirty="0" err="1">
                <a:solidFill>
                  <a:schemeClr val="tx1">
                    <a:lumMod val="75000"/>
                    <a:lumOff val="25000"/>
                  </a:schemeClr>
                </a:solidFill>
                <a:latin typeface="Arial Narrow" panose="020B0606020202030204" pitchFamily="34" charset="0"/>
              </a:rPr>
              <a:t>ipsum</a:t>
            </a:r>
            <a:r>
              <a:rPr lang="fr-FR" sz="2400" dirty="0">
                <a:solidFill>
                  <a:schemeClr val="tx1">
                    <a:lumMod val="75000"/>
                    <a:lumOff val="25000"/>
                  </a:schemeClr>
                </a:solidFill>
                <a:latin typeface="Arial Narrow" panose="020B0606020202030204" pitchFamily="34" charset="0"/>
              </a:rPr>
              <a:t> </a:t>
            </a:r>
            <a:r>
              <a:rPr lang="fr-FR" sz="2400" dirty="0" err="1">
                <a:solidFill>
                  <a:schemeClr val="tx1">
                    <a:lumMod val="75000"/>
                    <a:lumOff val="25000"/>
                  </a:schemeClr>
                </a:solidFill>
                <a:latin typeface="Arial Narrow" panose="020B0606020202030204" pitchFamily="34" charset="0"/>
              </a:rPr>
              <a:t>dolor</a:t>
            </a:r>
            <a:r>
              <a:rPr lang="fr-FR" sz="2400" dirty="0">
                <a:solidFill>
                  <a:schemeClr val="tx1">
                    <a:lumMod val="75000"/>
                    <a:lumOff val="25000"/>
                  </a:schemeClr>
                </a:solidFill>
                <a:latin typeface="Arial Narrow" panose="020B0606020202030204" pitchFamily="34" charset="0"/>
              </a:rPr>
              <a:t> </a:t>
            </a:r>
            <a:r>
              <a:rPr lang="fr-FR" sz="2400" dirty="0" err="1">
                <a:solidFill>
                  <a:schemeClr val="tx1">
                    <a:lumMod val="75000"/>
                    <a:lumOff val="25000"/>
                  </a:schemeClr>
                </a:solidFill>
                <a:latin typeface="Arial Narrow" panose="020B0606020202030204" pitchFamily="34" charset="0"/>
              </a:rPr>
              <a:t>sit</a:t>
            </a:r>
            <a:r>
              <a:rPr lang="fr-FR" sz="2400" dirty="0">
                <a:solidFill>
                  <a:schemeClr val="tx1">
                    <a:lumMod val="75000"/>
                    <a:lumOff val="25000"/>
                  </a:schemeClr>
                </a:solidFill>
                <a:latin typeface="Arial Narrow" panose="020B0606020202030204" pitchFamily="34" charset="0"/>
              </a:rPr>
              <a:t> </a:t>
            </a:r>
            <a:r>
              <a:rPr lang="fr-FR" sz="2400" dirty="0" err="1">
                <a:solidFill>
                  <a:schemeClr val="tx1">
                    <a:lumMod val="75000"/>
                    <a:lumOff val="25000"/>
                  </a:schemeClr>
                </a:solidFill>
                <a:latin typeface="Arial Narrow" panose="020B0606020202030204" pitchFamily="34" charset="0"/>
              </a:rPr>
              <a:t>amet</a:t>
            </a:r>
            <a:r>
              <a:rPr lang="fr-FR" sz="2400" dirty="0">
                <a:solidFill>
                  <a:schemeClr val="tx1">
                    <a:lumMod val="75000"/>
                    <a:lumOff val="25000"/>
                  </a:schemeClr>
                </a:solidFill>
                <a:latin typeface="Arial Narrow" panose="020B0606020202030204" pitchFamily="34" charset="0"/>
              </a:rPr>
              <a:t>, </a:t>
            </a:r>
            <a:r>
              <a:rPr lang="fr-FR" sz="2400" dirty="0" err="1">
                <a:solidFill>
                  <a:schemeClr val="tx1">
                    <a:lumMod val="75000"/>
                    <a:lumOff val="25000"/>
                  </a:schemeClr>
                </a:solidFill>
                <a:latin typeface="Arial Narrow" panose="020B0606020202030204" pitchFamily="34" charset="0"/>
              </a:rPr>
              <a:t>consectetuer</a:t>
            </a:r>
            <a:r>
              <a:rPr lang="fr-FR" sz="2400" dirty="0">
                <a:solidFill>
                  <a:schemeClr val="tx1">
                    <a:lumMod val="75000"/>
                    <a:lumOff val="25000"/>
                  </a:schemeClr>
                </a:solidFill>
                <a:latin typeface="Arial Narrow" panose="020B0606020202030204" pitchFamily="34" charset="0"/>
              </a:rPr>
              <a:t> </a:t>
            </a:r>
            <a:r>
              <a:rPr lang="fr-FR" sz="2400" dirty="0" err="1">
                <a:solidFill>
                  <a:schemeClr val="tx1">
                    <a:lumMod val="75000"/>
                    <a:lumOff val="25000"/>
                  </a:schemeClr>
                </a:solidFill>
                <a:latin typeface="Arial Narrow" panose="020B0606020202030204" pitchFamily="34" charset="0"/>
              </a:rPr>
              <a:t>adipiscing</a:t>
            </a:r>
            <a:r>
              <a:rPr lang="fr-FR" sz="2400" dirty="0">
                <a:solidFill>
                  <a:schemeClr val="tx1">
                    <a:lumMod val="75000"/>
                    <a:lumOff val="25000"/>
                  </a:schemeClr>
                </a:solidFill>
                <a:latin typeface="Arial Narrow" panose="020B0606020202030204" pitchFamily="34" charset="0"/>
              </a:rPr>
              <a:t> </a:t>
            </a:r>
            <a:r>
              <a:rPr lang="fr-FR" sz="2400" dirty="0" err="1">
                <a:solidFill>
                  <a:schemeClr val="tx1">
                    <a:lumMod val="75000"/>
                    <a:lumOff val="25000"/>
                  </a:schemeClr>
                </a:solidFill>
                <a:latin typeface="Arial Narrow" panose="020B0606020202030204" pitchFamily="34" charset="0"/>
              </a:rPr>
              <a:t>elit</a:t>
            </a:r>
            <a:r>
              <a:rPr lang="fr-FR" sz="2400" dirty="0">
                <a:solidFill>
                  <a:schemeClr val="tx1">
                    <a:lumMod val="75000"/>
                    <a:lumOff val="25000"/>
                  </a:schemeClr>
                </a:solidFill>
                <a:latin typeface="Arial Narrow" panose="020B0606020202030204" pitchFamily="34" charset="0"/>
              </a:rPr>
              <a:t>. </a:t>
            </a:r>
            <a:r>
              <a:rPr lang="fr-FR" sz="2400" dirty="0" err="1">
                <a:solidFill>
                  <a:schemeClr val="tx1">
                    <a:lumMod val="75000"/>
                    <a:lumOff val="25000"/>
                  </a:schemeClr>
                </a:solidFill>
                <a:latin typeface="Arial Narrow" panose="020B0606020202030204" pitchFamily="34" charset="0"/>
              </a:rPr>
              <a:t>Aenean</a:t>
            </a:r>
            <a:r>
              <a:rPr lang="fr-FR" sz="2400" dirty="0">
                <a:solidFill>
                  <a:schemeClr val="tx1">
                    <a:lumMod val="75000"/>
                    <a:lumOff val="25000"/>
                  </a:schemeClr>
                </a:solidFill>
                <a:latin typeface="Arial Narrow" panose="020B0606020202030204" pitchFamily="34" charset="0"/>
              </a:rPr>
              <a:t> </a:t>
            </a:r>
            <a:r>
              <a:rPr lang="fr-FR" sz="2400" dirty="0" err="1">
                <a:solidFill>
                  <a:schemeClr val="tx1">
                    <a:lumMod val="75000"/>
                    <a:lumOff val="25000"/>
                  </a:schemeClr>
                </a:solidFill>
                <a:latin typeface="Arial Narrow" panose="020B0606020202030204" pitchFamily="34" charset="0"/>
              </a:rPr>
              <a:t>commodo</a:t>
            </a:r>
            <a:r>
              <a:rPr lang="fr-FR" sz="2400" dirty="0">
                <a:solidFill>
                  <a:schemeClr val="tx1">
                    <a:lumMod val="75000"/>
                    <a:lumOff val="25000"/>
                  </a:schemeClr>
                </a:solidFill>
                <a:latin typeface="Arial Narrow" panose="020B0606020202030204" pitchFamily="34" charset="0"/>
              </a:rPr>
              <a:t> </a:t>
            </a:r>
            <a:r>
              <a:rPr lang="fr-FR" sz="2400" dirty="0" err="1">
                <a:solidFill>
                  <a:schemeClr val="tx1">
                    <a:lumMod val="75000"/>
                    <a:lumOff val="25000"/>
                  </a:schemeClr>
                </a:solidFill>
                <a:latin typeface="Arial Narrow" panose="020B0606020202030204" pitchFamily="34" charset="0"/>
              </a:rPr>
              <a:t>ligula</a:t>
            </a:r>
            <a:r>
              <a:rPr lang="fr-FR" sz="2400" dirty="0">
                <a:solidFill>
                  <a:schemeClr val="tx1">
                    <a:lumMod val="75000"/>
                    <a:lumOff val="25000"/>
                  </a:schemeClr>
                </a:solidFill>
                <a:latin typeface="Arial Narrow" panose="020B0606020202030204" pitchFamily="34" charset="0"/>
              </a:rPr>
              <a:t> </a:t>
            </a:r>
            <a:r>
              <a:rPr lang="fr-FR" sz="2400" dirty="0" err="1">
                <a:solidFill>
                  <a:schemeClr val="tx1">
                    <a:lumMod val="75000"/>
                    <a:lumOff val="25000"/>
                  </a:schemeClr>
                </a:solidFill>
                <a:latin typeface="Arial Narrow" panose="020B0606020202030204" pitchFamily="34" charset="0"/>
              </a:rPr>
              <a:t>eget</a:t>
            </a:r>
            <a:r>
              <a:rPr lang="fr-FR" sz="2400" dirty="0">
                <a:solidFill>
                  <a:schemeClr val="tx1">
                    <a:lumMod val="75000"/>
                    <a:lumOff val="25000"/>
                  </a:schemeClr>
                </a:solidFill>
                <a:latin typeface="Arial Narrow" panose="020B0606020202030204" pitchFamily="34" charset="0"/>
              </a:rPr>
              <a:t> </a:t>
            </a:r>
            <a:r>
              <a:rPr lang="fr-FR" sz="2400" dirty="0" err="1">
                <a:solidFill>
                  <a:schemeClr val="tx1">
                    <a:lumMod val="75000"/>
                    <a:lumOff val="25000"/>
                  </a:schemeClr>
                </a:solidFill>
                <a:latin typeface="Arial Narrow" panose="020B0606020202030204" pitchFamily="34" charset="0"/>
              </a:rPr>
              <a:t>dolor</a:t>
            </a:r>
            <a:r>
              <a:rPr lang="fr-FR" sz="2400" dirty="0">
                <a:solidFill>
                  <a:schemeClr val="tx1">
                    <a:lumMod val="75000"/>
                    <a:lumOff val="25000"/>
                  </a:schemeClr>
                </a:solidFill>
                <a:latin typeface="Arial Narrow" panose="020B0606020202030204" pitchFamily="34" charset="0"/>
              </a:rPr>
              <a:t>. </a:t>
            </a:r>
            <a:r>
              <a:rPr lang="fr-FR" sz="2400" dirty="0" err="1">
                <a:solidFill>
                  <a:schemeClr val="tx1">
                    <a:lumMod val="75000"/>
                    <a:lumOff val="25000"/>
                  </a:schemeClr>
                </a:solidFill>
                <a:latin typeface="Arial Narrow" panose="020B0606020202030204" pitchFamily="34" charset="0"/>
              </a:rPr>
              <a:t>Aenean</a:t>
            </a:r>
            <a:r>
              <a:rPr lang="fr-FR" sz="2400" dirty="0">
                <a:solidFill>
                  <a:schemeClr val="tx1">
                    <a:lumMod val="75000"/>
                    <a:lumOff val="25000"/>
                  </a:schemeClr>
                </a:solidFill>
                <a:latin typeface="Arial Narrow" panose="020B0606020202030204" pitchFamily="34" charset="0"/>
              </a:rPr>
              <a:t> massa.</a:t>
            </a:r>
          </a:p>
          <a:p>
            <a:pPr marL="0" indent="0">
              <a:buNone/>
            </a:pPr>
            <a:endParaRPr lang="fr-FR" sz="2400" dirty="0">
              <a:solidFill>
                <a:schemeClr val="tx1">
                  <a:lumMod val="75000"/>
                  <a:lumOff val="25000"/>
                </a:schemeClr>
              </a:solidFill>
              <a:latin typeface="Arial Narrow" panose="020B0606020202030204" pitchFamily="34" charset="0"/>
            </a:endParaRPr>
          </a:p>
          <a:p>
            <a:pPr marL="0" indent="0">
              <a:buNone/>
            </a:pPr>
            <a:r>
              <a:rPr lang="fr-FR" sz="2400" dirty="0" err="1">
                <a:solidFill>
                  <a:schemeClr val="tx1">
                    <a:lumMod val="75000"/>
                    <a:lumOff val="25000"/>
                  </a:schemeClr>
                </a:solidFill>
                <a:latin typeface="Arial Narrow" panose="020B0606020202030204" pitchFamily="34" charset="0"/>
              </a:rPr>
              <a:t>Lorem</a:t>
            </a:r>
            <a:r>
              <a:rPr lang="fr-FR" sz="2400" dirty="0">
                <a:solidFill>
                  <a:schemeClr val="tx1">
                    <a:lumMod val="75000"/>
                    <a:lumOff val="25000"/>
                  </a:schemeClr>
                </a:solidFill>
                <a:latin typeface="Arial Narrow" panose="020B0606020202030204" pitchFamily="34" charset="0"/>
              </a:rPr>
              <a:t> </a:t>
            </a:r>
            <a:r>
              <a:rPr lang="fr-FR" sz="2400" dirty="0" err="1">
                <a:solidFill>
                  <a:schemeClr val="tx1">
                    <a:lumMod val="75000"/>
                    <a:lumOff val="25000"/>
                  </a:schemeClr>
                </a:solidFill>
                <a:latin typeface="Arial Narrow" panose="020B0606020202030204" pitchFamily="34" charset="0"/>
              </a:rPr>
              <a:t>ipsum</a:t>
            </a:r>
            <a:r>
              <a:rPr lang="fr-FR" sz="2400" dirty="0">
                <a:solidFill>
                  <a:schemeClr val="tx1">
                    <a:lumMod val="75000"/>
                    <a:lumOff val="25000"/>
                  </a:schemeClr>
                </a:solidFill>
                <a:latin typeface="Arial Narrow" panose="020B0606020202030204" pitchFamily="34" charset="0"/>
              </a:rPr>
              <a:t> </a:t>
            </a:r>
            <a:r>
              <a:rPr lang="fr-FR" sz="2400" dirty="0" err="1">
                <a:solidFill>
                  <a:schemeClr val="tx1">
                    <a:lumMod val="75000"/>
                    <a:lumOff val="25000"/>
                  </a:schemeClr>
                </a:solidFill>
                <a:latin typeface="Arial Narrow" panose="020B0606020202030204" pitchFamily="34" charset="0"/>
              </a:rPr>
              <a:t>dolor</a:t>
            </a:r>
            <a:r>
              <a:rPr lang="fr-FR" sz="2400" dirty="0">
                <a:solidFill>
                  <a:schemeClr val="tx1">
                    <a:lumMod val="75000"/>
                    <a:lumOff val="25000"/>
                  </a:schemeClr>
                </a:solidFill>
                <a:latin typeface="Arial Narrow" panose="020B0606020202030204" pitchFamily="34" charset="0"/>
              </a:rPr>
              <a:t> </a:t>
            </a:r>
            <a:r>
              <a:rPr lang="fr-FR" sz="2400" dirty="0" err="1">
                <a:solidFill>
                  <a:schemeClr val="tx1">
                    <a:lumMod val="75000"/>
                    <a:lumOff val="25000"/>
                  </a:schemeClr>
                </a:solidFill>
                <a:latin typeface="Arial Narrow" panose="020B0606020202030204" pitchFamily="34" charset="0"/>
              </a:rPr>
              <a:t>sit</a:t>
            </a:r>
            <a:r>
              <a:rPr lang="fr-FR" sz="2400" dirty="0">
                <a:solidFill>
                  <a:schemeClr val="tx1">
                    <a:lumMod val="75000"/>
                    <a:lumOff val="25000"/>
                  </a:schemeClr>
                </a:solidFill>
                <a:latin typeface="Arial Narrow" panose="020B0606020202030204" pitchFamily="34" charset="0"/>
              </a:rPr>
              <a:t> </a:t>
            </a:r>
            <a:r>
              <a:rPr lang="fr-FR" sz="2400" dirty="0" err="1">
                <a:solidFill>
                  <a:schemeClr val="tx1">
                    <a:lumMod val="75000"/>
                    <a:lumOff val="25000"/>
                  </a:schemeClr>
                </a:solidFill>
                <a:latin typeface="Arial Narrow" panose="020B0606020202030204" pitchFamily="34" charset="0"/>
              </a:rPr>
              <a:t>amet</a:t>
            </a:r>
            <a:r>
              <a:rPr lang="fr-FR" sz="2400" dirty="0">
                <a:solidFill>
                  <a:schemeClr val="tx1">
                    <a:lumMod val="75000"/>
                    <a:lumOff val="25000"/>
                  </a:schemeClr>
                </a:solidFill>
                <a:latin typeface="Arial Narrow" panose="020B0606020202030204" pitchFamily="34" charset="0"/>
              </a:rPr>
              <a:t>, </a:t>
            </a:r>
            <a:r>
              <a:rPr lang="fr-FR" sz="2400" dirty="0" err="1">
                <a:solidFill>
                  <a:schemeClr val="tx1">
                    <a:lumMod val="75000"/>
                    <a:lumOff val="25000"/>
                  </a:schemeClr>
                </a:solidFill>
                <a:latin typeface="Arial Narrow" panose="020B0606020202030204" pitchFamily="34" charset="0"/>
              </a:rPr>
              <a:t>consectetuer</a:t>
            </a:r>
            <a:r>
              <a:rPr lang="fr-FR" sz="2400" dirty="0">
                <a:solidFill>
                  <a:schemeClr val="tx1">
                    <a:lumMod val="75000"/>
                    <a:lumOff val="25000"/>
                  </a:schemeClr>
                </a:solidFill>
                <a:latin typeface="Arial Narrow" panose="020B0606020202030204" pitchFamily="34" charset="0"/>
              </a:rPr>
              <a:t> </a:t>
            </a:r>
            <a:r>
              <a:rPr lang="fr-FR" sz="2400" dirty="0" err="1">
                <a:solidFill>
                  <a:schemeClr val="tx1">
                    <a:lumMod val="75000"/>
                    <a:lumOff val="25000"/>
                  </a:schemeClr>
                </a:solidFill>
                <a:latin typeface="Arial Narrow" panose="020B0606020202030204" pitchFamily="34" charset="0"/>
              </a:rPr>
              <a:t>adipiscing</a:t>
            </a:r>
            <a:r>
              <a:rPr lang="fr-FR" sz="2400" dirty="0">
                <a:solidFill>
                  <a:schemeClr val="tx1">
                    <a:lumMod val="75000"/>
                    <a:lumOff val="25000"/>
                  </a:schemeClr>
                </a:solidFill>
                <a:latin typeface="Arial Narrow" panose="020B0606020202030204" pitchFamily="34" charset="0"/>
              </a:rPr>
              <a:t> </a:t>
            </a:r>
            <a:r>
              <a:rPr lang="fr-FR" sz="2400" dirty="0" err="1">
                <a:solidFill>
                  <a:schemeClr val="tx1">
                    <a:lumMod val="75000"/>
                    <a:lumOff val="25000"/>
                  </a:schemeClr>
                </a:solidFill>
                <a:latin typeface="Arial Narrow" panose="020B0606020202030204" pitchFamily="34" charset="0"/>
              </a:rPr>
              <a:t>elit</a:t>
            </a:r>
            <a:r>
              <a:rPr lang="fr-FR" sz="2400" dirty="0">
                <a:solidFill>
                  <a:schemeClr val="tx1">
                    <a:lumMod val="75000"/>
                    <a:lumOff val="25000"/>
                  </a:schemeClr>
                </a:solidFill>
                <a:latin typeface="Arial Narrow" panose="020B0606020202030204" pitchFamily="34" charset="0"/>
              </a:rPr>
              <a:t>. </a:t>
            </a:r>
            <a:r>
              <a:rPr lang="fr-FR" sz="2400" dirty="0" err="1">
                <a:solidFill>
                  <a:schemeClr val="tx1">
                    <a:lumMod val="75000"/>
                    <a:lumOff val="25000"/>
                  </a:schemeClr>
                </a:solidFill>
                <a:latin typeface="Arial Narrow" panose="020B0606020202030204" pitchFamily="34" charset="0"/>
              </a:rPr>
              <a:t>Aenean</a:t>
            </a:r>
            <a:r>
              <a:rPr lang="fr-FR" sz="2400" dirty="0">
                <a:solidFill>
                  <a:schemeClr val="tx1">
                    <a:lumMod val="75000"/>
                    <a:lumOff val="25000"/>
                  </a:schemeClr>
                </a:solidFill>
                <a:latin typeface="Arial Narrow" panose="020B0606020202030204" pitchFamily="34" charset="0"/>
              </a:rPr>
              <a:t> </a:t>
            </a:r>
            <a:r>
              <a:rPr lang="fr-FR" sz="2400" dirty="0" err="1">
                <a:solidFill>
                  <a:schemeClr val="tx1">
                    <a:lumMod val="75000"/>
                    <a:lumOff val="25000"/>
                  </a:schemeClr>
                </a:solidFill>
                <a:latin typeface="Arial Narrow" panose="020B0606020202030204" pitchFamily="34" charset="0"/>
              </a:rPr>
              <a:t>commodo</a:t>
            </a:r>
            <a:r>
              <a:rPr lang="fr-FR" sz="2400" dirty="0">
                <a:solidFill>
                  <a:schemeClr val="tx1">
                    <a:lumMod val="75000"/>
                    <a:lumOff val="25000"/>
                  </a:schemeClr>
                </a:solidFill>
                <a:latin typeface="Arial Narrow" panose="020B0606020202030204" pitchFamily="34" charset="0"/>
              </a:rPr>
              <a:t> </a:t>
            </a:r>
            <a:r>
              <a:rPr lang="fr-FR" sz="2400" dirty="0" err="1">
                <a:solidFill>
                  <a:schemeClr val="tx1">
                    <a:lumMod val="75000"/>
                    <a:lumOff val="25000"/>
                  </a:schemeClr>
                </a:solidFill>
                <a:latin typeface="Arial Narrow" panose="020B0606020202030204" pitchFamily="34" charset="0"/>
              </a:rPr>
              <a:t>ligula</a:t>
            </a:r>
            <a:r>
              <a:rPr lang="fr-FR" sz="2400" dirty="0">
                <a:solidFill>
                  <a:schemeClr val="tx1">
                    <a:lumMod val="75000"/>
                    <a:lumOff val="25000"/>
                  </a:schemeClr>
                </a:solidFill>
                <a:latin typeface="Arial Narrow" panose="020B0606020202030204" pitchFamily="34" charset="0"/>
              </a:rPr>
              <a:t> </a:t>
            </a:r>
            <a:r>
              <a:rPr lang="fr-FR" sz="2400" dirty="0" err="1">
                <a:solidFill>
                  <a:schemeClr val="tx1">
                    <a:lumMod val="75000"/>
                    <a:lumOff val="25000"/>
                  </a:schemeClr>
                </a:solidFill>
                <a:latin typeface="Arial Narrow" panose="020B0606020202030204" pitchFamily="34" charset="0"/>
              </a:rPr>
              <a:t>eget</a:t>
            </a:r>
            <a:r>
              <a:rPr lang="fr-FR" sz="2400" dirty="0">
                <a:solidFill>
                  <a:schemeClr val="tx1">
                    <a:lumMod val="75000"/>
                    <a:lumOff val="25000"/>
                  </a:schemeClr>
                </a:solidFill>
                <a:latin typeface="Arial Narrow" panose="020B0606020202030204" pitchFamily="34" charset="0"/>
              </a:rPr>
              <a:t> </a:t>
            </a:r>
            <a:r>
              <a:rPr lang="fr-FR" sz="2400" dirty="0" err="1">
                <a:solidFill>
                  <a:schemeClr val="tx1">
                    <a:lumMod val="75000"/>
                    <a:lumOff val="25000"/>
                  </a:schemeClr>
                </a:solidFill>
                <a:latin typeface="Arial Narrow" panose="020B0606020202030204" pitchFamily="34" charset="0"/>
              </a:rPr>
              <a:t>dolor</a:t>
            </a:r>
            <a:r>
              <a:rPr lang="fr-FR" sz="2400" dirty="0">
                <a:solidFill>
                  <a:schemeClr val="tx1">
                    <a:lumMod val="75000"/>
                    <a:lumOff val="25000"/>
                  </a:schemeClr>
                </a:solidFill>
                <a:latin typeface="Arial Narrow" panose="020B0606020202030204" pitchFamily="34" charset="0"/>
              </a:rPr>
              <a:t>.</a:t>
            </a:r>
          </a:p>
        </p:txBody>
      </p:sp>
      <p:pic>
        <p:nvPicPr>
          <p:cNvPr id="2" name="Image 1"/>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7208548" y="1983985"/>
            <a:ext cx="2830802" cy="3612045"/>
          </a:xfrm>
          <a:prstGeom prst="rect">
            <a:avLst/>
          </a:prstGeom>
        </p:spPr>
      </p:pic>
      <p:pic>
        <p:nvPicPr>
          <p:cNvPr id="4" name="Image 3">
            <a:extLst>
              <a:ext uri="{FF2B5EF4-FFF2-40B4-BE49-F238E27FC236}">
                <a16:creationId xmlns:a16="http://schemas.microsoft.com/office/drawing/2014/main" id="{25BA1CBE-E099-90EF-D028-2CB6991EBBDA}"/>
              </a:ext>
            </a:extLst>
          </p:cNvPr>
          <p:cNvPicPr>
            <a:picLocks noChangeAspect="1"/>
          </p:cNvPicPr>
          <p:nvPr/>
        </p:nvPicPr>
        <p:blipFill rotWithShape="1">
          <a:blip r:embed="rId4"/>
          <a:srcRect t="7752" b="3876"/>
          <a:stretch/>
        </p:blipFill>
        <p:spPr>
          <a:xfrm>
            <a:off x="0" y="531628"/>
            <a:ext cx="12192000" cy="6060558"/>
          </a:xfrm>
          <a:prstGeom prst="rect">
            <a:avLst/>
          </a:prstGeom>
        </p:spPr>
      </p:pic>
    </p:spTree>
    <p:extLst>
      <p:ext uri="{BB962C8B-B14F-4D97-AF65-F5344CB8AC3E}">
        <p14:creationId xmlns:p14="http://schemas.microsoft.com/office/powerpoint/2010/main" val="42257770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52650" y="609601"/>
            <a:ext cx="7886700" cy="953477"/>
          </a:xfrm>
        </p:spPr>
        <p:txBody>
          <a:bodyPr>
            <a:normAutofit/>
          </a:bodyPr>
          <a:lstStyle/>
          <a:p>
            <a:r>
              <a:rPr lang="fr-FR" sz="4000" dirty="0">
                <a:solidFill>
                  <a:schemeClr val="accent1">
                    <a:lumMod val="75000"/>
                  </a:schemeClr>
                </a:solidFill>
                <a:latin typeface="Arial Narrow" panose="020B0606020202030204" pitchFamily="34" charset="0"/>
              </a:rPr>
              <a:t>Le filtre</a:t>
            </a:r>
          </a:p>
        </p:txBody>
      </p:sp>
      <p:pic>
        <p:nvPicPr>
          <p:cNvPr id="5" name="Espace réservé du contenu 4">
            <a:extLst>
              <a:ext uri="{FF2B5EF4-FFF2-40B4-BE49-F238E27FC236}">
                <a16:creationId xmlns:a16="http://schemas.microsoft.com/office/drawing/2014/main" id="{E448524D-468B-B12B-3497-3F694ABB4EB4}"/>
              </a:ext>
            </a:extLst>
          </p:cNvPr>
          <p:cNvPicPr>
            <a:picLocks noGrp="1" noChangeAspect="1"/>
          </p:cNvPicPr>
          <p:nvPr>
            <p:ph idx="1"/>
          </p:nvPr>
        </p:nvPicPr>
        <p:blipFill>
          <a:blip r:embed="rId3"/>
          <a:stretch>
            <a:fillRect/>
          </a:stretch>
        </p:blipFill>
        <p:spPr>
          <a:xfrm>
            <a:off x="2601794" y="1692932"/>
            <a:ext cx="5551606" cy="4344988"/>
          </a:xfrm>
        </p:spPr>
      </p:pic>
      <p:sp>
        <p:nvSpPr>
          <p:cNvPr id="10" name="Espace réservé du pied de page 9"/>
          <p:cNvSpPr>
            <a:spLocks noGrp="1"/>
          </p:cNvSpPr>
          <p:nvPr>
            <p:ph type="ftr" sz="quarter" idx="11"/>
          </p:nvPr>
        </p:nvSpPr>
        <p:spPr/>
        <p:txBody>
          <a:bodyPr/>
          <a:lstStyle/>
          <a:p>
            <a:r>
              <a:rPr lang="fr-FR" dirty="0">
                <a:solidFill>
                  <a:schemeClr val="tx1">
                    <a:lumMod val="75000"/>
                    <a:lumOff val="25000"/>
                  </a:schemeClr>
                </a:solidFill>
              </a:rPr>
              <a:t>Paprika 4 ans déjà ! – Myriam </a:t>
            </a:r>
            <a:r>
              <a:rPr lang="fr-FR" dirty="0" err="1">
                <a:solidFill>
                  <a:schemeClr val="tx1">
                    <a:lumMod val="75000"/>
                    <a:lumOff val="25000"/>
                  </a:schemeClr>
                </a:solidFill>
              </a:rPr>
              <a:t>Cordaro</a:t>
            </a:r>
            <a:endParaRPr lang="fr-FR" dirty="0">
              <a:solidFill>
                <a:schemeClr val="tx1">
                  <a:lumMod val="75000"/>
                  <a:lumOff val="25000"/>
                </a:schemeClr>
              </a:solidFill>
            </a:endParaRPr>
          </a:p>
        </p:txBody>
      </p:sp>
      <p:sp>
        <p:nvSpPr>
          <p:cNvPr id="9" name="Espace réservé du numéro de diapositive 8"/>
          <p:cNvSpPr>
            <a:spLocks noGrp="1"/>
          </p:cNvSpPr>
          <p:nvPr>
            <p:ph type="sldNum" sz="quarter" idx="12"/>
          </p:nvPr>
        </p:nvSpPr>
        <p:spPr/>
        <p:txBody>
          <a:bodyPr/>
          <a:lstStyle/>
          <a:p>
            <a:fld id="{5CE2FCBC-EEB5-4C69-B74C-B6D6B76A6DCD}" type="slidenum">
              <a:rPr lang="fr-FR" smtClean="0"/>
              <a:t>4</a:t>
            </a:fld>
            <a:endParaRPr lang="fr-FR"/>
          </a:p>
        </p:txBody>
      </p:sp>
    </p:spTree>
    <p:extLst>
      <p:ext uri="{BB962C8B-B14F-4D97-AF65-F5344CB8AC3E}">
        <p14:creationId xmlns:p14="http://schemas.microsoft.com/office/powerpoint/2010/main" val="34065965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
          <p:cNvSpPr txBox="1">
            <a:spLocks noGrp="1"/>
          </p:cNvSpPr>
          <p:nvPr>
            <p:ph type="ctrTitle"/>
          </p:nvPr>
        </p:nvSpPr>
        <p:spPr>
          <a:xfrm>
            <a:off x="2209800" y="1484435"/>
            <a:ext cx="7772400" cy="742950"/>
          </a:xfrm>
          <a:prstGeom prst="rect">
            <a:avLst/>
          </a:prstGeom>
          <a:noFill/>
          <a:ln>
            <a:noFill/>
          </a:ln>
        </p:spPr>
        <p:txBody>
          <a:bodyPr spcFirstLastPara="1" wrap="square" lIns="91425" tIns="45700" rIns="91425" bIns="45700" anchor="b" anchorCtr="0">
            <a:normAutofit fontScale="90000"/>
          </a:bodyPr>
          <a:lstStyle/>
          <a:p>
            <a:pPr marL="0" lvl="0" indent="0" algn="ctr" rtl="0">
              <a:lnSpc>
                <a:spcPct val="90000"/>
              </a:lnSpc>
              <a:spcBef>
                <a:spcPts val="0"/>
              </a:spcBef>
              <a:spcAft>
                <a:spcPts val="0"/>
              </a:spcAft>
              <a:buClr>
                <a:srgbClr val="2E75B5"/>
              </a:buClr>
              <a:buSzPct val="100000"/>
              <a:buFont typeface="Arial Narrow"/>
              <a:buNone/>
            </a:pPr>
            <a:r>
              <a:rPr lang="fr-FR" sz="4400">
                <a:solidFill>
                  <a:srgbClr val="2E75B5"/>
                </a:solidFill>
                <a:latin typeface="Arial Narrow"/>
                <a:ea typeface="Arial Narrow"/>
                <a:cs typeface="Arial Narrow"/>
                <a:sym typeface="Arial Narrow"/>
              </a:rPr>
              <a:t>Paprika : retour d’expérience et cas d’usage</a:t>
            </a:r>
            <a:endParaRPr/>
          </a:p>
        </p:txBody>
      </p:sp>
      <p:sp>
        <p:nvSpPr>
          <p:cNvPr id="89" name="Google Shape;89;p1"/>
          <p:cNvSpPr txBox="1">
            <a:spLocks noGrp="1"/>
          </p:cNvSpPr>
          <p:nvPr>
            <p:ph type="subTitle" idx="1"/>
          </p:nvPr>
        </p:nvSpPr>
        <p:spPr>
          <a:xfrm>
            <a:off x="3238800" y="3665325"/>
            <a:ext cx="6016500" cy="94650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3F3F3F"/>
              </a:buClr>
              <a:buSzPts val="2400"/>
              <a:buNone/>
            </a:pPr>
            <a:r>
              <a:rPr lang="fr-FR">
                <a:solidFill>
                  <a:srgbClr val="3F3F3F"/>
                </a:solidFill>
                <a:latin typeface="Arial Narrow"/>
                <a:ea typeface="Arial Narrow"/>
                <a:cs typeface="Arial Narrow"/>
                <a:sym typeface="Arial Narrow"/>
              </a:rPr>
              <a:t>Clément Siberchicot / Bibliothèque de Sciences Po (Paris)</a:t>
            </a:r>
            <a:endParaRPr/>
          </a:p>
        </p:txBody>
      </p:sp>
      <p:sp>
        <p:nvSpPr>
          <p:cNvPr id="90" name="Google Shape;90;p1"/>
          <p:cNvSpPr txBox="1"/>
          <p:nvPr/>
        </p:nvSpPr>
        <p:spPr>
          <a:xfrm>
            <a:off x="2209800" y="2354637"/>
            <a:ext cx="7772400" cy="743100"/>
          </a:xfrm>
          <a:prstGeom prst="rect">
            <a:avLst/>
          </a:prstGeom>
          <a:noFill/>
          <a:ln>
            <a:noFill/>
          </a:ln>
        </p:spPr>
        <p:txBody>
          <a:bodyPr spcFirstLastPara="1" wrap="square" lIns="91425" tIns="45700" rIns="91425" bIns="45700" anchor="b" anchorCtr="0">
            <a:normAutofit/>
          </a:bodyPr>
          <a:lstStyle/>
          <a:p>
            <a:pPr marL="0" marR="0" lvl="0" indent="0" algn="ctr" rtl="0">
              <a:lnSpc>
                <a:spcPct val="90000"/>
              </a:lnSpc>
              <a:spcBef>
                <a:spcPts val="0"/>
              </a:spcBef>
              <a:spcAft>
                <a:spcPts val="0"/>
              </a:spcAft>
              <a:buClr>
                <a:srgbClr val="F36A4D"/>
              </a:buClr>
              <a:buSzPts val="3600"/>
              <a:buFont typeface="Arial Narrow"/>
              <a:buNone/>
            </a:pPr>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g1e2dd21eb88_0_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p>
            <a:pPr marL="0" lvl="0" indent="457200" algn="ctr" rtl="0">
              <a:spcBef>
                <a:spcPts val="0"/>
              </a:spcBef>
              <a:spcAft>
                <a:spcPts val="0"/>
              </a:spcAft>
              <a:buNone/>
            </a:pPr>
            <a:r>
              <a:rPr lang="fr-FR">
                <a:solidFill>
                  <a:srgbClr val="3F3F3F"/>
                </a:solidFill>
              </a:rPr>
              <a:t>Paprika : retour d’expérience – Clément Siberchicot</a:t>
            </a:r>
            <a:endParaRPr/>
          </a:p>
        </p:txBody>
      </p:sp>
      <p:sp>
        <p:nvSpPr>
          <p:cNvPr id="96" name="Google Shape;96;g1e2dd21eb88_0_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41</a:t>
            </a:fld>
            <a:endParaRPr/>
          </a:p>
        </p:txBody>
      </p:sp>
      <p:sp>
        <p:nvSpPr>
          <p:cNvPr id="97" name="Google Shape;97;g1e2dd21eb88_0_0"/>
          <p:cNvSpPr txBox="1"/>
          <p:nvPr/>
        </p:nvSpPr>
        <p:spPr>
          <a:xfrm>
            <a:off x="2152650" y="609601"/>
            <a:ext cx="7886700" cy="953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2E75B5"/>
              </a:buClr>
              <a:buSzPts val="4000"/>
              <a:buFont typeface="Arial Narrow"/>
              <a:buNone/>
            </a:pPr>
            <a:r>
              <a:rPr lang="fr-FR" sz="4000">
                <a:solidFill>
                  <a:srgbClr val="2E75B5"/>
                </a:solidFill>
                <a:latin typeface="Arial Narrow"/>
                <a:ea typeface="Arial Narrow"/>
                <a:cs typeface="Arial Narrow"/>
                <a:sym typeface="Arial Narrow"/>
              </a:rPr>
              <a:t>Atouts de Paprika 🃏</a:t>
            </a:r>
            <a:endParaRPr/>
          </a:p>
        </p:txBody>
      </p:sp>
      <p:sp>
        <p:nvSpPr>
          <p:cNvPr id="98" name="Google Shape;98;g1e2dd21eb88_0_0"/>
          <p:cNvSpPr txBox="1"/>
          <p:nvPr/>
        </p:nvSpPr>
        <p:spPr>
          <a:xfrm>
            <a:off x="1072403" y="1715319"/>
            <a:ext cx="9936300" cy="4345500"/>
          </a:xfrm>
          <a:prstGeom prst="rect">
            <a:avLst/>
          </a:prstGeom>
          <a:noFill/>
          <a:ln>
            <a:noFill/>
          </a:ln>
        </p:spPr>
        <p:txBody>
          <a:bodyPr spcFirstLastPara="1" wrap="square" lIns="91425" tIns="45700" rIns="91425" bIns="45700" anchor="t" anchorCtr="0">
            <a:normAutofit fontScale="70000" lnSpcReduction="20000"/>
          </a:bodyPr>
          <a:lstStyle/>
          <a:p>
            <a:pPr marL="228600" lvl="0" indent="-182880" algn="l" rtl="0">
              <a:lnSpc>
                <a:spcPct val="90000"/>
              </a:lnSpc>
              <a:spcBef>
                <a:spcPts val="0"/>
              </a:spcBef>
              <a:spcAft>
                <a:spcPts val="0"/>
              </a:spcAft>
              <a:buClr>
                <a:srgbClr val="F36A4D"/>
              </a:buClr>
              <a:buSzPct val="100000"/>
              <a:buFont typeface="Noto Sans Symbols"/>
              <a:buChar char="⮚"/>
            </a:pPr>
            <a:r>
              <a:rPr lang="fr-FR" sz="2400">
                <a:solidFill>
                  <a:srgbClr val="3F3F3F"/>
                </a:solidFill>
                <a:latin typeface="Arial Narrow"/>
                <a:ea typeface="Arial Narrow"/>
                <a:cs typeface="Arial Narrow"/>
                <a:sym typeface="Arial Narrow"/>
              </a:rPr>
              <a:t>Une application de visualisation et de curation 🔎</a:t>
            </a:r>
            <a:endParaRPr sz="1694">
              <a:solidFill>
                <a:srgbClr val="3F3F3F"/>
              </a:solidFill>
              <a:latin typeface="Arial Narrow"/>
              <a:ea typeface="Arial Narrow"/>
              <a:cs typeface="Arial Narrow"/>
              <a:sym typeface="Arial Narrow"/>
            </a:endParaRPr>
          </a:p>
          <a:p>
            <a:pPr marL="685800" lvl="1" indent="-203200" algn="l" rtl="0">
              <a:lnSpc>
                <a:spcPct val="90000"/>
              </a:lnSpc>
              <a:spcBef>
                <a:spcPts val="500"/>
              </a:spcBef>
              <a:spcAft>
                <a:spcPts val="0"/>
              </a:spcAft>
              <a:buClr>
                <a:srgbClr val="F36A4D"/>
              </a:buClr>
              <a:buSzPct val="100000"/>
              <a:buFont typeface="Courier New"/>
              <a:buChar char="o"/>
            </a:pPr>
            <a:r>
              <a:rPr lang="fr-FR" sz="2000">
                <a:solidFill>
                  <a:srgbClr val="3F3F3F"/>
                </a:solidFill>
                <a:latin typeface="Arial Narrow"/>
                <a:ea typeface="Arial Narrow"/>
                <a:cs typeface="Arial Narrow"/>
                <a:sym typeface="Arial Narrow"/>
              </a:rPr>
              <a:t>Pour la création et la correction de liens</a:t>
            </a:r>
            <a:endParaRPr sz="2000">
              <a:solidFill>
                <a:srgbClr val="3F3F3F"/>
              </a:solidFill>
              <a:latin typeface="Arial Narrow"/>
              <a:ea typeface="Arial Narrow"/>
              <a:cs typeface="Arial Narrow"/>
              <a:sym typeface="Arial Narrow"/>
            </a:endParaRPr>
          </a:p>
          <a:p>
            <a:pPr marL="685800" lvl="1" indent="-203200" algn="l" rtl="0">
              <a:lnSpc>
                <a:spcPct val="90000"/>
              </a:lnSpc>
              <a:spcBef>
                <a:spcPts val="500"/>
              </a:spcBef>
              <a:spcAft>
                <a:spcPts val="0"/>
              </a:spcAft>
              <a:buClr>
                <a:srgbClr val="F36A4D"/>
              </a:buClr>
              <a:buSzPct val="100000"/>
              <a:buFont typeface="Courier New"/>
              <a:buChar char="o"/>
            </a:pPr>
            <a:r>
              <a:rPr lang="fr-FR" sz="2000">
                <a:solidFill>
                  <a:srgbClr val="3F3F3F"/>
                </a:solidFill>
                <a:latin typeface="Arial Narrow"/>
                <a:ea typeface="Arial Narrow"/>
                <a:cs typeface="Arial Narrow"/>
                <a:sym typeface="Arial Narrow"/>
              </a:rPr>
              <a:t>Pour visualiser et traiter les doublons et les homonymes</a:t>
            </a:r>
            <a:endParaRPr sz="2000">
              <a:solidFill>
                <a:srgbClr val="3F3F3F"/>
              </a:solidFill>
              <a:latin typeface="Arial Narrow"/>
              <a:ea typeface="Arial Narrow"/>
              <a:cs typeface="Arial Narrow"/>
              <a:sym typeface="Arial Narrow"/>
            </a:endParaRPr>
          </a:p>
          <a:p>
            <a:pPr marL="685800" lvl="1" indent="-203200" algn="l" rtl="0">
              <a:lnSpc>
                <a:spcPct val="90000"/>
              </a:lnSpc>
              <a:spcBef>
                <a:spcPts val="500"/>
              </a:spcBef>
              <a:spcAft>
                <a:spcPts val="0"/>
              </a:spcAft>
              <a:buClr>
                <a:srgbClr val="F36A4D"/>
              </a:buClr>
              <a:buSzPct val="100000"/>
              <a:buFont typeface="Courier New"/>
              <a:buChar char="o"/>
            </a:pPr>
            <a:r>
              <a:rPr lang="fr-FR" sz="2000">
                <a:solidFill>
                  <a:srgbClr val="3F3F3F"/>
                </a:solidFill>
                <a:latin typeface="Arial Narrow"/>
                <a:ea typeface="Arial Narrow"/>
                <a:cs typeface="Arial Narrow"/>
                <a:sym typeface="Arial Narrow"/>
              </a:rPr>
              <a:t>Pour améliorer les notices d’autorité</a:t>
            </a:r>
            <a:endParaRPr sz="2000">
              <a:solidFill>
                <a:srgbClr val="3F3F3F"/>
              </a:solidFill>
              <a:latin typeface="Arial Narrow"/>
              <a:ea typeface="Arial Narrow"/>
              <a:cs typeface="Arial Narrow"/>
              <a:sym typeface="Arial Narrow"/>
            </a:endParaRPr>
          </a:p>
          <a:p>
            <a:pPr marL="457200" lvl="1" indent="0" algn="l" rtl="0">
              <a:lnSpc>
                <a:spcPct val="90000"/>
              </a:lnSpc>
              <a:spcBef>
                <a:spcPts val="500"/>
              </a:spcBef>
              <a:spcAft>
                <a:spcPts val="0"/>
              </a:spcAft>
              <a:buClr>
                <a:srgbClr val="C00000"/>
              </a:buClr>
              <a:buSzPct val="100000"/>
              <a:buFont typeface="Arial"/>
              <a:buNone/>
            </a:pPr>
            <a:endParaRPr sz="2000">
              <a:solidFill>
                <a:srgbClr val="3F3F3F"/>
              </a:solidFill>
              <a:latin typeface="Arial Narrow"/>
              <a:ea typeface="Arial Narrow"/>
              <a:cs typeface="Arial Narrow"/>
              <a:sym typeface="Arial Narrow"/>
            </a:endParaRPr>
          </a:p>
          <a:p>
            <a:pPr marL="228600" lvl="0" indent="-182880" algn="l" rtl="0">
              <a:lnSpc>
                <a:spcPct val="90000"/>
              </a:lnSpc>
              <a:spcBef>
                <a:spcPts val="1000"/>
              </a:spcBef>
              <a:spcAft>
                <a:spcPts val="0"/>
              </a:spcAft>
              <a:buClr>
                <a:srgbClr val="F36A4D"/>
              </a:buClr>
              <a:buSzPct val="100000"/>
              <a:buFont typeface="Noto Sans Symbols"/>
              <a:buChar char="⮚"/>
            </a:pPr>
            <a:r>
              <a:rPr lang="fr-FR" sz="2400">
                <a:solidFill>
                  <a:srgbClr val="3F3F3F"/>
                </a:solidFill>
                <a:latin typeface="Arial Narrow"/>
                <a:ea typeface="Arial Narrow"/>
                <a:cs typeface="Arial Narrow"/>
                <a:sym typeface="Arial Narrow"/>
              </a:rPr>
              <a:t>Une interface amicale 🤗</a:t>
            </a:r>
            <a:endParaRPr sz="2400">
              <a:solidFill>
                <a:srgbClr val="3F3F3F"/>
              </a:solidFill>
              <a:latin typeface="Arial Narrow"/>
              <a:ea typeface="Arial Narrow"/>
              <a:cs typeface="Arial Narrow"/>
              <a:sym typeface="Arial Narrow"/>
            </a:endParaRPr>
          </a:p>
          <a:p>
            <a:pPr marL="685800" lvl="1" indent="-190500" algn="l" rtl="0">
              <a:lnSpc>
                <a:spcPct val="90000"/>
              </a:lnSpc>
              <a:spcBef>
                <a:spcPts val="500"/>
              </a:spcBef>
              <a:spcAft>
                <a:spcPts val="0"/>
              </a:spcAft>
              <a:buClr>
                <a:srgbClr val="F36A4D"/>
              </a:buClr>
              <a:buSzPct val="100000"/>
              <a:buFont typeface="Courier New"/>
              <a:buChar char="o"/>
            </a:pPr>
            <a:r>
              <a:rPr lang="fr-FR" sz="2000">
                <a:solidFill>
                  <a:srgbClr val="3F3F3F"/>
                </a:solidFill>
                <a:latin typeface="Arial Narrow"/>
                <a:ea typeface="Arial Narrow"/>
                <a:cs typeface="Arial Narrow"/>
                <a:sym typeface="Arial Narrow"/>
              </a:rPr>
              <a:t>Permettant de travailler hors de WiniBW et du format MARC</a:t>
            </a:r>
            <a:endParaRPr sz="2000">
              <a:solidFill>
                <a:srgbClr val="3F3F3F"/>
              </a:solidFill>
              <a:latin typeface="Arial Narrow"/>
              <a:ea typeface="Arial Narrow"/>
              <a:cs typeface="Arial Narrow"/>
              <a:sym typeface="Arial Narrow"/>
            </a:endParaRPr>
          </a:p>
          <a:p>
            <a:pPr marL="685800" lvl="1" indent="-190500" algn="l" rtl="0">
              <a:lnSpc>
                <a:spcPct val="90000"/>
              </a:lnSpc>
              <a:spcBef>
                <a:spcPts val="500"/>
              </a:spcBef>
              <a:spcAft>
                <a:spcPts val="0"/>
              </a:spcAft>
              <a:buClr>
                <a:srgbClr val="F36A4D"/>
              </a:buClr>
              <a:buSzPct val="100000"/>
              <a:buFont typeface="Courier New"/>
              <a:buChar char="o"/>
            </a:pPr>
            <a:r>
              <a:rPr lang="fr-FR" sz="2000">
                <a:solidFill>
                  <a:srgbClr val="3F3F3F"/>
                </a:solidFill>
                <a:latin typeface="Arial Narrow"/>
                <a:ea typeface="Arial Narrow"/>
                <a:cs typeface="Arial Narrow"/>
                <a:sym typeface="Arial Narrow"/>
              </a:rPr>
              <a:t>Full web : possibilité de travailler depuis n’importe quel poste (adapté aux permanences calmes en service public !)</a:t>
            </a:r>
            <a:endParaRPr sz="2000">
              <a:solidFill>
                <a:srgbClr val="3F3F3F"/>
              </a:solidFill>
              <a:latin typeface="Arial Narrow"/>
              <a:ea typeface="Arial Narrow"/>
              <a:cs typeface="Arial Narrow"/>
              <a:sym typeface="Arial Narrow"/>
            </a:endParaRPr>
          </a:p>
          <a:p>
            <a:pPr marL="685800" lvl="1" indent="-190500" algn="l" rtl="0">
              <a:lnSpc>
                <a:spcPct val="90000"/>
              </a:lnSpc>
              <a:spcBef>
                <a:spcPts val="500"/>
              </a:spcBef>
              <a:spcAft>
                <a:spcPts val="0"/>
              </a:spcAft>
              <a:buClr>
                <a:srgbClr val="F36A4D"/>
              </a:buClr>
              <a:buSzPct val="100000"/>
              <a:buFont typeface="Courier New"/>
              <a:buChar char="o"/>
            </a:pPr>
            <a:r>
              <a:rPr lang="fr-FR" sz="2000">
                <a:solidFill>
                  <a:srgbClr val="3F3F3F"/>
                </a:solidFill>
                <a:latin typeface="Arial Narrow"/>
                <a:ea typeface="Arial Narrow"/>
                <a:cs typeface="Arial Narrow"/>
                <a:sym typeface="Arial Narrow"/>
              </a:rPr>
              <a:t>Disposant de fonctionnalités ingénieuses</a:t>
            </a:r>
            <a:endParaRPr sz="2000">
              <a:solidFill>
                <a:srgbClr val="3F3F3F"/>
              </a:solidFill>
              <a:latin typeface="Arial Narrow"/>
              <a:ea typeface="Arial Narrow"/>
              <a:cs typeface="Arial Narrow"/>
              <a:sym typeface="Arial Narrow"/>
            </a:endParaRPr>
          </a:p>
          <a:p>
            <a:pPr marL="685800" lvl="0" indent="0" algn="l" rtl="0">
              <a:lnSpc>
                <a:spcPct val="90000"/>
              </a:lnSpc>
              <a:spcBef>
                <a:spcPts val="500"/>
              </a:spcBef>
              <a:spcAft>
                <a:spcPts val="0"/>
              </a:spcAft>
              <a:buNone/>
            </a:pPr>
            <a:endParaRPr sz="2000">
              <a:solidFill>
                <a:srgbClr val="3F3F3F"/>
              </a:solidFill>
              <a:latin typeface="Arial Narrow"/>
              <a:ea typeface="Arial Narrow"/>
              <a:cs typeface="Arial Narrow"/>
              <a:sym typeface="Arial Narrow"/>
            </a:endParaRPr>
          </a:p>
          <a:p>
            <a:pPr marL="228600" lvl="0" indent="-220980" algn="l" rtl="0">
              <a:lnSpc>
                <a:spcPct val="90000"/>
              </a:lnSpc>
              <a:spcBef>
                <a:spcPts val="1000"/>
              </a:spcBef>
              <a:spcAft>
                <a:spcPts val="0"/>
              </a:spcAft>
              <a:buClr>
                <a:srgbClr val="F36A4D"/>
              </a:buClr>
              <a:buSzPct val="100000"/>
              <a:buFont typeface="Noto Sans Symbols"/>
              <a:buChar char="⮚"/>
            </a:pPr>
            <a:r>
              <a:rPr lang="fr-FR" sz="2400">
                <a:solidFill>
                  <a:srgbClr val="3F3F3F"/>
                </a:solidFill>
                <a:latin typeface="Arial Narrow"/>
                <a:ea typeface="Arial Narrow"/>
                <a:cs typeface="Arial Narrow"/>
                <a:sym typeface="Arial Narrow"/>
              </a:rPr>
              <a:t>Un outil exploitant à fond la mutualisation des données 🔁</a:t>
            </a:r>
            <a:endParaRPr sz="2400">
              <a:solidFill>
                <a:srgbClr val="3F3F3F"/>
              </a:solidFill>
              <a:latin typeface="Arial Narrow"/>
              <a:ea typeface="Arial Narrow"/>
              <a:cs typeface="Arial Narrow"/>
              <a:sym typeface="Arial Narrow"/>
            </a:endParaRPr>
          </a:p>
          <a:p>
            <a:pPr marL="685800" lvl="1" indent="-203200" algn="l" rtl="0">
              <a:lnSpc>
                <a:spcPct val="90000"/>
              </a:lnSpc>
              <a:spcBef>
                <a:spcPts val="500"/>
              </a:spcBef>
              <a:spcAft>
                <a:spcPts val="0"/>
              </a:spcAft>
              <a:buClr>
                <a:srgbClr val="F36A4D"/>
              </a:buClr>
              <a:buSzPct val="100000"/>
              <a:buFont typeface="Courier New"/>
              <a:buChar char="o"/>
            </a:pPr>
            <a:r>
              <a:rPr lang="fr-FR" sz="2000">
                <a:solidFill>
                  <a:srgbClr val="3F3F3F"/>
                </a:solidFill>
                <a:latin typeface="Arial Narrow"/>
                <a:ea typeface="Arial Narrow"/>
                <a:cs typeface="Arial Narrow"/>
                <a:sym typeface="Arial Narrow"/>
              </a:rPr>
              <a:t>Incitant à intervenir dans des données partagées avec d’autres établissements, voire complètement extérieures à mon catalogue</a:t>
            </a:r>
            <a:endParaRPr sz="2000">
              <a:solidFill>
                <a:srgbClr val="3F3F3F"/>
              </a:solidFill>
              <a:latin typeface="Arial Narrow"/>
              <a:ea typeface="Arial Narrow"/>
              <a:cs typeface="Arial Narrow"/>
              <a:sym typeface="Arial Narrow"/>
            </a:endParaRPr>
          </a:p>
          <a:p>
            <a:pPr marL="685800" lvl="0" indent="0" algn="l" rtl="0">
              <a:lnSpc>
                <a:spcPct val="90000"/>
              </a:lnSpc>
              <a:spcBef>
                <a:spcPts val="500"/>
              </a:spcBef>
              <a:spcAft>
                <a:spcPts val="0"/>
              </a:spcAft>
              <a:buNone/>
            </a:pPr>
            <a:endParaRPr sz="2000">
              <a:solidFill>
                <a:srgbClr val="3F3F3F"/>
              </a:solidFill>
              <a:latin typeface="Arial Narrow"/>
              <a:ea typeface="Arial Narrow"/>
              <a:cs typeface="Arial Narrow"/>
              <a:sym typeface="Arial Narrow"/>
            </a:endParaRPr>
          </a:p>
          <a:p>
            <a:pPr marL="228600" lvl="0" indent="-220980" algn="l" rtl="0">
              <a:lnSpc>
                <a:spcPct val="90000"/>
              </a:lnSpc>
              <a:spcBef>
                <a:spcPts val="1000"/>
              </a:spcBef>
              <a:spcAft>
                <a:spcPts val="0"/>
              </a:spcAft>
              <a:buClr>
                <a:srgbClr val="F36A4D"/>
              </a:buClr>
              <a:buSzPct val="100000"/>
              <a:buFont typeface="Noto Sans Symbols"/>
              <a:buChar char="⮚"/>
            </a:pPr>
            <a:r>
              <a:rPr lang="fr-FR" sz="2400">
                <a:solidFill>
                  <a:srgbClr val="3F3F3F"/>
                </a:solidFill>
                <a:latin typeface="Arial Narrow"/>
                <a:ea typeface="Arial Narrow"/>
                <a:cs typeface="Arial Narrow"/>
                <a:sym typeface="Arial Narrow"/>
              </a:rPr>
              <a:t>Paprika, couteau suisse de la boîte à outils du bibliothécaire 🧰 </a:t>
            </a:r>
            <a:endParaRPr sz="2400">
              <a:solidFill>
                <a:srgbClr val="3F3F3F"/>
              </a:solidFill>
              <a:latin typeface="Arial Narrow"/>
              <a:ea typeface="Arial Narrow"/>
              <a:cs typeface="Arial Narrow"/>
              <a:sym typeface="Arial Narrow"/>
            </a:endParaRPr>
          </a:p>
          <a:p>
            <a:pPr marL="685800" lvl="1" indent="-203200" algn="l" rtl="0">
              <a:lnSpc>
                <a:spcPct val="90000"/>
              </a:lnSpc>
              <a:spcBef>
                <a:spcPts val="500"/>
              </a:spcBef>
              <a:spcAft>
                <a:spcPts val="0"/>
              </a:spcAft>
              <a:buClr>
                <a:srgbClr val="F36A4D"/>
              </a:buClr>
              <a:buSzPct val="100000"/>
              <a:buFont typeface="Courier New"/>
              <a:buChar char="o"/>
            </a:pPr>
            <a:r>
              <a:rPr lang="fr-FR" sz="2000">
                <a:solidFill>
                  <a:srgbClr val="3F3F3F"/>
                </a:solidFill>
                <a:latin typeface="Arial Narrow"/>
                <a:ea typeface="Arial Narrow"/>
                <a:cs typeface="Arial Narrow"/>
                <a:sym typeface="Arial Narrow"/>
              </a:rPr>
              <a:t>Usage combinable avec d’autres applications et outils de l’écosystème Abes (et au-delà) : AlgoLiens, AlgoDoublons, IdRef, OpenRefine…</a:t>
            </a:r>
            <a:endParaRPr sz="2000">
              <a:solidFill>
                <a:srgbClr val="3F3F3F"/>
              </a:solidFill>
              <a:latin typeface="Arial Narrow"/>
              <a:ea typeface="Arial Narrow"/>
              <a:cs typeface="Arial Narrow"/>
              <a:sym typeface="Arial Narrow"/>
            </a:endParaRPr>
          </a:p>
          <a:p>
            <a:pPr marL="685800" lvl="1" indent="-203200" algn="l" rtl="0">
              <a:lnSpc>
                <a:spcPct val="90000"/>
              </a:lnSpc>
              <a:spcBef>
                <a:spcPts val="500"/>
              </a:spcBef>
              <a:spcAft>
                <a:spcPts val="0"/>
              </a:spcAft>
              <a:buClr>
                <a:srgbClr val="F36A4D"/>
              </a:buClr>
              <a:buSzPct val="100000"/>
              <a:buFont typeface="Courier New"/>
              <a:buChar char="o"/>
            </a:pPr>
            <a:r>
              <a:rPr lang="fr-FR" sz="2000">
                <a:solidFill>
                  <a:srgbClr val="3F3F3F"/>
                </a:solidFill>
                <a:latin typeface="Arial Narrow"/>
                <a:ea typeface="Arial Narrow"/>
                <a:cs typeface="Arial Narrow"/>
                <a:sym typeface="Arial Narrow"/>
              </a:rPr>
              <a:t>Paprika s’inscrit facilement dans des workflows, des routines de travail</a:t>
            </a:r>
            <a:endParaRPr sz="2000">
              <a:solidFill>
                <a:srgbClr val="3F3F3F"/>
              </a:solidFill>
              <a:latin typeface="Arial Narrow"/>
              <a:ea typeface="Arial Narrow"/>
              <a:cs typeface="Arial Narrow"/>
              <a:sym typeface="Arial Narrow"/>
            </a:endParaRPr>
          </a:p>
          <a:p>
            <a:pPr marL="685800" lvl="0" indent="0" algn="l" rtl="0">
              <a:lnSpc>
                <a:spcPct val="90000"/>
              </a:lnSpc>
              <a:spcBef>
                <a:spcPts val="500"/>
              </a:spcBef>
              <a:spcAft>
                <a:spcPts val="0"/>
              </a:spcAft>
              <a:buNone/>
            </a:pPr>
            <a:endParaRPr sz="2000">
              <a:solidFill>
                <a:srgbClr val="3F3F3F"/>
              </a:solidFill>
              <a:latin typeface="Arial Narrow"/>
              <a:ea typeface="Arial Narrow"/>
              <a:cs typeface="Arial Narrow"/>
              <a:sym typeface="Arial Narrow"/>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p>
            <a:pPr marL="0" lvl="0" indent="457200" algn="ctr" rtl="0">
              <a:spcBef>
                <a:spcPts val="0"/>
              </a:spcBef>
              <a:spcAft>
                <a:spcPts val="0"/>
              </a:spcAft>
              <a:buNone/>
            </a:pPr>
            <a:r>
              <a:rPr lang="fr-FR">
                <a:solidFill>
                  <a:srgbClr val="3F3F3F"/>
                </a:solidFill>
              </a:rPr>
              <a:t>Paprika : retour d’expérience – Clément Siberchicot</a:t>
            </a:r>
            <a:endParaRPr/>
          </a:p>
        </p:txBody>
      </p:sp>
      <p:sp>
        <p:nvSpPr>
          <p:cNvPr id="104" name="Google Shape;104;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42</a:t>
            </a:fld>
            <a:endParaRPr/>
          </a:p>
        </p:txBody>
      </p:sp>
      <p:sp>
        <p:nvSpPr>
          <p:cNvPr id="105" name="Google Shape;105;p2"/>
          <p:cNvSpPr txBox="1"/>
          <p:nvPr/>
        </p:nvSpPr>
        <p:spPr>
          <a:xfrm>
            <a:off x="2152650" y="609601"/>
            <a:ext cx="7886700" cy="953477"/>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2E75B5"/>
              </a:buClr>
              <a:buSzPts val="4000"/>
              <a:buFont typeface="Arial Narrow"/>
              <a:buNone/>
            </a:pPr>
            <a:r>
              <a:rPr lang="fr-FR" sz="4000">
                <a:solidFill>
                  <a:srgbClr val="2E75B5"/>
                </a:solidFill>
                <a:latin typeface="Arial Narrow"/>
                <a:ea typeface="Arial Narrow"/>
                <a:cs typeface="Arial Narrow"/>
                <a:sym typeface="Arial Narrow"/>
              </a:rPr>
              <a:t>Typologie des cas d’usage</a:t>
            </a:r>
            <a:endParaRPr/>
          </a:p>
        </p:txBody>
      </p:sp>
      <p:sp>
        <p:nvSpPr>
          <p:cNvPr id="106" name="Google Shape;106;p2"/>
          <p:cNvSpPr txBox="1"/>
          <p:nvPr/>
        </p:nvSpPr>
        <p:spPr>
          <a:xfrm>
            <a:off x="1072403" y="1715319"/>
            <a:ext cx="9936256" cy="4345354"/>
          </a:xfrm>
          <a:prstGeom prst="rect">
            <a:avLst/>
          </a:prstGeom>
          <a:noFill/>
          <a:ln>
            <a:noFill/>
          </a:ln>
        </p:spPr>
        <p:txBody>
          <a:bodyPr spcFirstLastPara="1" wrap="square" lIns="91425" tIns="45700" rIns="91425" bIns="45700" anchor="t" anchorCtr="0">
            <a:normAutofit fontScale="92500" lnSpcReduction="20000"/>
          </a:bodyPr>
          <a:lstStyle/>
          <a:p>
            <a:pPr marL="228600" lvl="0" indent="-217170" algn="l" rtl="0">
              <a:lnSpc>
                <a:spcPct val="90000"/>
              </a:lnSpc>
              <a:spcBef>
                <a:spcPts val="0"/>
              </a:spcBef>
              <a:spcAft>
                <a:spcPts val="0"/>
              </a:spcAft>
              <a:buClr>
                <a:srgbClr val="F36A4D"/>
              </a:buClr>
              <a:buSzPct val="100000"/>
              <a:buFont typeface="Noto Sans Symbols"/>
              <a:buChar char="⮚"/>
            </a:pPr>
            <a:r>
              <a:rPr lang="fr-FR" sz="2400">
                <a:solidFill>
                  <a:srgbClr val="3F3F3F"/>
                </a:solidFill>
                <a:latin typeface="Arial Narrow"/>
                <a:ea typeface="Arial Narrow"/>
                <a:cs typeface="Arial Narrow"/>
                <a:sym typeface="Arial Narrow"/>
              </a:rPr>
              <a:t>Au fil de l’eau</a:t>
            </a:r>
            <a:endParaRPr sz="1694">
              <a:solidFill>
                <a:srgbClr val="3F3F3F"/>
              </a:solidFill>
              <a:latin typeface="Arial Narrow"/>
              <a:ea typeface="Arial Narrow"/>
              <a:cs typeface="Arial Narrow"/>
              <a:sym typeface="Arial Narrow"/>
            </a:endParaRPr>
          </a:p>
          <a:p>
            <a:pPr marL="685800" lvl="1" indent="-231775" algn="l" rtl="0">
              <a:lnSpc>
                <a:spcPct val="90000"/>
              </a:lnSpc>
              <a:spcBef>
                <a:spcPts val="500"/>
              </a:spcBef>
              <a:spcAft>
                <a:spcPts val="0"/>
              </a:spcAft>
              <a:buClr>
                <a:srgbClr val="F36A4D"/>
              </a:buClr>
              <a:buSzPct val="100000"/>
              <a:buFont typeface="Courier New"/>
              <a:buChar char="o"/>
            </a:pPr>
            <a:r>
              <a:rPr lang="fr-FR" sz="2000">
                <a:solidFill>
                  <a:srgbClr val="3F3F3F"/>
                </a:solidFill>
                <a:latin typeface="Arial Narrow"/>
                <a:ea typeface="Arial Narrow"/>
                <a:cs typeface="Arial Narrow"/>
                <a:sym typeface="Arial Narrow"/>
              </a:rPr>
              <a:t>Pour le dédoublonnage</a:t>
            </a:r>
            <a:endParaRPr sz="2000">
              <a:solidFill>
                <a:srgbClr val="3F3F3F"/>
              </a:solidFill>
              <a:latin typeface="Arial Narrow"/>
              <a:ea typeface="Arial Narrow"/>
              <a:cs typeface="Arial Narrow"/>
              <a:sym typeface="Arial Narrow"/>
            </a:endParaRPr>
          </a:p>
          <a:p>
            <a:pPr marL="685800" lvl="1" indent="-231775" algn="l" rtl="0">
              <a:lnSpc>
                <a:spcPct val="90000"/>
              </a:lnSpc>
              <a:spcBef>
                <a:spcPts val="500"/>
              </a:spcBef>
              <a:spcAft>
                <a:spcPts val="0"/>
              </a:spcAft>
              <a:buClr>
                <a:srgbClr val="F36A4D"/>
              </a:buClr>
              <a:buSzPct val="100000"/>
              <a:buFont typeface="Courier New"/>
              <a:buChar char="o"/>
            </a:pPr>
            <a:r>
              <a:rPr lang="fr-FR" sz="2000">
                <a:solidFill>
                  <a:srgbClr val="3F3F3F"/>
                </a:solidFill>
                <a:latin typeface="Arial Narrow"/>
                <a:ea typeface="Arial Narrow"/>
                <a:cs typeface="Arial Narrow"/>
                <a:sym typeface="Arial Narrow"/>
              </a:rPr>
              <a:t>Pour démêler les noeuds de liens (redistribuer les liens aux bonnes autorités)</a:t>
            </a:r>
            <a:endParaRPr sz="2000">
              <a:solidFill>
                <a:srgbClr val="3F3F3F"/>
              </a:solidFill>
              <a:latin typeface="Arial Narrow"/>
              <a:ea typeface="Arial Narrow"/>
              <a:cs typeface="Arial Narrow"/>
              <a:sym typeface="Arial Narrow"/>
            </a:endParaRPr>
          </a:p>
          <a:p>
            <a:pPr marL="685800" lvl="1" indent="-231775" algn="l" rtl="0">
              <a:lnSpc>
                <a:spcPct val="90000"/>
              </a:lnSpc>
              <a:spcBef>
                <a:spcPts val="500"/>
              </a:spcBef>
              <a:spcAft>
                <a:spcPts val="0"/>
              </a:spcAft>
              <a:buClr>
                <a:srgbClr val="F36A4D"/>
              </a:buClr>
              <a:buSzPct val="100000"/>
              <a:buFont typeface="Courier New"/>
              <a:buChar char="o"/>
            </a:pPr>
            <a:r>
              <a:rPr lang="fr-FR" sz="2000">
                <a:solidFill>
                  <a:srgbClr val="3F3F3F"/>
                </a:solidFill>
                <a:latin typeface="Arial Narrow"/>
                <a:ea typeface="Arial Narrow"/>
                <a:cs typeface="Arial Narrow"/>
                <a:sym typeface="Arial Narrow"/>
              </a:rPr>
              <a:t>Pour créer des liens</a:t>
            </a:r>
            <a:endParaRPr sz="2000">
              <a:solidFill>
                <a:srgbClr val="3F3F3F"/>
              </a:solidFill>
              <a:latin typeface="Arial Narrow"/>
              <a:ea typeface="Arial Narrow"/>
              <a:cs typeface="Arial Narrow"/>
              <a:sym typeface="Arial Narrow"/>
            </a:endParaRPr>
          </a:p>
          <a:p>
            <a:pPr marL="457200" lvl="1" indent="0" algn="l" rtl="0">
              <a:lnSpc>
                <a:spcPct val="90000"/>
              </a:lnSpc>
              <a:spcBef>
                <a:spcPts val="500"/>
              </a:spcBef>
              <a:spcAft>
                <a:spcPts val="0"/>
              </a:spcAft>
              <a:buClr>
                <a:srgbClr val="C00000"/>
              </a:buClr>
              <a:buSzPct val="100000"/>
              <a:buFont typeface="Arial"/>
              <a:buNone/>
            </a:pPr>
            <a:endParaRPr sz="2000">
              <a:solidFill>
                <a:srgbClr val="3F3F3F"/>
              </a:solidFill>
              <a:latin typeface="Arial Narrow"/>
              <a:ea typeface="Arial Narrow"/>
              <a:cs typeface="Arial Narrow"/>
              <a:sym typeface="Arial Narrow"/>
            </a:endParaRPr>
          </a:p>
          <a:p>
            <a:pPr marL="228600" lvl="0" indent="-217170" algn="l" rtl="0">
              <a:lnSpc>
                <a:spcPct val="90000"/>
              </a:lnSpc>
              <a:spcBef>
                <a:spcPts val="1000"/>
              </a:spcBef>
              <a:spcAft>
                <a:spcPts val="0"/>
              </a:spcAft>
              <a:buClr>
                <a:srgbClr val="F36A4D"/>
              </a:buClr>
              <a:buSzPct val="100000"/>
              <a:buFont typeface="Noto Sans Symbols"/>
              <a:buChar char="⮚"/>
            </a:pPr>
            <a:r>
              <a:rPr lang="fr-FR" sz="2400">
                <a:solidFill>
                  <a:srgbClr val="3F3F3F"/>
                </a:solidFill>
                <a:latin typeface="Arial Narrow"/>
                <a:ea typeface="Arial Narrow"/>
                <a:cs typeface="Arial Narrow"/>
                <a:sym typeface="Arial Narrow"/>
              </a:rPr>
              <a:t>Dans les chantiers cycliques </a:t>
            </a:r>
            <a:endParaRPr sz="2400">
              <a:solidFill>
                <a:srgbClr val="3F3F3F"/>
              </a:solidFill>
              <a:latin typeface="Arial Narrow"/>
              <a:ea typeface="Arial Narrow"/>
              <a:cs typeface="Arial Narrow"/>
              <a:sym typeface="Arial Narrow"/>
            </a:endParaRPr>
          </a:p>
          <a:p>
            <a:pPr marL="685800" lvl="1" indent="-219075" algn="l" rtl="0">
              <a:lnSpc>
                <a:spcPct val="90000"/>
              </a:lnSpc>
              <a:spcBef>
                <a:spcPts val="500"/>
              </a:spcBef>
              <a:spcAft>
                <a:spcPts val="0"/>
              </a:spcAft>
              <a:buClr>
                <a:srgbClr val="F36A4D"/>
              </a:buClr>
              <a:buSzPct val="100000"/>
              <a:buFont typeface="Courier New"/>
              <a:buChar char="o"/>
            </a:pPr>
            <a:r>
              <a:rPr lang="fr-FR" sz="2000">
                <a:solidFill>
                  <a:srgbClr val="3F3F3F"/>
                </a:solidFill>
                <a:latin typeface="Arial Narrow"/>
                <a:ea typeface="Arial Narrow"/>
                <a:cs typeface="Arial Narrow"/>
                <a:sym typeface="Arial Narrow"/>
              </a:rPr>
              <a:t>Dédoublonnage annuel avec AlgoDoublons</a:t>
            </a:r>
            <a:endParaRPr sz="2000">
              <a:solidFill>
                <a:srgbClr val="3F3F3F"/>
              </a:solidFill>
              <a:latin typeface="Arial Narrow"/>
              <a:ea typeface="Arial Narrow"/>
              <a:cs typeface="Arial Narrow"/>
              <a:sym typeface="Arial Narrow"/>
            </a:endParaRPr>
          </a:p>
          <a:p>
            <a:pPr marL="685800" lvl="0" indent="0" algn="l" rtl="0">
              <a:lnSpc>
                <a:spcPct val="90000"/>
              </a:lnSpc>
              <a:spcBef>
                <a:spcPts val="500"/>
              </a:spcBef>
              <a:spcAft>
                <a:spcPts val="0"/>
              </a:spcAft>
              <a:buNone/>
            </a:pPr>
            <a:endParaRPr sz="2000">
              <a:solidFill>
                <a:srgbClr val="3F3F3F"/>
              </a:solidFill>
              <a:latin typeface="Arial Narrow"/>
              <a:ea typeface="Arial Narrow"/>
              <a:cs typeface="Arial Narrow"/>
              <a:sym typeface="Arial Narrow"/>
            </a:endParaRPr>
          </a:p>
          <a:p>
            <a:pPr marL="228600" lvl="0" indent="-255270" algn="l" rtl="0">
              <a:lnSpc>
                <a:spcPct val="90000"/>
              </a:lnSpc>
              <a:spcBef>
                <a:spcPts val="1000"/>
              </a:spcBef>
              <a:spcAft>
                <a:spcPts val="0"/>
              </a:spcAft>
              <a:buClr>
                <a:srgbClr val="F36A4D"/>
              </a:buClr>
              <a:buSzPct val="100000"/>
              <a:buFont typeface="Noto Sans Symbols"/>
              <a:buChar char="⮚"/>
            </a:pPr>
            <a:r>
              <a:rPr lang="fr-FR" sz="2400">
                <a:solidFill>
                  <a:srgbClr val="3F3F3F"/>
                </a:solidFill>
                <a:latin typeface="Arial Narrow"/>
                <a:ea typeface="Arial Narrow"/>
                <a:cs typeface="Arial Narrow"/>
                <a:sym typeface="Arial Narrow"/>
              </a:rPr>
              <a:t>Dans les chantiers au </a:t>
            </a:r>
            <a:r>
              <a:rPr lang="fr-FR" sz="1341">
                <a:solidFill>
                  <a:srgbClr val="3F3F3F"/>
                </a:solidFill>
                <a:latin typeface="Arial Narrow"/>
                <a:ea typeface="Arial Narrow"/>
                <a:cs typeface="Arial Narrow"/>
                <a:sym typeface="Arial Narrow"/>
              </a:rPr>
              <a:t>(très)</a:t>
            </a:r>
            <a:r>
              <a:rPr lang="fr-FR" sz="2400">
                <a:solidFill>
                  <a:srgbClr val="3F3F3F"/>
                </a:solidFill>
                <a:latin typeface="Arial Narrow"/>
                <a:ea typeface="Arial Narrow"/>
                <a:cs typeface="Arial Narrow"/>
                <a:sym typeface="Arial Narrow"/>
              </a:rPr>
              <a:t> long cours </a:t>
            </a:r>
            <a:endParaRPr sz="2400">
              <a:solidFill>
                <a:srgbClr val="3F3F3F"/>
              </a:solidFill>
              <a:latin typeface="Arial Narrow"/>
              <a:ea typeface="Arial Narrow"/>
              <a:cs typeface="Arial Narrow"/>
              <a:sym typeface="Arial Narrow"/>
            </a:endParaRPr>
          </a:p>
          <a:p>
            <a:pPr marL="685800" lvl="1" indent="-231775" algn="l" rtl="0">
              <a:lnSpc>
                <a:spcPct val="90000"/>
              </a:lnSpc>
              <a:spcBef>
                <a:spcPts val="500"/>
              </a:spcBef>
              <a:spcAft>
                <a:spcPts val="0"/>
              </a:spcAft>
              <a:buClr>
                <a:srgbClr val="F36A4D"/>
              </a:buClr>
              <a:buSzPct val="100000"/>
              <a:buFont typeface="Courier New"/>
              <a:buChar char="o"/>
            </a:pPr>
            <a:r>
              <a:rPr lang="fr-FR" sz="2000">
                <a:solidFill>
                  <a:srgbClr val="3F3F3F"/>
                </a:solidFill>
                <a:latin typeface="Arial Narrow"/>
                <a:ea typeface="Arial Narrow"/>
                <a:cs typeface="Arial Narrow"/>
                <a:sym typeface="Arial Narrow"/>
              </a:rPr>
              <a:t>Traiter progressivement la masse des liens manquants avec AlgoLiens</a:t>
            </a:r>
            <a:endParaRPr sz="2000">
              <a:solidFill>
                <a:srgbClr val="3F3F3F"/>
              </a:solidFill>
              <a:latin typeface="Arial Narrow"/>
              <a:ea typeface="Arial Narrow"/>
              <a:cs typeface="Arial Narrow"/>
              <a:sym typeface="Arial Narrow"/>
            </a:endParaRPr>
          </a:p>
          <a:p>
            <a:pPr marL="685800" lvl="0" indent="0" algn="l" rtl="0">
              <a:lnSpc>
                <a:spcPct val="90000"/>
              </a:lnSpc>
              <a:spcBef>
                <a:spcPts val="500"/>
              </a:spcBef>
              <a:spcAft>
                <a:spcPts val="0"/>
              </a:spcAft>
              <a:buNone/>
            </a:pPr>
            <a:endParaRPr sz="2000">
              <a:solidFill>
                <a:srgbClr val="3F3F3F"/>
              </a:solidFill>
              <a:latin typeface="Arial Narrow"/>
              <a:ea typeface="Arial Narrow"/>
              <a:cs typeface="Arial Narrow"/>
              <a:sym typeface="Arial Narrow"/>
            </a:endParaRPr>
          </a:p>
          <a:p>
            <a:pPr marL="228600" lvl="0" indent="-255270" algn="l" rtl="0">
              <a:lnSpc>
                <a:spcPct val="90000"/>
              </a:lnSpc>
              <a:spcBef>
                <a:spcPts val="1000"/>
              </a:spcBef>
              <a:spcAft>
                <a:spcPts val="0"/>
              </a:spcAft>
              <a:buClr>
                <a:srgbClr val="F36A4D"/>
              </a:buClr>
              <a:buSzPct val="100000"/>
              <a:buFont typeface="Noto Sans Symbols"/>
              <a:buChar char="⮚"/>
            </a:pPr>
            <a:r>
              <a:rPr lang="fr-FR" sz="2400">
                <a:solidFill>
                  <a:srgbClr val="3F3F3F"/>
                </a:solidFill>
                <a:latin typeface="Arial Narrow"/>
                <a:ea typeface="Arial Narrow"/>
                <a:cs typeface="Arial Narrow"/>
                <a:sym typeface="Arial Narrow"/>
              </a:rPr>
              <a:t>Dans les chantiers qualité ponctuels </a:t>
            </a:r>
            <a:endParaRPr sz="2400">
              <a:solidFill>
                <a:srgbClr val="3F3F3F"/>
              </a:solidFill>
              <a:latin typeface="Arial Narrow"/>
              <a:ea typeface="Arial Narrow"/>
              <a:cs typeface="Arial Narrow"/>
              <a:sym typeface="Arial Narrow"/>
            </a:endParaRPr>
          </a:p>
          <a:p>
            <a:pPr marL="685800" lvl="1" indent="-231775" algn="l" rtl="0">
              <a:lnSpc>
                <a:spcPct val="90000"/>
              </a:lnSpc>
              <a:spcBef>
                <a:spcPts val="500"/>
              </a:spcBef>
              <a:spcAft>
                <a:spcPts val="0"/>
              </a:spcAft>
              <a:buClr>
                <a:srgbClr val="F36A4D"/>
              </a:buClr>
              <a:buSzPct val="100000"/>
              <a:buFont typeface="Courier New"/>
              <a:buChar char="o"/>
            </a:pPr>
            <a:r>
              <a:rPr lang="fr-FR" sz="2000">
                <a:solidFill>
                  <a:srgbClr val="3F3F3F"/>
                </a:solidFill>
                <a:latin typeface="Arial Narrow"/>
                <a:ea typeface="Arial Narrow"/>
                <a:cs typeface="Arial Narrow"/>
                <a:sym typeface="Arial Narrow"/>
              </a:rPr>
              <a:t>Amélioration des notices d’autorité des chercheuses et chercheurs de Sciences Po</a:t>
            </a:r>
            <a:endParaRPr sz="2000">
              <a:solidFill>
                <a:srgbClr val="3F3F3F"/>
              </a:solidFill>
              <a:latin typeface="Arial Narrow"/>
              <a:ea typeface="Arial Narrow"/>
              <a:cs typeface="Arial Narrow"/>
              <a:sym typeface="Arial Narrow"/>
            </a:endParaRPr>
          </a:p>
          <a:p>
            <a:pPr marL="685800" lvl="1" indent="-231775" algn="l" rtl="0">
              <a:lnSpc>
                <a:spcPct val="90000"/>
              </a:lnSpc>
              <a:spcBef>
                <a:spcPts val="500"/>
              </a:spcBef>
              <a:spcAft>
                <a:spcPts val="0"/>
              </a:spcAft>
              <a:buClr>
                <a:srgbClr val="F36A4D"/>
              </a:buClr>
              <a:buSzPct val="100000"/>
              <a:buFont typeface="Courier New"/>
              <a:buChar char="o"/>
            </a:pPr>
            <a:r>
              <a:rPr lang="fr-FR" sz="2000">
                <a:solidFill>
                  <a:srgbClr val="3F3F3F"/>
                </a:solidFill>
                <a:latin typeface="Arial Narrow"/>
                <a:ea typeface="Arial Narrow"/>
                <a:cs typeface="Arial Narrow"/>
                <a:sym typeface="Arial Narrow"/>
              </a:rPr>
              <a:t>Chantier d’enrichissement des notices de mémoires de Sciences Po</a:t>
            </a:r>
            <a:endParaRPr sz="2800" b="1" i="1">
              <a:solidFill>
                <a:srgbClr val="F36A4D"/>
              </a:solidFill>
              <a:latin typeface="Arial Narrow"/>
              <a:ea typeface="Arial Narrow"/>
              <a:cs typeface="Arial Narrow"/>
              <a:sym typeface="Arial Narrow"/>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g24459a5dbba_0_4"/>
          <p:cNvSpPr txBox="1">
            <a:spLocks noGrp="1"/>
          </p:cNvSpPr>
          <p:nvPr>
            <p:ph type="title"/>
          </p:nvPr>
        </p:nvSpPr>
        <p:spPr>
          <a:xfrm>
            <a:off x="2152650" y="609601"/>
            <a:ext cx="7886700" cy="953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E75B5"/>
              </a:buClr>
              <a:buSzPts val="4000"/>
              <a:buFont typeface="Arial Narrow"/>
              <a:buNone/>
            </a:pPr>
            <a:r>
              <a:rPr lang="fr-FR" sz="4000">
                <a:solidFill>
                  <a:srgbClr val="2E75B5"/>
                </a:solidFill>
                <a:latin typeface="Arial Narrow"/>
                <a:ea typeface="Arial Narrow"/>
                <a:cs typeface="Arial Narrow"/>
                <a:sym typeface="Arial Narrow"/>
              </a:rPr>
              <a:t>Paprika au fil de l’eau ⛵ 1/3 </a:t>
            </a:r>
            <a:endParaRPr/>
          </a:p>
        </p:txBody>
      </p:sp>
      <p:sp>
        <p:nvSpPr>
          <p:cNvPr id="112" name="Google Shape;112;g24459a5dbba_0_4"/>
          <p:cNvSpPr txBox="1">
            <a:spLocks noGrp="1"/>
          </p:cNvSpPr>
          <p:nvPr>
            <p:ph type="body" idx="1"/>
          </p:nvPr>
        </p:nvSpPr>
        <p:spPr>
          <a:xfrm>
            <a:off x="1264025" y="1427449"/>
            <a:ext cx="9142800" cy="4705200"/>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rgbClr val="F36A4D"/>
              </a:buClr>
              <a:buSzPts val="2400"/>
              <a:buFont typeface="Noto Sans Symbols"/>
              <a:buChar char="⮚"/>
            </a:pPr>
            <a:r>
              <a:rPr lang="fr-FR" sz="2400">
                <a:solidFill>
                  <a:srgbClr val="3F3F3F"/>
                </a:solidFill>
                <a:latin typeface="Arial Narrow"/>
                <a:ea typeface="Arial Narrow"/>
                <a:cs typeface="Arial Narrow"/>
                <a:sym typeface="Arial Narrow"/>
              </a:rPr>
              <a:t>Pour dédoublonner et désambiguïser 👥</a:t>
            </a:r>
            <a:endParaRPr sz="2400">
              <a:solidFill>
                <a:srgbClr val="3F3F3F"/>
              </a:solidFill>
              <a:latin typeface="Arial Narrow"/>
              <a:ea typeface="Arial Narrow"/>
              <a:cs typeface="Arial Narrow"/>
              <a:sym typeface="Arial Narrow"/>
            </a:endParaRPr>
          </a:p>
          <a:p>
            <a:pPr marL="685800" lvl="1" indent="-241300" algn="l" rtl="0">
              <a:spcBef>
                <a:spcPts val="500"/>
              </a:spcBef>
              <a:spcAft>
                <a:spcPts val="0"/>
              </a:spcAft>
              <a:buClr>
                <a:srgbClr val="F36A4D"/>
              </a:buClr>
              <a:buSzPts val="2000"/>
              <a:buFont typeface="Courier New"/>
              <a:buChar char="o"/>
            </a:pPr>
            <a:r>
              <a:rPr lang="fr-FR" sz="2000">
                <a:solidFill>
                  <a:srgbClr val="3F3F3F"/>
                </a:solidFill>
                <a:latin typeface="Arial Narrow"/>
                <a:ea typeface="Arial Narrow"/>
                <a:cs typeface="Arial Narrow"/>
                <a:sym typeface="Arial Narrow"/>
              </a:rPr>
              <a:t>lorsque je repère ou que l’on me signale un doublon</a:t>
            </a:r>
            <a:endParaRPr sz="2000">
              <a:solidFill>
                <a:srgbClr val="3F3F3F"/>
              </a:solidFill>
              <a:latin typeface="Arial Narrow"/>
              <a:ea typeface="Arial Narrow"/>
              <a:cs typeface="Arial Narrow"/>
              <a:sym typeface="Arial Narrow"/>
            </a:endParaRPr>
          </a:p>
          <a:p>
            <a:pPr marL="685800" lvl="1" indent="-241300" algn="l" rtl="0">
              <a:spcBef>
                <a:spcPts val="500"/>
              </a:spcBef>
              <a:spcAft>
                <a:spcPts val="0"/>
              </a:spcAft>
              <a:buClr>
                <a:srgbClr val="F36A4D"/>
              </a:buClr>
              <a:buSzPts val="2000"/>
              <a:buFont typeface="Courier New"/>
              <a:buChar char="o"/>
            </a:pPr>
            <a:r>
              <a:rPr lang="fr-FR" sz="2000">
                <a:solidFill>
                  <a:srgbClr val="3F3F3F"/>
                </a:solidFill>
                <a:latin typeface="Arial Narrow"/>
                <a:ea typeface="Arial Narrow"/>
                <a:cs typeface="Arial Narrow"/>
                <a:sym typeface="Arial Narrow"/>
              </a:rPr>
              <a:t>pour désambiguïser des homonymes</a:t>
            </a:r>
            <a:endParaRPr sz="2000">
              <a:solidFill>
                <a:srgbClr val="3F3F3F"/>
              </a:solidFill>
              <a:latin typeface="Arial Narrow"/>
              <a:ea typeface="Arial Narrow"/>
              <a:cs typeface="Arial Narrow"/>
              <a:sym typeface="Arial Narrow"/>
            </a:endParaRPr>
          </a:p>
        </p:txBody>
      </p:sp>
      <p:sp>
        <p:nvSpPr>
          <p:cNvPr id="113" name="Google Shape;113;g24459a5dbba_0_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p>
            <a:pPr marL="0" lvl="0" indent="457200" algn="ctr" rtl="0">
              <a:spcBef>
                <a:spcPts val="0"/>
              </a:spcBef>
              <a:spcAft>
                <a:spcPts val="0"/>
              </a:spcAft>
              <a:buClr>
                <a:schemeClr val="dk1"/>
              </a:buClr>
              <a:buFont typeface="Arial"/>
              <a:buNone/>
            </a:pPr>
            <a:r>
              <a:rPr lang="fr-FR">
                <a:solidFill>
                  <a:srgbClr val="3F3F3F"/>
                </a:solidFill>
              </a:rPr>
              <a:t>Paprika : retour d’expérience – Clément Siberchicot</a:t>
            </a:r>
            <a:endParaRPr/>
          </a:p>
          <a:p>
            <a:pPr marL="0" lvl="0" indent="0" algn="ctr" rtl="0">
              <a:spcBef>
                <a:spcPts val="0"/>
              </a:spcBef>
              <a:spcAft>
                <a:spcPts val="0"/>
              </a:spcAft>
              <a:buNone/>
            </a:pPr>
            <a:endParaRPr>
              <a:solidFill>
                <a:srgbClr val="3F3F3F"/>
              </a:solidFill>
            </a:endParaRPr>
          </a:p>
        </p:txBody>
      </p:sp>
      <p:sp>
        <p:nvSpPr>
          <p:cNvPr id="114" name="Google Shape;114;g24459a5dbba_0_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43</a:t>
            </a:fld>
            <a:endParaRPr/>
          </a:p>
        </p:txBody>
      </p:sp>
      <p:pic>
        <p:nvPicPr>
          <p:cNvPr id="115" name="Google Shape;115;g24459a5dbba_0_4"/>
          <p:cNvPicPr preferRelativeResize="0"/>
          <p:nvPr/>
        </p:nvPicPr>
        <p:blipFill>
          <a:blip r:embed="rId3">
            <a:alphaModFix/>
          </a:blip>
          <a:stretch>
            <a:fillRect/>
          </a:stretch>
        </p:blipFill>
        <p:spPr>
          <a:xfrm>
            <a:off x="1674575" y="2500472"/>
            <a:ext cx="8550951" cy="3731751"/>
          </a:xfrm>
          <a:prstGeom prst="rect">
            <a:avLst/>
          </a:prstGeom>
          <a:noFill/>
          <a:ln>
            <a:noFill/>
          </a:ln>
        </p:spPr>
      </p:pic>
      <p:pic>
        <p:nvPicPr>
          <p:cNvPr id="116" name="Google Shape;116;g24459a5dbba_0_4"/>
          <p:cNvPicPr preferRelativeResize="0"/>
          <p:nvPr/>
        </p:nvPicPr>
        <p:blipFill>
          <a:blip r:embed="rId4">
            <a:alphaModFix/>
          </a:blip>
          <a:stretch>
            <a:fillRect/>
          </a:stretch>
        </p:blipFill>
        <p:spPr>
          <a:xfrm>
            <a:off x="1674575" y="2500475"/>
            <a:ext cx="8550952" cy="380505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15"/>
                                        </p:tgtEl>
                                        <p:attrNameLst>
                                          <p:attrName>style.visibility</p:attrName>
                                        </p:attrNameLst>
                                      </p:cBhvr>
                                      <p:to>
                                        <p:strVal val="hidden"/>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3"/>
          <p:cNvSpPr txBox="1">
            <a:spLocks noGrp="1"/>
          </p:cNvSpPr>
          <p:nvPr>
            <p:ph type="title"/>
          </p:nvPr>
        </p:nvSpPr>
        <p:spPr>
          <a:xfrm>
            <a:off x="2152650" y="609601"/>
            <a:ext cx="7886700" cy="953477"/>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E75B5"/>
              </a:buClr>
              <a:buSzPts val="4000"/>
              <a:buFont typeface="Arial Narrow"/>
              <a:buNone/>
            </a:pPr>
            <a:r>
              <a:rPr lang="fr-FR" sz="4000">
                <a:solidFill>
                  <a:srgbClr val="2E75B5"/>
                </a:solidFill>
                <a:latin typeface="Arial Narrow"/>
                <a:ea typeface="Arial Narrow"/>
                <a:cs typeface="Arial Narrow"/>
                <a:sym typeface="Arial Narrow"/>
              </a:rPr>
              <a:t>Paprika au fil de l’eau ⛵ 2/3 </a:t>
            </a:r>
            <a:endParaRPr/>
          </a:p>
        </p:txBody>
      </p:sp>
      <p:sp>
        <p:nvSpPr>
          <p:cNvPr id="122" name="Google Shape;122;p3"/>
          <p:cNvSpPr txBox="1">
            <a:spLocks noGrp="1"/>
          </p:cNvSpPr>
          <p:nvPr>
            <p:ph type="body" idx="1"/>
          </p:nvPr>
        </p:nvSpPr>
        <p:spPr>
          <a:xfrm>
            <a:off x="1264025" y="1334350"/>
            <a:ext cx="9142800" cy="4798200"/>
          </a:xfrm>
          <a:prstGeom prst="rect">
            <a:avLst/>
          </a:prstGeom>
          <a:noFill/>
          <a:ln>
            <a:noFill/>
          </a:ln>
        </p:spPr>
        <p:txBody>
          <a:bodyPr spcFirstLastPara="1" wrap="square" lIns="91425" tIns="45700" rIns="91425" bIns="45700" anchor="t" anchorCtr="0">
            <a:normAutofit/>
          </a:bodyPr>
          <a:lstStyle/>
          <a:p>
            <a:pPr marL="0" lvl="1" indent="0" algn="l" rtl="0">
              <a:lnSpc>
                <a:spcPct val="90000"/>
              </a:lnSpc>
              <a:spcBef>
                <a:spcPts val="500"/>
              </a:spcBef>
              <a:spcAft>
                <a:spcPts val="0"/>
              </a:spcAft>
              <a:buClr>
                <a:srgbClr val="C00000"/>
              </a:buClr>
              <a:buSzPts val="2000"/>
              <a:buNone/>
            </a:pPr>
            <a:endParaRPr sz="2000">
              <a:solidFill>
                <a:srgbClr val="3F3F3F"/>
              </a:solidFill>
              <a:latin typeface="Arial Narrow"/>
              <a:ea typeface="Arial Narrow"/>
              <a:cs typeface="Arial Narrow"/>
              <a:sym typeface="Arial Narrow"/>
            </a:endParaRPr>
          </a:p>
          <a:p>
            <a:pPr marL="228600" lvl="0" indent="-228600" algn="l" rtl="0">
              <a:lnSpc>
                <a:spcPct val="90000"/>
              </a:lnSpc>
              <a:spcBef>
                <a:spcPts val="1000"/>
              </a:spcBef>
              <a:spcAft>
                <a:spcPts val="0"/>
              </a:spcAft>
              <a:buClr>
                <a:srgbClr val="F36A4D"/>
              </a:buClr>
              <a:buSzPts val="2400"/>
              <a:buFont typeface="Noto Sans Symbols"/>
              <a:buChar char="⮚"/>
            </a:pPr>
            <a:r>
              <a:rPr lang="fr-FR" sz="2400">
                <a:solidFill>
                  <a:srgbClr val="3F3F3F"/>
                </a:solidFill>
                <a:latin typeface="Arial Narrow"/>
                <a:ea typeface="Arial Narrow"/>
                <a:cs typeface="Arial Narrow"/>
                <a:sym typeface="Arial Narrow"/>
              </a:rPr>
              <a:t>Pour réparer les liens 🩹</a:t>
            </a:r>
            <a:endParaRPr sz="2400">
              <a:solidFill>
                <a:srgbClr val="3F3F3F"/>
              </a:solidFill>
              <a:latin typeface="Arial Narrow"/>
              <a:ea typeface="Arial Narrow"/>
              <a:cs typeface="Arial Narrow"/>
              <a:sym typeface="Arial Narrow"/>
            </a:endParaRPr>
          </a:p>
          <a:p>
            <a:pPr marL="685800" lvl="1" indent="-228600" algn="l" rtl="0">
              <a:lnSpc>
                <a:spcPct val="90000"/>
              </a:lnSpc>
              <a:spcBef>
                <a:spcPts val="500"/>
              </a:spcBef>
              <a:spcAft>
                <a:spcPts val="0"/>
              </a:spcAft>
              <a:buClr>
                <a:srgbClr val="F36A4D"/>
              </a:buClr>
              <a:buSzPts val="2000"/>
              <a:buFont typeface="Courier New"/>
              <a:buChar char="o"/>
            </a:pPr>
            <a:r>
              <a:rPr lang="fr-FR" sz="2000">
                <a:solidFill>
                  <a:srgbClr val="3F3F3F"/>
                </a:solidFill>
                <a:latin typeface="Arial Narrow"/>
                <a:ea typeface="Arial Narrow"/>
                <a:cs typeface="Arial Narrow"/>
                <a:sym typeface="Arial Narrow"/>
              </a:rPr>
              <a:t>lorsque je découvre un noeud de liens mal orientés 🤯</a:t>
            </a:r>
            <a:endParaRPr sz="2000">
              <a:solidFill>
                <a:srgbClr val="3F3F3F"/>
              </a:solidFill>
              <a:latin typeface="Arial Narrow"/>
              <a:ea typeface="Arial Narrow"/>
              <a:cs typeface="Arial Narrow"/>
              <a:sym typeface="Arial Narrow"/>
            </a:endParaRPr>
          </a:p>
          <a:p>
            <a:pPr marL="685800" lvl="0" indent="0" algn="l" rtl="0">
              <a:lnSpc>
                <a:spcPct val="90000"/>
              </a:lnSpc>
              <a:spcBef>
                <a:spcPts val="500"/>
              </a:spcBef>
              <a:spcAft>
                <a:spcPts val="0"/>
              </a:spcAft>
              <a:buNone/>
            </a:pPr>
            <a:endParaRPr sz="2000">
              <a:solidFill>
                <a:srgbClr val="3F3F3F"/>
              </a:solidFill>
              <a:latin typeface="Arial Narrow"/>
              <a:ea typeface="Arial Narrow"/>
              <a:cs typeface="Arial Narrow"/>
              <a:sym typeface="Arial Narrow"/>
            </a:endParaRPr>
          </a:p>
        </p:txBody>
      </p:sp>
      <p:sp>
        <p:nvSpPr>
          <p:cNvPr id="123" name="Google Shape;123;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p>
            <a:pPr marL="0" lvl="0" indent="457200" algn="ctr" rtl="0">
              <a:spcBef>
                <a:spcPts val="0"/>
              </a:spcBef>
              <a:spcAft>
                <a:spcPts val="0"/>
              </a:spcAft>
              <a:buClr>
                <a:schemeClr val="dk1"/>
              </a:buClr>
              <a:buFont typeface="Arial"/>
              <a:buNone/>
            </a:pPr>
            <a:r>
              <a:rPr lang="fr-FR">
                <a:solidFill>
                  <a:srgbClr val="3F3F3F"/>
                </a:solidFill>
              </a:rPr>
              <a:t>Paprika : retour d’expérience – Clément Siberchicot</a:t>
            </a:r>
            <a:endParaRPr/>
          </a:p>
          <a:p>
            <a:pPr marL="0" lvl="0" indent="0" algn="ctr" rtl="0">
              <a:spcBef>
                <a:spcPts val="0"/>
              </a:spcBef>
              <a:spcAft>
                <a:spcPts val="0"/>
              </a:spcAft>
              <a:buNone/>
            </a:pPr>
            <a:r>
              <a:rPr lang="fr-FR">
                <a:solidFill>
                  <a:srgbClr val="3F3F3F"/>
                </a:solidFill>
              </a:rPr>
              <a:t>Paprika : retour d’expérience - Clément Siberchicot</a:t>
            </a:r>
            <a:endParaRPr>
              <a:solidFill>
                <a:srgbClr val="3F3F3F"/>
              </a:solidFill>
            </a:endParaRPr>
          </a:p>
        </p:txBody>
      </p:sp>
      <p:sp>
        <p:nvSpPr>
          <p:cNvPr id="124" name="Google Shape;124;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44</a:t>
            </a:fld>
            <a:endParaRPr/>
          </a:p>
        </p:txBody>
      </p:sp>
      <p:pic>
        <p:nvPicPr>
          <p:cNvPr id="125" name="Google Shape;125;p3"/>
          <p:cNvPicPr preferRelativeResize="0"/>
          <p:nvPr/>
        </p:nvPicPr>
        <p:blipFill>
          <a:blip r:embed="rId3">
            <a:alphaModFix/>
          </a:blip>
          <a:stretch>
            <a:fillRect/>
          </a:stretch>
        </p:blipFill>
        <p:spPr>
          <a:xfrm>
            <a:off x="3185922" y="2502725"/>
            <a:ext cx="6725150" cy="4107025"/>
          </a:xfrm>
          <a:prstGeom prst="rect">
            <a:avLst/>
          </a:prstGeom>
          <a:noFill/>
          <a:ln>
            <a:noFill/>
          </a:ln>
        </p:spPr>
      </p:pic>
      <p:pic>
        <p:nvPicPr>
          <p:cNvPr id="126" name="Google Shape;126;p3"/>
          <p:cNvPicPr preferRelativeResize="0"/>
          <p:nvPr/>
        </p:nvPicPr>
        <p:blipFill>
          <a:blip r:embed="rId4">
            <a:alphaModFix/>
          </a:blip>
          <a:stretch>
            <a:fillRect/>
          </a:stretch>
        </p:blipFill>
        <p:spPr>
          <a:xfrm>
            <a:off x="3185925" y="2502725"/>
            <a:ext cx="7886700" cy="410702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25"/>
                                        </p:tgtEl>
                                        <p:attrNameLst>
                                          <p:attrName>style.visibility</p:attrName>
                                        </p:attrNameLst>
                                      </p:cBhvr>
                                      <p:to>
                                        <p:strVal val="hidden"/>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g24459a5dbba_0_12"/>
          <p:cNvSpPr txBox="1">
            <a:spLocks noGrp="1"/>
          </p:cNvSpPr>
          <p:nvPr>
            <p:ph type="title"/>
          </p:nvPr>
        </p:nvSpPr>
        <p:spPr>
          <a:xfrm>
            <a:off x="2152650" y="609601"/>
            <a:ext cx="7886700" cy="953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E75B5"/>
              </a:buClr>
              <a:buSzPts val="4000"/>
              <a:buFont typeface="Arial Narrow"/>
              <a:buNone/>
            </a:pPr>
            <a:r>
              <a:rPr lang="fr-FR" sz="4000">
                <a:solidFill>
                  <a:srgbClr val="2E75B5"/>
                </a:solidFill>
                <a:latin typeface="Arial Narrow"/>
                <a:ea typeface="Arial Narrow"/>
                <a:cs typeface="Arial Narrow"/>
                <a:sym typeface="Arial Narrow"/>
              </a:rPr>
              <a:t>Paprika au fil de l’eau ⛵ 3/3 </a:t>
            </a:r>
            <a:endParaRPr/>
          </a:p>
        </p:txBody>
      </p:sp>
      <p:sp>
        <p:nvSpPr>
          <p:cNvPr id="132" name="Google Shape;132;g24459a5dbba_0_12"/>
          <p:cNvSpPr txBox="1">
            <a:spLocks noGrp="1"/>
          </p:cNvSpPr>
          <p:nvPr>
            <p:ph type="body" idx="1"/>
          </p:nvPr>
        </p:nvSpPr>
        <p:spPr>
          <a:xfrm>
            <a:off x="1264024" y="1787037"/>
            <a:ext cx="9142800" cy="4345500"/>
          </a:xfrm>
          <a:prstGeom prst="rect">
            <a:avLst/>
          </a:prstGeom>
          <a:noFill/>
          <a:ln>
            <a:noFill/>
          </a:ln>
        </p:spPr>
        <p:txBody>
          <a:bodyPr spcFirstLastPara="1" wrap="square" lIns="91425" tIns="45700" rIns="91425" bIns="45700" anchor="t" anchorCtr="0">
            <a:normAutofit/>
          </a:bodyPr>
          <a:lstStyle/>
          <a:p>
            <a:pPr marL="0" lvl="1" indent="0" algn="l" rtl="0">
              <a:lnSpc>
                <a:spcPct val="90000"/>
              </a:lnSpc>
              <a:spcBef>
                <a:spcPts val="500"/>
              </a:spcBef>
              <a:spcAft>
                <a:spcPts val="0"/>
              </a:spcAft>
              <a:buClr>
                <a:srgbClr val="C00000"/>
              </a:buClr>
              <a:buSzPts val="2000"/>
              <a:buNone/>
            </a:pPr>
            <a:endParaRPr sz="2000">
              <a:solidFill>
                <a:srgbClr val="3F3F3F"/>
              </a:solidFill>
              <a:latin typeface="Arial Narrow"/>
              <a:ea typeface="Arial Narrow"/>
              <a:cs typeface="Arial Narrow"/>
              <a:sym typeface="Arial Narrow"/>
            </a:endParaRPr>
          </a:p>
          <a:p>
            <a:pPr marL="228600" lvl="0" indent="-228600" algn="l" rtl="0">
              <a:lnSpc>
                <a:spcPct val="90000"/>
              </a:lnSpc>
              <a:spcBef>
                <a:spcPts val="1000"/>
              </a:spcBef>
              <a:spcAft>
                <a:spcPts val="0"/>
              </a:spcAft>
              <a:buClr>
                <a:srgbClr val="F36A4D"/>
              </a:buClr>
              <a:buSzPts val="2400"/>
              <a:buFont typeface="Noto Sans Symbols"/>
              <a:buChar char="⮚"/>
            </a:pPr>
            <a:r>
              <a:rPr lang="fr-FR" sz="2400">
                <a:solidFill>
                  <a:srgbClr val="3F3F3F"/>
                </a:solidFill>
                <a:latin typeface="Arial Narrow"/>
                <a:ea typeface="Arial Narrow"/>
                <a:cs typeface="Arial Narrow"/>
                <a:sym typeface="Arial Narrow"/>
              </a:rPr>
              <a:t>Pour enrichir les liens de fameuses notices d’autorités 📎</a:t>
            </a:r>
            <a:endParaRPr sz="2400">
              <a:solidFill>
                <a:srgbClr val="3F3F3F"/>
              </a:solidFill>
              <a:latin typeface="Arial Narrow"/>
              <a:ea typeface="Arial Narrow"/>
              <a:cs typeface="Arial Narrow"/>
              <a:sym typeface="Arial Narrow"/>
            </a:endParaRPr>
          </a:p>
          <a:p>
            <a:pPr marL="685800" lvl="1" indent="-228600" algn="l" rtl="0">
              <a:lnSpc>
                <a:spcPct val="90000"/>
              </a:lnSpc>
              <a:spcBef>
                <a:spcPts val="500"/>
              </a:spcBef>
              <a:spcAft>
                <a:spcPts val="0"/>
              </a:spcAft>
              <a:buClr>
                <a:srgbClr val="F36A4D"/>
              </a:buClr>
              <a:buSzPts val="2000"/>
              <a:buFont typeface="Courier New"/>
              <a:buChar char="o"/>
            </a:pPr>
            <a:r>
              <a:rPr lang="fr-FR" sz="2000">
                <a:solidFill>
                  <a:srgbClr val="3F3F3F"/>
                </a:solidFill>
                <a:latin typeface="Arial Narrow"/>
                <a:ea typeface="Arial Narrow"/>
                <a:cs typeface="Arial Narrow"/>
                <a:sym typeface="Arial Narrow"/>
              </a:rPr>
              <a:t> exemple : Lénine, Vladimir Ilitch </a:t>
            </a:r>
            <a:endParaRPr sz="2000">
              <a:solidFill>
                <a:srgbClr val="3F3F3F"/>
              </a:solidFill>
              <a:latin typeface="Arial Narrow"/>
              <a:ea typeface="Arial Narrow"/>
              <a:cs typeface="Arial Narrow"/>
              <a:sym typeface="Arial Narrow"/>
            </a:endParaRPr>
          </a:p>
          <a:p>
            <a:pPr marL="685800" lvl="0" indent="0" algn="l" rtl="0">
              <a:lnSpc>
                <a:spcPct val="90000"/>
              </a:lnSpc>
              <a:spcBef>
                <a:spcPts val="500"/>
              </a:spcBef>
              <a:spcAft>
                <a:spcPts val="0"/>
              </a:spcAft>
              <a:buNone/>
            </a:pPr>
            <a:r>
              <a:rPr lang="fr-FR" sz="2000" b="1">
                <a:solidFill>
                  <a:srgbClr val="3F3F3F"/>
                </a:solidFill>
                <a:latin typeface="Arial Narrow"/>
                <a:ea typeface="Arial Narrow"/>
                <a:cs typeface="Arial Narrow"/>
                <a:sym typeface="Arial Narrow"/>
              </a:rPr>
              <a:t>244 liens</a:t>
            </a:r>
            <a:r>
              <a:rPr lang="fr-FR" sz="2000">
                <a:solidFill>
                  <a:srgbClr val="3F3F3F"/>
                </a:solidFill>
                <a:latin typeface="Arial Narrow"/>
                <a:ea typeface="Arial Narrow"/>
                <a:cs typeface="Arial Narrow"/>
                <a:sym typeface="Arial Narrow"/>
              </a:rPr>
              <a:t> créés grâce à Paprika (record personnel 🏆)</a:t>
            </a:r>
            <a:endParaRPr sz="2000">
              <a:solidFill>
                <a:srgbClr val="3F3F3F"/>
              </a:solidFill>
              <a:latin typeface="Arial Narrow"/>
              <a:ea typeface="Arial Narrow"/>
              <a:cs typeface="Arial Narrow"/>
              <a:sym typeface="Arial Narrow"/>
            </a:endParaRPr>
          </a:p>
        </p:txBody>
      </p:sp>
      <p:sp>
        <p:nvSpPr>
          <p:cNvPr id="133" name="Google Shape;133;g24459a5dbba_0_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p>
            <a:pPr marL="0" lvl="0" indent="457200" algn="ctr" rtl="0">
              <a:spcBef>
                <a:spcPts val="0"/>
              </a:spcBef>
              <a:spcAft>
                <a:spcPts val="0"/>
              </a:spcAft>
              <a:buClr>
                <a:schemeClr val="dk1"/>
              </a:buClr>
              <a:buFont typeface="Arial"/>
              <a:buNone/>
            </a:pPr>
            <a:r>
              <a:rPr lang="fr-FR">
                <a:solidFill>
                  <a:srgbClr val="3F3F3F"/>
                </a:solidFill>
              </a:rPr>
              <a:t>Paprika : retour d’expérience – Clément Siberchicot</a:t>
            </a:r>
            <a:endParaRPr/>
          </a:p>
          <a:p>
            <a:pPr marL="0" lvl="0" indent="0" algn="ctr" rtl="0">
              <a:spcBef>
                <a:spcPts val="0"/>
              </a:spcBef>
              <a:spcAft>
                <a:spcPts val="0"/>
              </a:spcAft>
              <a:buNone/>
            </a:pPr>
            <a:endParaRPr>
              <a:solidFill>
                <a:srgbClr val="3F3F3F"/>
              </a:solidFill>
            </a:endParaRPr>
          </a:p>
        </p:txBody>
      </p:sp>
      <p:sp>
        <p:nvSpPr>
          <p:cNvPr id="134" name="Google Shape;134;g24459a5dbba_0_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45</a:t>
            </a:fld>
            <a:endParaRPr/>
          </a:p>
        </p:txBody>
      </p:sp>
      <p:pic>
        <p:nvPicPr>
          <p:cNvPr id="135" name="Google Shape;135;g24459a5dbba_0_12"/>
          <p:cNvPicPr preferRelativeResize="0"/>
          <p:nvPr/>
        </p:nvPicPr>
        <p:blipFill>
          <a:blip r:embed="rId3">
            <a:alphaModFix/>
          </a:blip>
          <a:stretch>
            <a:fillRect/>
          </a:stretch>
        </p:blipFill>
        <p:spPr>
          <a:xfrm>
            <a:off x="4629823" y="3712125"/>
            <a:ext cx="1287825" cy="1861699"/>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g24459a5dbba_0_33"/>
          <p:cNvSpPr txBox="1">
            <a:spLocks noGrp="1"/>
          </p:cNvSpPr>
          <p:nvPr>
            <p:ph type="title"/>
          </p:nvPr>
        </p:nvSpPr>
        <p:spPr>
          <a:xfrm>
            <a:off x="2152650" y="609601"/>
            <a:ext cx="7886700" cy="953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E75B5"/>
              </a:buClr>
              <a:buSzPts val="4000"/>
              <a:buFont typeface="Arial Narrow"/>
              <a:buNone/>
            </a:pPr>
            <a:r>
              <a:rPr lang="fr-FR" sz="4000">
                <a:solidFill>
                  <a:srgbClr val="2E75B5"/>
                </a:solidFill>
                <a:latin typeface="Arial Narrow"/>
                <a:ea typeface="Arial Narrow"/>
                <a:cs typeface="Arial Narrow"/>
                <a:sym typeface="Arial Narrow"/>
              </a:rPr>
              <a:t>Chantier annuel de dédoublonnage 👥 </a:t>
            </a:r>
            <a:endParaRPr/>
          </a:p>
        </p:txBody>
      </p:sp>
      <p:sp>
        <p:nvSpPr>
          <p:cNvPr id="141" name="Google Shape;141;g24459a5dbba_0_33"/>
          <p:cNvSpPr txBox="1">
            <a:spLocks noGrp="1"/>
          </p:cNvSpPr>
          <p:nvPr>
            <p:ph type="body" idx="1"/>
          </p:nvPr>
        </p:nvSpPr>
        <p:spPr>
          <a:xfrm>
            <a:off x="1264024" y="1787037"/>
            <a:ext cx="9142800" cy="4345500"/>
          </a:xfrm>
          <a:prstGeom prst="rect">
            <a:avLst/>
          </a:prstGeom>
          <a:noFill/>
          <a:ln>
            <a:noFill/>
          </a:ln>
        </p:spPr>
        <p:txBody>
          <a:bodyPr spcFirstLastPara="1" wrap="square" lIns="91425" tIns="45700" rIns="91425" bIns="45700" anchor="t" anchorCtr="0">
            <a:normAutofit fontScale="92500" lnSpcReduction="10000"/>
          </a:bodyPr>
          <a:lstStyle/>
          <a:p>
            <a:pPr marL="0" lvl="1" indent="0" algn="l" rtl="0">
              <a:lnSpc>
                <a:spcPct val="90000"/>
              </a:lnSpc>
              <a:spcBef>
                <a:spcPts val="500"/>
              </a:spcBef>
              <a:spcAft>
                <a:spcPts val="0"/>
              </a:spcAft>
              <a:buClr>
                <a:srgbClr val="C00000"/>
              </a:buClr>
              <a:buSzPts val="2000"/>
              <a:buNone/>
            </a:pPr>
            <a:endParaRPr sz="2000" dirty="0">
              <a:solidFill>
                <a:srgbClr val="3F3F3F"/>
              </a:solidFill>
              <a:latin typeface="Arial Narrow"/>
              <a:ea typeface="Arial Narrow"/>
              <a:cs typeface="Arial Narrow"/>
              <a:sym typeface="Arial Narrow"/>
            </a:endParaRPr>
          </a:p>
          <a:p>
            <a:pPr marL="228600" lvl="0" indent="-228600" algn="l" rtl="0">
              <a:lnSpc>
                <a:spcPct val="90000"/>
              </a:lnSpc>
              <a:spcBef>
                <a:spcPts val="1000"/>
              </a:spcBef>
              <a:spcAft>
                <a:spcPts val="0"/>
              </a:spcAft>
              <a:buClr>
                <a:srgbClr val="F36A4D"/>
              </a:buClr>
              <a:buSzPts val="2400"/>
              <a:buFont typeface="Noto Sans Symbols"/>
              <a:buChar char="⮚"/>
            </a:pPr>
            <a:r>
              <a:rPr lang="fr-FR" sz="2400" dirty="0">
                <a:solidFill>
                  <a:srgbClr val="3F3F3F"/>
                </a:solidFill>
                <a:latin typeface="Arial Narrow"/>
                <a:ea typeface="Arial Narrow"/>
                <a:cs typeface="Arial Narrow"/>
                <a:sym typeface="Arial Narrow"/>
              </a:rPr>
              <a:t>Fin 2019 : dédoublonnage de 270 doublons créés par mon ILN, grâce au combo </a:t>
            </a:r>
            <a:r>
              <a:rPr lang="fr-FR" sz="2400" dirty="0" err="1">
                <a:solidFill>
                  <a:srgbClr val="3F3F3F"/>
                </a:solidFill>
                <a:latin typeface="Arial Narrow"/>
                <a:ea typeface="Arial Narrow"/>
                <a:cs typeface="Arial Narrow"/>
                <a:sym typeface="Arial Narrow"/>
              </a:rPr>
              <a:t>AlgoDoublons</a:t>
            </a:r>
            <a:r>
              <a:rPr lang="fr-FR" sz="2400" dirty="0">
                <a:solidFill>
                  <a:srgbClr val="3F3F3F"/>
                </a:solidFill>
                <a:latin typeface="Arial Narrow"/>
                <a:ea typeface="Arial Narrow"/>
                <a:cs typeface="Arial Narrow"/>
                <a:sym typeface="Arial Narrow"/>
              </a:rPr>
              <a:t> - Paprika - </a:t>
            </a:r>
            <a:r>
              <a:rPr lang="fr-FR" sz="2400" dirty="0" err="1">
                <a:solidFill>
                  <a:srgbClr val="3F3F3F"/>
                </a:solidFill>
                <a:latin typeface="Arial Narrow"/>
                <a:ea typeface="Arial Narrow"/>
                <a:cs typeface="Arial Narrow"/>
                <a:sym typeface="Arial Narrow"/>
              </a:rPr>
              <a:t>IdRef</a:t>
            </a:r>
            <a:endParaRPr sz="2400" dirty="0">
              <a:solidFill>
                <a:srgbClr val="3F3F3F"/>
              </a:solidFill>
              <a:latin typeface="Arial Narrow"/>
              <a:ea typeface="Arial Narrow"/>
              <a:cs typeface="Arial Narrow"/>
              <a:sym typeface="Arial Narrow"/>
            </a:endParaRPr>
          </a:p>
          <a:p>
            <a:pPr marL="685800" lvl="1" indent="-228600" algn="l" rtl="0">
              <a:lnSpc>
                <a:spcPct val="90000"/>
              </a:lnSpc>
              <a:spcBef>
                <a:spcPts val="1000"/>
              </a:spcBef>
              <a:spcAft>
                <a:spcPts val="0"/>
              </a:spcAft>
              <a:buClr>
                <a:schemeClr val="accent2"/>
              </a:buClr>
              <a:buSzPts val="1800"/>
              <a:buFont typeface="Arial Narrow"/>
              <a:buChar char="o"/>
            </a:pPr>
            <a:r>
              <a:rPr lang="fr-FR" sz="2400" dirty="0">
                <a:solidFill>
                  <a:srgbClr val="3F3F3F"/>
                </a:solidFill>
                <a:latin typeface="Arial Narrow"/>
                <a:ea typeface="Arial Narrow"/>
                <a:cs typeface="Arial Narrow"/>
                <a:sym typeface="Arial Narrow"/>
              </a:rPr>
              <a:t>extraction des doublons potentiels par l’API avec </a:t>
            </a:r>
            <a:r>
              <a:rPr lang="fr-FR" dirty="0">
                <a:solidFill>
                  <a:srgbClr val="3F3F3F"/>
                </a:solidFill>
                <a:latin typeface="Arial Narrow"/>
                <a:ea typeface="Arial Narrow"/>
                <a:cs typeface="Arial Narrow"/>
                <a:sym typeface="Arial Narrow"/>
              </a:rPr>
              <a:t>paramètre Paprika générant les URL de recherche dans Paprika</a:t>
            </a:r>
            <a:endParaRPr dirty="0">
              <a:solidFill>
                <a:srgbClr val="3F3F3F"/>
              </a:solidFill>
              <a:latin typeface="Arial Narrow"/>
              <a:ea typeface="Arial Narrow"/>
              <a:cs typeface="Arial Narrow"/>
              <a:sym typeface="Arial Narrow"/>
            </a:endParaRPr>
          </a:p>
          <a:p>
            <a:pPr marL="685800" lvl="1" indent="-228600" algn="l" rtl="0">
              <a:lnSpc>
                <a:spcPct val="90000"/>
              </a:lnSpc>
              <a:spcBef>
                <a:spcPts val="1000"/>
              </a:spcBef>
              <a:spcAft>
                <a:spcPts val="0"/>
              </a:spcAft>
              <a:buClr>
                <a:schemeClr val="accent2"/>
              </a:buClr>
              <a:buSzPts val="1800"/>
              <a:buFont typeface="Arial Narrow"/>
              <a:buChar char="o"/>
            </a:pPr>
            <a:r>
              <a:rPr lang="fr-FR" dirty="0">
                <a:solidFill>
                  <a:srgbClr val="3F3F3F"/>
                </a:solidFill>
                <a:latin typeface="Arial Narrow"/>
                <a:ea typeface="Arial Narrow"/>
                <a:cs typeface="Arial Narrow"/>
                <a:sym typeface="Arial Narrow"/>
              </a:rPr>
              <a:t>visualisation des doublons potentiels dans Paprika, création de 744 liens au passage</a:t>
            </a:r>
            <a:endParaRPr dirty="0">
              <a:solidFill>
                <a:srgbClr val="3F3F3F"/>
              </a:solidFill>
              <a:latin typeface="Arial Narrow"/>
              <a:ea typeface="Arial Narrow"/>
              <a:cs typeface="Arial Narrow"/>
              <a:sym typeface="Arial Narrow"/>
            </a:endParaRPr>
          </a:p>
          <a:p>
            <a:pPr marL="685800" lvl="1" indent="-228600" algn="l" rtl="0">
              <a:lnSpc>
                <a:spcPct val="90000"/>
              </a:lnSpc>
              <a:spcBef>
                <a:spcPts val="1000"/>
              </a:spcBef>
              <a:spcAft>
                <a:spcPts val="0"/>
              </a:spcAft>
              <a:buClr>
                <a:schemeClr val="accent2"/>
              </a:buClr>
              <a:buSzPts val="1800"/>
              <a:buFont typeface="Arial Narrow"/>
              <a:buChar char="o"/>
            </a:pPr>
            <a:r>
              <a:rPr lang="fr-FR" dirty="0">
                <a:solidFill>
                  <a:srgbClr val="3F3F3F"/>
                </a:solidFill>
                <a:latin typeface="Arial Narrow"/>
                <a:ea typeface="Arial Narrow"/>
                <a:cs typeface="Arial Narrow"/>
                <a:sym typeface="Arial Narrow"/>
              </a:rPr>
              <a:t>dédoublonnage effectué dans </a:t>
            </a:r>
            <a:r>
              <a:rPr lang="fr-FR" dirty="0" err="1">
                <a:solidFill>
                  <a:srgbClr val="3F3F3F"/>
                </a:solidFill>
                <a:latin typeface="Arial Narrow"/>
                <a:ea typeface="Arial Narrow"/>
                <a:cs typeface="Arial Narrow"/>
                <a:sym typeface="Arial Narrow"/>
              </a:rPr>
              <a:t>IdRef</a:t>
            </a:r>
            <a:r>
              <a:rPr lang="fr-FR" dirty="0">
                <a:solidFill>
                  <a:srgbClr val="3F3F3F"/>
                </a:solidFill>
                <a:latin typeface="Arial Narrow"/>
                <a:ea typeface="Arial Narrow"/>
                <a:cs typeface="Arial Narrow"/>
                <a:sym typeface="Arial Narrow"/>
              </a:rPr>
              <a:t> (zone 024)</a:t>
            </a:r>
            <a:endParaRPr dirty="0">
              <a:solidFill>
                <a:srgbClr val="3F3F3F"/>
              </a:solidFill>
              <a:latin typeface="Arial Narrow"/>
              <a:ea typeface="Arial Narrow"/>
              <a:cs typeface="Arial Narrow"/>
              <a:sym typeface="Arial Narrow"/>
            </a:endParaRPr>
          </a:p>
          <a:p>
            <a:pPr marL="0" lvl="0" indent="0" algn="l" rtl="0">
              <a:lnSpc>
                <a:spcPct val="90000"/>
              </a:lnSpc>
              <a:spcBef>
                <a:spcPts val="1000"/>
              </a:spcBef>
              <a:spcAft>
                <a:spcPts val="0"/>
              </a:spcAft>
              <a:buNone/>
            </a:pPr>
            <a:endParaRPr sz="2400" dirty="0">
              <a:solidFill>
                <a:srgbClr val="3F3F3F"/>
              </a:solidFill>
              <a:latin typeface="Arial Narrow"/>
              <a:ea typeface="Arial Narrow"/>
              <a:cs typeface="Arial Narrow"/>
              <a:sym typeface="Arial Narrow"/>
            </a:endParaRPr>
          </a:p>
          <a:p>
            <a:pPr marL="228600" lvl="0" indent="-228600" algn="l" rtl="0">
              <a:lnSpc>
                <a:spcPct val="90000"/>
              </a:lnSpc>
              <a:spcBef>
                <a:spcPts val="1000"/>
              </a:spcBef>
              <a:spcAft>
                <a:spcPts val="0"/>
              </a:spcAft>
              <a:buClr>
                <a:srgbClr val="F36A4D"/>
              </a:buClr>
              <a:buSzPts val="2400"/>
              <a:buFont typeface="Noto Sans Symbols"/>
              <a:buChar char="⮚"/>
            </a:pPr>
            <a:r>
              <a:rPr lang="fr-FR" sz="2400" dirty="0">
                <a:solidFill>
                  <a:srgbClr val="3F3F3F"/>
                </a:solidFill>
                <a:latin typeface="Arial Narrow"/>
                <a:ea typeface="Arial Narrow"/>
                <a:cs typeface="Arial Narrow"/>
                <a:sym typeface="Arial Narrow"/>
              </a:rPr>
              <a:t>Depuis, chaque début d’année : réitération de ce chantier sur les doublons potentiels créés l’année précédente : 60 à 80 notices d’autorité dédoublonnées en moyenne + des dizaines de liens</a:t>
            </a:r>
            <a:endParaRPr sz="2400" dirty="0">
              <a:solidFill>
                <a:srgbClr val="3F3F3F"/>
              </a:solidFill>
              <a:latin typeface="Arial Narrow"/>
              <a:ea typeface="Arial Narrow"/>
              <a:cs typeface="Arial Narrow"/>
              <a:sym typeface="Arial Narrow"/>
            </a:endParaRPr>
          </a:p>
        </p:txBody>
      </p:sp>
      <p:sp>
        <p:nvSpPr>
          <p:cNvPr id="142" name="Google Shape;142;g24459a5dbba_0_3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p>
            <a:pPr marL="0" lvl="0" indent="457200" algn="ctr" rtl="0">
              <a:spcBef>
                <a:spcPts val="0"/>
              </a:spcBef>
              <a:spcAft>
                <a:spcPts val="0"/>
              </a:spcAft>
              <a:buClr>
                <a:schemeClr val="dk1"/>
              </a:buClr>
              <a:buFont typeface="Arial"/>
              <a:buNone/>
            </a:pPr>
            <a:r>
              <a:rPr lang="fr-FR">
                <a:solidFill>
                  <a:srgbClr val="3F3F3F"/>
                </a:solidFill>
              </a:rPr>
              <a:t>Paprika : retour d’expérience – Clément Siberchicot</a:t>
            </a:r>
            <a:endParaRPr/>
          </a:p>
          <a:p>
            <a:pPr marL="0" lvl="0" indent="0" algn="ctr" rtl="0">
              <a:spcBef>
                <a:spcPts val="0"/>
              </a:spcBef>
              <a:spcAft>
                <a:spcPts val="0"/>
              </a:spcAft>
              <a:buNone/>
            </a:pPr>
            <a:endParaRPr>
              <a:solidFill>
                <a:srgbClr val="3F3F3F"/>
              </a:solidFill>
            </a:endParaRPr>
          </a:p>
        </p:txBody>
      </p:sp>
      <p:sp>
        <p:nvSpPr>
          <p:cNvPr id="143" name="Google Shape;143;g24459a5dbba_0_3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46</a:t>
            </a:fld>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g24459a5dbba_0_52"/>
          <p:cNvSpPr txBox="1">
            <a:spLocks noGrp="1"/>
          </p:cNvSpPr>
          <p:nvPr>
            <p:ph type="title"/>
          </p:nvPr>
        </p:nvSpPr>
        <p:spPr>
          <a:xfrm>
            <a:off x="2152650" y="609801"/>
            <a:ext cx="7886700" cy="9534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2E75B5"/>
              </a:buClr>
              <a:buSzPct val="100000"/>
              <a:buFont typeface="Arial Narrow"/>
              <a:buNone/>
            </a:pPr>
            <a:r>
              <a:rPr lang="fr-FR" sz="4000">
                <a:solidFill>
                  <a:srgbClr val="2E75B5"/>
                </a:solidFill>
                <a:latin typeface="Arial Narrow"/>
                <a:ea typeface="Arial Narrow"/>
                <a:cs typeface="Arial Narrow"/>
                <a:sym typeface="Arial Narrow"/>
              </a:rPr>
              <a:t>Un chantier au long cours : créer les liens manquants détectés par AlgoLiens 🛳️</a:t>
            </a:r>
            <a:endParaRPr/>
          </a:p>
        </p:txBody>
      </p:sp>
      <p:sp>
        <p:nvSpPr>
          <p:cNvPr id="149" name="Google Shape;149;g24459a5dbba_0_52"/>
          <p:cNvSpPr txBox="1">
            <a:spLocks noGrp="1"/>
          </p:cNvSpPr>
          <p:nvPr>
            <p:ph type="body" idx="1"/>
          </p:nvPr>
        </p:nvSpPr>
        <p:spPr>
          <a:xfrm>
            <a:off x="1264024" y="1787037"/>
            <a:ext cx="9142800" cy="4345500"/>
          </a:xfrm>
          <a:prstGeom prst="rect">
            <a:avLst/>
          </a:prstGeom>
          <a:noFill/>
          <a:ln>
            <a:noFill/>
          </a:ln>
        </p:spPr>
        <p:txBody>
          <a:bodyPr spcFirstLastPara="1" wrap="square" lIns="91425" tIns="45700" rIns="91425" bIns="45700" anchor="t" anchorCtr="0">
            <a:normAutofit fontScale="92500" lnSpcReduction="20000"/>
          </a:bodyPr>
          <a:lstStyle/>
          <a:p>
            <a:pPr marL="0" lvl="1" indent="0" algn="l" rtl="0">
              <a:lnSpc>
                <a:spcPct val="90000"/>
              </a:lnSpc>
              <a:spcBef>
                <a:spcPts val="500"/>
              </a:spcBef>
              <a:spcAft>
                <a:spcPts val="0"/>
              </a:spcAft>
              <a:buClr>
                <a:srgbClr val="C00000"/>
              </a:buClr>
              <a:buSzPct val="100000"/>
              <a:buNone/>
            </a:pPr>
            <a:endParaRPr sz="2000" dirty="0">
              <a:solidFill>
                <a:srgbClr val="3F3F3F"/>
              </a:solidFill>
              <a:latin typeface="Arial Narrow"/>
              <a:ea typeface="Arial Narrow"/>
              <a:cs typeface="Arial Narrow"/>
              <a:sym typeface="Arial Narrow"/>
            </a:endParaRPr>
          </a:p>
          <a:p>
            <a:pPr marL="228600" lvl="0" indent="-217170" algn="l" rtl="0">
              <a:lnSpc>
                <a:spcPct val="90000"/>
              </a:lnSpc>
              <a:spcBef>
                <a:spcPts val="1000"/>
              </a:spcBef>
              <a:spcAft>
                <a:spcPts val="0"/>
              </a:spcAft>
              <a:buClr>
                <a:srgbClr val="F36A4D"/>
              </a:buClr>
              <a:buSzPct val="100000"/>
              <a:buFont typeface="Noto Sans Symbols"/>
              <a:buChar char="⮚"/>
            </a:pPr>
            <a:r>
              <a:rPr lang="fr-FR" sz="2400" dirty="0">
                <a:solidFill>
                  <a:srgbClr val="3F3F3F"/>
                </a:solidFill>
                <a:latin typeface="Arial Narrow"/>
                <a:ea typeface="Arial Narrow"/>
                <a:cs typeface="Arial Narrow"/>
                <a:sym typeface="Arial Narrow"/>
              </a:rPr>
              <a:t>Chantier entamé durant le confinement du printemps 2020 : </a:t>
            </a:r>
            <a:r>
              <a:rPr lang="fr-FR" sz="2400" b="1" dirty="0">
                <a:solidFill>
                  <a:srgbClr val="3F3F3F"/>
                </a:solidFill>
                <a:latin typeface="Arial Narrow"/>
                <a:ea typeface="Arial Narrow"/>
                <a:cs typeface="Arial Narrow"/>
                <a:sym typeface="Arial Narrow"/>
              </a:rPr>
              <a:t>14 190 </a:t>
            </a:r>
            <a:r>
              <a:rPr lang="fr-FR" sz="2400" dirty="0">
                <a:solidFill>
                  <a:srgbClr val="3F3F3F"/>
                </a:solidFill>
                <a:latin typeface="Arial Narrow"/>
                <a:ea typeface="Arial Narrow"/>
                <a:cs typeface="Arial Narrow"/>
                <a:sym typeface="Arial Narrow"/>
              </a:rPr>
              <a:t>liens 70X à établir dans les notices bibliographiques créés par mon ILN</a:t>
            </a:r>
            <a:endParaRPr sz="2400" dirty="0">
              <a:solidFill>
                <a:srgbClr val="3F3F3F"/>
              </a:solidFill>
              <a:latin typeface="Arial Narrow"/>
              <a:ea typeface="Arial Narrow"/>
              <a:cs typeface="Arial Narrow"/>
              <a:sym typeface="Arial Narrow"/>
            </a:endParaRPr>
          </a:p>
          <a:p>
            <a:pPr marL="228600" lvl="0" indent="-217170" algn="l" rtl="0">
              <a:lnSpc>
                <a:spcPct val="90000"/>
              </a:lnSpc>
              <a:spcBef>
                <a:spcPts val="1000"/>
              </a:spcBef>
              <a:spcAft>
                <a:spcPts val="0"/>
              </a:spcAft>
              <a:buClr>
                <a:srgbClr val="F36A4D"/>
              </a:buClr>
              <a:buSzPct val="100000"/>
              <a:buFont typeface="Noto Sans Symbols"/>
              <a:buChar char="⮚"/>
            </a:pPr>
            <a:r>
              <a:rPr lang="fr-FR" sz="2400" dirty="0">
                <a:solidFill>
                  <a:srgbClr val="3F3F3F"/>
                </a:solidFill>
                <a:latin typeface="Arial Narrow"/>
                <a:ea typeface="Arial Narrow"/>
                <a:cs typeface="Arial Narrow"/>
                <a:sym typeface="Arial Narrow"/>
              </a:rPr>
              <a:t>Liage en masse pour 3 403 de ces notices soumises à un programme de liage automatique proposé par l’</a:t>
            </a:r>
            <a:r>
              <a:rPr lang="fr-FR" sz="2400" dirty="0" err="1">
                <a:solidFill>
                  <a:srgbClr val="3F3F3F"/>
                </a:solidFill>
                <a:latin typeface="Arial Narrow"/>
                <a:ea typeface="Arial Narrow"/>
                <a:cs typeface="Arial Narrow"/>
                <a:sym typeface="Arial Narrow"/>
              </a:rPr>
              <a:t>Abes</a:t>
            </a:r>
            <a:endParaRPr sz="2400" dirty="0">
              <a:solidFill>
                <a:srgbClr val="3F3F3F"/>
              </a:solidFill>
              <a:latin typeface="Arial Narrow"/>
              <a:ea typeface="Arial Narrow"/>
              <a:cs typeface="Arial Narrow"/>
              <a:sym typeface="Arial Narrow"/>
            </a:endParaRPr>
          </a:p>
          <a:p>
            <a:pPr marL="228600" marR="0" lvl="0" indent="-217170" algn="l" rtl="0">
              <a:lnSpc>
                <a:spcPct val="90000"/>
              </a:lnSpc>
              <a:spcBef>
                <a:spcPts val="1000"/>
              </a:spcBef>
              <a:spcAft>
                <a:spcPts val="0"/>
              </a:spcAft>
              <a:buClr>
                <a:srgbClr val="F36A4D"/>
              </a:buClr>
              <a:buSzPct val="100000"/>
              <a:buFont typeface="Noto Sans Symbols"/>
              <a:buChar char="⮚"/>
            </a:pPr>
            <a:r>
              <a:rPr lang="fr-FR" sz="2400" dirty="0">
                <a:solidFill>
                  <a:srgbClr val="3F3F3F"/>
                </a:solidFill>
                <a:latin typeface="Arial Narrow"/>
                <a:ea typeface="Arial Narrow"/>
                <a:cs typeface="Arial Narrow"/>
                <a:sym typeface="Arial Narrow"/>
              </a:rPr>
              <a:t>Reliquat traité manuellement en passant par Paprika, via les URL générées dans le fichier </a:t>
            </a:r>
            <a:r>
              <a:rPr lang="fr-FR" sz="2400" dirty="0" err="1">
                <a:solidFill>
                  <a:srgbClr val="3F3F3F"/>
                </a:solidFill>
                <a:latin typeface="Arial Narrow"/>
                <a:ea typeface="Arial Narrow"/>
                <a:cs typeface="Arial Narrow"/>
                <a:sym typeface="Arial Narrow"/>
              </a:rPr>
              <a:t>AlgoLiens</a:t>
            </a:r>
            <a:r>
              <a:rPr lang="fr-FR" sz="2400" dirty="0">
                <a:solidFill>
                  <a:srgbClr val="3F3F3F"/>
                </a:solidFill>
                <a:latin typeface="Arial Narrow"/>
                <a:ea typeface="Arial Narrow"/>
                <a:cs typeface="Arial Narrow"/>
                <a:sym typeface="Arial Narrow"/>
              </a:rPr>
              <a:t> ; création de 2 300 liens + 500 nouvelles notices d’autorité</a:t>
            </a:r>
            <a:endParaRPr sz="2400" dirty="0">
              <a:solidFill>
                <a:srgbClr val="3F3F3F"/>
              </a:solidFill>
              <a:latin typeface="Arial Narrow"/>
              <a:ea typeface="Arial Narrow"/>
              <a:cs typeface="Arial Narrow"/>
              <a:sym typeface="Arial Narrow"/>
            </a:endParaRPr>
          </a:p>
          <a:p>
            <a:pPr marL="228600" marR="0" lvl="0" indent="-217170" algn="l" rtl="0">
              <a:lnSpc>
                <a:spcPct val="90000"/>
              </a:lnSpc>
              <a:spcBef>
                <a:spcPts val="1000"/>
              </a:spcBef>
              <a:spcAft>
                <a:spcPts val="0"/>
              </a:spcAft>
              <a:buClr>
                <a:srgbClr val="F36A4D"/>
              </a:buClr>
              <a:buSzPct val="100000"/>
              <a:buFont typeface="Noto Sans Symbols"/>
              <a:buChar char="⮚"/>
            </a:pPr>
            <a:r>
              <a:rPr lang="fr-FR" sz="2400" dirty="0">
                <a:solidFill>
                  <a:srgbClr val="3F3F3F"/>
                </a:solidFill>
                <a:latin typeface="Arial Narrow"/>
                <a:ea typeface="Arial Narrow"/>
                <a:cs typeface="Arial Narrow"/>
                <a:sym typeface="Arial Narrow"/>
              </a:rPr>
              <a:t>Elargissement du périmètre de ce chantier à l’ensemble des notices bibliographiques sous lesquelles Sciences Po est localisé :  6 738 notices liées en masse grâce au diagnostic automatique de l’</a:t>
            </a:r>
            <a:r>
              <a:rPr lang="fr-FR" sz="2400" dirty="0" err="1">
                <a:solidFill>
                  <a:srgbClr val="3F3F3F"/>
                </a:solidFill>
                <a:latin typeface="Arial Narrow"/>
                <a:ea typeface="Arial Narrow"/>
                <a:cs typeface="Arial Narrow"/>
                <a:sym typeface="Arial Narrow"/>
              </a:rPr>
              <a:t>Abes</a:t>
            </a:r>
            <a:endParaRPr sz="2400" dirty="0">
              <a:solidFill>
                <a:srgbClr val="3F3F3F"/>
              </a:solidFill>
              <a:latin typeface="Arial Narrow"/>
              <a:ea typeface="Arial Narrow"/>
              <a:cs typeface="Arial Narrow"/>
              <a:sym typeface="Arial Narrow"/>
            </a:endParaRPr>
          </a:p>
          <a:p>
            <a:pPr marL="228600" marR="0" lvl="0" indent="-217170" algn="l" rtl="0">
              <a:lnSpc>
                <a:spcPct val="90000"/>
              </a:lnSpc>
              <a:spcBef>
                <a:spcPts val="1000"/>
              </a:spcBef>
              <a:spcAft>
                <a:spcPts val="0"/>
              </a:spcAft>
              <a:buClr>
                <a:srgbClr val="F36A4D"/>
              </a:buClr>
              <a:buSzPct val="100000"/>
              <a:buFont typeface="Noto Sans Symbols"/>
              <a:buChar char="⮚"/>
            </a:pPr>
            <a:r>
              <a:rPr lang="fr-FR" sz="2400" dirty="0">
                <a:solidFill>
                  <a:srgbClr val="3F3F3F"/>
                </a:solidFill>
                <a:latin typeface="Arial Narrow"/>
                <a:ea typeface="Arial Narrow"/>
                <a:cs typeface="Arial Narrow"/>
                <a:sym typeface="Arial Narrow"/>
              </a:rPr>
              <a:t>Reste à faire : 9 100 lignes dont une forte majorité de notices en cyrillique</a:t>
            </a:r>
            <a:endParaRPr sz="2400" dirty="0">
              <a:solidFill>
                <a:srgbClr val="3F3F3F"/>
              </a:solidFill>
              <a:latin typeface="Arial Narrow"/>
              <a:ea typeface="Arial Narrow"/>
              <a:cs typeface="Arial Narrow"/>
              <a:sym typeface="Arial Narrow"/>
            </a:endParaRPr>
          </a:p>
          <a:p>
            <a:pPr marL="228600" marR="0" lvl="0" indent="-217170" algn="l" rtl="0">
              <a:lnSpc>
                <a:spcPct val="90000"/>
              </a:lnSpc>
              <a:spcBef>
                <a:spcPts val="1000"/>
              </a:spcBef>
              <a:spcAft>
                <a:spcPts val="0"/>
              </a:spcAft>
              <a:buClr>
                <a:srgbClr val="F36A4D"/>
              </a:buClr>
              <a:buSzPct val="100000"/>
              <a:buFont typeface="Noto Sans Symbols"/>
              <a:buChar char="⮚"/>
            </a:pPr>
            <a:r>
              <a:rPr lang="fr-FR" sz="2400" dirty="0">
                <a:solidFill>
                  <a:srgbClr val="3F3F3F"/>
                </a:solidFill>
                <a:latin typeface="Arial Narrow"/>
                <a:ea typeface="Arial Narrow"/>
                <a:cs typeface="Arial Narrow"/>
                <a:sym typeface="Arial Narrow"/>
              </a:rPr>
              <a:t>Un jour : s’attaquer aux liens 71X mais entreprise irréaliste tant que Paprika ne permet pas de traiter les collectivités </a:t>
            </a:r>
            <a:r>
              <a:rPr lang="fr-FR" sz="1700" dirty="0">
                <a:solidFill>
                  <a:srgbClr val="3F3F3F"/>
                </a:solidFill>
                <a:latin typeface="Arial Narrow"/>
                <a:ea typeface="Arial Narrow"/>
                <a:cs typeface="Arial Narrow"/>
                <a:sym typeface="Arial Narrow"/>
              </a:rPr>
              <a:t>😿</a:t>
            </a:r>
            <a:endParaRPr sz="1700" dirty="0">
              <a:solidFill>
                <a:srgbClr val="3F3F3F"/>
              </a:solidFill>
              <a:latin typeface="Arial Narrow"/>
              <a:ea typeface="Arial Narrow"/>
              <a:cs typeface="Arial Narrow"/>
              <a:sym typeface="Arial Narrow"/>
            </a:endParaRPr>
          </a:p>
        </p:txBody>
      </p:sp>
      <p:sp>
        <p:nvSpPr>
          <p:cNvPr id="150" name="Google Shape;150;g24459a5dbba_0_5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p>
            <a:pPr marL="0" lvl="0" indent="457200" algn="ctr" rtl="0">
              <a:spcBef>
                <a:spcPts val="0"/>
              </a:spcBef>
              <a:spcAft>
                <a:spcPts val="0"/>
              </a:spcAft>
              <a:buClr>
                <a:schemeClr val="dk1"/>
              </a:buClr>
              <a:buFont typeface="Arial"/>
              <a:buNone/>
            </a:pPr>
            <a:r>
              <a:rPr lang="fr-FR">
                <a:solidFill>
                  <a:srgbClr val="3F3F3F"/>
                </a:solidFill>
              </a:rPr>
              <a:t>Paprika : retour d’expérience – Clément Siberchicot</a:t>
            </a:r>
            <a:endParaRPr/>
          </a:p>
          <a:p>
            <a:pPr marL="0" lvl="0" indent="0" algn="ctr" rtl="0">
              <a:spcBef>
                <a:spcPts val="0"/>
              </a:spcBef>
              <a:spcAft>
                <a:spcPts val="0"/>
              </a:spcAft>
              <a:buNone/>
            </a:pPr>
            <a:endParaRPr>
              <a:solidFill>
                <a:srgbClr val="3F3F3F"/>
              </a:solidFill>
            </a:endParaRPr>
          </a:p>
        </p:txBody>
      </p:sp>
      <p:sp>
        <p:nvSpPr>
          <p:cNvPr id="151" name="Google Shape;151;g24459a5dbba_0_5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47</a:t>
            </a:fld>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g24459a5dbba_0_45"/>
          <p:cNvSpPr txBox="1">
            <a:spLocks noGrp="1"/>
          </p:cNvSpPr>
          <p:nvPr>
            <p:ph type="title"/>
          </p:nvPr>
        </p:nvSpPr>
        <p:spPr>
          <a:xfrm>
            <a:off x="1688450" y="609600"/>
            <a:ext cx="8350800" cy="9534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2E75B5"/>
              </a:buClr>
              <a:buSzPct val="100000"/>
              <a:buFont typeface="Arial Narrow"/>
              <a:buNone/>
            </a:pPr>
            <a:r>
              <a:rPr lang="fr-FR" sz="4000">
                <a:solidFill>
                  <a:srgbClr val="2E75B5"/>
                </a:solidFill>
                <a:latin typeface="Arial Narrow"/>
                <a:ea typeface="Arial Narrow"/>
                <a:cs typeface="Arial Narrow"/>
                <a:sym typeface="Arial Narrow"/>
              </a:rPr>
              <a:t>Amélioration et harmonisation des notices IdRef de la faculté permanente de Sciences Po</a:t>
            </a:r>
            <a:endParaRPr/>
          </a:p>
        </p:txBody>
      </p:sp>
      <p:sp>
        <p:nvSpPr>
          <p:cNvPr id="157" name="Google Shape;157;g24459a5dbba_0_45"/>
          <p:cNvSpPr txBox="1">
            <a:spLocks noGrp="1"/>
          </p:cNvSpPr>
          <p:nvPr>
            <p:ph type="body" idx="1"/>
          </p:nvPr>
        </p:nvSpPr>
        <p:spPr>
          <a:xfrm>
            <a:off x="719150" y="1969850"/>
            <a:ext cx="10634700" cy="4162800"/>
          </a:xfrm>
          <a:prstGeom prst="rect">
            <a:avLst/>
          </a:prstGeom>
          <a:noFill/>
          <a:ln>
            <a:noFill/>
          </a:ln>
        </p:spPr>
        <p:txBody>
          <a:bodyPr spcFirstLastPara="1" wrap="square" lIns="91425" tIns="45700" rIns="91425" bIns="45700" anchor="t" anchorCtr="0">
            <a:normAutofit fontScale="77500" lnSpcReduction="20000"/>
          </a:bodyPr>
          <a:lstStyle/>
          <a:p>
            <a:pPr marL="0" lvl="1" indent="0" algn="l" rtl="0">
              <a:lnSpc>
                <a:spcPct val="90000"/>
              </a:lnSpc>
              <a:spcBef>
                <a:spcPts val="500"/>
              </a:spcBef>
              <a:spcAft>
                <a:spcPts val="0"/>
              </a:spcAft>
              <a:buClr>
                <a:srgbClr val="C00000"/>
              </a:buClr>
              <a:buSzPct val="100000"/>
              <a:buNone/>
            </a:pPr>
            <a:endParaRPr sz="2000">
              <a:solidFill>
                <a:srgbClr val="3F3F3F"/>
              </a:solidFill>
              <a:latin typeface="Arial Narrow"/>
              <a:ea typeface="Arial Narrow"/>
              <a:cs typeface="Arial Narrow"/>
              <a:sym typeface="Arial Narrow"/>
            </a:endParaRPr>
          </a:p>
          <a:p>
            <a:pPr marL="228600" lvl="0" indent="-205740" algn="l" rtl="0">
              <a:lnSpc>
                <a:spcPct val="90000"/>
              </a:lnSpc>
              <a:spcBef>
                <a:spcPts val="1000"/>
              </a:spcBef>
              <a:spcAft>
                <a:spcPts val="0"/>
              </a:spcAft>
              <a:buClr>
                <a:srgbClr val="F36A4D"/>
              </a:buClr>
              <a:buSzPct val="100000"/>
              <a:buFont typeface="Noto Sans Symbols"/>
              <a:buChar char="➢"/>
            </a:pPr>
            <a:r>
              <a:rPr lang="fr-FR" sz="2400">
                <a:solidFill>
                  <a:srgbClr val="3F3F3F"/>
                </a:solidFill>
                <a:latin typeface="Arial Narrow"/>
                <a:ea typeface="Arial Narrow"/>
                <a:cs typeface="Arial Narrow"/>
                <a:sym typeface="Arial Narrow"/>
              </a:rPr>
              <a:t>En 2020 : alignement avec IdRef des 350 membres de la faculté permanente de Sciences Po répertoriés dans notre archive ouverte (locale à l’époque)</a:t>
            </a:r>
            <a:endParaRPr sz="2400">
              <a:solidFill>
                <a:srgbClr val="3F3F3F"/>
              </a:solidFill>
              <a:latin typeface="Arial Narrow"/>
              <a:ea typeface="Arial Narrow"/>
              <a:cs typeface="Arial Narrow"/>
              <a:sym typeface="Arial Narrow"/>
            </a:endParaRPr>
          </a:p>
          <a:p>
            <a:pPr marL="228600" lvl="0" indent="-205740" algn="l" rtl="0">
              <a:lnSpc>
                <a:spcPct val="90000"/>
              </a:lnSpc>
              <a:spcBef>
                <a:spcPts val="1000"/>
              </a:spcBef>
              <a:spcAft>
                <a:spcPts val="0"/>
              </a:spcAft>
              <a:buClr>
                <a:srgbClr val="F36A4D"/>
              </a:buClr>
              <a:buSzPct val="100000"/>
              <a:buFont typeface="Noto Sans Symbols"/>
              <a:buChar char="➢"/>
            </a:pPr>
            <a:r>
              <a:rPr lang="fr-FR" sz="2400">
                <a:solidFill>
                  <a:srgbClr val="3F3F3F"/>
                </a:solidFill>
                <a:latin typeface="Arial Narrow"/>
                <a:ea typeface="Arial Narrow"/>
                <a:cs typeface="Arial Narrow"/>
                <a:sym typeface="Arial Narrow"/>
              </a:rPr>
              <a:t>Eté 2023 : fourniture des ID HAL, ORCID, Scopus + affiliation de ces personnes à leurs centre de recherche par mes collègues chargés de notre archive ouverte  </a:t>
            </a:r>
            <a:r>
              <a:rPr lang="fr-FR" sz="2400" u="sng">
                <a:solidFill>
                  <a:schemeClr val="hlink"/>
                </a:solidFill>
                <a:latin typeface="Arial Narrow"/>
                <a:ea typeface="Arial Narrow"/>
                <a:cs typeface="Arial Narrow"/>
                <a:sym typeface="Arial Narrow"/>
                <a:hlinkClick r:id="rId3"/>
              </a:rPr>
              <a:t>Spire-HAL</a:t>
            </a:r>
            <a:endParaRPr sz="2400">
              <a:solidFill>
                <a:srgbClr val="3F3F3F"/>
              </a:solidFill>
              <a:latin typeface="Arial Narrow"/>
              <a:ea typeface="Arial Narrow"/>
              <a:cs typeface="Arial Narrow"/>
              <a:sym typeface="Arial Narrow"/>
            </a:endParaRPr>
          </a:p>
          <a:p>
            <a:pPr marL="228600" lvl="0" indent="-205740" algn="l" rtl="0">
              <a:lnSpc>
                <a:spcPct val="90000"/>
              </a:lnSpc>
              <a:spcBef>
                <a:spcPts val="1000"/>
              </a:spcBef>
              <a:spcAft>
                <a:spcPts val="0"/>
              </a:spcAft>
              <a:buClr>
                <a:srgbClr val="F36A4D"/>
              </a:buClr>
              <a:buSzPct val="100000"/>
              <a:buFont typeface="Noto Sans Symbols"/>
              <a:buChar char="➢"/>
            </a:pPr>
            <a:r>
              <a:rPr lang="fr-FR" sz="2400">
                <a:solidFill>
                  <a:srgbClr val="3F3F3F"/>
                </a:solidFill>
                <a:latin typeface="Arial Narrow"/>
                <a:ea typeface="Arial Narrow"/>
                <a:cs typeface="Arial Narrow"/>
                <a:sym typeface="Arial Narrow"/>
              </a:rPr>
              <a:t>Enrichissements des notices d’autorité, via leur formulaire IdRef : </a:t>
            </a:r>
            <a:endParaRPr sz="2400">
              <a:solidFill>
                <a:srgbClr val="3F3F3F"/>
              </a:solidFill>
              <a:latin typeface="Arial Narrow"/>
              <a:ea typeface="Arial Narrow"/>
              <a:cs typeface="Arial Narrow"/>
              <a:sym typeface="Arial Narrow"/>
            </a:endParaRPr>
          </a:p>
          <a:p>
            <a:pPr marL="685800" lvl="1" indent="-243840" algn="l" rtl="0">
              <a:lnSpc>
                <a:spcPct val="90000"/>
              </a:lnSpc>
              <a:spcBef>
                <a:spcPts val="1000"/>
              </a:spcBef>
              <a:spcAft>
                <a:spcPts val="0"/>
              </a:spcAft>
              <a:buClr>
                <a:schemeClr val="accent2"/>
              </a:buClr>
              <a:buSzPct val="100000"/>
              <a:buFont typeface="Arial Narrow"/>
              <a:buChar char="○"/>
            </a:pPr>
            <a:r>
              <a:rPr lang="fr-FR">
                <a:solidFill>
                  <a:srgbClr val="3F3F3F"/>
                </a:solidFill>
                <a:latin typeface="Arial Narrow"/>
                <a:ea typeface="Arial Narrow"/>
                <a:cs typeface="Arial Narrow"/>
                <a:sym typeface="Arial Narrow"/>
              </a:rPr>
              <a:t>en identifiants externes</a:t>
            </a:r>
            <a:endParaRPr>
              <a:solidFill>
                <a:srgbClr val="3F3F3F"/>
              </a:solidFill>
              <a:latin typeface="Arial Narrow"/>
              <a:ea typeface="Arial Narrow"/>
              <a:cs typeface="Arial Narrow"/>
              <a:sym typeface="Arial Narrow"/>
            </a:endParaRPr>
          </a:p>
          <a:p>
            <a:pPr marL="685800" lvl="1" indent="-243840" algn="l" rtl="0">
              <a:lnSpc>
                <a:spcPct val="90000"/>
              </a:lnSpc>
              <a:spcBef>
                <a:spcPts val="1000"/>
              </a:spcBef>
              <a:spcAft>
                <a:spcPts val="0"/>
              </a:spcAft>
              <a:buClr>
                <a:schemeClr val="accent2"/>
              </a:buClr>
              <a:buSzPct val="100000"/>
              <a:buFont typeface="Arial Narrow"/>
              <a:buChar char="○"/>
            </a:pPr>
            <a:r>
              <a:rPr lang="fr-FR">
                <a:solidFill>
                  <a:srgbClr val="3F3F3F"/>
                </a:solidFill>
                <a:latin typeface="Arial Narrow"/>
                <a:ea typeface="Arial Narrow"/>
                <a:cs typeface="Arial Narrow"/>
                <a:sym typeface="Arial Narrow"/>
              </a:rPr>
              <a:t>en données codées manquantes (langues, nationalités, dates…)</a:t>
            </a:r>
            <a:endParaRPr>
              <a:solidFill>
                <a:srgbClr val="3F3F3F"/>
              </a:solidFill>
              <a:latin typeface="Arial Narrow"/>
              <a:ea typeface="Arial Narrow"/>
              <a:cs typeface="Arial Narrow"/>
              <a:sym typeface="Arial Narrow"/>
            </a:endParaRPr>
          </a:p>
          <a:p>
            <a:pPr marL="685800" marR="0" lvl="1" indent="-243840" algn="l" rtl="0">
              <a:lnSpc>
                <a:spcPct val="90000"/>
              </a:lnSpc>
              <a:spcBef>
                <a:spcPts val="1000"/>
              </a:spcBef>
              <a:spcAft>
                <a:spcPts val="0"/>
              </a:spcAft>
              <a:buClr>
                <a:schemeClr val="accent2"/>
              </a:buClr>
              <a:buSzPct val="100000"/>
              <a:buFont typeface="Arial Narrow"/>
              <a:buChar char="○"/>
            </a:pPr>
            <a:r>
              <a:rPr lang="fr-FR">
                <a:solidFill>
                  <a:srgbClr val="3F3F3F"/>
                </a:solidFill>
                <a:latin typeface="Arial Narrow"/>
                <a:ea typeface="Arial Narrow"/>
                <a:cs typeface="Arial Narrow"/>
                <a:sym typeface="Arial Narrow"/>
              </a:rPr>
              <a:t>en qualificatifs 200 $c</a:t>
            </a:r>
            <a:endParaRPr>
              <a:solidFill>
                <a:srgbClr val="3F3F3F"/>
              </a:solidFill>
              <a:latin typeface="Arial Narrow"/>
              <a:ea typeface="Arial Narrow"/>
              <a:cs typeface="Arial Narrow"/>
              <a:sym typeface="Arial Narrow"/>
            </a:endParaRPr>
          </a:p>
          <a:p>
            <a:pPr marL="685800" lvl="1" indent="-243840" algn="l" rtl="0">
              <a:lnSpc>
                <a:spcPct val="90000"/>
              </a:lnSpc>
              <a:spcBef>
                <a:spcPts val="1000"/>
              </a:spcBef>
              <a:spcAft>
                <a:spcPts val="0"/>
              </a:spcAft>
              <a:buClr>
                <a:schemeClr val="accent2"/>
              </a:buClr>
              <a:buSzPct val="100000"/>
              <a:buFont typeface="Arial Narrow"/>
              <a:buChar char="○"/>
            </a:pPr>
            <a:r>
              <a:rPr lang="fr-FR" sz="2400">
                <a:solidFill>
                  <a:srgbClr val="3F3F3F"/>
                </a:solidFill>
                <a:latin typeface="Arial Narrow"/>
                <a:ea typeface="Arial Narrow"/>
                <a:cs typeface="Arial Narrow"/>
                <a:sym typeface="Arial Narrow"/>
              </a:rPr>
              <a:t>en liens </a:t>
            </a:r>
            <a:r>
              <a:rPr lang="fr-FR">
                <a:solidFill>
                  <a:srgbClr val="3F3F3F"/>
                </a:solidFill>
                <a:latin typeface="Arial Narrow"/>
                <a:ea typeface="Arial Narrow"/>
                <a:cs typeface="Arial Narrow"/>
                <a:sym typeface="Arial Narrow"/>
              </a:rPr>
              <a:t>510</a:t>
            </a:r>
            <a:r>
              <a:rPr lang="fr-FR" sz="2400">
                <a:solidFill>
                  <a:srgbClr val="3F3F3F"/>
                </a:solidFill>
                <a:latin typeface="Arial Narrow"/>
                <a:ea typeface="Arial Narrow"/>
                <a:cs typeface="Arial Narrow"/>
                <a:sym typeface="Arial Narrow"/>
              </a:rPr>
              <a:t> vers leur structure de rattachement (l’un des 12 centres de recherche de Sciences Po)</a:t>
            </a:r>
            <a:endParaRPr sz="2400">
              <a:solidFill>
                <a:srgbClr val="3F3F3F"/>
              </a:solidFill>
              <a:latin typeface="Arial Narrow"/>
              <a:ea typeface="Arial Narrow"/>
              <a:cs typeface="Arial Narrow"/>
              <a:sym typeface="Arial Narrow"/>
            </a:endParaRPr>
          </a:p>
          <a:p>
            <a:pPr marL="228600" lvl="0" indent="-205740" algn="l" rtl="0">
              <a:lnSpc>
                <a:spcPct val="90000"/>
              </a:lnSpc>
              <a:spcBef>
                <a:spcPts val="1000"/>
              </a:spcBef>
              <a:spcAft>
                <a:spcPts val="0"/>
              </a:spcAft>
              <a:buClr>
                <a:srgbClr val="F36A4D"/>
              </a:buClr>
              <a:buSzPct val="100000"/>
              <a:buFont typeface="Noto Sans Symbols"/>
              <a:buChar char="➢"/>
            </a:pPr>
            <a:r>
              <a:rPr lang="fr-FR" sz="2400">
                <a:solidFill>
                  <a:srgbClr val="3F3F3F"/>
                </a:solidFill>
                <a:latin typeface="Arial Narrow"/>
                <a:ea typeface="Arial Narrow"/>
                <a:cs typeface="Arial Narrow"/>
                <a:sym typeface="Arial Narrow"/>
              </a:rPr>
              <a:t>Clic systématique sur le bouton              pour vérifier la qualité des liens et les améliorer</a:t>
            </a:r>
            <a:endParaRPr sz="2400">
              <a:solidFill>
                <a:srgbClr val="3F3F3F"/>
              </a:solidFill>
              <a:latin typeface="Arial Narrow"/>
              <a:ea typeface="Arial Narrow"/>
              <a:cs typeface="Arial Narrow"/>
              <a:sym typeface="Arial Narrow"/>
            </a:endParaRPr>
          </a:p>
          <a:p>
            <a:pPr marL="228600" marR="0" lvl="0" indent="0" algn="l" rtl="0">
              <a:lnSpc>
                <a:spcPct val="90000"/>
              </a:lnSpc>
              <a:spcBef>
                <a:spcPts val="1000"/>
              </a:spcBef>
              <a:spcAft>
                <a:spcPts val="0"/>
              </a:spcAft>
              <a:buNone/>
            </a:pPr>
            <a:endParaRPr sz="2400">
              <a:solidFill>
                <a:srgbClr val="3F3F3F"/>
              </a:solidFill>
              <a:latin typeface="Arial Narrow"/>
              <a:ea typeface="Arial Narrow"/>
              <a:cs typeface="Arial Narrow"/>
              <a:sym typeface="Arial Narrow"/>
            </a:endParaRPr>
          </a:p>
          <a:p>
            <a:pPr marL="228600" marR="0" lvl="0" indent="0" algn="l" rtl="0">
              <a:lnSpc>
                <a:spcPct val="90000"/>
              </a:lnSpc>
              <a:spcBef>
                <a:spcPts val="1000"/>
              </a:spcBef>
              <a:spcAft>
                <a:spcPts val="0"/>
              </a:spcAft>
              <a:buNone/>
            </a:pPr>
            <a:r>
              <a:rPr lang="fr-FR" sz="2400">
                <a:solidFill>
                  <a:srgbClr val="3F3F3F"/>
                </a:solidFill>
                <a:latin typeface="Arial Narrow"/>
                <a:ea typeface="Arial Narrow"/>
                <a:cs typeface="Arial Narrow"/>
                <a:sym typeface="Arial Narrow"/>
              </a:rPr>
              <a:t>Bilan : 337 liens créés grâce à Paprika + création de 7 nouvelles autorités IdRef</a:t>
            </a:r>
            <a:endParaRPr sz="2400">
              <a:solidFill>
                <a:srgbClr val="3F3F3F"/>
              </a:solidFill>
              <a:latin typeface="Arial Narrow"/>
              <a:ea typeface="Arial Narrow"/>
              <a:cs typeface="Arial Narrow"/>
              <a:sym typeface="Arial Narrow"/>
            </a:endParaRPr>
          </a:p>
        </p:txBody>
      </p:sp>
      <p:sp>
        <p:nvSpPr>
          <p:cNvPr id="158" name="Google Shape;158;g24459a5dbba_0_4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p>
            <a:pPr marL="0" lvl="0" indent="457200" algn="ctr" rtl="0">
              <a:spcBef>
                <a:spcPts val="0"/>
              </a:spcBef>
              <a:spcAft>
                <a:spcPts val="0"/>
              </a:spcAft>
              <a:buClr>
                <a:schemeClr val="dk1"/>
              </a:buClr>
              <a:buFont typeface="Arial"/>
              <a:buNone/>
            </a:pPr>
            <a:r>
              <a:rPr lang="fr-FR">
                <a:solidFill>
                  <a:srgbClr val="3F3F3F"/>
                </a:solidFill>
              </a:rPr>
              <a:t>Paprika : retour d’expérience – Clément Siberchicot</a:t>
            </a:r>
            <a:endParaRPr/>
          </a:p>
          <a:p>
            <a:pPr marL="0" lvl="0" indent="0" algn="ctr" rtl="0">
              <a:spcBef>
                <a:spcPts val="0"/>
              </a:spcBef>
              <a:spcAft>
                <a:spcPts val="0"/>
              </a:spcAft>
              <a:buNone/>
            </a:pPr>
            <a:endParaRPr>
              <a:solidFill>
                <a:srgbClr val="3F3F3F"/>
              </a:solidFill>
            </a:endParaRPr>
          </a:p>
        </p:txBody>
      </p:sp>
      <p:sp>
        <p:nvSpPr>
          <p:cNvPr id="159" name="Google Shape;159;g24459a5dbba_0_4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48</a:t>
            </a:fld>
            <a:endParaRPr/>
          </a:p>
        </p:txBody>
      </p:sp>
      <p:pic>
        <p:nvPicPr>
          <p:cNvPr id="160" name="Google Shape;160;g24459a5dbba_0_45"/>
          <p:cNvPicPr preferRelativeResize="0"/>
          <p:nvPr/>
        </p:nvPicPr>
        <p:blipFill>
          <a:blip r:embed="rId4">
            <a:alphaModFix/>
          </a:blip>
          <a:stretch>
            <a:fillRect/>
          </a:stretch>
        </p:blipFill>
        <p:spPr>
          <a:xfrm>
            <a:off x="4038600" y="5051799"/>
            <a:ext cx="712850" cy="583225"/>
          </a:xfrm>
          <a:prstGeom prst="rect">
            <a:avLst/>
          </a:prstGeom>
          <a:noFill/>
          <a:ln>
            <a:noFill/>
          </a:ln>
        </p:spPr>
      </p:pic>
      <p:pic>
        <p:nvPicPr>
          <p:cNvPr id="161" name="Google Shape;161;g24459a5dbba_0_45"/>
          <p:cNvPicPr preferRelativeResize="0"/>
          <p:nvPr/>
        </p:nvPicPr>
        <p:blipFill>
          <a:blip r:embed="rId5">
            <a:alphaModFix/>
          </a:blip>
          <a:stretch>
            <a:fillRect/>
          </a:stretch>
        </p:blipFill>
        <p:spPr>
          <a:xfrm>
            <a:off x="8825275" y="1468838"/>
            <a:ext cx="783000" cy="783000"/>
          </a:xfrm>
          <a:prstGeom prst="rect">
            <a:avLst/>
          </a:prstGeom>
          <a:noFill/>
          <a:ln>
            <a:noFill/>
          </a:ln>
        </p:spPr>
      </p:pic>
      <p:pic>
        <p:nvPicPr>
          <p:cNvPr id="162" name="Google Shape;162;g24459a5dbba_0_45"/>
          <p:cNvPicPr preferRelativeResize="0"/>
          <p:nvPr/>
        </p:nvPicPr>
        <p:blipFill>
          <a:blip r:embed="rId6">
            <a:alphaModFix/>
          </a:blip>
          <a:stretch>
            <a:fillRect/>
          </a:stretch>
        </p:blipFill>
        <p:spPr>
          <a:xfrm>
            <a:off x="9608275" y="1474575"/>
            <a:ext cx="2314575" cy="771525"/>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4"/>
          <p:cNvSpPr txBox="1">
            <a:spLocks noGrp="1"/>
          </p:cNvSpPr>
          <p:nvPr>
            <p:ph type="ftr" idx="11"/>
          </p:nvPr>
        </p:nvSpPr>
        <p:spPr>
          <a:xfrm>
            <a:off x="3191325" y="6482727"/>
            <a:ext cx="4797300" cy="365100"/>
          </a:xfrm>
          <a:prstGeom prst="rect">
            <a:avLst/>
          </a:prstGeom>
          <a:noFill/>
          <a:ln>
            <a:noFill/>
          </a:ln>
        </p:spPr>
        <p:txBody>
          <a:bodyPr spcFirstLastPara="1" wrap="square" lIns="91425" tIns="45700" rIns="91425" bIns="45700" anchor="ctr" anchorCtr="0">
            <a:noAutofit/>
          </a:bodyPr>
          <a:lstStyle/>
          <a:p>
            <a:pPr marL="0" lvl="0" indent="457200" algn="ctr" rtl="0">
              <a:spcBef>
                <a:spcPts val="0"/>
              </a:spcBef>
              <a:spcAft>
                <a:spcPts val="0"/>
              </a:spcAft>
              <a:buClr>
                <a:schemeClr val="dk1"/>
              </a:buClr>
              <a:buFont typeface="Arial"/>
              <a:buNone/>
            </a:pPr>
            <a:r>
              <a:rPr lang="fr-FR">
                <a:solidFill>
                  <a:srgbClr val="3F3F3F"/>
                </a:solidFill>
              </a:rPr>
              <a:t>Paprika : retour d’expérience – Clément Siberchicot</a:t>
            </a:r>
            <a:endParaRPr/>
          </a:p>
          <a:p>
            <a:pPr marL="0" lvl="0" indent="0" algn="ctr" rtl="0">
              <a:spcBef>
                <a:spcPts val="0"/>
              </a:spcBef>
              <a:spcAft>
                <a:spcPts val="0"/>
              </a:spcAft>
              <a:buNone/>
            </a:pPr>
            <a:endParaRPr>
              <a:solidFill>
                <a:srgbClr val="3F3F3F"/>
              </a:solidFill>
            </a:endParaRPr>
          </a:p>
        </p:txBody>
      </p:sp>
      <p:sp>
        <p:nvSpPr>
          <p:cNvPr id="168" name="Google Shape;168;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49</a:t>
            </a:fld>
            <a:endParaRPr/>
          </a:p>
        </p:txBody>
      </p:sp>
      <p:sp>
        <p:nvSpPr>
          <p:cNvPr id="169" name="Google Shape;169;p4"/>
          <p:cNvSpPr txBox="1"/>
          <p:nvPr/>
        </p:nvSpPr>
        <p:spPr>
          <a:xfrm>
            <a:off x="427325" y="609600"/>
            <a:ext cx="10641300" cy="953400"/>
          </a:xfrm>
          <a:prstGeom prst="rect">
            <a:avLst/>
          </a:prstGeom>
          <a:noFill/>
          <a:ln>
            <a:noFill/>
          </a:ln>
        </p:spPr>
        <p:txBody>
          <a:bodyPr spcFirstLastPara="1" wrap="square" lIns="91425" tIns="45700" rIns="91425" bIns="45700" anchor="ctr" anchorCtr="0">
            <a:normAutofit/>
          </a:bodyPr>
          <a:lstStyle/>
          <a:p>
            <a:pPr marL="0" marR="0" lvl="0" indent="0" algn="l" rtl="0">
              <a:lnSpc>
                <a:spcPct val="70000"/>
              </a:lnSpc>
              <a:spcBef>
                <a:spcPts val="0"/>
              </a:spcBef>
              <a:spcAft>
                <a:spcPts val="0"/>
              </a:spcAft>
              <a:buClr>
                <a:srgbClr val="2E75B5"/>
              </a:buClr>
              <a:buSzPts val="4000"/>
              <a:buFont typeface="Arial Narrow"/>
              <a:buNone/>
            </a:pPr>
            <a:r>
              <a:rPr lang="fr-FR" sz="2800">
                <a:solidFill>
                  <a:srgbClr val="2E75B5"/>
                </a:solidFill>
                <a:latin typeface="Arial Narrow"/>
                <a:ea typeface="Arial Narrow"/>
                <a:cs typeface="Arial Narrow"/>
                <a:sym typeface="Arial Narrow"/>
              </a:rPr>
              <a:t>Amélioration des notices des mémoires de l’Institut d’études politiques de Paris </a:t>
            </a:r>
            <a:endParaRPr sz="200"/>
          </a:p>
        </p:txBody>
      </p:sp>
      <p:sp>
        <p:nvSpPr>
          <p:cNvPr id="170" name="Google Shape;170;p4"/>
          <p:cNvSpPr txBox="1"/>
          <p:nvPr/>
        </p:nvSpPr>
        <p:spPr>
          <a:xfrm>
            <a:off x="1095050" y="1636325"/>
            <a:ext cx="8989800" cy="4846500"/>
          </a:xfrm>
          <a:prstGeom prst="rect">
            <a:avLst/>
          </a:prstGeom>
          <a:noFill/>
          <a:ln>
            <a:noFill/>
          </a:ln>
        </p:spPr>
        <p:txBody>
          <a:bodyPr spcFirstLastPara="1" wrap="square" lIns="91425" tIns="45700" rIns="91425" bIns="45700" anchor="t" anchorCtr="0">
            <a:normAutofit fontScale="25000" lnSpcReduction="20000"/>
          </a:bodyPr>
          <a:lstStyle/>
          <a:p>
            <a:pPr marL="0" marR="0" lvl="0" indent="0" algn="l" rtl="0">
              <a:lnSpc>
                <a:spcPct val="90000"/>
              </a:lnSpc>
              <a:spcBef>
                <a:spcPts val="0"/>
              </a:spcBef>
              <a:spcAft>
                <a:spcPts val="0"/>
              </a:spcAft>
              <a:buClr>
                <a:srgbClr val="F36A4D"/>
              </a:buClr>
              <a:buSzPct val="36585"/>
              <a:buFont typeface="Arial"/>
              <a:buNone/>
            </a:pPr>
            <a:r>
              <a:rPr lang="fr-FR" sz="8200" b="1" i="1" dirty="0">
                <a:solidFill>
                  <a:srgbClr val="F36A4D"/>
                </a:solidFill>
                <a:latin typeface="Arial Narrow"/>
                <a:ea typeface="Arial Narrow"/>
                <a:cs typeface="Arial Narrow"/>
                <a:sym typeface="Arial Narrow"/>
              </a:rPr>
              <a:t>Méthodologie</a:t>
            </a:r>
            <a:endParaRPr sz="8200" b="1" i="1" dirty="0">
              <a:solidFill>
                <a:srgbClr val="F36A4D"/>
              </a:solidFill>
              <a:latin typeface="Arial Narrow"/>
              <a:ea typeface="Arial Narrow"/>
              <a:cs typeface="Arial Narrow"/>
              <a:sym typeface="Arial Narrow"/>
            </a:endParaRPr>
          </a:p>
          <a:p>
            <a:pPr marL="0" marR="0" lvl="0" indent="0" algn="l" rtl="0">
              <a:lnSpc>
                <a:spcPct val="90000"/>
              </a:lnSpc>
              <a:spcBef>
                <a:spcPts val="0"/>
              </a:spcBef>
              <a:spcAft>
                <a:spcPts val="0"/>
              </a:spcAft>
              <a:buClr>
                <a:srgbClr val="F36A4D"/>
              </a:buClr>
              <a:buSzPct val="100000"/>
              <a:buFont typeface="Arial"/>
              <a:buNone/>
            </a:pPr>
            <a:endParaRPr sz="3000" b="1" i="1" dirty="0">
              <a:solidFill>
                <a:srgbClr val="F36A4D"/>
              </a:solidFill>
              <a:latin typeface="Arial Narrow"/>
              <a:ea typeface="Arial Narrow"/>
              <a:cs typeface="Arial Narrow"/>
              <a:sym typeface="Arial Narrow"/>
            </a:endParaRPr>
          </a:p>
          <a:p>
            <a:pPr marL="457200" marR="0" lvl="0" indent="-335740" algn="l" rtl="0">
              <a:lnSpc>
                <a:spcPct val="90000"/>
              </a:lnSpc>
              <a:spcBef>
                <a:spcPts val="1000"/>
              </a:spcBef>
              <a:spcAft>
                <a:spcPts val="0"/>
              </a:spcAft>
              <a:buClr>
                <a:srgbClr val="3F3F3F"/>
              </a:buClr>
              <a:buSzPct val="100000"/>
              <a:buAutoNum type="arabicPeriod"/>
            </a:pPr>
            <a:r>
              <a:rPr lang="fr-FR" sz="6749" dirty="0">
                <a:solidFill>
                  <a:srgbClr val="3F3F3F"/>
                </a:solidFill>
              </a:rPr>
              <a:t>identification du corpus : à partir de la mention en note de thèse ⇒ </a:t>
            </a:r>
            <a:r>
              <a:rPr lang="fr-FR" sz="6749" b="1" dirty="0">
                <a:solidFill>
                  <a:srgbClr val="3F3F3F"/>
                </a:solidFill>
              </a:rPr>
              <a:t>6150 notices</a:t>
            </a:r>
            <a:endParaRPr sz="6749" b="1" dirty="0">
              <a:solidFill>
                <a:srgbClr val="3F3F3F"/>
              </a:solidFill>
            </a:endParaRPr>
          </a:p>
          <a:p>
            <a:pPr marL="457200" marR="0" lvl="0" indent="-335740" algn="l" rtl="0">
              <a:lnSpc>
                <a:spcPct val="90000"/>
              </a:lnSpc>
              <a:spcBef>
                <a:spcPts val="0"/>
              </a:spcBef>
              <a:spcAft>
                <a:spcPts val="0"/>
              </a:spcAft>
              <a:buClr>
                <a:srgbClr val="3F3F3F"/>
              </a:buClr>
              <a:buSzPct val="100000"/>
              <a:buAutoNum type="arabicPeriod"/>
            </a:pPr>
            <a:r>
              <a:rPr lang="fr-FR" sz="6749" dirty="0">
                <a:solidFill>
                  <a:srgbClr val="3F3F3F"/>
                </a:solidFill>
              </a:rPr>
              <a:t>extraction des données (depuis </a:t>
            </a:r>
            <a:r>
              <a:rPr lang="fr-FR" sz="6749" dirty="0" err="1">
                <a:solidFill>
                  <a:srgbClr val="3F3F3F"/>
                </a:solidFill>
              </a:rPr>
              <a:t>WiniBW</a:t>
            </a:r>
            <a:r>
              <a:rPr lang="fr-FR" sz="6749" dirty="0">
                <a:solidFill>
                  <a:srgbClr val="3F3F3F"/>
                </a:solidFill>
              </a:rPr>
              <a:t> ou Alma, via </a:t>
            </a:r>
            <a:r>
              <a:rPr lang="fr-FR" sz="6749" dirty="0" err="1">
                <a:solidFill>
                  <a:srgbClr val="3F3F3F"/>
                </a:solidFill>
              </a:rPr>
              <a:t>MarcEdit</a:t>
            </a:r>
            <a:r>
              <a:rPr lang="fr-FR" sz="6749" dirty="0">
                <a:solidFill>
                  <a:srgbClr val="3F3F3F"/>
                </a:solidFill>
              </a:rPr>
              <a:t>)</a:t>
            </a:r>
            <a:endParaRPr sz="6749" dirty="0"/>
          </a:p>
          <a:p>
            <a:pPr marL="457200" marR="0" lvl="0" indent="-335740" algn="l" rtl="0">
              <a:lnSpc>
                <a:spcPct val="90000"/>
              </a:lnSpc>
              <a:spcBef>
                <a:spcPts val="0"/>
              </a:spcBef>
              <a:spcAft>
                <a:spcPts val="0"/>
              </a:spcAft>
              <a:buClr>
                <a:srgbClr val="3F3F3F"/>
              </a:buClr>
              <a:buSzPct val="100000"/>
              <a:buAutoNum type="arabicPeriod"/>
            </a:pPr>
            <a:r>
              <a:rPr lang="fr-FR" sz="6749" dirty="0">
                <a:solidFill>
                  <a:srgbClr val="3F3F3F"/>
                </a:solidFill>
              </a:rPr>
              <a:t>raffinage des données dans </a:t>
            </a:r>
            <a:r>
              <a:rPr lang="fr-FR" sz="6749" dirty="0" err="1">
                <a:solidFill>
                  <a:srgbClr val="3F3F3F"/>
                </a:solidFill>
              </a:rPr>
              <a:t>OpenRefine</a:t>
            </a:r>
            <a:endParaRPr sz="6749" dirty="0">
              <a:solidFill>
                <a:srgbClr val="3F3F3F"/>
              </a:solidFill>
            </a:endParaRPr>
          </a:p>
          <a:p>
            <a:pPr marL="457200" marR="0" lvl="0" indent="-335740" algn="l" rtl="0">
              <a:lnSpc>
                <a:spcPct val="90000"/>
              </a:lnSpc>
              <a:spcBef>
                <a:spcPts val="0"/>
              </a:spcBef>
              <a:spcAft>
                <a:spcPts val="0"/>
              </a:spcAft>
              <a:buClr>
                <a:srgbClr val="3F3F3F"/>
              </a:buClr>
              <a:buSzPct val="100000"/>
              <a:buAutoNum type="arabicPeriod"/>
            </a:pPr>
            <a:r>
              <a:rPr lang="fr-FR" sz="6749" dirty="0">
                <a:solidFill>
                  <a:srgbClr val="3F3F3F"/>
                </a:solidFill>
              </a:rPr>
              <a:t>repérage des améliorations à apporter le cas échéant : </a:t>
            </a:r>
            <a:endParaRPr sz="6749" dirty="0">
              <a:solidFill>
                <a:srgbClr val="3F3F3F"/>
              </a:solidFill>
            </a:endParaRPr>
          </a:p>
          <a:p>
            <a:pPr marL="457200" marR="0" lvl="0" indent="-335740" algn="l" rtl="0">
              <a:lnSpc>
                <a:spcPct val="90000"/>
              </a:lnSpc>
              <a:spcBef>
                <a:spcPts val="0"/>
              </a:spcBef>
              <a:spcAft>
                <a:spcPts val="0"/>
              </a:spcAft>
              <a:buClr>
                <a:srgbClr val="3F3F3F"/>
              </a:buClr>
              <a:buSzPct val="100000"/>
              <a:buFont typeface="Arial Narrow"/>
              <a:buChar char="●"/>
            </a:pPr>
            <a:r>
              <a:rPr lang="fr-FR" sz="6749" dirty="0">
                <a:solidFill>
                  <a:srgbClr val="3F3F3F"/>
                </a:solidFill>
              </a:rPr>
              <a:t>ajout d’une zone </a:t>
            </a:r>
            <a:r>
              <a:rPr lang="fr-FR" sz="6749" b="1" dirty="0">
                <a:solidFill>
                  <a:srgbClr val="3F3F3F"/>
                </a:solidFill>
              </a:rPr>
              <a:t>183</a:t>
            </a:r>
            <a:endParaRPr sz="6749" dirty="0">
              <a:solidFill>
                <a:srgbClr val="3F3F3F"/>
              </a:solidFill>
            </a:endParaRPr>
          </a:p>
          <a:p>
            <a:pPr marL="457200" marR="0" lvl="0" indent="-335740" algn="l" rtl="0">
              <a:lnSpc>
                <a:spcPct val="90000"/>
              </a:lnSpc>
              <a:spcBef>
                <a:spcPts val="0"/>
              </a:spcBef>
              <a:spcAft>
                <a:spcPts val="0"/>
              </a:spcAft>
              <a:buClr>
                <a:srgbClr val="3F3F3F"/>
              </a:buClr>
              <a:buSzPct val="100000"/>
              <a:buFont typeface="Arial Narrow"/>
              <a:buChar char="●"/>
            </a:pPr>
            <a:r>
              <a:rPr lang="fr-FR" sz="6749" dirty="0">
                <a:solidFill>
                  <a:srgbClr val="3F3F3F"/>
                </a:solidFill>
              </a:rPr>
              <a:t>transformation des zones </a:t>
            </a:r>
            <a:r>
              <a:rPr lang="fr-FR" sz="6749" b="1" dirty="0">
                <a:solidFill>
                  <a:srgbClr val="3F3F3F"/>
                </a:solidFill>
              </a:rPr>
              <a:t>210 </a:t>
            </a:r>
            <a:r>
              <a:rPr lang="fr-FR" sz="6749" dirty="0">
                <a:solidFill>
                  <a:srgbClr val="3F3F3F"/>
                </a:solidFill>
              </a:rPr>
              <a:t>en </a:t>
            </a:r>
            <a:r>
              <a:rPr lang="fr-FR" sz="6749" b="1" dirty="0">
                <a:solidFill>
                  <a:srgbClr val="3F3F3F"/>
                </a:solidFill>
              </a:rPr>
              <a:t>214</a:t>
            </a:r>
            <a:endParaRPr sz="6749" dirty="0">
              <a:solidFill>
                <a:srgbClr val="3F3F3F"/>
              </a:solidFill>
            </a:endParaRPr>
          </a:p>
          <a:p>
            <a:pPr marL="457200" marR="0" lvl="0" indent="-335740" algn="l" rtl="0">
              <a:lnSpc>
                <a:spcPct val="90000"/>
              </a:lnSpc>
              <a:spcBef>
                <a:spcPts val="0"/>
              </a:spcBef>
              <a:spcAft>
                <a:spcPts val="0"/>
              </a:spcAft>
              <a:buClr>
                <a:srgbClr val="3F3F3F"/>
              </a:buClr>
              <a:buSzPct val="100000"/>
              <a:buFont typeface="Arial Narrow"/>
              <a:buChar char="●"/>
            </a:pPr>
            <a:r>
              <a:rPr lang="fr-FR" sz="6749" dirty="0">
                <a:solidFill>
                  <a:srgbClr val="3F3F3F"/>
                </a:solidFill>
              </a:rPr>
              <a:t>ajout d’un point d’accès de l’établissement de soutenance en </a:t>
            </a:r>
            <a:r>
              <a:rPr lang="fr-FR" sz="6749" b="1" dirty="0">
                <a:solidFill>
                  <a:srgbClr val="3F3F3F"/>
                </a:solidFill>
              </a:rPr>
              <a:t>711</a:t>
            </a:r>
            <a:endParaRPr sz="6749" b="1" dirty="0">
              <a:solidFill>
                <a:srgbClr val="3F3F3F"/>
              </a:solidFill>
            </a:endParaRPr>
          </a:p>
          <a:p>
            <a:pPr marL="457200" marR="0" lvl="0" indent="-335740" algn="l" rtl="0">
              <a:lnSpc>
                <a:spcPct val="90000"/>
              </a:lnSpc>
              <a:spcBef>
                <a:spcPts val="0"/>
              </a:spcBef>
              <a:spcAft>
                <a:spcPts val="0"/>
              </a:spcAft>
              <a:buClr>
                <a:srgbClr val="3F3F3F"/>
              </a:buClr>
              <a:buSzPct val="100000"/>
              <a:buFont typeface="Arial Narrow"/>
              <a:buChar char="●"/>
            </a:pPr>
            <a:r>
              <a:rPr lang="fr-FR" sz="6749" dirty="0">
                <a:solidFill>
                  <a:srgbClr val="3F3F3F"/>
                </a:solidFill>
              </a:rPr>
              <a:t>changement des codes de fonction </a:t>
            </a:r>
            <a:r>
              <a:rPr lang="fr-FR" sz="6749" b="1" dirty="0">
                <a:solidFill>
                  <a:srgbClr val="3F3F3F"/>
                </a:solidFill>
              </a:rPr>
              <a:t>727 (directeur de thèse) </a:t>
            </a:r>
            <a:r>
              <a:rPr lang="fr-FR" sz="6749" dirty="0">
                <a:solidFill>
                  <a:srgbClr val="3F3F3F"/>
                </a:solidFill>
              </a:rPr>
              <a:t>en </a:t>
            </a:r>
            <a:r>
              <a:rPr lang="fr-FR" sz="6749" b="1" dirty="0">
                <a:solidFill>
                  <a:srgbClr val="3F3F3F"/>
                </a:solidFill>
              </a:rPr>
              <a:t>003 (encadrant académique)</a:t>
            </a:r>
            <a:endParaRPr sz="6749" b="1" dirty="0">
              <a:solidFill>
                <a:srgbClr val="3F3F3F"/>
              </a:solidFill>
            </a:endParaRPr>
          </a:p>
          <a:p>
            <a:pPr marL="457200" marR="0" lvl="0" indent="-335740" algn="l" rtl="0">
              <a:lnSpc>
                <a:spcPct val="90000"/>
              </a:lnSpc>
              <a:spcBef>
                <a:spcPts val="0"/>
              </a:spcBef>
              <a:spcAft>
                <a:spcPts val="0"/>
              </a:spcAft>
              <a:buClr>
                <a:srgbClr val="3F3F3F"/>
              </a:buClr>
              <a:buSzPct val="100000"/>
              <a:buFont typeface="Arial Narrow"/>
              <a:buChar char="●"/>
            </a:pPr>
            <a:r>
              <a:rPr lang="fr-FR" sz="6749" dirty="0">
                <a:solidFill>
                  <a:srgbClr val="3F3F3F"/>
                </a:solidFill>
              </a:rPr>
              <a:t>ajout d’une </a:t>
            </a:r>
            <a:r>
              <a:rPr lang="fr-FR" sz="6749" b="1" dirty="0">
                <a:solidFill>
                  <a:srgbClr val="3F3F3F"/>
                </a:solidFill>
              </a:rPr>
              <a:t>Dewey en 676 basée sur la discipline de soutenance indiquée en note de thèse</a:t>
            </a:r>
            <a:endParaRPr sz="6749" b="1" dirty="0">
              <a:solidFill>
                <a:srgbClr val="3F3F3F"/>
              </a:solidFill>
            </a:endParaRPr>
          </a:p>
          <a:p>
            <a:pPr marL="457200" marR="0" lvl="0" indent="-335740" algn="l" rtl="0">
              <a:lnSpc>
                <a:spcPct val="90000"/>
              </a:lnSpc>
              <a:spcBef>
                <a:spcPts val="0"/>
              </a:spcBef>
              <a:spcAft>
                <a:spcPts val="0"/>
              </a:spcAft>
              <a:buClr>
                <a:srgbClr val="3F3F3F"/>
              </a:buClr>
              <a:buSzPct val="100000"/>
              <a:buFont typeface="Arial Narrow"/>
              <a:buChar char="●"/>
            </a:pPr>
            <a:r>
              <a:rPr lang="fr-FR" sz="6749" dirty="0">
                <a:solidFill>
                  <a:srgbClr val="3F3F3F"/>
                </a:solidFill>
              </a:rPr>
              <a:t>ajout des </a:t>
            </a:r>
            <a:r>
              <a:rPr lang="fr-FR" sz="6749" b="1" dirty="0">
                <a:solidFill>
                  <a:srgbClr val="3F3F3F"/>
                </a:solidFill>
              </a:rPr>
              <a:t>points d’accès 701 des </a:t>
            </a:r>
            <a:r>
              <a:rPr lang="fr-FR" sz="6749" b="1" dirty="0" err="1">
                <a:solidFill>
                  <a:srgbClr val="3F3F3F"/>
                </a:solidFill>
              </a:rPr>
              <a:t>encadrant·e·s</a:t>
            </a:r>
            <a:r>
              <a:rPr lang="fr-FR" sz="6749" b="1" dirty="0">
                <a:solidFill>
                  <a:srgbClr val="3F3F3F"/>
                </a:solidFill>
              </a:rPr>
              <a:t> académiques </a:t>
            </a:r>
            <a:r>
              <a:rPr lang="fr-FR" sz="6749" b="1" dirty="0" err="1">
                <a:solidFill>
                  <a:srgbClr val="3F3F3F"/>
                </a:solidFill>
              </a:rPr>
              <a:t>mentionné·e·s</a:t>
            </a:r>
            <a:r>
              <a:rPr lang="fr-FR" sz="6749" b="1" dirty="0">
                <a:solidFill>
                  <a:srgbClr val="3F3F3F"/>
                </a:solidFill>
              </a:rPr>
              <a:t> en 200 $g</a:t>
            </a:r>
            <a:endParaRPr sz="6749" b="1" dirty="0">
              <a:solidFill>
                <a:srgbClr val="3F3F3F"/>
              </a:solidFill>
            </a:endParaRPr>
          </a:p>
          <a:p>
            <a:pPr marL="457200" marR="0" lvl="0" indent="-335740" algn="l" rtl="0">
              <a:lnSpc>
                <a:spcPct val="90000"/>
              </a:lnSpc>
              <a:spcBef>
                <a:spcPts val="0"/>
              </a:spcBef>
              <a:spcAft>
                <a:spcPts val="0"/>
              </a:spcAft>
              <a:buClr>
                <a:srgbClr val="3F3F3F"/>
              </a:buClr>
              <a:buSzPct val="100000"/>
              <a:buAutoNum type="arabicPeriod" startAt="5"/>
            </a:pPr>
            <a:r>
              <a:rPr lang="fr-FR" sz="6749" dirty="0">
                <a:solidFill>
                  <a:srgbClr val="3F3F3F"/>
                </a:solidFill>
              </a:rPr>
              <a:t>extraction en 200$g puis alignement des noms des encadrants académiques sans point d’accès via un service de réconciliation avec </a:t>
            </a:r>
            <a:r>
              <a:rPr lang="fr-FR" sz="6749" dirty="0" err="1">
                <a:solidFill>
                  <a:srgbClr val="3F3F3F"/>
                </a:solidFill>
              </a:rPr>
              <a:t>IdRef</a:t>
            </a:r>
            <a:r>
              <a:rPr lang="fr-FR" sz="6749" dirty="0">
                <a:solidFill>
                  <a:srgbClr val="3F3F3F"/>
                </a:solidFill>
              </a:rPr>
              <a:t> dans </a:t>
            </a:r>
            <a:r>
              <a:rPr lang="fr-FR" sz="6749" dirty="0" err="1">
                <a:solidFill>
                  <a:srgbClr val="3F3F3F"/>
                </a:solidFill>
              </a:rPr>
              <a:t>OpenRefine</a:t>
            </a:r>
            <a:r>
              <a:rPr lang="fr-FR" sz="6749" dirty="0">
                <a:solidFill>
                  <a:srgbClr val="3F3F3F"/>
                </a:solidFill>
              </a:rPr>
              <a:t>, récupération de leurs identifiants PPN, construction des zones 701 #1$3XXXXXXXXX$4003 adéquates</a:t>
            </a:r>
            <a:endParaRPr sz="6749" dirty="0">
              <a:solidFill>
                <a:srgbClr val="3F3F3F"/>
              </a:solidFill>
            </a:endParaRPr>
          </a:p>
          <a:p>
            <a:pPr marL="457200" marR="0" lvl="0" indent="-335740" algn="l" rtl="0">
              <a:lnSpc>
                <a:spcPct val="90000"/>
              </a:lnSpc>
              <a:spcBef>
                <a:spcPts val="0"/>
              </a:spcBef>
              <a:spcAft>
                <a:spcPts val="0"/>
              </a:spcAft>
              <a:buClr>
                <a:srgbClr val="3F3F3F"/>
              </a:buClr>
              <a:buSzPct val="100000"/>
              <a:buAutoNum type="arabicPeriod" startAt="5"/>
            </a:pPr>
            <a:r>
              <a:rPr lang="fr-FR" sz="6749" dirty="0">
                <a:solidFill>
                  <a:srgbClr val="3F3F3F"/>
                </a:solidFill>
              </a:rPr>
              <a:t>correspondance des disciplines mentionnées en zone de thèse 328 $c avec la classification Dewey</a:t>
            </a:r>
            <a:endParaRPr sz="6749" dirty="0">
              <a:solidFill>
                <a:srgbClr val="3F3F3F"/>
              </a:solidFill>
            </a:endParaRPr>
          </a:p>
          <a:p>
            <a:pPr marL="0" marR="0" lvl="0" indent="0" algn="l" rtl="0">
              <a:lnSpc>
                <a:spcPct val="90000"/>
              </a:lnSpc>
              <a:spcBef>
                <a:spcPts val="1000"/>
              </a:spcBef>
              <a:spcAft>
                <a:spcPts val="0"/>
              </a:spcAft>
              <a:buClr>
                <a:schemeClr val="dk1"/>
              </a:buClr>
              <a:buSzPct val="35560"/>
              <a:buFont typeface="Arial"/>
              <a:buNone/>
            </a:pPr>
            <a:r>
              <a:rPr lang="fr-FR" sz="6749" dirty="0">
                <a:solidFill>
                  <a:srgbClr val="3F3F3F"/>
                </a:solidFill>
              </a:rPr>
              <a:t>⇒ fourniture du fichier d’enrichissement à l’</a:t>
            </a:r>
            <a:r>
              <a:rPr lang="fr-FR" sz="6749" dirty="0" err="1">
                <a:solidFill>
                  <a:srgbClr val="3F3F3F"/>
                </a:solidFill>
              </a:rPr>
              <a:t>Abes</a:t>
            </a:r>
            <a:r>
              <a:rPr lang="fr-FR" sz="6749" dirty="0">
                <a:solidFill>
                  <a:srgbClr val="3F3F3F"/>
                </a:solidFill>
              </a:rPr>
              <a:t> (</a:t>
            </a:r>
            <a:r>
              <a:rPr lang="fr-FR" sz="6749" dirty="0" err="1">
                <a:solidFill>
                  <a:srgbClr val="3F3F3F"/>
                </a:solidFill>
              </a:rPr>
              <a:t>poke</a:t>
            </a:r>
            <a:r>
              <a:rPr lang="fr-FR" sz="6749" dirty="0">
                <a:solidFill>
                  <a:srgbClr val="3F3F3F"/>
                </a:solidFill>
              </a:rPr>
              <a:t> Olivier Rousseaux 👋)</a:t>
            </a:r>
            <a:endParaRPr sz="4680" dirty="0">
              <a:solidFill>
                <a:srgbClr val="3F3F3F"/>
              </a:solidFill>
            </a:endParaRPr>
          </a:p>
        </p:txBody>
      </p:sp>
      <p:pic>
        <p:nvPicPr>
          <p:cNvPr id="171" name="Google Shape;171;p4"/>
          <p:cNvPicPr preferRelativeResize="0"/>
          <p:nvPr/>
        </p:nvPicPr>
        <p:blipFill>
          <a:blip r:embed="rId3">
            <a:alphaModFix/>
          </a:blip>
          <a:stretch>
            <a:fillRect/>
          </a:stretch>
        </p:blipFill>
        <p:spPr>
          <a:xfrm>
            <a:off x="8816145" y="1402000"/>
            <a:ext cx="2683699" cy="553000"/>
          </a:xfrm>
          <a:prstGeom prst="rect">
            <a:avLst/>
          </a:prstGeom>
          <a:noFill/>
          <a:ln>
            <a:noFill/>
          </a:ln>
        </p:spPr>
      </p:pic>
      <p:pic>
        <p:nvPicPr>
          <p:cNvPr id="172" name="Google Shape;172;p4"/>
          <p:cNvPicPr preferRelativeResize="0"/>
          <p:nvPr/>
        </p:nvPicPr>
        <p:blipFill>
          <a:blip r:embed="rId4">
            <a:alphaModFix/>
          </a:blip>
          <a:stretch>
            <a:fillRect/>
          </a:stretch>
        </p:blipFill>
        <p:spPr>
          <a:xfrm>
            <a:off x="8033150" y="1287000"/>
            <a:ext cx="783000" cy="7830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pied de page 9"/>
          <p:cNvSpPr>
            <a:spLocks noGrp="1"/>
          </p:cNvSpPr>
          <p:nvPr>
            <p:ph type="ftr" sz="quarter" idx="11"/>
          </p:nvPr>
        </p:nvSpPr>
        <p:spPr>
          <a:xfrm>
            <a:off x="4552950" y="6356352"/>
            <a:ext cx="4797238" cy="365125"/>
          </a:xfrm>
        </p:spPr>
        <p:txBody>
          <a:bodyPr/>
          <a:lstStyle/>
          <a:p>
            <a:r>
              <a:rPr lang="fr-FR" dirty="0">
                <a:solidFill>
                  <a:schemeClr val="tx1">
                    <a:lumMod val="75000"/>
                    <a:lumOff val="25000"/>
                  </a:schemeClr>
                </a:solidFill>
              </a:rPr>
              <a:t>Paprika 4 ans déjà ! – Myriam </a:t>
            </a:r>
            <a:r>
              <a:rPr lang="fr-FR" dirty="0" err="1">
                <a:solidFill>
                  <a:schemeClr val="tx1">
                    <a:lumMod val="75000"/>
                    <a:lumOff val="25000"/>
                  </a:schemeClr>
                </a:solidFill>
              </a:rPr>
              <a:t>Cordaro</a:t>
            </a:r>
            <a:endParaRPr lang="fr-FR" dirty="0">
              <a:solidFill>
                <a:schemeClr val="tx1">
                  <a:lumMod val="75000"/>
                  <a:lumOff val="25000"/>
                </a:schemeClr>
              </a:solidFill>
            </a:endParaRPr>
          </a:p>
        </p:txBody>
      </p:sp>
      <p:sp>
        <p:nvSpPr>
          <p:cNvPr id="5" name="Espace réservé du numéro de diapositive 4"/>
          <p:cNvSpPr>
            <a:spLocks noGrp="1"/>
          </p:cNvSpPr>
          <p:nvPr>
            <p:ph type="sldNum" sz="quarter" idx="12"/>
          </p:nvPr>
        </p:nvSpPr>
        <p:spPr/>
        <p:txBody>
          <a:bodyPr/>
          <a:lstStyle/>
          <a:p>
            <a:fld id="{5CE2FCBC-EEB5-4C69-B74C-B6D6B76A6DCD}" type="slidenum">
              <a:rPr lang="fr-FR" smtClean="0"/>
              <a:t>5</a:t>
            </a:fld>
            <a:endParaRPr lang="fr-FR" dirty="0"/>
          </a:p>
        </p:txBody>
      </p:sp>
      <p:sp>
        <p:nvSpPr>
          <p:cNvPr id="6" name="Titre 1"/>
          <p:cNvSpPr txBox="1">
            <a:spLocks/>
          </p:cNvSpPr>
          <p:nvPr/>
        </p:nvSpPr>
        <p:spPr>
          <a:xfrm>
            <a:off x="2152650" y="609601"/>
            <a:ext cx="7886700" cy="9534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4000" dirty="0">
                <a:solidFill>
                  <a:schemeClr val="accent1">
                    <a:lumMod val="75000"/>
                  </a:schemeClr>
                </a:solidFill>
                <a:latin typeface="Arial Narrow" panose="020B0606020202030204" pitchFamily="34" charset="0"/>
              </a:rPr>
              <a:t>La recherche </a:t>
            </a:r>
          </a:p>
        </p:txBody>
      </p:sp>
      <p:sp>
        <p:nvSpPr>
          <p:cNvPr id="7" name="Espace réservé du contenu 2"/>
          <p:cNvSpPr txBox="1">
            <a:spLocks/>
          </p:cNvSpPr>
          <p:nvPr/>
        </p:nvSpPr>
        <p:spPr>
          <a:xfrm>
            <a:off x="1157569" y="1787037"/>
            <a:ext cx="5691466" cy="434535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fr-FR" sz="2400" dirty="0">
              <a:solidFill>
                <a:schemeClr val="tx1">
                  <a:lumMod val="75000"/>
                  <a:lumOff val="25000"/>
                </a:schemeClr>
              </a:solidFill>
              <a:latin typeface="Arial Narrow" panose="020B0606020202030204" pitchFamily="34" charset="0"/>
            </a:endParaRPr>
          </a:p>
        </p:txBody>
      </p:sp>
      <p:pic>
        <p:nvPicPr>
          <p:cNvPr id="4" name="Image 3">
            <a:extLst>
              <a:ext uri="{FF2B5EF4-FFF2-40B4-BE49-F238E27FC236}">
                <a16:creationId xmlns:a16="http://schemas.microsoft.com/office/drawing/2014/main" id="{A59770CF-9CEE-63EE-CB2E-1B3D2F4D805A}"/>
              </a:ext>
            </a:extLst>
          </p:cNvPr>
          <p:cNvPicPr>
            <a:picLocks noChangeAspect="1"/>
          </p:cNvPicPr>
          <p:nvPr/>
        </p:nvPicPr>
        <p:blipFill>
          <a:blip r:embed="rId3"/>
          <a:stretch>
            <a:fillRect/>
          </a:stretch>
        </p:blipFill>
        <p:spPr>
          <a:xfrm>
            <a:off x="2043546" y="1450429"/>
            <a:ext cx="6144014" cy="4905922"/>
          </a:xfrm>
          <a:prstGeom prst="rect">
            <a:avLst/>
          </a:prstGeom>
        </p:spPr>
      </p:pic>
    </p:spTree>
    <p:extLst>
      <p:ext uri="{BB962C8B-B14F-4D97-AF65-F5344CB8AC3E}">
        <p14:creationId xmlns:p14="http://schemas.microsoft.com/office/powerpoint/2010/main" val="403662058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6"/>
          <p:cNvSpPr txBox="1">
            <a:spLocks noGrp="1"/>
          </p:cNvSpPr>
          <p:nvPr>
            <p:ph type="title"/>
          </p:nvPr>
        </p:nvSpPr>
        <p:spPr>
          <a:xfrm>
            <a:off x="2152650" y="609601"/>
            <a:ext cx="7886700" cy="953477"/>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rgbClr val="2E75B5"/>
              </a:buClr>
              <a:buSzPct val="100000"/>
              <a:buFont typeface="Arial Narrow"/>
              <a:buNone/>
            </a:pPr>
            <a:r>
              <a:rPr lang="fr-FR" sz="4000">
                <a:solidFill>
                  <a:srgbClr val="2E75B5"/>
                </a:solidFill>
                <a:latin typeface="Arial Narrow"/>
                <a:ea typeface="Arial Narrow"/>
                <a:cs typeface="Arial Narrow"/>
                <a:sym typeface="Arial Narrow"/>
              </a:rPr>
              <a:t>Des données brutes à rafraîchir, normaliser et enrichir 💎 </a:t>
            </a:r>
            <a:endParaRPr/>
          </a:p>
        </p:txBody>
      </p:sp>
      <p:sp>
        <p:nvSpPr>
          <p:cNvPr id="178" name="Google Shape;178;p6"/>
          <p:cNvSpPr txBox="1">
            <a:spLocks noGrp="1"/>
          </p:cNvSpPr>
          <p:nvPr>
            <p:ph type="body" idx="1"/>
          </p:nvPr>
        </p:nvSpPr>
        <p:spPr>
          <a:xfrm>
            <a:off x="238125" y="1721200"/>
            <a:ext cx="4505400" cy="3902100"/>
          </a:xfrm>
          <a:prstGeom prst="rect">
            <a:avLst/>
          </a:prstGeom>
          <a:noFill/>
          <a:ln w="9525" cap="flat" cmpd="sng">
            <a:solidFill>
              <a:srgbClr val="FF0000"/>
            </a:solidFill>
            <a:prstDash val="solid"/>
            <a:round/>
            <a:headEnd type="none" w="sm" len="sm"/>
            <a:tailEnd type="none" w="sm" len="sm"/>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br>
              <a:rPr lang="fr-FR" sz="1100">
                <a:latin typeface="Arial"/>
                <a:ea typeface="Arial"/>
                <a:cs typeface="Arial"/>
                <a:sym typeface="Arial"/>
              </a:rPr>
            </a:br>
            <a:r>
              <a:rPr lang="fr-FR" sz="1656">
                <a:latin typeface="Arial"/>
                <a:ea typeface="Arial"/>
                <a:cs typeface="Arial"/>
                <a:sym typeface="Arial"/>
              </a:rPr>
              <a:t>Notice rétroconvertie originelle</a:t>
            </a:r>
            <a:br>
              <a:rPr lang="fr-FR" sz="1100">
                <a:latin typeface="Arial"/>
                <a:ea typeface="Arial"/>
                <a:cs typeface="Arial"/>
                <a:sym typeface="Arial"/>
              </a:rPr>
            </a:br>
            <a:br>
              <a:rPr lang="fr-FR" sz="1100">
                <a:latin typeface="Arial"/>
                <a:ea typeface="Arial"/>
                <a:cs typeface="Arial"/>
                <a:sym typeface="Arial"/>
              </a:rPr>
            </a:br>
            <a:r>
              <a:rPr lang="fr-FR" sz="1100">
                <a:latin typeface="Arial"/>
                <a:ea typeface="Arial"/>
                <a:cs typeface="Arial"/>
                <a:sym typeface="Arial"/>
              </a:rPr>
              <a:t>003 </a:t>
            </a:r>
            <a:r>
              <a:rPr lang="fr-FR" sz="1100" u="sng">
                <a:solidFill>
                  <a:schemeClr val="hlink"/>
                </a:solidFill>
                <a:latin typeface="Arial"/>
                <a:ea typeface="Arial"/>
                <a:cs typeface="Arial"/>
                <a:sym typeface="Arial"/>
                <a:hlinkClick r:id="rId3"/>
              </a:rPr>
              <a:t>https://www.sudoc.fr/115050213</a:t>
            </a: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fr-FR" sz="1100">
                <a:latin typeface="Arial"/>
                <a:ea typeface="Arial"/>
                <a:cs typeface="Arial"/>
                <a:sym typeface="Arial"/>
              </a:rPr>
              <a:t>101 0#‎$afre</a:t>
            </a: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fr-FR" sz="1100">
                <a:latin typeface="Arial"/>
                <a:ea typeface="Arial"/>
                <a:cs typeface="Arial"/>
                <a:sym typeface="Arial"/>
              </a:rPr>
              <a:t>102 ##‎$aFR</a:t>
            </a: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fr-FR" sz="1100">
                <a:latin typeface="Arial"/>
                <a:ea typeface="Arial"/>
                <a:cs typeface="Arial"/>
                <a:sym typeface="Arial"/>
              </a:rPr>
              <a:t>181 ##‎$P01‎$ctxt</a:t>
            </a: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fr-FR" sz="1100">
                <a:latin typeface="Arial"/>
                <a:ea typeface="Arial"/>
                <a:cs typeface="Arial"/>
                <a:sym typeface="Arial"/>
              </a:rPr>
              <a:t>182 ##‎$P01‎$cn</a:t>
            </a: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fr-FR" sz="1100">
                <a:latin typeface="Arial"/>
                <a:ea typeface="Arial"/>
                <a:cs typeface="Arial"/>
                <a:sym typeface="Arial"/>
              </a:rPr>
              <a:t>200 1#‎$a@Essai sur l'internationalisation du système financier de Chine‎$fYa Jie Chen‎$g</a:t>
            </a:r>
            <a:r>
              <a:rPr lang="fr-FR" sz="1100" b="1">
                <a:latin typeface="Arial"/>
                <a:ea typeface="Arial"/>
                <a:cs typeface="Arial"/>
                <a:sym typeface="Arial"/>
              </a:rPr>
              <a:t>sous la direction de Jean-Claude Casanova</a:t>
            </a:r>
            <a:endParaRPr sz="1100" b="1">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fr-FR" sz="1100">
                <a:latin typeface="Arial"/>
                <a:ea typeface="Arial"/>
                <a:cs typeface="Arial"/>
                <a:sym typeface="Arial"/>
              </a:rPr>
              <a:t>210 ##‎$d1994</a:t>
            </a: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fr-FR" sz="1100">
                <a:latin typeface="Arial"/>
                <a:ea typeface="Arial"/>
                <a:cs typeface="Arial"/>
                <a:sym typeface="Arial"/>
              </a:rPr>
              <a:t>215 ##‎$a81 f.‎$d30 cm</a:t>
            </a: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fr-FR" sz="1100">
                <a:latin typeface="Arial"/>
                <a:ea typeface="Arial"/>
                <a:cs typeface="Arial"/>
                <a:sym typeface="Arial"/>
              </a:rPr>
              <a:t>328 #0‎$bMémoire de DEA‎$c</a:t>
            </a:r>
            <a:r>
              <a:rPr lang="fr-FR" sz="1100" b="1">
                <a:latin typeface="Arial"/>
                <a:ea typeface="Arial"/>
                <a:cs typeface="Arial"/>
                <a:sym typeface="Arial"/>
              </a:rPr>
              <a:t>Economie appliquée. Relations économiques internationales‎</a:t>
            </a:r>
            <a:r>
              <a:rPr lang="fr-FR" sz="1100">
                <a:latin typeface="Arial"/>
                <a:ea typeface="Arial"/>
                <a:cs typeface="Arial"/>
                <a:sym typeface="Arial"/>
              </a:rPr>
              <a:t>$eParis, Institut d'études politiques‎$d1994</a:t>
            </a: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fr-FR" sz="1100">
                <a:latin typeface="Arial"/>
                <a:ea typeface="Arial"/>
                <a:cs typeface="Arial"/>
                <a:sym typeface="Arial"/>
              </a:rPr>
              <a:t>700 #1‎$3268419469Chen, Ya Jie (19..-....)‎$4070 (Auteur)</a:t>
            </a: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endParaRPr sz="1100">
              <a:latin typeface="Arial"/>
              <a:ea typeface="Arial"/>
              <a:cs typeface="Arial"/>
              <a:sym typeface="Arial"/>
            </a:endParaRPr>
          </a:p>
          <a:p>
            <a:pPr marL="228600" lvl="0" indent="-50800" algn="l" rtl="0">
              <a:lnSpc>
                <a:spcPct val="90000"/>
              </a:lnSpc>
              <a:spcBef>
                <a:spcPts val="1000"/>
              </a:spcBef>
              <a:spcAft>
                <a:spcPts val="0"/>
              </a:spcAft>
              <a:buClr>
                <a:srgbClr val="C00000"/>
              </a:buClr>
              <a:buSzPts val="2800"/>
              <a:buNone/>
            </a:pPr>
            <a:r>
              <a:rPr lang="fr-FR">
                <a:latin typeface="Arial Narrow"/>
                <a:ea typeface="Arial Narrow"/>
                <a:cs typeface="Arial Narrow"/>
                <a:sym typeface="Arial Narrow"/>
              </a:rPr>
              <a:t> </a:t>
            </a:r>
            <a:endParaRPr>
              <a:latin typeface="Arial Narrow"/>
              <a:ea typeface="Arial Narrow"/>
              <a:cs typeface="Arial Narrow"/>
              <a:sym typeface="Arial Narrow"/>
            </a:endParaRPr>
          </a:p>
        </p:txBody>
      </p:sp>
      <p:sp>
        <p:nvSpPr>
          <p:cNvPr id="179" name="Google Shape;179;p6"/>
          <p:cNvSpPr txBox="1">
            <a:spLocks noGrp="1"/>
          </p:cNvSpPr>
          <p:nvPr>
            <p:ph type="ftr" idx="11"/>
          </p:nvPr>
        </p:nvSpPr>
        <p:spPr>
          <a:xfrm>
            <a:off x="1368425" y="6356350"/>
            <a:ext cx="4114800" cy="365100"/>
          </a:xfrm>
          <a:prstGeom prst="rect">
            <a:avLst/>
          </a:prstGeom>
          <a:noFill/>
          <a:ln>
            <a:noFill/>
          </a:ln>
        </p:spPr>
        <p:txBody>
          <a:bodyPr spcFirstLastPara="1" wrap="square" lIns="91425" tIns="45700" rIns="91425" bIns="45700" anchor="ctr" anchorCtr="0">
            <a:noAutofit/>
          </a:bodyPr>
          <a:lstStyle/>
          <a:p>
            <a:pPr marL="0" lvl="0" indent="457200" algn="ctr" rtl="0">
              <a:spcBef>
                <a:spcPts val="0"/>
              </a:spcBef>
              <a:spcAft>
                <a:spcPts val="0"/>
              </a:spcAft>
              <a:buClr>
                <a:schemeClr val="dk1"/>
              </a:buClr>
              <a:buFont typeface="Arial"/>
              <a:buNone/>
            </a:pPr>
            <a:r>
              <a:rPr lang="fr-FR">
                <a:solidFill>
                  <a:srgbClr val="3F3F3F"/>
                </a:solidFill>
              </a:rPr>
              <a:t>Paprika : retour d’expérience – Clément Siberchicot</a:t>
            </a:r>
            <a:endParaRPr/>
          </a:p>
          <a:p>
            <a:pPr marL="0" lvl="0" indent="0" algn="ctr" rtl="0">
              <a:spcBef>
                <a:spcPts val="0"/>
              </a:spcBef>
              <a:spcAft>
                <a:spcPts val="0"/>
              </a:spcAft>
              <a:buNone/>
            </a:pPr>
            <a:endParaRPr>
              <a:solidFill>
                <a:srgbClr val="3F3F3F"/>
              </a:solidFill>
            </a:endParaRPr>
          </a:p>
        </p:txBody>
      </p:sp>
      <p:sp>
        <p:nvSpPr>
          <p:cNvPr id="180" name="Google Shape;180;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50</a:t>
            </a:fld>
            <a:endParaRPr/>
          </a:p>
        </p:txBody>
      </p:sp>
      <p:sp>
        <p:nvSpPr>
          <p:cNvPr id="181" name="Google Shape;181;p6"/>
          <p:cNvSpPr txBox="1"/>
          <p:nvPr/>
        </p:nvSpPr>
        <p:spPr>
          <a:xfrm>
            <a:off x="5483225" y="1721200"/>
            <a:ext cx="6289800" cy="4776000"/>
          </a:xfrm>
          <a:prstGeom prst="rect">
            <a:avLst/>
          </a:prstGeom>
          <a:noFill/>
          <a:ln w="9525" cap="flat" cmpd="sng">
            <a:solidFill>
              <a:srgbClr val="00FF00"/>
            </a:solidFill>
            <a:prstDash val="solid"/>
            <a:round/>
            <a:headEnd type="none" w="sm" len="sm"/>
            <a:tailEnd type="none" w="sm" len="sm"/>
          </a:ln>
        </p:spPr>
        <p:txBody>
          <a:bodyPr spcFirstLastPara="1" wrap="square" lIns="91425" tIns="45700" rIns="91425" bIns="45700" anchor="t" anchorCtr="0">
            <a:noAutofit/>
          </a:bodyPr>
          <a:lstStyle/>
          <a:p>
            <a:pPr marL="0" lvl="0" indent="0" algn="l" rtl="0">
              <a:lnSpc>
                <a:spcPct val="105000"/>
              </a:lnSpc>
              <a:spcBef>
                <a:spcPts val="0"/>
              </a:spcBef>
              <a:spcAft>
                <a:spcPts val="0"/>
              </a:spcAft>
              <a:buClr>
                <a:schemeClr val="dk1"/>
              </a:buClr>
              <a:buSzPts val="1100"/>
              <a:buFont typeface="Arial"/>
              <a:buNone/>
            </a:pPr>
            <a:endParaRPr sz="1700">
              <a:solidFill>
                <a:schemeClr val="dk1"/>
              </a:solidFill>
            </a:endParaRPr>
          </a:p>
          <a:p>
            <a:pPr marL="0" lvl="0" indent="0" algn="l" rtl="0">
              <a:lnSpc>
                <a:spcPct val="105000"/>
              </a:lnSpc>
              <a:spcBef>
                <a:spcPts val="0"/>
              </a:spcBef>
              <a:spcAft>
                <a:spcPts val="0"/>
              </a:spcAft>
              <a:buClr>
                <a:schemeClr val="dk1"/>
              </a:buClr>
              <a:buSzPts val="1100"/>
              <a:buFont typeface="Arial"/>
              <a:buNone/>
            </a:pPr>
            <a:r>
              <a:rPr lang="fr-FR" sz="1700">
                <a:solidFill>
                  <a:schemeClr val="dk1"/>
                </a:solidFill>
              </a:rPr>
              <a:t>Notice mise à jour et enrichie</a:t>
            </a:r>
            <a:br>
              <a:rPr lang="fr-FR" sz="1100">
                <a:solidFill>
                  <a:schemeClr val="dk1"/>
                </a:solidFill>
              </a:rPr>
            </a:br>
            <a:br>
              <a:rPr lang="fr-FR" sz="1100">
                <a:solidFill>
                  <a:schemeClr val="dk1"/>
                </a:solidFill>
              </a:rPr>
            </a:br>
            <a:r>
              <a:rPr lang="fr-FR" sz="1100">
                <a:solidFill>
                  <a:schemeClr val="dk1"/>
                </a:solidFill>
              </a:rPr>
              <a:t>003 </a:t>
            </a:r>
            <a:r>
              <a:rPr lang="fr-FR" sz="1100" u="sng">
                <a:solidFill>
                  <a:schemeClr val="hlink"/>
                </a:solidFill>
                <a:hlinkClick r:id="rId3"/>
              </a:rPr>
              <a:t>https://www.sudoc.fr/115050213</a:t>
            </a:r>
            <a:endParaRPr sz="11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fr-FR" sz="1100">
                <a:solidFill>
                  <a:schemeClr val="dk1"/>
                </a:solidFill>
              </a:rPr>
              <a:t>101 0#‎$afre</a:t>
            </a:r>
            <a:endParaRPr sz="11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fr-FR" sz="1100">
                <a:solidFill>
                  <a:schemeClr val="dk1"/>
                </a:solidFill>
              </a:rPr>
              <a:t>102 ##‎$aFR</a:t>
            </a:r>
            <a:endParaRPr sz="11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fr-FR" sz="1100">
                <a:solidFill>
                  <a:schemeClr val="dk1"/>
                </a:solidFill>
              </a:rPr>
              <a:t>181 ##‎$P01‎$ctxt</a:t>
            </a:r>
            <a:endParaRPr sz="11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fr-FR" sz="1100">
                <a:solidFill>
                  <a:schemeClr val="dk1"/>
                </a:solidFill>
              </a:rPr>
              <a:t>182 ##‎$P01‎$cn</a:t>
            </a:r>
            <a:endParaRPr sz="11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fr-FR" sz="1100" b="1">
                <a:solidFill>
                  <a:srgbClr val="0000FF"/>
                </a:solidFill>
              </a:rPr>
              <a:t>183 ##‎$P01‎$anga</a:t>
            </a:r>
            <a:endParaRPr sz="1100" b="1">
              <a:solidFill>
                <a:srgbClr val="0000FF"/>
              </a:solidFill>
            </a:endParaRPr>
          </a:p>
          <a:p>
            <a:pPr marL="0" lvl="0" indent="0" algn="l" rtl="0">
              <a:lnSpc>
                <a:spcPct val="115000"/>
              </a:lnSpc>
              <a:spcBef>
                <a:spcPts val="0"/>
              </a:spcBef>
              <a:spcAft>
                <a:spcPts val="0"/>
              </a:spcAft>
              <a:buClr>
                <a:schemeClr val="dk1"/>
              </a:buClr>
              <a:buSzPts val="1100"/>
              <a:buFont typeface="Arial"/>
              <a:buNone/>
            </a:pPr>
            <a:r>
              <a:rPr lang="fr-FR" sz="1100">
                <a:solidFill>
                  <a:schemeClr val="dk1"/>
                </a:solidFill>
              </a:rPr>
              <a:t>200 1#‎$a@Essai sur l'internationalisation du système financier de Chine‎$fYa Jie Chen‎$gsous la direction de Jean-Claude Casanova</a:t>
            </a:r>
            <a:endParaRPr sz="11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fr-FR" sz="1100" b="1">
                <a:solidFill>
                  <a:srgbClr val="0000FF"/>
                </a:solidFill>
              </a:rPr>
              <a:t>214 #1‎$</a:t>
            </a:r>
            <a:r>
              <a:rPr lang="fr-FR" sz="1100">
                <a:solidFill>
                  <a:schemeClr val="dk1"/>
                </a:solidFill>
              </a:rPr>
              <a:t>d1994</a:t>
            </a:r>
            <a:endParaRPr sz="11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fr-FR" sz="1100">
                <a:solidFill>
                  <a:schemeClr val="dk1"/>
                </a:solidFill>
              </a:rPr>
              <a:t>215 ##‎$a81 f.‎$d30 cm</a:t>
            </a:r>
            <a:endParaRPr sz="11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fr-FR" sz="1100">
                <a:solidFill>
                  <a:schemeClr val="dk1"/>
                </a:solidFill>
              </a:rPr>
              <a:t>328 #0‎$bMémoire de DEA‎$cEconomie appliquée. Relations économiques internationales‎$eParis, Institut d'études politiques‎$d1994</a:t>
            </a:r>
            <a:endParaRPr sz="11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fr-FR" sz="1100" b="1">
                <a:solidFill>
                  <a:srgbClr val="0000FF"/>
                </a:solidFill>
              </a:rPr>
              <a:t>608 ##‎$3027253139Thèses et écrits académiques‎$2rameau</a:t>
            </a:r>
            <a:endParaRPr sz="1100" b="1">
              <a:solidFill>
                <a:srgbClr val="0000FF"/>
              </a:solidFill>
            </a:endParaRPr>
          </a:p>
          <a:p>
            <a:pPr marL="0" lvl="0" indent="0" algn="l" rtl="0">
              <a:lnSpc>
                <a:spcPct val="115000"/>
              </a:lnSpc>
              <a:spcBef>
                <a:spcPts val="0"/>
              </a:spcBef>
              <a:spcAft>
                <a:spcPts val="0"/>
              </a:spcAft>
              <a:buClr>
                <a:schemeClr val="dk1"/>
              </a:buClr>
              <a:buSzPts val="1100"/>
              <a:buFont typeface="Arial"/>
              <a:buNone/>
            </a:pPr>
            <a:r>
              <a:rPr lang="fr-FR" sz="1100" b="1">
                <a:solidFill>
                  <a:srgbClr val="0000FF"/>
                </a:solidFill>
              </a:rPr>
              <a:t>676 ##‎$a337‎$v23</a:t>
            </a:r>
            <a:endParaRPr sz="11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fr-FR" sz="1100">
                <a:solidFill>
                  <a:schemeClr val="dk1"/>
                </a:solidFill>
              </a:rPr>
              <a:t>700 #1‎$3268419469Chen, Ya Jie (19..-....)‎$4070 (Auteur)</a:t>
            </a:r>
            <a:endParaRPr sz="11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fr-FR" sz="1100" b="1">
                <a:solidFill>
                  <a:srgbClr val="0000FF"/>
                </a:solidFill>
              </a:rPr>
              <a:t>701 #1‎$3026770199Casanova, Jean-Claude (1934-.... ; économiste)‎$4003 (Encadrant académique)</a:t>
            </a:r>
            <a:endParaRPr sz="1100" b="1">
              <a:solidFill>
                <a:srgbClr val="0000FF"/>
              </a:solidFill>
            </a:endParaRPr>
          </a:p>
          <a:p>
            <a:pPr marL="0" lvl="0" indent="0" algn="l" rtl="0">
              <a:lnSpc>
                <a:spcPct val="115000"/>
              </a:lnSpc>
              <a:spcBef>
                <a:spcPts val="0"/>
              </a:spcBef>
              <a:spcAft>
                <a:spcPts val="0"/>
              </a:spcAft>
              <a:buClr>
                <a:schemeClr val="dk1"/>
              </a:buClr>
              <a:buSzPts val="1100"/>
              <a:buFont typeface="Arial"/>
              <a:buNone/>
            </a:pPr>
            <a:r>
              <a:rPr lang="fr-FR" sz="1100" b="1">
                <a:solidFill>
                  <a:srgbClr val="0000FF"/>
                </a:solidFill>
              </a:rPr>
              <a:t>711 02‎$3027918459@Institut d'études politiques (Paris ; 1945-....)‎$4295 (Organisme de soutenance)</a:t>
            </a:r>
            <a:endParaRPr sz="1100" b="1">
              <a:solidFill>
                <a:srgbClr val="0000FF"/>
              </a:solidFill>
            </a:endParaRPr>
          </a:p>
        </p:txBody>
      </p:sp>
      <p:pic>
        <p:nvPicPr>
          <p:cNvPr id="182" name="Google Shape;182;p6"/>
          <p:cNvPicPr preferRelativeResize="0"/>
          <p:nvPr/>
        </p:nvPicPr>
        <p:blipFill>
          <a:blip r:embed="rId4">
            <a:alphaModFix/>
          </a:blip>
          <a:stretch>
            <a:fillRect/>
          </a:stretch>
        </p:blipFill>
        <p:spPr>
          <a:xfrm>
            <a:off x="4681038" y="3270727"/>
            <a:ext cx="642375" cy="772950"/>
          </a:xfrm>
          <a:prstGeom prst="rect">
            <a:avLst/>
          </a:prstGeom>
          <a:noFill/>
          <a:ln>
            <a:noFill/>
          </a:ln>
        </p:spPr>
      </p:pic>
      <p:pic>
        <p:nvPicPr>
          <p:cNvPr id="183" name="Google Shape;183;p6"/>
          <p:cNvPicPr preferRelativeResize="0"/>
          <p:nvPr/>
        </p:nvPicPr>
        <p:blipFill>
          <a:blip r:embed="rId4">
            <a:alphaModFix/>
          </a:blip>
          <a:stretch>
            <a:fillRect/>
          </a:stretch>
        </p:blipFill>
        <p:spPr>
          <a:xfrm>
            <a:off x="4247625" y="3891700"/>
            <a:ext cx="642300" cy="706375"/>
          </a:xfrm>
          <a:prstGeom prst="rect">
            <a:avLst/>
          </a:prstGeom>
          <a:noFill/>
          <a:ln>
            <a:noFill/>
          </a:ln>
        </p:spPr>
      </p:pic>
      <p:sp>
        <p:nvSpPr>
          <p:cNvPr id="184" name="Google Shape;184;p6"/>
          <p:cNvSpPr/>
          <p:nvPr/>
        </p:nvSpPr>
        <p:spPr>
          <a:xfrm>
            <a:off x="4792225" y="4722113"/>
            <a:ext cx="642300" cy="3651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78"/>
                                        </p:tgtEl>
                                        <p:attrNameLst>
                                          <p:attrName>style.visibility</p:attrName>
                                        </p:attrNameLst>
                                      </p:cBhvr>
                                      <p:to>
                                        <p:strVal val="visible"/>
                                      </p:to>
                                    </p:set>
                                    <p:anim calcmode="lin" valueType="num">
                                      <p:cBhvr additive="base">
                                        <p:cTn id="7" dur="1000"/>
                                        <p:tgtEl>
                                          <p:spTgt spid="178"/>
                                        </p:tgtEl>
                                        <p:attrNameLst>
                                          <p:attrName>ppt_x</p:attrName>
                                        </p:attrNameLst>
                                      </p:cBhvr>
                                      <p:tavLst>
                                        <p:tav tm="0">
                                          <p:val>
                                            <p:strVal val="#ppt_x-1"/>
                                          </p:val>
                                        </p:tav>
                                        <p:tav tm="100000">
                                          <p:val>
                                            <p:strVal val="#ppt_x"/>
                                          </p:val>
                                        </p:tav>
                                      </p:tavLst>
                                    </p:anim>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82"/>
                                        </p:tgtEl>
                                        <p:attrNameLst>
                                          <p:attrName>style.visibility</p:attrName>
                                        </p:attrNameLst>
                                      </p:cBhvr>
                                      <p:to>
                                        <p:strVal val="visible"/>
                                      </p:to>
                                    </p:set>
                                  </p:childTnLst>
                                </p:cTn>
                              </p:par>
                            </p:childTnLst>
                          </p:cTn>
                        </p:par>
                        <p:par>
                          <p:cTn id="12" fill="hold">
                            <p:stCondLst>
                              <p:cond delay="0"/>
                            </p:stCondLst>
                            <p:childTnLst>
                              <p:par>
                                <p:cTn id="13" presetID="1" presetClass="entr" presetSubtype="0" fill="hold" nodeType="afterEffect">
                                  <p:stCondLst>
                                    <p:cond delay="0"/>
                                  </p:stCondLst>
                                  <p:childTnLst>
                                    <p:set>
                                      <p:cBhvr>
                                        <p:cTn id="14" dur="1" fill="hold">
                                          <p:stCondLst>
                                            <p:cond delay="0"/>
                                          </p:stCondLst>
                                        </p:cTn>
                                        <p:tgtEl>
                                          <p:spTgt spid="18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81"/>
                                        </p:tgtEl>
                                        <p:attrNameLst>
                                          <p:attrName>style.visibility</p:attrName>
                                        </p:attrNameLst>
                                      </p:cBhvr>
                                      <p:to>
                                        <p:strVal val="visible"/>
                                      </p:to>
                                    </p:set>
                                    <p:animEffect transition="in" filter="fade">
                                      <p:cBhvr>
                                        <p:cTn id="19" dur="1000"/>
                                        <p:tgtEl>
                                          <p:spTgt spid="181"/>
                                        </p:tgtEl>
                                      </p:cBhvr>
                                    </p:animEffect>
                                  </p:childTnLst>
                                </p:cTn>
                              </p:par>
                              <p:par>
                                <p:cTn id="20" presetID="1" presetClass="entr" presetSubtype="0" fill="hold" nodeType="withEffect">
                                  <p:stCondLst>
                                    <p:cond delay="0"/>
                                  </p:stCondLst>
                                  <p:childTnLst>
                                    <p:set>
                                      <p:cBhvr>
                                        <p:cTn id="21" dur="1" fill="hold">
                                          <p:stCondLst>
                                            <p:cond delay="0"/>
                                          </p:stCondLst>
                                        </p:cTn>
                                        <p:tgtEl>
                                          <p:spTgt spid="1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5"/>
          <p:cNvSpPr txBox="1">
            <a:spLocks noGrp="1"/>
          </p:cNvSpPr>
          <p:nvPr>
            <p:ph type="title"/>
          </p:nvPr>
        </p:nvSpPr>
        <p:spPr>
          <a:xfrm>
            <a:off x="947250" y="676475"/>
            <a:ext cx="9810300" cy="9534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2E75B5"/>
              </a:buClr>
              <a:buSzPct val="100000"/>
              <a:buFont typeface="Arial Narrow"/>
              <a:buNone/>
            </a:pPr>
            <a:r>
              <a:rPr lang="fr-FR" sz="4000">
                <a:solidFill>
                  <a:srgbClr val="2E75B5"/>
                </a:solidFill>
                <a:latin typeface="Arial Narrow"/>
                <a:ea typeface="Arial Narrow"/>
                <a:cs typeface="Arial Narrow"/>
                <a:sym typeface="Arial Narrow"/>
              </a:rPr>
              <a:t>Traitement de mémoires : et Paprika dans tout ça ? </a:t>
            </a:r>
            <a:r>
              <a:rPr lang="fr-FR" sz="3511">
                <a:solidFill>
                  <a:srgbClr val="3F3F3F"/>
                </a:solidFill>
                <a:latin typeface="Arial Narrow"/>
                <a:ea typeface="Arial Narrow"/>
                <a:cs typeface="Arial Narrow"/>
                <a:sym typeface="Arial Narrow"/>
              </a:rPr>
              <a:t>🤨</a:t>
            </a:r>
            <a:endParaRPr sz="5511"/>
          </a:p>
        </p:txBody>
      </p:sp>
      <p:sp>
        <p:nvSpPr>
          <p:cNvPr id="190" name="Google Shape;190;p5"/>
          <p:cNvSpPr txBox="1">
            <a:spLocks noGrp="1"/>
          </p:cNvSpPr>
          <p:nvPr>
            <p:ph type="body" idx="1"/>
          </p:nvPr>
        </p:nvSpPr>
        <p:spPr>
          <a:xfrm>
            <a:off x="824750" y="1787025"/>
            <a:ext cx="10529100" cy="4345500"/>
          </a:xfrm>
          <a:prstGeom prst="rect">
            <a:avLst/>
          </a:prstGeom>
          <a:noFill/>
          <a:ln>
            <a:noFill/>
          </a:ln>
        </p:spPr>
        <p:txBody>
          <a:bodyPr spcFirstLastPara="1" wrap="square" lIns="91425" tIns="45700" rIns="91425" bIns="45700" anchor="t" anchorCtr="0">
            <a:normAutofit fontScale="40000" lnSpcReduction="20000"/>
          </a:bodyPr>
          <a:lstStyle/>
          <a:p>
            <a:pPr marL="228600" lvl="0" indent="0" algn="l" rtl="0">
              <a:spcBef>
                <a:spcPts val="1000"/>
              </a:spcBef>
              <a:spcAft>
                <a:spcPts val="0"/>
              </a:spcAft>
              <a:buNone/>
            </a:pPr>
            <a:r>
              <a:rPr lang="fr-FR" sz="3297" dirty="0">
                <a:solidFill>
                  <a:srgbClr val="3F3F3F"/>
                </a:solidFill>
                <a:latin typeface="Arial"/>
                <a:ea typeface="Arial"/>
                <a:cs typeface="Arial"/>
                <a:sym typeface="Arial"/>
              </a:rPr>
              <a:t>💡 Grâce à ce chantier : mise au jour de l’ensemble des directrices et directeurs de mémoires depuis 1945, soit </a:t>
            </a:r>
            <a:r>
              <a:rPr lang="fr-FR" sz="3297" b="1" dirty="0">
                <a:solidFill>
                  <a:srgbClr val="3F3F3F"/>
                </a:solidFill>
                <a:latin typeface="Arial"/>
                <a:ea typeface="Arial"/>
                <a:cs typeface="Arial"/>
                <a:sym typeface="Arial"/>
              </a:rPr>
              <a:t>850 personnes</a:t>
            </a:r>
            <a:endParaRPr sz="3297" b="1" dirty="0">
              <a:solidFill>
                <a:srgbClr val="3F3F3F"/>
              </a:solidFill>
              <a:latin typeface="Arial"/>
              <a:ea typeface="Arial"/>
              <a:cs typeface="Arial"/>
              <a:sym typeface="Arial"/>
            </a:endParaRPr>
          </a:p>
          <a:p>
            <a:pPr marL="228600" lvl="0" indent="0" algn="l" rtl="0">
              <a:spcBef>
                <a:spcPts val="1000"/>
              </a:spcBef>
              <a:spcAft>
                <a:spcPts val="0"/>
              </a:spcAft>
              <a:buNone/>
            </a:pPr>
            <a:endParaRPr sz="3297" dirty="0">
              <a:solidFill>
                <a:srgbClr val="3F3F3F"/>
              </a:solidFill>
              <a:latin typeface="Arial"/>
              <a:ea typeface="Arial"/>
              <a:cs typeface="Arial"/>
              <a:sym typeface="Arial"/>
            </a:endParaRPr>
          </a:p>
          <a:p>
            <a:pPr marL="228600" lvl="0" indent="0" algn="l" rtl="0">
              <a:spcBef>
                <a:spcPts val="1000"/>
              </a:spcBef>
              <a:spcAft>
                <a:spcPts val="0"/>
              </a:spcAft>
              <a:buNone/>
            </a:pPr>
            <a:r>
              <a:rPr lang="fr-FR" sz="3297" dirty="0">
                <a:solidFill>
                  <a:srgbClr val="3F3F3F"/>
                </a:solidFill>
                <a:latin typeface="Arial"/>
                <a:ea typeface="Arial"/>
                <a:cs typeface="Arial"/>
                <a:sym typeface="Arial"/>
              </a:rPr>
              <a:t>👨‍🏭 Pour parachever ce travail : traitement via Paprika afin de résoudre leurs problèmes de liens potentiels, et mettre à niveau leurs notices</a:t>
            </a:r>
            <a:endParaRPr sz="3297" dirty="0">
              <a:solidFill>
                <a:srgbClr val="3F3F3F"/>
              </a:solidFill>
              <a:latin typeface="Arial"/>
              <a:ea typeface="Arial"/>
              <a:cs typeface="Arial"/>
              <a:sym typeface="Arial"/>
            </a:endParaRPr>
          </a:p>
          <a:p>
            <a:pPr marL="228600" lvl="0" indent="0" algn="l" rtl="0">
              <a:spcBef>
                <a:spcPts val="1000"/>
              </a:spcBef>
              <a:spcAft>
                <a:spcPts val="0"/>
              </a:spcAft>
              <a:buNone/>
            </a:pPr>
            <a:endParaRPr sz="3297" dirty="0">
              <a:solidFill>
                <a:srgbClr val="3F3F3F"/>
              </a:solidFill>
              <a:latin typeface="Arial"/>
              <a:ea typeface="Arial"/>
              <a:cs typeface="Arial"/>
              <a:sym typeface="Arial"/>
            </a:endParaRPr>
          </a:p>
          <a:p>
            <a:pPr marL="228600" lvl="0" indent="-198064" algn="l" rtl="0">
              <a:spcBef>
                <a:spcPts val="1000"/>
              </a:spcBef>
              <a:spcAft>
                <a:spcPts val="0"/>
              </a:spcAft>
              <a:buClr>
                <a:srgbClr val="F36A4D"/>
              </a:buClr>
              <a:buSzPct val="100000"/>
              <a:buChar char="✔"/>
            </a:pPr>
            <a:r>
              <a:rPr lang="fr-FR" sz="3297" dirty="0">
                <a:solidFill>
                  <a:srgbClr val="3F3F3F"/>
                </a:solidFill>
                <a:latin typeface="Arial"/>
                <a:ea typeface="Arial"/>
                <a:cs typeface="Arial"/>
                <a:sym typeface="Arial"/>
              </a:rPr>
              <a:t>création en masse des URL Paprika au moyen d’une formule Excel / Sheets ou d’une transformation </a:t>
            </a:r>
            <a:r>
              <a:rPr lang="fr-FR" sz="3297" dirty="0" err="1">
                <a:solidFill>
                  <a:srgbClr val="3F3F3F"/>
                </a:solidFill>
                <a:latin typeface="Arial"/>
                <a:ea typeface="Arial"/>
                <a:cs typeface="Arial"/>
                <a:sym typeface="Arial"/>
              </a:rPr>
              <a:t>OpenRefine</a:t>
            </a:r>
            <a:endParaRPr sz="3297" dirty="0">
              <a:solidFill>
                <a:srgbClr val="3F3F3F"/>
              </a:solidFill>
              <a:latin typeface="Arial"/>
              <a:ea typeface="Arial"/>
              <a:cs typeface="Arial"/>
              <a:sym typeface="Arial"/>
            </a:endParaRPr>
          </a:p>
          <a:p>
            <a:pPr marL="228600" lvl="0" indent="-198064" algn="l" rtl="0">
              <a:spcBef>
                <a:spcPts val="1000"/>
              </a:spcBef>
              <a:spcAft>
                <a:spcPts val="0"/>
              </a:spcAft>
              <a:buClr>
                <a:srgbClr val="F36A4D"/>
              </a:buClr>
              <a:buSzPct val="100000"/>
              <a:buChar char="✔"/>
            </a:pPr>
            <a:r>
              <a:rPr lang="fr-FR" sz="3297" dirty="0">
                <a:solidFill>
                  <a:srgbClr val="3F3F3F"/>
                </a:solidFill>
                <a:latin typeface="Arial"/>
                <a:ea typeface="Arial"/>
                <a:cs typeface="Arial"/>
                <a:sym typeface="Arial"/>
              </a:rPr>
              <a:t>traitement dans Paprika et </a:t>
            </a:r>
            <a:r>
              <a:rPr lang="fr-FR" sz="3297">
                <a:solidFill>
                  <a:srgbClr val="3F3F3F"/>
                </a:solidFill>
                <a:latin typeface="Arial"/>
                <a:ea typeface="Arial"/>
                <a:cs typeface="Arial"/>
                <a:sym typeface="Arial"/>
              </a:rPr>
              <a:t>IdRef : création et correction de liens, enrichissements de données, dédoublonnage, détection des enrichissements possibles</a:t>
            </a:r>
            <a:endParaRPr sz="3297" dirty="0">
              <a:solidFill>
                <a:srgbClr val="3F3F3F"/>
              </a:solidFill>
              <a:latin typeface="Arial"/>
              <a:ea typeface="Arial"/>
              <a:cs typeface="Arial"/>
              <a:sym typeface="Arial"/>
            </a:endParaRPr>
          </a:p>
          <a:p>
            <a:pPr marL="0" lvl="0" indent="0" algn="l" rtl="0">
              <a:spcBef>
                <a:spcPts val="1000"/>
              </a:spcBef>
              <a:spcAft>
                <a:spcPts val="0"/>
              </a:spcAft>
              <a:buNone/>
            </a:pPr>
            <a:endParaRPr sz="1700" dirty="0">
              <a:solidFill>
                <a:srgbClr val="3F3F3F"/>
              </a:solidFill>
              <a:latin typeface="Arial Narrow"/>
              <a:ea typeface="Arial Narrow"/>
              <a:cs typeface="Arial Narrow"/>
              <a:sym typeface="Arial Narrow"/>
            </a:endParaRPr>
          </a:p>
          <a:p>
            <a:pPr marL="0" lvl="0" indent="0" algn="l" rtl="0">
              <a:spcBef>
                <a:spcPts val="1000"/>
              </a:spcBef>
              <a:spcAft>
                <a:spcPts val="0"/>
              </a:spcAft>
              <a:buNone/>
            </a:pPr>
            <a:r>
              <a:rPr lang="fr-FR" sz="3752" dirty="0">
                <a:solidFill>
                  <a:srgbClr val="3F3F3F"/>
                </a:solidFill>
                <a:latin typeface="Arial"/>
                <a:ea typeface="Arial"/>
                <a:cs typeface="Arial"/>
                <a:sym typeface="Arial"/>
              </a:rPr>
              <a:t>Résultats :</a:t>
            </a:r>
            <a:endParaRPr sz="3752" dirty="0">
              <a:solidFill>
                <a:srgbClr val="3F3F3F"/>
              </a:solidFill>
              <a:latin typeface="Arial"/>
              <a:ea typeface="Arial"/>
              <a:cs typeface="Arial"/>
              <a:sym typeface="Arial"/>
            </a:endParaRPr>
          </a:p>
          <a:p>
            <a:pPr marL="0" lvl="0" indent="0" algn="l" rtl="0">
              <a:spcBef>
                <a:spcPts val="1000"/>
              </a:spcBef>
              <a:spcAft>
                <a:spcPts val="0"/>
              </a:spcAft>
              <a:buNone/>
            </a:pPr>
            <a:endParaRPr sz="2792" dirty="0">
              <a:solidFill>
                <a:srgbClr val="3F3F3F"/>
              </a:solidFill>
              <a:latin typeface="Arial"/>
              <a:ea typeface="Arial"/>
              <a:cs typeface="Arial"/>
              <a:sym typeface="Arial"/>
            </a:endParaRPr>
          </a:p>
          <a:p>
            <a:pPr marL="228600" marR="0" lvl="0" indent="-198064" algn="l" rtl="0">
              <a:lnSpc>
                <a:spcPct val="90000"/>
              </a:lnSpc>
              <a:spcBef>
                <a:spcPts val="1000"/>
              </a:spcBef>
              <a:spcAft>
                <a:spcPts val="0"/>
              </a:spcAft>
              <a:buClr>
                <a:srgbClr val="F36A4D"/>
              </a:buClr>
              <a:buSzPct val="100000"/>
              <a:buChar char="✔"/>
            </a:pPr>
            <a:r>
              <a:rPr lang="fr-FR" sz="3297" dirty="0">
                <a:solidFill>
                  <a:srgbClr val="3F3F3F"/>
                </a:solidFill>
                <a:latin typeface="Arial"/>
                <a:ea typeface="Arial"/>
                <a:cs typeface="Arial"/>
                <a:sym typeface="Arial"/>
              </a:rPr>
              <a:t>777 liens créés</a:t>
            </a:r>
            <a:endParaRPr sz="3297" dirty="0">
              <a:solidFill>
                <a:srgbClr val="3F3F3F"/>
              </a:solidFill>
              <a:latin typeface="Arial"/>
              <a:ea typeface="Arial"/>
              <a:cs typeface="Arial"/>
              <a:sym typeface="Arial"/>
            </a:endParaRPr>
          </a:p>
          <a:p>
            <a:pPr marL="228600" marR="0" lvl="0" indent="-198064" algn="l" rtl="0">
              <a:lnSpc>
                <a:spcPct val="90000"/>
              </a:lnSpc>
              <a:spcBef>
                <a:spcPts val="1000"/>
              </a:spcBef>
              <a:spcAft>
                <a:spcPts val="0"/>
              </a:spcAft>
              <a:buClr>
                <a:srgbClr val="F36A4D"/>
              </a:buClr>
              <a:buSzPct val="100000"/>
              <a:buChar char="✔"/>
            </a:pPr>
            <a:r>
              <a:rPr lang="fr-FR" sz="3297" dirty="0">
                <a:solidFill>
                  <a:srgbClr val="3F3F3F"/>
                </a:solidFill>
                <a:latin typeface="Arial"/>
                <a:ea typeface="Arial"/>
                <a:cs typeface="Arial"/>
                <a:sym typeface="Arial"/>
              </a:rPr>
              <a:t>92 liens erronés corrigés</a:t>
            </a:r>
            <a:endParaRPr sz="3297" dirty="0">
              <a:solidFill>
                <a:srgbClr val="3F3F3F"/>
              </a:solidFill>
              <a:latin typeface="Arial"/>
              <a:ea typeface="Arial"/>
              <a:cs typeface="Arial"/>
              <a:sym typeface="Arial"/>
            </a:endParaRPr>
          </a:p>
          <a:p>
            <a:pPr marL="228600" marR="0" lvl="0" indent="-198064" algn="l" rtl="0">
              <a:lnSpc>
                <a:spcPct val="90000"/>
              </a:lnSpc>
              <a:spcBef>
                <a:spcPts val="1000"/>
              </a:spcBef>
              <a:spcAft>
                <a:spcPts val="0"/>
              </a:spcAft>
              <a:buClr>
                <a:srgbClr val="F36A4D"/>
              </a:buClr>
              <a:buSzPct val="100000"/>
              <a:buChar char="✔"/>
            </a:pPr>
            <a:r>
              <a:rPr lang="fr-FR" sz="3297" dirty="0">
                <a:solidFill>
                  <a:srgbClr val="3F3F3F"/>
                </a:solidFill>
                <a:latin typeface="Arial"/>
                <a:ea typeface="Arial"/>
                <a:cs typeface="Arial"/>
                <a:sym typeface="Arial"/>
              </a:rPr>
              <a:t>410 autorités </a:t>
            </a:r>
            <a:r>
              <a:rPr lang="fr-FR" sz="3297" dirty="0" err="1">
                <a:solidFill>
                  <a:srgbClr val="3F3F3F"/>
                </a:solidFill>
                <a:latin typeface="Arial"/>
                <a:ea typeface="Arial"/>
                <a:cs typeface="Arial"/>
                <a:sym typeface="Arial"/>
              </a:rPr>
              <a:t>IdRef</a:t>
            </a:r>
            <a:r>
              <a:rPr lang="fr-FR" sz="3297" dirty="0">
                <a:solidFill>
                  <a:srgbClr val="3F3F3F"/>
                </a:solidFill>
                <a:latin typeface="Arial"/>
                <a:ea typeface="Arial"/>
                <a:cs typeface="Arial"/>
                <a:sym typeface="Arial"/>
              </a:rPr>
              <a:t> enrichies (qualificatifs et autres)</a:t>
            </a:r>
            <a:endParaRPr sz="3297" dirty="0">
              <a:solidFill>
                <a:srgbClr val="3F3F3F"/>
              </a:solidFill>
              <a:latin typeface="Arial"/>
              <a:ea typeface="Arial"/>
              <a:cs typeface="Arial"/>
              <a:sym typeface="Arial"/>
            </a:endParaRPr>
          </a:p>
          <a:p>
            <a:pPr marL="228600" marR="0" lvl="0" indent="-198064" algn="l" rtl="0">
              <a:lnSpc>
                <a:spcPct val="90000"/>
              </a:lnSpc>
              <a:spcBef>
                <a:spcPts val="1000"/>
              </a:spcBef>
              <a:spcAft>
                <a:spcPts val="0"/>
              </a:spcAft>
              <a:buClr>
                <a:srgbClr val="F36A4D"/>
              </a:buClr>
              <a:buSzPct val="100000"/>
              <a:buChar char="✔"/>
            </a:pPr>
            <a:r>
              <a:rPr lang="fr-FR" sz="3297" dirty="0">
                <a:solidFill>
                  <a:srgbClr val="3F3F3F"/>
                </a:solidFill>
                <a:latin typeface="Arial"/>
                <a:ea typeface="Arial"/>
                <a:cs typeface="Arial"/>
                <a:sym typeface="Arial"/>
              </a:rPr>
              <a:t>37 dédoublonnages</a:t>
            </a:r>
            <a:endParaRPr sz="2400" dirty="0">
              <a:solidFill>
                <a:srgbClr val="3F3F3F"/>
              </a:solidFill>
              <a:latin typeface="Arial Narrow"/>
              <a:ea typeface="Arial Narrow"/>
              <a:cs typeface="Arial Narrow"/>
              <a:sym typeface="Arial Narrow"/>
            </a:endParaRPr>
          </a:p>
          <a:p>
            <a:pPr marL="228600" lvl="0" indent="-50800" algn="l" rtl="0">
              <a:lnSpc>
                <a:spcPct val="90000"/>
              </a:lnSpc>
              <a:spcBef>
                <a:spcPts val="1000"/>
              </a:spcBef>
              <a:spcAft>
                <a:spcPts val="0"/>
              </a:spcAft>
              <a:buClr>
                <a:srgbClr val="C00000"/>
              </a:buClr>
              <a:buSzPct val="100000"/>
              <a:buNone/>
            </a:pPr>
            <a:endParaRPr dirty="0">
              <a:latin typeface="Arial Narrow"/>
              <a:ea typeface="Arial Narrow"/>
              <a:cs typeface="Arial Narrow"/>
              <a:sym typeface="Arial Narrow"/>
            </a:endParaRPr>
          </a:p>
        </p:txBody>
      </p:sp>
      <p:sp>
        <p:nvSpPr>
          <p:cNvPr id="191" name="Google Shape;191;p5"/>
          <p:cNvSpPr txBox="1">
            <a:spLocks noGrp="1"/>
          </p:cNvSpPr>
          <p:nvPr>
            <p:ph type="ftr" idx="11"/>
          </p:nvPr>
        </p:nvSpPr>
        <p:spPr>
          <a:xfrm>
            <a:off x="2318900" y="6418900"/>
            <a:ext cx="4114800" cy="365100"/>
          </a:xfrm>
          <a:prstGeom prst="rect">
            <a:avLst/>
          </a:prstGeom>
          <a:noFill/>
          <a:ln>
            <a:noFill/>
          </a:ln>
        </p:spPr>
        <p:txBody>
          <a:bodyPr spcFirstLastPara="1" wrap="square" lIns="91425" tIns="45700" rIns="91425" bIns="45700" anchor="ctr" anchorCtr="0">
            <a:noAutofit/>
          </a:bodyPr>
          <a:lstStyle/>
          <a:p>
            <a:pPr marL="0" lvl="0" indent="457200" algn="ctr" rtl="0">
              <a:spcBef>
                <a:spcPts val="0"/>
              </a:spcBef>
              <a:spcAft>
                <a:spcPts val="0"/>
              </a:spcAft>
              <a:buClr>
                <a:schemeClr val="dk1"/>
              </a:buClr>
              <a:buFont typeface="Arial"/>
              <a:buNone/>
            </a:pPr>
            <a:r>
              <a:rPr lang="fr-FR">
                <a:solidFill>
                  <a:srgbClr val="3F3F3F"/>
                </a:solidFill>
              </a:rPr>
              <a:t>Paprika : retour d’expérience – Clément Siberchicot</a:t>
            </a:r>
            <a:endParaRPr/>
          </a:p>
          <a:p>
            <a:pPr marL="0" lvl="0" indent="0" algn="ctr" rtl="0">
              <a:spcBef>
                <a:spcPts val="0"/>
              </a:spcBef>
              <a:spcAft>
                <a:spcPts val="0"/>
              </a:spcAft>
              <a:buNone/>
            </a:pPr>
            <a:endParaRPr>
              <a:solidFill>
                <a:srgbClr val="3F3F3F"/>
              </a:solidFill>
            </a:endParaRPr>
          </a:p>
        </p:txBody>
      </p:sp>
      <p:sp>
        <p:nvSpPr>
          <p:cNvPr id="192" name="Google Shape;192;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51</a:t>
            </a:fld>
            <a:endParaRPr/>
          </a:p>
        </p:txBody>
      </p:sp>
      <p:sp>
        <p:nvSpPr>
          <p:cNvPr id="193" name="Google Shape;193;p5"/>
          <p:cNvSpPr txBox="1"/>
          <p:nvPr/>
        </p:nvSpPr>
        <p:spPr>
          <a:xfrm>
            <a:off x="6065900" y="4169000"/>
            <a:ext cx="2544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Calibri"/>
              <a:ea typeface="Calibri"/>
              <a:cs typeface="Calibri"/>
              <a:sym typeface="Calibri"/>
            </a:endParaRPr>
          </a:p>
        </p:txBody>
      </p:sp>
      <p:pic>
        <p:nvPicPr>
          <p:cNvPr id="194" name="Google Shape;194;p5"/>
          <p:cNvPicPr preferRelativeResize="0"/>
          <p:nvPr/>
        </p:nvPicPr>
        <p:blipFill>
          <a:blip r:embed="rId3">
            <a:alphaModFix/>
          </a:blip>
          <a:stretch>
            <a:fillRect/>
          </a:stretch>
        </p:blipFill>
        <p:spPr>
          <a:xfrm>
            <a:off x="6961150" y="3694475"/>
            <a:ext cx="5117599" cy="2912000"/>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g1e2b02b5bb2_0_30"/>
          <p:cNvSpPr txBox="1">
            <a:spLocks noGrp="1"/>
          </p:cNvSpPr>
          <p:nvPr>
            <p:ph type="title"/>
          </p:nvPr>
        </p:nvSpPr>
        <p:spPr>
          <a:xfrm>
            <a:off x="331000" y="687625"/>
            <a:ext cx="11533500" cy="9534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2E75B5"/>
              </a:buClr>
              <a:buSzPct val="100000"/>
              <a:buFont typeface="Arial Narrow"/>
              <a:buNone/>
            </a:pPr>
            <a:r>
              <a:rPr lang="fr-FR" sz="4000">
                <a:solidFill>
                  <a:srgbClr val="2E75B5"/>
                </a:solidFill>
                <a:latin typeface="Arial Narrow"/>
                <a:ea typeface="Arial Narrow"/>
                <a:cs typeface="Arial Narrow"/>
                <a:sym typeface="Arial Narrow"/>
              </a:rPr>
              <a:t>🤩 Sciences Po All Stars : des autorités cinq étoiles </a:t>
            </a:r>
            <a:r>
              <a:rPr lang="fr-FR" sz="2666">
                <a:solidFill>
                  <a:srgbClr val="2E75B5"/>
                </a:solidFill>
                <a:latin typeface="Arial Narrow"/>
                <a:ea typeface="Arial Narrow"/>
                <a:cs typeface="Arial Narrow"/>
                <a:sym typeface="Arial Narrow"/>
              </a:rPr>
              <a:t>🌟🌟🌟🌟🌟 </a:t>
            </a:r>
            <a:endParaRPr sz="4177"/>
          </a:p>
        </p:txBody>
      </p:sp>
      <p:sp>
        <p:nvSpPr>
          <p:cNvPr id="200" name="Google Shape;200;g1e2b02b5bb2_0_30"/>
          <p:cNvSpPr txBox="1">
            <a:spLocks noGrp="1"/>
          </p:cNvSpPr>
          <p:nvPr>
            <p:ph type="body" idx="1"/>
          </p:nvPr>
        </p:nvSpPr>
        <p:spPr>
          <a:xfrm>
            <a:off x="824749" y="1787025"/>
            <a:ext cx="9851700" cy="4345500"/>
          </a:xfrm>
          <a:prstGeom prst="rect">
            <a:avLst/>
          </a:prstGeom>
          <a:noFill/>
          <a:ln>
            <a:noFill/>
          </a:ln>
        </p:spPr>
        <p:txBody>
          <a:bodyPr spcFirstLastPara="1" wrap="square" lIns="91425" tIns="45700" rIns="91425" bIns="45700" anchor="t" anchorCtr="0">
            <a:normAutofit/>
          </a:bodyPr>
          <a:lstStyle/>
          <a:p>
            <a:pPr marL="0" lvl="0" indent="0" algn="l" rtl="0">
              <a:spcBef>
                <a:spcPts val="1000"/>
              </a:spcBef>
              <a:spcAft>
                <a:spcPts val="0"/>
              </a:spcAft>
              <a:buNone/>
            </a:pPr>
            <a:endParaRPr sz="1700">
              <a:solidFill>
                <a:srgbClr val="3F3F3F"/>
              </a:solidFill>
              <a:latin typeface="Arial Narrow"/>
              <a:ea typeface="Arial Narrow"/>
              <a:cs typeface="Arial Narrow"/>
              <a:sym typeface="Arial Narrow"/>
            </a:endParaRPr>
          </a:p>
          <a:p>
            <a:pPr marL="0" lvl="0" indent="0" algn="l" rtl="0">
              <a:spcBef>
                <a:spcPts val="1000"/>
              </a:spcBef>
              <a:spcAft>
                <a:spcPts val="0"/>
              </a:spcAft>
              <a:buNone/>
            </a:pPr>
            <a:endParaRPr sz="2400">
              <a:solidFill>
                <a:srgbClr val="3F3F3F"/>
              </a:solidFill>
              <a:latin typeface="Arial Narrow"/>
              <a:ea typeface="Arial Narrow"/>
              <a:cs typeface="Arial Narrow"/>
              <a:sym typeface="Arial Narrow"/>
            </a:endParaRPr>
          </a:p>
          <a:p>
            <a:pPr marL="0" lvl="0" indent="0" algn="l" rtl="0">
              <a:spcBef>
                <a:spcPts val="1000"/>
              </a:spcBef>
              <a:spcAft>
                <a:spcPts val="0"/>
              </a:spcAft>
              <a:buNone/>
            </a:pPr>
            <a:endParaRPr sz="2400">
              <a:solidFill>
                <a:srgbClr val="3F3F3F"/>
              </a:solidFill>
              <a:latin typeface="Arial Narrow"/>
              <a:ea typeface="Arial Narrow"/>
              <a:cs typeface="Arial Narrow"/>
              <a:sym typeface="Arial Narrow"/>
            </a:endParaRPr>
          </a:p>
          <a:p>
            <a:pPr marL="228600" lvl="0" indent="0" algn="l" rtl="0">
              <a:lnSpc>
                <a:spcPct val="90000"/>
              </a:lnSpc>
              <a:spcBef>
                <a:spcPts val="1000"/>
              </a:spcBef>
              <a:spcAft>
                <a:spcPts val="0"/>
              </a:spcAft>
              <a:buNone/>
            </a:pPr>
            <a:endParaRPr sz="2400">
              <a:solidFill>
                <a:srgbClr val="3F3F3F"/>
              </a:solidFill>
              <a:latin typeface="Arial Narrow"/>
              <a:ea typeface="Arial Narrow"/>
              <a:cs typeface="Arial Narrow"/>
              <a:sym typeface="Arial Narrow"/>
            </a:endParaRPr>
          </a:p>
          <a:p>
            <a:pPr marL="228600" lvl="0" indent="-50800" algn="l" rtl="0">
              <a:lnSpc>
                <a:spcPct val="90000"/>
              </a:lnSpc>
              <a:spcBef>
                <a:spcPts val="1000"/>
              </a:spcBef>
              <a:spcAft>
                <a:spcPts val="0"/>
              </a:spcAft>
              <a:buClr>
                <a:srgbClr val="C00000"/>
              </a:buClr>
              <a:buSzPts val="2800"/>
              <a:buNone/>
            </a:pPr>
            <a:endParaRPr>
              <a:latin typeface="Arial Narrow"/>
              <a:ea typeface="Arial Narrow"/>
              <a:cs typeface="Arial Narrow"/>
              <a:sym typeface="Arial Narrow"/>
            </a:endParaRPr>
          </a:p>
        </p:txBody>
      </p:sp>
      <p:sp>
        <p:nvSpPr>
          <p:cNvPr id="201" name="Google Shape;201;g1e2b02b5bb2_0_30"/>
          <p:cNvSpPr txBox="1">
            <a:spLocks noGrp="1"/>
          </p:cNvSpPr>
          <p:nvPr>
            <p:ph type="ftr" idx="11"/>
          </p:nvPr>
        </p:nvSpPr>
        <p:spPr>
          <a:xfrm>
            <a:off x="4038600" y="6675500"/>
            <a:ext cx="4114800" cy="151500"/>
          </a:xfrm>
          <a:prstGeom prst="rect">
            <a:avLst/>
          </a:prstGeom>
          <a:noFill/>
          <a:ln>
            <a:noFill/>
          </a:ln>
        </p:spPr>
        <p:txBody>
          <a:bodyPr spcFirstLastPara="1" wrap="square" lIns="91425" tIns="45700" rIns="91425" bIns="45700" anchor="ctr" anchorCtr="0">
            <a:noAutofit/>
          </a:bodyPr>
          <a:lstStyle/>
          <a:p>
            <a:pPr marL="0" lvl="0" indent="457200" algn="ctr" rtl="0">
              <a:spcBef>
                <a:spcPts val="0"/>
              </a:spcBef>
              <a:spcAft>
                <a:spcPts val="0"/>
              </a:spcAft>
              <a:buNone/>
            </a:pPr>
            <a:r>
              <a:rPr lang="fr-FR">
                <a:solidFill>
                  <a:srgbClr val="3F3F3F"/>
                </a:solidFill>
              </a:rPr>
              <a:t>Paprika : retour d’expérience – Clément Siberchicot</a:t>
            </a:r>
            <a:endParaRPr/>
          </a:p>
          <a:p>
            <a:pPr marL="0" lvl="0" indent="0" algn="ctr" rtl="0">
              <a:spcBef>
                <a:spcPts val="0"/>
              </a:spcBef>
              <a:spcAft>
                <a:spcPts val="0"/>
              </a:spcAft>
              <a:buNone/>
            </a:pPr>
            <a:endParaRPr>
              <a:solidFill>
                <a:srgbClr val="3F3F3F"/>
              </a:solidFill>
            </a:endParaRPr>
          </a:p>
        </p:txBody>
      </p:sp>
      <p:sp>
        <p:nvSpPr>
          <p:cNvPr id="202" name="Google Shape;202;g1e2b02b5bb2_0_3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52</a:t>
            </a:fld>
            <a:endParaRPr/>
          </a:p>
        </p:txBody>
      </p:sp>
      <p:sp>
        <p:nvSpPr>
          <p:cNvPr id="203" name="Google Shape;203;g1e2b02b5bb2_0_30"/>
          <p:cNvSpPr txBox="1"/>
          <p:nvPr/>
        </p:nvSpPr>
        <p:spPr>
          <a:xfrm>
            <a:off x="6065900" y="4169000"/>
            <a:ext cx="2544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Calibri"/>
              <a:ea typeface="Calibri"/>
              <a:cs typeface="Calibri"/>
              <a:sym typeface="Calibri"/>
            </a:endParaRPr>
          </a:p>
        </p:txBody>
      </p:sp>
      <p:pic>
        <p:nvPicPr>
          <p:cNvPr id="204" name="Google Shape;204;g1e2b02b5bb2_0_30"/>
          <p:cNvPicPr preferRelativeResize="0"/>
          <p:nvPr/>
        </p:nvPicPr>
        <p:blipFill>
          <a:blip r:embed="rId3">
            <a:alphaModFix/>
          </a:blip>
          <a:stretch>
            <a:fillRect/>
          </a:stretch>
        </p:blipFill>
        <p:spPr>
          <a:xfrm>
            <a:off x="1149264" y="4326700"/>
            <a:ext cx="1124189" cy="1686096"/>
          </a:xfrm>
          <a:prstGeom prst="rect">
            <a:avLst/>
          </a:prstGeom>
          <a:noFill/>
          <a:ln w="9525" cap="flat" cmpd="sng">
            <a:solidFill>
              <a:schemeClr val="dk2"/>
            </a:solidFill>
            <a:prstDash val="solid"/>
            <a:bevel/>
            <a:headEnd type="none" w="sm" len="sm"/>
            <a:tailEnd type="none" w="sm" len="sm"/>
          </a:ln>
        </p:spPr>
      </p:pic>
      <p:pic>
        <p:nvPicPr>
          <p:cNvPr id="205" name="Google Shape;205;g1e2b02b5bb2_0_30"/>
          <p:cNvPicPr preferRelativeResize="0"/>
          <p:nvPr/>
        </p:nvPicPr>
        <p:blipFill>
          <a:blip r:embed="rId4">
            <a:alphaModFix/>
          </a:blip>
          <a:stretch>
            <a:fillRect/>
          </a:stretch>
        </p:blipFill>
        <p:spPr>
          <a:xfrm>
            <a:off x="2611542" y="4326700"/>
            <a:ext cx="1418995" cy="1686100"/>
          </a:xfrm>
          <a:prstGeom prst="rect">
            <a:avLst/>
          </a:prstGeom>
          <a:noFill/>
          <a:ln w="9525" cap="flat" cmpd="sng">
            <a:solidFill>
              <a:schemeClr val="dk2"/>
            </a:solidFill>
            <a:prstDash val="solid"/>
            <a:bevel/>
            <a:headEnd type="none" w="sm" len="sm"/>
            <a:tailEnd type="none" w="sm" len="sm"/>
          </a:ln>
        </p:spPr>
      </p:pic>
      <p:pic>
        <p:nvPicPr>
          <p:cNvPr id="206" name="Google Shape;206;g1e2b02b5bb2_0_30"/>
          <p:cNvPicPr preferRelativeResize="0"/>
          <p:nvPr/>
        </p:nvPicPr>
        <p:blipFill>
          <a:blip r:embed="rId5">
            <a:alphaModFix/>
          </a:blip>
          <a:stretch>
            <a:fillRect/>
          </a:stretch>
        </p:blipFill>
        <p:spPr>
          <a:xfrm>
            <a:off x="4392813" y="4323425"/>
            <a:ext cx="1489425" cy="1753801"/>
          </a:xfrm>
          <a:prstGeom prst="rect">
            <a:avLst/>
          </a:prstGeom>
          <a:noFill/>
          <a:ln w="9525" cap="flat" cmpd="sng">
            <a:solidFill>
              <a:schemeClr val="dk2"/>
            </a:solidFill>
            <a:prstDash val="solid"/>
            <a:bevel/>
            <a:headEnd type="none" w="sm" len="sm"/>
            <a:tailEnd type="none" w="sm" len="sm"/>
          </a:ln>
        </p:spPr>
      </p:pic>
      <p:pic>
        <p:nvPicPr>
          <p:cNvPr id="207" name="Google Shape;207;g1e2b02b5bb2_0_30"/>
          <p:cNvPicPr preferRelativeResize="0"/>
          <p:nvPr/>
        </p:nvPicPr>
        <p:blipFill>
          <a:blip r:embed="rId6">
            <a:alphaModFix/>
          </a:blip>
          <a:stretch>
            <a:fillRect/>
          </a:stretch>
        </p:blipFill>
        <p:spPr>
          <a:xfrm>
            <a:off x="6425500" y="4340507"/>
            <a:ext cx="1182600" cy="1585769"/>
          </a:xfrm>
          <a:prstGeom prst="rect">
            <a:avLst/>
          </a:prstGeom>
          <a:noFill/>
          <a:ln w="9525" cap="flat" cmpd="sng">
            <a:solidFill>
              <a:schemeClr val="dk2"/>
            </a:solidFill>
            <a:prstDash val="solid"/>
            <a:bevel/>
            <a:headEnd type="none" w="sm" len="sm"/>
            <a:tailEnd type="none" w="sm" len="sm"/>
          </a:ln>
        </p:spPr>
      </p:pic>
      <p:pic>
        <p:nvPicPr>
          <p:cNvPr id="208" name="Google Shape;208;g1e2b02b5bb2_0_30"/>
          <p:cNvPicPr preferRelativeResize="0"/>
          <p:nvPr/>
        </p:nvPicPr>
        <p:blipFill>
          <a:blip r:embed="rId7">
            <a:alphaModFix/>
          </a:blip>
          <a:stretch>
            <a:fillRect/>
          </a:stretch>
        </p:blipFill>
        <p:spPr>
          <a:xfrm>
            <a:off x="7899550" y="4431413"/>
            <a:ext cx="1649400" cy="1649400"/>
          </a:xfrm>
          <a:prstGeom prst="rect">
            <a:avLst/>
          </a:prstGeom>
          <a:noFill/>
          <a:ln w="9525" cap="flat" cmpd="sng">
            <a:solidFill>
              <a:schemeClr val="dk2"/>
            </a:solidFill>
            <a:prstDash val="solid"/>
            <a:bevel/>
            <a:headEnd type="none" w="sm" len="sm"/>
            <a:tailEnd type="none" w="sm" len="sm"/>
          </a:ln>
        </p:spPr>
      </p:pic>
      <p:pic>
        <p:nvPicPr>
          <p:cNvPr id="209" name="Google Shape;209;g1e2b02b5bb2_0_30"/>
          <p:cNvPicPr preferRelativeResize="0"/>
          <p:nvPr/>
        </p:nvPicPr>
        <p:blipFill>
          <a:blip r:embed="rId8">
            <a:alphaModFix/>
          </a:blip>
          <a:stretch>
            <a:fillRect/>
          </a:stretch>
        </p:blipFill>
        <p:spPr>
          <a:xfrm>
            <a:off x="9952611" y="4329775"/>
            <a:ext cx="1533214" cy="1914600"/>
          </a:xfrm>
          <a:prstGeom prst="rect">
            <a:avLst/>
          </a:prstGeom>
          <a:noFill/>
          <a:ln w="9525" cap="flat" cmpd="sng">
            <a:solidFill>
              <a:schemeClr val="dk2"/>
            </a:solidFill>
            <a:prstDash val="solid"/>
            <a:bevel/>
            <a:headEnd type="none" w="sm" len="sm"/>
            <a:tailEnd type="none" w="sm" len="sm"/>
          </a:ln>
        </p:spPr>
      </p:pic>
      <p:pic>
        <p:nvPicPr>
          <p:cNvPr id="210" name="Google Shape;210;g1e2b02b5bb2_0_30"/>
          <p:cNvPicPr preferRelativeResize="0"/>
          <p:nvPr/>
        </p:nvPicPr>
        <p:blipFill>
          <a:blip r:embed="rId9">
            <a:alphaModFix/>
          </a:blip>
          <a:stretch>
            <a:fillRect/>
          </a:stretch>
        </p:blipFill>
        <p:spPr>
          <a:xfrm>
            <a:off x="9390913" y="1716340"/>
            <a:ext cx="1182576" cy="1773874"/>
          </a:xfrm>
          <a:prstGeom prst="rect">
            <a:avLst/>
          </a:prstGeom>
          <a:noFill/>
          <a:ln w="9525" cap="flat" cmpd="sng">
            <a:solidFill>
              <a:schemeClr val="dk2"/>
            </a:solidFill>
            <a:prstDash val="solid"/>
            <a:bevel/>
            <a:headEnd type="none" w="sm" len="sm"/>
            <a:tailEnd type="none" w="sm" len="sm"/>
          </a:ln>
        </p:spPr>
      </p:pic>
      <p:pic>
        <p:nvPicPr>
          <p:cNvPr id="211" name="Google Shape;211;g1e2b02b5bb2_0_30"/>
          <p:cNvPicPr preferRelativeResize="0"/>
          <p:nvPr/>
        </p:nvPicPr>
        <p:blipFill>
          <a:blip r:embed="rId10">
            <a:alphaModFix/>
          </a:blip>
          <a:stretch>
            <a:fillRect/>
          </a:stretch>
        </p:blipFill>
        <p:spPr>
          <a:xfrm>
            <a:off x="7847525" y="1585200"/>
            <a:ext cx="1124175" cy="1856506"/>
          </a:xfrm>
          <a:prstGeom prst="rect">
            <a:avLst/>
          </a:prstGeom>
          <a:noFill/>
          <a:ln w="9525" cap="flat" cmpd="sng">
            <a:solidFill>
              <a:schemeClr val="dk2"/>
            </a:solidFill>
            <a:prstDash val="solid"/>
            <a:bevel/>
            <a:headEnd type="none" w="sm" len="sm"/>
            <a:tailEnd type="none" w="sm" len="sm"/>
          </a:ln>
        </p:spPr>
      </p:pic>
      <p:pic>
        <p:nvPicPr>
          <p:cNvPr id="212" name="Google Shape;212;g1e2b02b5bb2_0_30"/>
          <p:cNvPicPr preferRelativeResize="0"/>
          <p:nvPr/>
        </p:nvPicPr>
        <p:blipFill>
          <a:blip r:embed="rId11">
            <a:alphaModFix/>
          </a:blip>
          <a:stretch>
            <a:fillRect/>
          </a:stretch>
        </p:blipFill>
        <p:spPr>
          <a:xfrm>
            <a:off x="824750" y="1933412"/>
            <a:ext cx="1182575" cy="1649385"/>
          </a:xfrm>
          <a:prstGeom prst="rect">
            <a:avLst/>
          </a:prstGeom>
          <a:noFill/>
          <a:ln w="9525" cap="flat" cmpd="sng">
            <a:solidFill>
              <a:schemeClr val="dk2"/>
            </a:solidFill>
            <a:prstDash val="solid"/>
            <a:bevel/>
            <a:headEnd type="none" w="sm" len="sm"/>
            <a:tailEnd type="none" w="sm" len="sm"/>
          </a:ln>
        </p:spPr>
      </p:pic>
      <p:pic>
        <p:nvPicPr>
          <p:cNvPr id="213" name="Google Shape;213;g1e2b02b5bb2_0_30"/>
          <p:cNvPicPr preferRelativeResize="0"/>
          <p:nvPr/>
        </p:nvPicPr>
        <p:blipFill>
          <a:blip r:embed="rId12">
            <a:alphaModFix/>
          </a:blip>
          <a:stretch>
            <a:fillRect/>
          </a:stretch>
        </p:blipFill>
        <p:spPr>
          <a:xfrm>
            <a:off x="6332029" y="1819259"/>
            <a:ext cx="1363600" cy="1771988"/>
          </a:xfrm>
          <a:prstGeom prst="rect">
            <a:avLst/>
          </a:prstGeom>
          <a:noFill/>
          <a:ln w="9525" cap="flat" cmpd="sng">
            <a:solidFill>
              <a:schemeClr val="dk2"/>
            </a:solidFill>
            <a:prstDash val="solid"/>
            <a:bevel/>
            <a:headEnd type="none" w="sm" len="sm"/>
            <a:tailEnd type="none" w="sm" len="sm"/>
          </a:ln>
        </p:spPr>
      </p:pic>
      <p:pic>
        <p:nvPicPr>
          <p:cNvPr id="214" name="Google Shape;214;g1e2b02b5bb2_0_30"/>
          <p:cNvPicPr preferRelativeResize="0"/>
          <p:nvPr/>
        </p:nvPicPr>
        <p:blipFill>
          <a:blip r:embed="rId13">
            <a:alphaModFix/>
          </a:blip>
          <a:stretch>
            <a:fillRect/>
          </a:stretch>
        </p:blipFill>
        <p:spPr>
          <a:xfrm>
            <a:off x="4346725" y="1948675"/>
            <a:ext cx="1533225" cy="1533225"/>
          </a:xfrm>
          <a:prstGeom prst="rect">
            <a:avLst/>
          </a:prstGeom>
          <a:noFill/>
          <a:ln w="9525" cap="flat" cmpd="sng">
            <a:solidFill>
              <a:schemeClr val="dk2"/>
            </a:solidFill>
            <a:prstDash val="solid"/>
            <a:bevel/>
            <a:headEnd type="none" w="sm" len="sm"/>
            <a:tailEnd type="none" w="sm" len="sm"/>
          </a:ln>
        </p:spPr>
      </p:pic>
      <p:sp>
        <p:nvSpPr>
          <p:cNvPr id="215" name="Google Shape;215;g1e2b02b5bb2_0_30"/>
          <p:cNvSpPr txBox="1"/>
          <p:nvPr/>
        </p:nvSpPr>
        <p:spPr>
          <a:xfrm>
            <a:off x="706550" y="3497550"/>
            <a:ext cx="1419000" cy="615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FR">
                <a:latin typeface="Calibri"/>
                <a:ea typeface="Calibri"/>
                <a:cs typeface="Calibri"/>
                <a:sym typeface="Calibri"/>
              </a:rPr>
              <a:t>Alfred Sauvy</a:t>
            </a:r>
            <a:br>
              <a:rPr lang="fr-FR">
                <a:latin typeface="Calibri"/>
                <a:ea typeface="Calibri"/>
                <a:cs typeface="Calibri"/>
                <a:sym typeface="Calibri"/>
              </a:rPr>
            </a:br>
            <a:r>
              <a:rPr lang="fr-FR">
                <a:latin typeface="Calibri"/>
                <a:ea typeface="Calibri"/>
                <a:cs typeface="Calibri"/>
                <a:sym typeface="Calibri"/>
              </a:rPr>
              <a:t>PPN 027124401</a:t>
            </a:r>
            <a:endParaRPr>
              <a:latin typeface="Calibri"/>
              <a:ea typeface="Calibri"/>
              <a:cs typeface="Calibri"/>
              <a:sym typeface="Calibri"/>
            </a:endParaRPr>
          </a:p>
        </p:txBody>
      </p:sp>
      <p:sp>
        <p:nvSpPr>
          <p:cNvPr id="216" name="Google Shape;216;g1e2b02b5bb2_0_30"/>
          <p:cNvSpPr txBox="1"/>
          <p:nvPr/>
        </p:nvSpPr>
        <p:spPr>
          <a:xfrm>
            <a:off x="6307300" y="3658075"/>
            <a:ext cx="14190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a:latin typeface="Calibri"/>
                <a:ea typeface="Calibri"/>
                <a:cs typeface="Calibri"/>
                <a:sym typeface="Calibri"/>
              </a:rPr>
              <a:t>Pierre Renouvin</a:t>
            </a:r>
            <a:br>
              <a:rPr lang="fr-FR">
                <a:latin typeface="Calibri"/>
                <a:ea typeface="Calibri"/>
                <a:cs typeface="Calibri"/>
                <a:sym typeface="Calibri"/>
              </a:rPr>
            </a:br>
            <a:r>
              <a:rPr lang="fr-FR">
                <a:latin typeface="Calibri"/>
                <a:ea typeface="Calibri"/>
                <a:cs typeface="Calibri"/>
                <a:sym typeface="Calibri"/>
              </a:rPr>
              <a:t>PPN 027095428</a:t>
            </a:r>
            <a:endParaRPr>
              <a:latin typeface="Calibri"/>
              <a:ea typeface="Calibri"/>
              <a:cs typeface="Calibri"/>
              <a:sym typeface="Calibri"/>
            </a:endParaRPr>
          </a:p>
        </p:txBody>
      </p:sp>
      <p:sp>
        <p:nvSpPr>
          <p:cNvPr id="217" name="Google Shape;217;g1e2b02b5bb2_0_30"/>
          <p:cNvSpPr txBox="1"/>
          <p:nvPr/>
        </p:nvSpPr>
        <p:spPr>
          <a:xfrm>
            <a:off x="4435475" y="3441700"/>
            <a:ext cx="15333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a:latin typeface="Calibri"/>
                <a:ea typeface="Calibri"/>
                <a:cs typeface="Calibri"/>
                <a:sym typeface="Calibri"/>
              </a:rPr>
              <a:t>André Siegfried</a:t>
            </a:r>
            <a:br>
              <a:rPr lang="fr-FR">
                <a:latin typeface="Calibri"/>
                <a:ea typeface="Calibri"/>
                <a:cs typeface="Calibri"/>
                <a:sym typeface="Calibri"/>
              </a:rPr>
            </a:br>
            <a:r>
              <a:rPr lang="fr-FR">
                <a:latin typeface="Calibri"/>
                <a:ea typeface="Calibri"/>
                <a:cs typeface="Calibri"/>
                <a:sym typeface="Calibri"/>
              </a:rPr>
              <a:t>PPN 027417506</a:t>
            </a:r>
            <a:endParaRPr>
              <a:latin typeface="Calibri"/>
              <a:ea typeface="Calibri"/>
              <a:cs typeface="Calibri"/>
              <a:sym typeface="Calibri"/>
            </a:endParaRPr>
          </a:p>
        </p:txBody>
      </p:sp>
      <p:sp>
        <p:nvSpPr>
          <p:cNvPr id="218" name="Google Shape;218;g1e2b02b5bb2_0_30"/>
          <p:cNvSpPr txBox="1"/>
          <p:nvPr/>
        </p:nvSpPr>
        <p:spPr>
          <a:xfrm>
            <a:off x="2455313" y="3550225"/>
            <a:ext cx="1489500" cy="831300"/>
          </a:xfrm>
          <a:prstGeom prst="rect">
            <a:avLst/>
          </a:prstGeom>
          <a:noFill/>
          <a:ln>
            <a:noFill/>
          </a:ln>
        </p:spPr>
        <p:txBody>
          <a:bodyPr spcFirstLastPara="1" wrap="square" lIns="91425" tIns="91425" rIns="91425" bIns="91425" anchor="ctr" anchorCtr="0">
            <a:spAutoFit/>
          </a:bodyPr>
          <a:lstStyle/>
          <a:p>
            <a:pPr marL="0" lvl="0" indent="0" algn="ctr" rtl="0">
              <a:spcBef>
                <a:spcPts val="0"/>
              </a:spcBef>
              <a:spcAft>
                <a:spcPts val="0"/>
              </a:spcAft>
              <a:buNone/>
            </a:pPr>
            <a:r>
              <a:rPr lang="fr-FR">
                <a:latin typeface="Calibri"/>
                <a:ea typeface="Calibri"/>
                <a:cs typeface="Calibri"/>
                <a:sym typeface="Calibri"/>
              </a:rPr>
              <a:t>Laurence Bertrand-Dorléac</a:t>
            </a:r>
            <a:br>
              <a:rPr lang="fr-FR">
                <a:latin typeface="Calibri"/>
                <a:ea typeface="Calibri"/>
                <a:cs typeface="Calibri"/>
                <a:sym typeface="Calibri"/>
              </a:rPr>
            </a:br>
            <a:r>
              <a:rPr lang="fr-FR">
                <a:latin typeface="Calibri"/>
                <a:ea typeface="Calibri"/>
                <a:cs typeface="Calibri"/>
                <a:sym typeface="Calibri"/>
              </a:rPr>
              <a:t>PPN 029288797</a:t>
            </a:r>
            <a:endParaRPr>
              <a:latin typeface="Calibri"/>
              <a:ea typeface="Calibri"/>
              <a:cs typeface="Calibri"/>
              <a:sym typeface="Calibri"/>
            </a:endParaRPr>
          </a:p>
        </p:txBody>
      </p:sp>
      <p:sp>
        <p:nvSpPr>
          <p:cNvPr id="219" name="Google Shape;219;g1e2b02b5bb2_0_30"/>
          <p:cNvSpPr txBox="1"/>
          <p:nvPr/>
        </p:nvSpPr>
        <p:spPr>
          <a:xfrm>
            <a:off x="7856825" y="3755675"/>
            <a:ext cx="1182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Calibri"/>
              <a:ea typeface="Calibri"/>
              <a:cs typeface="Calibri"/>
              <a:sym typeface="Calibri"/>
            </a:endParaRPr>
          </a:p>
        </p:txBody>
      </p:sp>
      <p:sp>
        <p:nvSpPr>
          <p:cNvPr id="220" name="Google Shape;220;g1e2b02b5bb2_0_30"/>
          <p:cNvSpPr txBox="1"/>
          <p:nvPr/>
        </p:nvSpPr>
        <p:spPr>
          <a:xfrm>
            <a:off x="7760225" y="3497550"/>
            <a:ext cx="1419000" cy="615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FR">
                <a:latin typeface="Calibri"/>
                <a:ea typeface="Calibri"/>
                <a:cs typeface="Calibri"/>
                <a:sym typeface="Calibri"/>
              </a:rPr>
              <a:t>Nonna Mayer</a:t>
            </a:r>
            <a:br>
              <a:rPr lang="fr-FR">
                <a:latin typeface="Calibri"/>
                <a:ea typeface="Calibri"/>
                <a:cs typeface="Calibri"/>
                <a:sym typeface="Calibri"/>
              </a:rPr>
            </a:br>
            <a:r>
              <a:rPr lang="fr-FR">
                <a:latin typeface="Calibri"/>
                <a:ea typeface="Calibri"/>
                <a:cs typeface="Calibri"/>
                <a:sym typeface="Calibri"/>
              </a:rPr>
              <a:t>PPN 027019977</a:t>
            </a:r>
            <a:endParaRPr>
              <a:latin typeface="Calibri"/>
              <a:ea typeface="Calibri"/>
              <a:cs typeface="Calibri"/>
              <a:sym typeface="Calibri"/>
            </a:endParaRPr>
          </a:p>
        </p:txBody>
      </p:sp>
      <p:sp>
        <p:nvSpPr>
          <p:cNvPr id="221" name="Google Shape;221;g1e2b02b5bb2_0_30"/>
          <p:cNvSpPr txBox="1"/>
          <p:nvPr/>
        </p:nvSpPr>
        <p:spPr>
          <a:xfrm>
            <a:off x="9361550" y="3582800"/>
            <a:ext cx="1419000" cy="615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FR">
                <a:latin typeface="Calibri"/>
                <a:ea typeface="Calibri"/>
                <a:cs typeface="Calibri"/>
                <a:sym typeface="Calibri"/>
              </a:rPr>
              <a:t>Bruno Latour</a:t>
            </a:r>
            <a:br>
              <a:rPr lang="fr-FR">
                <a:latin typeface="Calibri"/>
                <a:ea typeface="Calibri"/>
                <a:cs typeface="Calibri"/>
                <a:sym typeface="Calibri"/>
              </a:rPr>
            </a:br>
            <a:r>
              <a:rPr lang="fr-FR">
                <a:latin typeface="Calibri"/>
                <a:ea typeface="Calibri"/>
                <a:cs typeface="Calibri"/>
                <a:sym typeface="Calibri"/>
              </a:rPr>
              <a:t>PPN 02825354X</a:t>
            </a:r>
            <a:endParaRPr>
              <a:latin typeface="Calibri"/>
              <a:ea typeface="Calibri"/>
              <a:cs typeface="Calibri"/>
              <a:sym typeface="Calibri"/>
            </a:endParaRPr>
          </a:p>
        </p:txBody>
      </p:sp>
      <p:sp>
        <p:nvSpPr>
          <p:cNvPr id="222" name="Google Shape;222;g1e2b02b5bb2_0_30"/>
          <p:cNvSpPr txBox="1"/>
          <p:nvPr/>
        </p:nvSpPr>
        <p:spPr>
          <a:xfrm>
            <a:off x="1069875" y="5995700"/>
            <a:ext cx="1419000" cy="831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FR">
                <a:latin typeface="Calibri"/>
                <a:ea typeface="Calibri"/>
                <a:cs typeface="Calibri"/>
                <a:sym typeface="Calibri"/>
              </a:rPr>
              <a:t>Hélène Carrère d’Encausse</a:t>
            </a:r>
            <a:br>
              <a:rPr lang="fr-FR">
                <a:latin typeface="Calibri"/>
                <a:ea typeface="Calibri"/>
                <a:cs typeface="Calibri"/>
                <a:sym typeface="Calibri"/>
              </a:rPr>
            </a:br>
            <a:r>
              <a:rPr lang="fr-FR">
                <a:latin typeface="Calibri"/>
                <a:ea typeface="Calibri"/>
                <a:cs typeface="Calibri"/>
                <a:sym typeface="Calibri"/>
              </a:rPr>
              <a:t>PPN 026768879</a:t>
            </a:r>
            <a:endParaRPr>
              <a:latin typeface="Calibri"/>
              <a:ea typeface="Calibri"/>
              <a:cs typeface="Calibri"/>
              <a:sym typeface="Calibri"/>
            </a:endParaRPr>
          </a:p>
        </p:txBody>
      </p:sp>
      <p:sp>
        <p:nvSpPr>
          <p:cNvPr id="223" name="Google Shape;223;g1e2b02b5bb2_0_30"/>
          <p:cNvSpPr txBox="1"/>
          <p:nvPr/>
        </p:nvSpPr>
        <p:spPr>
          <a:xfrm>
            <a:off x="2652375" y="6006850"/>
            <a:ext cx="14190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a:latin typeface="Calibri"/>
                <a:ea typeface="Calibri"/>
                <a:cs typeface="Calibri"/>
                <a:sym typeface="Calibri"/>
              </a:rPr>
              <a:t>Raymond Aron</a:t>
            </a:r>
            <a:br>
              <a:rPr lang="fr-FR">
                <a:latin typeface="Calibri"/>
                <a:ea typeface="Calibri"/>
                <a:cs typeface="Calibri"/>
                <a:sym typeface="Calibri"/>
              </a:rPr>
            </a:br>
            <a:r>
              <a:rPr lang="fr-FR">
                <a:solidFill>
                  <a:schemeClr val="dk1"/>
                </a:solidFill>
                <a:latin typeface="Calibri"/>
                <a:ea typeface="Calibri"/>
                <a:cs typeface="Calibri"/>
                <a:sym typeface="Calibri"/>
              </a:rPr>
              <a:t>PPN 026691825</a:t>
            </a:r>
            <a:endParaRPr>
              <a:latin typeface="Calibri"/>
              <a:ea typeface="Calibri"/>
              <a:cs typeface="Calibri"/>
              <a:sym typeface="Calibri"/>
            </a:endParaRPr>
          </a:p>
        </p:txBody>
      </p:sp>
      <p:sp>
        <p:nvSpPr>
          <p:cNvPr id="224" name="Google Shape;224;g1e2b02b5bb2_0_30"/>
          <p:cNvSpPr txBox="1"/>
          <p:nvPr/>
        </p:nvSpPr>
        <p:spPr>
          <a:xfrm>
            <a:off x="4424325" y="5984550"/>
            <a:ext cx="1363500" cy="615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FR">
                <a:latin typeface="Calibri"/>
                <a:ea typeface="Calibri"/>
                <a:cs typeface="Calibri"/>
                <a:sym typeface="Calibri"/>
              </a:rPr>
              <a:t>Pap Ndiaye</a:t>
            </a:r>
            <a:br>
              <a:rPr lang="fr-FR">
                <a:latin typeface="Calibri"/>
                <a:ea typeface="Calibri"/>
                <a:cs typeface="Calibri"/>
                <a:sym typeface="Calibri"/>
              </a:rPr>
            </a:br>
            <a:r>
              <a:rPr lang="fr-FR">
                <a:latin typeface="Calibri"/>
                <a:ea typeface="Calibri"/>
                <a:cs typeface="Calibri"/>
                <a:sym typeface="Calibri"/>
              </a:rPr>
              <a:t>PPN 026691825</a:t>
            </a:r>
            <a:endParaRPr>
              <a:latin typeface="Calibri"/>
              <a:ea typeface="Calibri"/>
              <a:cs typeface="Calibri"/>
              <a:sym typeface="Calibri"/>
            </a:endParaRPr>
          </a:p>
        </p:txBody>
      </p:sp>
      <p:sp>
        <p:nvSpPr>
          <p:cNvPr id="225" name="Google Shape;225;g1e2b02b5bb2_0_30"/>
          <p:cNvSpPr txBox="1"/>
          <p:nvPr/>
        </p:nvSpPr>
        <p:spPr>
          <a:xfrm>
            <a:off x="6258338" y="5993088"/>
            <a:ext cx="14190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a:latin typeface="Calibri"/>
                <a:ea typeface="Calibri"/>
                <a:cs typeface="Calibri"/>
                <a:sym typeface="Calibri"/>
              </a:rPr>
              <a:t>Raymond Barre</a:t>
            </a:r>
            <a:br>
              <a:rPr lang="fr-FR">
                <a:latin typeface="Calibri"/>
                <a:ea typeface="Calibri"/>
                <a:cs typeface="Calibri"/>
                <a:sym typeface="Calibri"/>
              </a:rPr>
            </a:br>
            <a:r>
              <a:rPr lang="fr-FR">
                <a:latin typeface="Calibri"/>
                <a:ea typeface="Calibri"/>
                <a:cs typeface="Calibri"/>
                <a:sym typeface="Calibri"/>
              </a:rPr>
              <a:t>PPN 026706407</a:t>
            </a:r>
            <a:endParaRPr>
              <a:latin typeface="Calibri"/>
              <a:ea typeface="Calibri"/>
              <a:cs typeface="Calibri"/>
              <a:sym typeface="Calibri"/>
            </a:endParaRPr>
          </a:p>
        </p:txBody>
      </p:sp>
      <p:sp>
        <p:nvSpPr>
          <p:cNvPr id="226" name="Google Shape;226;g1e2b02b5bb2_0_30"/>
          <p:cNvSpPr txBox="1"/>
          <p:nvPr/>
        </p:nvSpPr>
        <p:spPr>
          <a:xfrm>
            <a:off x="7934825" y="6077225"/>
            <a:ext cx="1738500" cy="615600"/>
          </a:xfrm>
          <a:prstGeom prst="rect">
            <a:avLst/>
          </a:prstGeom>
          <a:noFill/>
          <a:ln>
            <a:noFill/>
          </a:ln>
        </p:spPr>
        <p:txBody>
          <a:bodyPr spcFirstLastPara="1" wrap="square" lIns="91425" tIns="91425" rIns="91425" bIns="91425" anchor="ctr" anchorCtr="0">
            <a:spAutoFit/>
          </a:bodyPr>
          <a:lstStyle/>
          <a:p>
            <a:pPr marL="0" lvl="0" indent="0" algn="ctr" rtl="0">
              <a:spcBef>
                <a:spcPts val="0"/>
              </a:spcBef>
              <a:spcAft>
                <a:spcPts val="0"/>
              </a:spcAft>
              <a:buNone/>
            </a:pPr>
            <a:r>
              <a:rPr lang="fr-FR">
                <a:latin typeface="Calibri"/>
                <a:ea typeface="Calibri"/>
                <a:cs typeface="Calibri"/>
                <a:sym typeface="Calibri"/>
              </a:rPr>
              <a:t>René Dumont</a:t>
            </a:r>
            <a:br>
              <a:rPr lang="fr-FR">
                <a:latin typeface="Calibri"/>
                <a:ea typeface="Calibri"/>
                <a:cs typeface="Calibri"/>
                <a:sym typeface="Calibri"/>
              </a:rPr>
            </a:br>
            <a:r>
              <a:rPr lang="fr-FR">
                <a:latin typeface="Calibri"/>
                <a:ea typeface="Calibri"/>
                <a:cs typeface="Calibri"/>
                <a:sym typeface="Calibri"/>
              </a:rPr>
              <a:t>PPN 026843323</a:t>
            </a:r>
            <a:endParaRPr>
              <a:latin typeface="Calibri"/>
              <a:ea typeface="Calibri"/>
              <a:cs typeface="Calibri"/>
              <a:sym typeface="Calibri"/>
            </a:endParaRPr>
          </a:p>
        </p:txBody>
      </p:sp>
      <p:sp>
        <p:nvSpPr>
          <p:cNvPr id="227" name="Google Shape;227;g1e2b02b5bb2_0_30"/>
          <p:cNvSpPr txBox="1"/>
          <p:nvPr/>
        </p:nvSpPr>
        <p:spPr>
          <a:xfrm>
            <a:off x="9864300" y="6278525"/>
            <a:ext cx="1489500" cy="831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a:latin typeface="Calibri"/>
                <a:ea typeface="Calibri"/>
                <a:cs typeface="Calibri"/>
                <a:sym typeface="Calibri"/>
              </a:rPr>
              <a:t>René Rémond</a:t>
            </a:r>
            <a:br>
              <a:rPr lang="fr-FR">
                <a:latin typeface="Calibri"/>
                <a:ea typeface="Calibri"/>
                <a:cs typeface="Calibri"/>
                <a:sym typeface="Calibri"/>
              </a:rPr>
            </a:br>
            <a:r>
              <a:rPr lang="fr-FR">
                <a:latin typeface="Calibri"/>
                <a:ea typeface="Calibri"/>
                <a:cs typeface="Calibri"/>
                <a:sym typeface="Calibri"/>
              </a:rPr>
              <a:t>PPN 032044194</a:t>
            </a:r>
            <a:br>
              <a:rPr lang="fr-FR">
                <a:latin typeface="Calibri"/>
                <a:ea typeface="Calibri"/>
                <a:cs typeface="Calibri"/>
                <a:sym typeface="Calibri"/>
              </a:rPr>
            </a:br>
            <a:endParaRPr>
              <a:latin typeface="Calibri"/>
              <a:ea typeface="Calibri"/>
              <a:cs typeface="Calibri"/>
              <a:sym typeface="Calibri"/>
            </a:endParaRPr>
          </a:p>
        </p:txBody>
      </p:sp>
      <p:pic>
        <p:nvPicPr>
          <p:cNvPr id="228" name="Google Shape;228;g1e2b02b5bb2_0_30"/>
          <p:cNvPicPr preferRelativeResize="0"/>
          <p:nvPr/>
        </p:nvPicPr>
        <p:blipFill>
          <a:blip r:embed="rId14">
            <a:alphaModFix/>
          </a:blip>
          <a:stretch>
            <a:fillRect/>
          </a:stretch>
        </p:blipFill>
        <p:spPr>
          <a:xfrm>
            <a:off x="7007500" y="139625"/>
            <a:ext cx="661400" cy="661400"/>
          </a:xfrm>
          <a:prstGeom prst="rect">
            <a:avLst/>
          </a:prstGeom>
          <a:noFill/>
          <a:ln>
            <a:noFill/>
          </a:ln>
        </p:spPr>
      </p:pic>
      <p:pic>
        <p:nvPicPr>
          <p:cNvPr id="229" name="Google Shape;229;g1e2b02b5bb2_0_30"/>
          <p:cNvPicPr preferRelativeResize="0"/>
          <p:nvPr/>
        </p:nvPicPr>
        <p:blipFill>
          <a:blip r:embed="rId15">
            <a:alphaModFix/>
          </a:blip>
          <a:stretch>
            <a:fillRect/>
          </a:stretch>
        </p:blipFill>
        <p:spPr>
          <a:xfrm>
            <a:off x="7569700" y="242297"/>
            <a:ext cx="2309089" cy="615600"/>
          </a:xfrm>
          <a:prstGeom prst="rect">
            <a:avLst/>
          </a:prstGeom>
          <a:noFill/>
          <a:ln>
            <a:noFill/>
          </a:ln>
        </p:spPr>
      </p:pic>
      <p:pic>
        <p:nvPicPr>
          <p:cNvPr id="230" name="Google Shape;230;g1e2b02b5bb2_0_30"/>
          <p:cNvPicPr preferRelativeResize="0"/>
          <p:nvPr/>
        </p:nvPicPr>
        <p:blipFill>
          <a:blip r:embed="rId16">
            <a:alphaModFix/>
          </a:blip>
          <a:stretch>
            <a:fillRect/>
          </a:stretch>
        </p:blipFill>
        <p:spPr>
          <a:xfrm>
            <a:off x="2559298" y="1817864"/>
            <a:ext cx="1235464" cy="1649400"/>
          </a:xfrm>
          <a:prstGeom prst="rect">
            <a:avLst/>
          </a:prstGeom>
          <a:noFill/>
          <a:ln w="9525" cap="flat" cmpd="sng">
            <a:solidFill>
              <a:schemeClr val="dk2"/>
            </a:solidFill>
            <a:prstDash val="solid"/>
            <a:bevel/>
            <a:headEnd type="none" w="sm" len="sm"/>
            <a:tailEnd type="none" w="sm" len="sm"/>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g2446d618638_0_7"/>
          <p:cNvSpPr txBox="1">
            <a:spLocks noGrp="1"/>
          </p:cNvSpPr>
          <p:nvPr>
            <p:ph type="title"/>
          </p:nvPr>
        </p:nvSpPr>
        <p:spPr>
          <a:xfrm>
            <a:off x="2093150" y="609801"/>
            <a:ext cx="7886700" cy="953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E75B5"/>
              </a:buClr>
              <a:buSzPts val="4000"/>
              <a:buFont typeface="Arial Narrow"/>
              <a:buNone/>
            </a:pPr>
            <a:r>
              <a:rPr lang="fr-FR" sz="4000">
                <a:solidFill>
                  <a:srgbClr val="2E75B5"/>
                </a:solidFill>
                <a:latin typeface="Arial Narrow"/>
                <a:ea typeface="Arial Narrow"/>
                <a:cs typeface="Arial Narrow"/>
                <a:sym typeface="Arial Narrow"/>
              </a:rPr>
              <a:t>Liste de vœux</a:t>
            </a:r>
            <a:r>
              <a:rPr lang="fr-FR" sz="1050">
                <a:solidFill>
                  <a:srgbClr val="4D5156"/>
                </a:solidFill>
                <a:highlight>
                  <a:srgbClr val="FFFFFF"/>
                </a:highlight>
                <a:latin typeface="Arial"/>
                <a:ea typeface="Arial"/>
                <a:cs typeface="Arial"/>
                <a:sym typeface="Arial"/>
              </a:rPr>
              <a:t> </a:t>
            </a:r>
            <a:r>
              <a:rPr lang="fr-FR" sz="4000">
                <a:solidFill>
                  <a:srgbClr val="2E75B5"/>
                </a:solidFill>
                <a:latin typeface="Arial Narrow"/>
                <a:ea typeface="Arial Narrow"/>
                <a:cs typeface="Arial Narrow"/>
                <a:sym typeface="Arial Narrow"/>
              </a:rPr>
              <a:t>🎁</a:t>
            </a:r>
            <a:endParaRPr/>
          </a:p>
        </p:txBody>
      </p:sp>
      <p:sp>
        <p:nvSpPr>
          <p:cNvPr id="236" name="Google Shape;236;g2446d618638_0_7"/>
          <p:cNvSpPr txBox="1">
            <a:spLocks noGrp="1"/>
          </p:cNvSpPr>
          <p:nvPr>
            <p:ph type="body" idx="1"/>
          </p:nvPr>
        </p:nvSpPr>
        <p:spPr>
          <a:xfrm>
            <a:off x="719150" y="1787025"/>
            <a:ext cx="10634700" cy="4345500"/>
          </a:xfrm>
          <a:prstGeom prst="rect">
            <a:avLst/>
          </a:prstGeom>
          <a:noFill/>
          <a:ln>
            <a:noFill/>
          </a:ln>
        </p:spPr>
        <p:txBody>
          <a:bodyPr spcFirstLastPara="1" wrap="square" lIns="91425" tIns="45700" rIns="91425" bIns="45700" anchor="t" anchorCtr="0">
            <a:normAutofit/>
          </a:bodyPr>
          <a:lstStyle/>
          <a:p>
            <a:pPr marL="0" lvl="1" indent="0" algn="l" rtl="0">
              <a:lnSpc>
                <a:spcPct val="90000"/>
              </a:lnSpc>
              <a:spcBef>
                <a:spcPts val="500"/>
              </a:spcBef>
              <a:spcAft>
                <a:spcPts val="0"/>
              </a:spcAft>
              <a:buClr>
                <a:srgbClr val="C00000"/>
              </a:buClr>
              <a:buSzPts val="2000"/>
              <a:buNone/>
            </a:pPr>
            <a:endParaRPr sz="2000">
              <a:solidFill>
                <a:srgbClr val="3F3F3F"/>
              </a:solidFill>
              <a:latin typeface="Arial Narrow"/>
              <a:ea typeface="Arial Narrow"/>
              <a:cs typeface="Arial Narrow"/>
              <a:sym typeface="Arial Narrow"/>
            </a:endParaRPr>
          </a:p>
          <a:p>
            <a:pPr marL="228600" lvl="0" indent="-228600" algn="l" rtl="0">
              <a:lnSpc>
                <a:spcPct val="90000"/>
              </a:lnSpc>
              <a:spcBef>
                <a:spcPts val="1000"/>
              </a:spcBef>
              <a:spcAft>
                <a:spcPts val="0"/>
              </a:spcAft>
              <a:buClr>
                <a:srgbClr val="F36A4D"/>
              </a:buClr>
              <a:buSzPts val="2400"/>
              <a:buFont typeface="Noto Sans Symbols"/>
              <a:buChar char="➢"/>
            </a:pPr>
            <a:r>
              <a:rPr lang="fr-FR" sz="2400">
                <a:solidFill>
                  <a:srgbClr val="3F3F3F"/>
                </a:solidFill>
                <a:latin typeface="Arial Narrow"/>
                <a:ea typeface="Arial Narrow"/>
                <a:cs typeface="Arial Narrow"/>
                <a:sym typeface="Arial Narrow"/>
              </a:rPr>
              <a:t>une interaction plus fluide et directe avec IdRef ?</a:t>
            </a:r>
            <a:endParaRPr sz="2400">
              <a:solidFill>
                <a:srgbClr val="3F3F3F"/>
              </a:solidFill>
              <a:latin typeface="Arial Narrow"/>
              <a:ea typeface="Arial Narrow"/>
              <a:cs typeface="Arial Narrow"/>
              <a:sym typeface="Arial Narrow"/>
            </a:endParaRPr>
          </a:p>
          <a:p>
            <a:pPr marL="228600" lvl="0" indent="-228600" algn="l" rtl="0">
              <a:lnSpc>
                <a:spcPct val="90000"/>
              </a:lnSpc>
              <a:spcBef>
                <a:spcPts val="1000"/>
              </a:spcBef>
              <a:spcAft>
                <a:spcPts val="0"/>
              </a:spcAft>
              <a:buClr>
                <a:srgbClr val="F36A4D"/>
              </a:buClr>
              <a:buSzPts val="2400"/>
              <a:buFont typeface="Noto Sans Symbols"/>
              <a:buChar char="➢"/>
            </a:pPr>
            <a:r>
              <a:rPr lang="fr-FR" sz="2400">
                <a:solidFill>
                  <a:srgbClr val="3F3F3F"/>
                </a:solidFill>
                <a:latin typeface="Arial Narrow"/>
                <a:ea typeface="Arial Narrow"/>
                <a:cs typeface="Arial Narrow"/>
                <a:sym typeface="Arial Narrow"/>
              </a:rPr>
              <a:t>une ouverture aux données IdRef hors Sudoc ?</a:t>
            </a:r>
            <a:endParaRPr sz="2400">
              <a:solidFill>
                <a:srgbClr val="3F3F3F"/>
              </a:solidFill>
              <a:latin typeface="Arial Narrow"/>
              <a:ea typeface="Arial Narrow"/>
              <a:cs typeface="Arial Narrow"/>
              <a:sym typeface="Arial Narrow"/>
            </a:endParaRPr>
          </a:p>
          <a:p>
            <a:pPr marL="228600" lvl="0" indent="-228600" algn="l" rtl="0">
              <a:lnSpc>
                <a:spcPct val="90000"/>
              </a:lnSpc>
              <a:spcBef>
                <a:spcPts val="1000"/>
              </a:spcBef>
              <a:spcAft>
                <a:spcPts val="0"/>
              </a:spcAft>
              <a:buClr>
                <a:srgbClr val="F36A4D"/>
              </a:buClr>
              <a:buSzPts val="2400"/>
              <a:buFont typeface="Noto Sans Symbols"/>
              <a:buChar char="➢"/>
            </a:pPr>
            <a:r>
              <a:rPr lang="fr-FR" sz="2400">
                <a:solidFill>
                  <a:srgbClr val="3F3F3F"/>
                </a:solidFill>
                <a:latin typeface="Arial Narrow"/>
                <a:ea typeface="Arial Narrow"/>
                <a:cs typeface="Arial Narrow"/>
                <a:sym typeface="Arial Narrow"/>
              </a:rPr>
              <a:t>élargir Paprika aux collectivités ?</a:t>
            </a:r>
            <a:endParaRPr sz="2400">
              <a:solidFill>
                <a:srgbClr val="3F3F3F"/>
              </a:solidFill>
              <a:latin typeface="Arial Narrow"/>
              <a:ea typeface="Arial Narrow"/>
              <a:cs typeface="Arial Narrow"/>
              <a:sym typeface="Arial Narrow"/>
            </a:endParaRPr>
          </a:p>
          <a:p>
            <a:pPr marL="228600" lvl="0" indent="-228600" algn="l" rtl="0">
              <a:lnSpc>
                <a:spcPct val="90000"/>
              </a:lnSpc>
              <a:spcBef>
                <a:spcPts val="1000"/>
              </a:spcBef>
              <a:spcAft>
                <a:spcPts val="0"/>
              </a:spcAft>
              <a:buClr>
                <a:srgbClr val="F36A4D"/>
              </a:buClr>
              <a:buSzPts val="2400"/>
              <a:buFont typeface="Noto Sans Symbols"/>
              <a:buChar char="➢"/>
            </a:pPr>
            <a:r>
              <a:rPr lang="fr-FR" sz="2400">
                <a:solidFill>
                  <a:srgbClr val="3F3F3F"/>
                </a:solidFill>
                <a:latin typeface="Arial Narrow"/>
                <a:ea typeface="Arial Narrow"/>
                <a:cs typeface="Arial Narrow"/>
                <a:sym typeface="Arial Narrow"/>
              </a:rPr>
              <a:t>étendre Paprika à l’indexation Rameau ?</a:t>
            </a:r>
            <a:endParaRPr sz="2400">
              <a:solidFill>
                <a:srgbClr val="3F3F3F"/>
              </a:solidFill>
              <a:latin typeface="Arial Narrow"/>
              <a:ea typeface="Arial Narrow"/>
              <a:cs typeface="Arial Narrow"/>
              <a:sym typeface="Arial Narrow"/>
            </a:endParaRPr>
          </a:p>
          <a:p>
            <a:pPr marL="228600" lvl="0" indent="-228600" algn="l" rtl="0">
              <a:lnSpc>
                <a:spcPct val="90000"/>
              </a:lnSpc>
              <a:spcBef>
                <a:spcPts val="1000"/>
              </a:spcBef>
              <a:spcAft>
                <a:spcPts val="0"/>
              </a:spcAft>
              <a:buClr>
                <a:srgbClr val="F36A4D"/>
              </a:buClr>
              <a:buSzPts val="2400"/>
              <a:buFont typeface="Noto Sans Symbols"/>
              <a:buChar char="➢"/>
            </a:pPr>
            <a:r>
              <a:rPr lang="fr-FR" sz="2400">
                <a:solidFill>
                  <a:srgbClr val="3F3F3F"/>
                </a:solidFill>
                <a:latin typeface="Arial Narrow"/>
                <a:ea typeface="Arial Narrow"/>
                <a:cs typeface="Arial Narrow"/>
                <a:sym typeface="Arial Narrow"/>
              </a:rPr>
              <a:t>mise en place de challenges Paprika collectifs pour traiter des </a:t>
            </a:r>
            <a:endParaRPr sz="2400">
              <a:solidFill>
                <a:srgbClr val="3F3F3F"/>
              </a:solidFill>
              <a:latin typeface="Arial Narrow"/>
              <a:ea typeface="Arial Narrow"/>
              <a:cs typeface="Arial Narrow"/>
              <a:sym typeface="Arial Narrow"/>
            </a:endParaRPr>
          </a:p>
          <a:p>
            <a:pPr marL="228600" lvl="0" indent="0" algn="l" rtl="0">
              <a:lnSpc>
                <a:spcPct val="90000"/>
              </a:lnSpc>
              <a:spcBef>
                <a:spcPts val="1000"/>
              </a:spcBef>
              <a:spcAft>
                <a:spcPts val="0"/>
              </a:spcAft>
              <a:buNone/>
            </a:pPr>
            <a:r>
              <a:rPr lang="fr-FR" sz="2400">
                <a:solidFill>
                  <a:srgbClr val="3F3F3F"/>
                </a:solidFill>
                <a:latin typeface="Arial Narrow"/>
                <a:ea typeface="Arial Narrow"/>
                <a:cs typeface="Arial Narrow"/>
                <a:sym typeface="Arial Narrow"/>
              </a:rPr>
              <a:t>autorités particulièrement mal liées ou emmêlées ?</a:t>
            </a:r>
            <a:endParaRPr sz="2400">
              <a:solidFill>
                <a:srgbClr val="3F3F3F"/>
              </a:solidFill>
              <a:latin typeface="Arial Narrow"/>
              <a:ea typeface="Arial Narrow"/>
              <a:cs typeface="Arial Narrow"/>
              <a:sym typeface="Arial Narrow"/>
            </a:endParaRPr>
          </a:p>
        </p:txBody>
      </p:sp>
      <p:sp>
        <p:nvSpPr>
          <p:cNvPr id="237" name="Google Shape;237;g2446d618638_0_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p>
            <a:pPr marL="0" lvl="0" indent="457200" algn="ctr" rtl="0">
              <a:spcBef>
                <a:spcPts val="0"/>
              </a:spcBef>
              <a:spcAft>
                <a:spcPts val="0"/>
              </a:spcAft>
              <a:buClr>
                <a:schemeClr val="dk1"/>
              </a:buClr>
              <a:buFont typeface="Arial"/>
              <a:buNone/>
            </a:pPr>
            <a:r>
              <a:rPr lang="fr-FR">
                <a:solidFill>
                  <a:srgbClr val="3F3F3F"/>
                </a:solidFill>
              </a:rPr>
              <a:t>Paprika : retour d’expérience – Clément Siberchicot</a:t>
            </a:r>
            <a:endParaRPr/>
          </a:p>
          <a:p>
            <a:pPr marL="0" lvl="0" indent="0" algn="ctr" rtl="0">
              <a:spcBef>
                <a:spcPts val="0"/>
              </a:spcBef>
              <a:spcAft>
                <a:spcPts val="0"/>
              </a:spcAft>
              <a:buNone/>
            </a:pPr>
            <a:endParaRPr>
              <a:solidFill>
                <a:srgbClr val="3F3F3F"/>
              </a:solidFill>
            </a:endParaRPr>
          </a:p>
        </p:txBody>
      </p:sp>
      <p:sp>
        <p:nvSpPr>
          <p:cNvPr id="238" name="Google Shape;238;g2446d618638_0_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fr-FR"/>
              <a:t>53</a:t>
            </a:fld>
            <a:endParaRPr/>
          </a:p>
        </p:txBody>
      </p:sp>
      <p:pic>
        <p:nvPicPr>
          <p:cNvPr id="239" name="Google Shape;239;g2446d618638_0_7"/>
          <p:cNvPicPr preferRelativeResize="0"/>
          <p:nvPr/>
        </p:nvPicPr>
        <p:blipFill>
          <a:blip r:embed="rId3">
            <a:alphaModFix/>
          </a:blip>
          <a:stretch>
            <a:fillRect/>
          </a:stretch>
        </p:blipFill>
        <p:spPr>
          <a:xfrm>
            <a:off x="3155425" y="4924375"/>
            <a:ext cx="783000" cy="783000"/>
          </a:xfrm>
          <a:prstGeom prst="rect">
            <a:avLst/>
          </a:prstGeom>
          <a:noFill/>
          <a:ln>
            <a:noFill/>
          </a:ln>
        </p:spPr>
      </p:pic>
      <p:pic>
        <p:nvPicPr>
          <p:cNvPr id="240" name="Google Shape;240;g2446d618638_0_7"/>
          <p:cNvPicPr preferRelativeResize="0"/>
          <p:nvPr/>
        </p:nvPicPr>
        <p:blipFill>
          <a:blip r:embed="rId4">
            <a:alphaModFix/>
          </a:blip>
          <a:stretch>
            <a:fillRect/>
          </a:stretch>
        </p:blipFill>
        <p:spPr>
          <a:xfrm>
            <a:off x="3938415" y="4924375"/>
            <a:ext cx="1346760" cy="783000"/>
          </a:xfrm>
          <a:prstGeom prst="rect">
            <a:avLst/>
          </a:prstGeom>
          <a:noFill/>
          <a:ln>
            <a:noFill/>
          </a:ln>
        </p:spPr>
      </p:pic>
      <p:pic>
        <p:nvPicPr>
          <p:cNvPr id="241" name="Google Shape;241;g2446d618638_0_7"/>
          <p:cNvPicPr preferRelativeResize="0"/>
          <p:nvPr/>
        </p:nvPicPr>
        <p:blipFill>
          <a:blip r:embed="rId5">
            <a:alphaModFix/>
          </a:blip>
          <a:stretch>
            <a:fillRect/>
          </a:stretch>
        </p:blipFill>
        <p:spPr>
          <a:xfrm>
            <a:off x="8843500" y="3469888"/>
            <a:ext cx="2143125" cy="21431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pied de page 9"/>
          <p:cNvSpPr>
            <a:spLocks noGrp="1"/>
          </p:cNvSpPr>
          <p:nvPr>
            <p:ph type="ftr" sz="quarter" idx="11"/>
          </p:nvPr>
        </p:nvSpPr>
        <p:spPr>
          <a:xfrm>
            <a:off x="4552950" y="6356352"/>
            <a:ext cx="4797238" cy="365125"/>
          </a:xfrm>
        </p:spPr>
        <p:txBody>
          <a:bodyPr/>
          <a:lstStyle/>
          <a:p>
            <a:r>
              <a:rPr lang="fr-FR" dirty="0">
                <a:solidFill>
                  <a:schemeClr val="tx1">
                    <a:lumMod val="75000"/>
                    <a:lumOff val="25000"/>
                  </a:schemeClr>
                </a:solidFill>
              </a:rPr>
              <a:t>Paprika 4 ans déjà ! – Myriam </a:t>
            </a:r>
            <a:r>
              <a:rPr lang="fr-FR" dirty="0" err="1">
                <a:solidFill>
                  <a:schemeClr val="tx1">
                    <a:lumMod val="75000"/>
                    <a:lumOff val="25000"/>
                  </a:schemeClr>
                </a:solidFill>
              </a:rPr>
              <a:t>Cordaro</a:t>
            </a:r>
            <a:endParaRPr lang="fr-FR" dirty="0">
              <a:solidFill>
                <a:schemeClr val="tx1">
                  <a:lumMod val="75000"/>
                  <a:lumOff val="25000"/>
                </a:schemeClr>
              </a:solidFill>
            </a:endParaRPr>
          </a:p>
        </p:txBody>
      </p:sp>
      <p:sp>
        <p:nvSpPr>
          <p:cNvPr id="5" name="Espace réservé du numéro de diapositive 4"/>
          <p:cNvSpPr>
            <a:spLocks noGrp="1"/>
          </p:cNvSpPr>
          <p:nvPr>
            <p:ph type="sldNum" sz="quarter" idx="12"/>
          </p:nvPr>
        </p:nvSpPr>
        <p:spPr/>
        <p:txBody>
          <a:bodyPr/>
          <a:lstStyle/>
          <a:p>
            <a:fld id="{5CE2FCBC-EEB5-4C69-B74C-B6D6B76A6DCD}" type="slidenum">
              <a:rPr lang="fr-FR" smtClean="0"/>
              <a:t>6</a:t>
            </a:fld>
            <a:endParaRPr lang="fr-FR" dirty="0"/>
          </a:p>
        </p:txBody>
      </p:sp>
      <p:sp>
        <p:nvSpPr>
          <p:cNvPr id="6" name="Titre 1"/>
          <p:cNvSpPr txBox="1">
            <a:spLocks/>
          </p:cNvSpPr>
          <p:nvPr/>
        </p:nvSpPr>
        <p:spPr>
          <a:xfrm>
            <a:off x="2152650" y="609601"/>
            <a:ext cx="7886700" cy="9534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4000" dirty="0">
                <a:solidFill>
                  <a:schemeClr val="accent1">
                    <a:lumMod val="75000"/>
                  </a:schemeClr>
                </a:solidFill>
                <a:latin typeface="Arial Narrow" panose="020B0606020202030204" pitchFamily="34" charset="0"/>
              </a:rPr>
              <a:t> </a:t>
            </a:r>
          </a:p>
        </p:txBody>
      </p:sp>
      <p:sp>
        <p:nvSpPr>
          <p:cNvPr id="7" name="Espace réservé du contenu 2"/>
          <p:cNvSpPr txBox="1">
            <a:spLocks/>
          </p:cNvSpPr>
          <p:nvPr/>
        </p:nvSpPr>
        <p:spPr>
          <a:xfrm>
            <a:off x="1157569" y="1787037"/>
            <a:ext cx="5691466" cy="434535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fr-FR" sz="2400" dirty="0">
              <a:solidFill>
                <a:schemeClr val="tx1">
                  <a:lumMod val="75000"/>
                  <a:lumOff val="25000"/>
                </a:schemeClr>
              </a:solidFill>
              <a:latin typeface="Arial Narrow" panose="020B0606020202030204" pitchFamily="34" charset="0"/>
            </a:endParaRPr>
          </a:p>
        </p:txBody>
      </p:sp>
      <p:pic>
        <p:nvPicPr>
          <p:cNvPr id="3" name="Image 2">
            <a:extLst>
              <a:ext uri="{FF2B5EF4-FFF2-40B4-BE49-F238E27FC236}">
                <a16:creationId xmlns:a16="http://schemas.microsoft.com/office/drawing/2014/main" id="{1E111CFB-27F2-A37D-8907-BD13B79EA6B9}"/>
              </a:ext>
            </a:extLst>
          </p:cNvPr>
          <p:cNvPicPr>
            <a:picLocks noChangeAspect="1"/>
          </p:cNvPicPr>
          <p:nvPr/>
        </p:nvPicPr>
        <p:blipFill>
          <a:blip r:embed="rId3"/>
          <a:stretch>
            <a:fillRect/>
          </a:stretch>
        </p:blipFill>
        <p:spPr>
          <a:xfrm>
            <a:off x="641993" y="725608"/>
            <a:ext cx="7188214" cy="5169877"/>
          </a:xfrm>
          <a:prstGeom prst="rect">
            <a:avLst/>
          </a:prstGeom>
        </p:spPr>
      </p:pic>
    </p:spTree>
    <p:extLst>
      <p:ext uri="{BB962C8B-B14F-4D97-AF65-F5344CB8AC3E}">
        <p14:creationId xmlns:p14="http://schemas.microsoft.com/office/powerpoint/2010/main" val="26953470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52650" y="609601"/>
            <a:ext cx="7886700" cy="953477"/>
          </a:xfrm>
        </p:spPr>
        <p:txBody>
          <a:bodyPr>
            <a:normAutofit/>
          </a:bodyPr>
          <a:lstStyle/>
          <a:p>
            <a:r>
              <a:rPr lang="fr-FR" sz="4000" dirty="0">
                <a:solidFill>
                  <a:schemeClr val="accent1">
                    <a:lumMod val="75000"/>
                  </a:schemeClr>
                </a:solidFill>
                <a:latin typeface="Arial Narrow" panose="020B0606020202030204" pitchFamily="34" charset="0"/>
              </a:rPr>
              <a:t>La notice développée </a:t>
            </a:r>
          </a:p>
        </p:txBody>
      </p:sp>
      <p:pic>
        <p:nvPicPr>
          <p:cNvPr id="6" name="Espace réservé du contenu 5">
            <a:extLst>
              <a:ext uri="{FF2B5EF4-FFF2-40B4-BE49-F238E27FC236}">
                <a16:creationId xmlns:a16="http://schemas.microsoft.com/office/drawing/2014/main" id="{03855F80-2113-4251-8818-6E1CBA048AF5}"/>
              </a:ext>
            </a:extLst>
          </p:cNvPr>
          <p:cNvPicPr>
            <a:picLocks noGrp="1" noChangeAspect="1"/>
          </p:cNvPicPr>
          <p:nvPr>
            <p:ph idx="1"/>
          </p:nvPr>
        </p:nvPicPr>
        <p:blipFill>
          <a:blip r:embed="rId3"/>
          <a:stretch>
            <a:fillRect/>
          </a:stretch>
        </p:blipFill>
        <p:spPr>
          <a:xfrm>
            <a:off x="968375" y="1652981"/>
            <a:ext cx="6140450" cy="4172639"/>
          </a:xfrm>
        </p:spPr>
      </p:pic>
      <p:sp>
        <p:nvSpPr>
          <p:cNvPr id="10" name="Espace réservé du pied de page 9"/>
          <p:cNvSpPr>
            <a:spLocks noGrp="1"/>
          </p:cNvSpPr>
          <p:nvPr>
            <p:ph type="ftr" sz="quarter" idx="11"/>
          </p:nvPr>
        </p:nvSpPr>
        <p:spPr/>
        <p:txBody>
          <a:bodyPr/>
          <a:lstStyle/>
          <a:p>
            <a:r>
              <a:rPr lang="fr-FR" dirty="0">
                <a:solidFill>
                  <a:schemeClr val="tx1">
                    <a:lumMod val="75000"/>
                    <a:lumOff val="25000"/>
                  </a:schemeClr>
                </a:solidFill>
              </a:rPr>
              <a:t>Paprika 4 ans déjà ! – Myriam </a:t>
            </a:r>
            <a:r>
              <a:rPr lang="fr-FR" dirty="0" err="1">
                <a:solidFill>
                  <a:schemeClr val="tx1">
                    <a:lumMod val="75000"/>
                    <a:lumOff val="25000"/>
                  </a:schemeClr>
                </a:solidFill>
              </a:rPr>
              <a:t>Cordaro</a:t>
            </a:r>
            <a:endParaRPr lang="fr-FR" dirty="0">
              <a:solidFill>
                <a:schemeClr val="tx1">
                  <a:lumMod val="75000"/>
                  <a:lumOff val="25000"/>
                </a:schemeClr>
              </a:solidFill>
            </a:endParaRPr>
          </a:p>
        </p:txBody>
      </p:sp>
      <p:sp>
        <p:nvSpPr>
          <p:cNvPr id="9" name="Espace réservé du numéro de diapositive 8"/>
          <p:cNvSpPr>
            <a:spLocks noGrp="1"/>
          </p:cNvSpPr>
          <p:nvPr>
            <p:ph type="sldNum" sz="quarter" idx="12"/>
          </p:nvPr>
        </p:nvSpPr>
        <p:spPr/>
        <p:txBody>
          <a:bodyPr/>
          <a:lstStyle/>
          <a:p>
            <a:fld id="{5CE2FCBC-EEB5-4C69-B74C-B6D6B76A6DCD}" type="slidenum">
              <a:rPr lang="fr-FR" smtClean="0"/>
              <a:t>7</a:t>
            </a:fld>
            <a:endParaRPr lang="fr-FR"/>
          </a:p>
        </p:txBody>
      </p:sp>
      <p:sp>
        <p:nvSpPr>
          <p:cNvPr id="8" name="ZoneTexte 7">
            <a:extLst>
              <a:ext uri="{FF2B5EF4-FFF2-40B4-BE49-F238E27FC236}">
                <a16:creationId xmlns:a16="http://schemas.microsoft.com/office/drawing/2014/main" id="{AAC7BF10-545D-A631-10D1-F5AE1401463D}"/>
              </a:ext>
            </a:extLst>
          </p:cNvPr>
          <p:cNvSpPr txBox="1"/>
          <p:nvPr/>
        </p:nvSpPr>
        <p:spPr>
          <a:xfrm>
            <a:off x="7753350" y="2969962"/>
            <a:ext cx="3371850" cy="923330"/>
          </a:xfrm>
          <a:prstGeom prst="rect">
            <a:avLst/>
          </a:prstGeom>
          <a:noFill/>
        </p:spPr>
        <p:txBody>
          <a:bodyPr wrap="square">
            <a:spAutoFit/>
          </a:bodyPr>
          <a:lstStyle/>
          <a:p>
            <a:r>
              <a:rPr lang="fr-FR" dirty="0"/>
              <a:t>On retrouve la zone de note A340</a:t>
            </a:r>
          </a:p>
          <a:p>
            <a:r>
              <a:rPr lang="fr-FR" dirty="0"/>
              <a:t>Dans le descriptif de la notice en cliquant sur le bouton loupe  </a:t>
            </a:r>
          </a:p>
        </p:txBody>
      </p:sp>
      <p:pic>
        <p:nvPicPr>
          <p:cNvPr id="12" name="Image 11">
            <a:extLst>
              <a:ext uri="{FF2B5EF4-FFF2-40B4-BE49-F238E27FC236}">
                <a16:creationId xmlns:a16="http://schemas.microsoft.com/office/drawing/2014/main" id="{E402AC7C-65CD-6D39-2502-8FF9A7485DA4}"/>
              </a:ext>
            </a:extLst>
          </p:cNvPr>
          <p:cNvPicPr>
            <a:picLocks noChangeAspect="1"/>
          </p:cNvPicPr>
          <p:nvPr/>
        </p:nvPicPr>
        <p:blipFill>
          <a:blip r:embed="rId4"/>
          <a:stretch>
            <a:fillRect/>
          </a:stretch>
        </p:blipFill>
        <p:spPr>
          <a:xfrm>
            <a:off x="8372475" y="3924671"/>
            <a:ext cx="476250" cy="800100"/>
          </a:xfrm>
          <a:prstGeom prst="rect">
            <a:avLst/>
          </a:prstGeom>
        </p:spPr>
      </p:pic>
    </p:spTree>
    <p:extLst>
      <p:ext uri="{BB962C8B-B14F-4D97-AF65-F5344CB8AC3E}">
        <p14:creationId xmlns:p14="http://schemas.microsoft.com/office/powerpoint/2010/main" val="17246050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52650" y="609601"/>
            <a:ext cx="7886700" cy="953477"/>
          </a:xfrm>
        </p:spPr>
        <p:txBody>
          <a:bodyPr>
            <a:normAutofit/>
          </a:bodyPr>
          <a:lstStyle/>
          <a:p>
            <a:r>
              <a:rPr lang="fr-FR" sz="4000" dirty="0">
                <a:solidFill>
                  <a:schemeClr val="accent1">
                    <a:lumMod val="75000"/>
                  </a:schemeClr>
                </a:solidFill>
                <a:latin typeface="Arial Narrow" panose="020B0606020202030204" pitchFamily="34" charset="0"/>
              </a:rPr>
              <a:t>Exemple 2</a:t>
            </a:r>
          </a:p>
        </p:txBody>
      </p:sp>
      <p:sp>
        <p:nvSpPr>
          <p:cNvPr id="3" name="Espace réservé du contenu 2"/>
          <p:cNvSpPr>
            <a:spLocks noGrp="1"/>
          </p:cNvSpPr>
          <p:nvPr>
            <p:ph idx="1"/>
          </p:nvPr>
        </p:nvSpPr>
        <p:spPr>
          <a:xfrm>
            <a:off x="824752" y="1787037"/>
            <a:ext cx="6140824" cy="4345354"/>
          </a:xfrm>
        </p:spPr>
        <p:txBody>
          <a:bodyPr/>
          <a:lstStyle/>
          <a:p>
            <a:pPr marL="0" indent="0">
              <a:buClr>
                <a:srgbClr val="C00000"/>
              </a:buClr>
              <a:buNone/>
            </a:pPr>
            <a:endParaRPr lang="fr-FR" dirty="0">
              <a:latin typeface="Arial Narrow" panose="020B0606020202030204" pitchFamily="34" charset="0"/>
            </a:endParaRPr>
          </a:p>
        </p:txBody>
      </p:sp>
      <p:sp>
        <p:nvSpPr>
          <p:cNvPr id="10" name="Espace réservé du pied de page 9"/>
          <p:cNvSpPr>
            <a:spLocks noGrp="1"/>
          </p:cNvSpPr>
          <p:nvPr>
            <p:ph type="ftr" sz="quarter" idx="11"/>
          </p:nvPr>
        </p:nvSpPr>
        <p:spPr/>
        <p:txBody>
          <a:bodyPr/>
          <a:lstStyle/>
          <a:p>
            <a:r>
              <a:rPr lang="fr-FR" dirty="0">
                <a:solidFill>
                  <a:schemeClr val="tx1">
                    <a:lumMod val="75000"/>
                    <a:lumOff val="25000"/>
                  </a:schemeClr>
                </a:solidFill>
              </a:rPr>
              <a:t>Paprika 4 ans déjà ! – Myriam </a:t>
            </a:r>
            <a:r>
              <a:rPr lang="fr-FR" dirty="0" err="1">
                <a:solidFill>
                  <a:schemeClr val="tx1">
                    <a:lumMod val="75000"/>
                    <a:lumOff val="25000"/>
                  </a:schemeClr>
                </a:solidFill>
              </a:rPr>
              <a:t>Cordaro</a:t>
            </a:r>
            <a:endParaRPr lang="fr-FR" dirty="0">
              <a:solidFill>
                <a:schemeClr val="tx1">
                  <a:lumMod val="75000"/>
                  <a:lumOff val="25000"/>
                </a:schemeClr>
              </a:solidFill>
            </a:endParaRPr>
          </a:p>
        </p:txBody>
      </p:sp>
      <p:sp>
        <p:nvSpPr>
          <p:cNvPr id="9" name="Espace réservé du numéro de diapositive 8"/>
          <p:cNvSpPr>
            <a:spLocks noGrp="1"/>
          </p:cNvSpPr>
          <p:nvPr>
            <p:ph type="sldNum" sz="quarter" idx="12"/>
          </p:nvPr>
        </p:nvSpPr>
        <p:spPr/>
        <p:txBody>
          <a:bodyPr/>
          <a:lstStyle/>
          <a:p>
            <a:fld id="{5CE2FCBC-EEB5-4C69-B74C-B6D6B76A6DCD}" type="slidenum">
              <a:rPr lang="fr-FR" smtClean="0"/>
              <a:t>8</a:t>
            </a:fld>
            <a:endParaRPr lang="fr-FR"/>
          </a:p>
        </p:txBody>
      </p:sp>
      <p:pic>
        <p:nvPicPr>
          <p:cNvPr id="5" name="Image 4">
            <a:extLst>
              <a:ext uri="{FF2B5EF4-FFF2-40B4-BE49-F238E27FC236}">
                <a16:creationId xmlns:a16="http://schemas.microsoft.com/office/drawing/2014/main" id="{F8279B3B-4B34-7EFA-6AB4-170F3A410D5D}"/>
              </a:ext>
            </a:extLst>
          </p:cNvPr>
          <p:cNvPicPr>
            <a:picLocks noChangeAspect="1"/>
          </p:cNvPicPr>
          <p:nvPr/>
        </p:nvPicPr>
        <p:blipFill>
          <a:blip r:embed="rId3"/>
          <a:stretch>
            <a:fillRect/>
          </a:stretch>
        </p:blipFill>
        <p:spPr>
          <a:xfrm>
            <a:off x="684814" y="1563077"/>
            <a:ext cx="10682433" cy="4569313"/>
          </a:xfrm>
          <a:prstGeom prst="rect">
            <a:avLst/>
          </a:prstGeom>
        </p:spPr>
      </p:pic>
    </p:spTree>
    <p:extLst>
      <p:ext uri="{BB962C8B-B14F-4D97-AF65-F5344CB8AC3E}">
        <p14:creationId xmlns:p14="http://schemas.microsoft.com/office/powerpoint/2010/main" val="36737064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52650" y="609601"/>
            <a:ext cx="7886700" cy="953477"/>
          </a:xfrm>
        </p:spPr>
        <p:txBody>
          <a:bodyPr>
            <a:normAutofit/>
          </a:bodyPr>
          <a:lstStyle/>
          <a:p>
            <a:r>
              <a:rPr lang="fr-FR" sz="4000" dirty="0">
                <a:solidFill>
                  <a:schemeClr val="accent1">
                    <a:lumMod val="75000"/>
                  </a:schemeClr>
                </a:solidFill>
                <a:latin typeface="Arial Narrow" panose="020B0606020202030204" pitchFamily="34" charset="0"/>
              </a:rPr>
              <a:t>Exemple 3</a:t>
            </a:r>
          </a:p>
        </p:txBody>
      </p:sp>
      <p:sp>
        <p:nvSpPr>
          <p:cNvPr id="10" name="Espace réservé du pied de page 9"/>
          <p:cNvSpPr>
            <a:spLocks noGrp="1"/>
          </p:cNvSpPr>
          <p:nvPr>
            <p:ph type="ftr" sz="quarter" idx="11"/>
          </p:nvPr>
        </p:nvSpPr>
        <p:spPr/>
        <p:txBody>
          <a:bodyPr/>
          <a:lstStyle/>
          <a:p>
            <a:r>
              <a:rPr lang="fr-FR" dirty="0">
                <a:solidFill>
                  <a:schemeClr val="tx1">
                    <a:lumMod val="75000"/>
                    <a:lumOff val="25000"/>
                  </a:schemeClr>
                </a:solidFill>
              </a:rPr>
              <a:t>Paprika 4 ans déjà ! – Myriam </a:t>
            </a:r>
            <a:r>
              <a:rPr lang="fr-FR" dirty="0" err="1">
                <a:solidFill>
                  <a:schemeClr val="tx1">
                    <a:lumMod val="75000"/>
                    <a:lumOff val="25000"/>
                  </a:schemeClr>
                </a:solidFill>
              </a:rPr>
              <a:t>Cordaro</a:t>
            </a:r>
            <a:endParaRPr lang="fr-FR" dirty="0">
              <a:solidFill>
                <a:schemeClr val="tx1">
                  <a:lumMod val="75000"/>
                  <a:lumOff val="25000"/>
                </a:schemeClr>
              </a:solidFill>
            </a:endParaRPr>
          </a:p>
        </p:txBody>
      </p:sp>
      <p:sp>
        <p:nvSpPr>
          <p:cNvPr id="9" name="Espace réservé du numéro de diapositive 8"/>
          <p:cNvSpPr>
            <a:spLocks noGrp="1"/>
          </p:cNvSpPr>
          <p:nvPr>
            <p:ph type="sldNum" sz="quarter" idx="12"/>
          </p:nvPr>
        </p:nvSpPr>
        <p:spPr/>
        <p:txBody>
          <a:bodyPr/>
          <a:lstStyle/>
          <a:p>
            <a:fld id="{5CE2FCBC-EEB5-4C69-B74C-B6D6B76A6DCD}" type="slidenum">
              <a:rPr lang="fr-FR" smtClean="0"/>
              <a:t>9</a:t>
            </a:fld>
            <a:endParaRPr lang="fr-FR"/>
          </a:p>
        </p:txBody>
      </p:sp>
      <p:pic>
        <p:nvPicPr>
          <p:cNvPr id="14" name="Espace réservé du contenu 13">
            <a:extLst>
              <a:ext uri="{FF2B5EF4-FFF2-40B4-BE49-F238E27FC236}">
                <a16:creationId xmlns:a16="http://schemas.microsoft.com/office/drawing/2014/main" id="{673C665E-1F66-D3C1-9106-6F2C3CCC3F9E}"/>
              </a:ext>
            </a:extLst>
          </p:cNvPr>
          <p:cNvPicPr>
            <a:picLocks noGrp="1" noChangeAspect="1"/>
          </p:cNvPicPr>
          <p:nvPr>
            <p:ph idx="1"/>
          </p:nvPr>
        </p:nvPicPr>
        <p:blipFill>
          <a:blip r:embed="rId3"/>
          <a:stretch>
            <a:fillRect/>
          </a:stretch>
        </p:blipFill>
        <p:spPr>
          <a:xfrm>
            <a:off x="2000633" y="1489293"/>
            <a:ext cx="6985711" cy="4598691"/>
          </a:xfrm>
        </p:spPr>
      </p:pic>
    </p:spTree>
    <p:extLst>
      <p:ext uri="{BB962C8B-B14F-4D97-AF65-F5344CB8AC3E}">
        <p14:creationId xmlns:p14="http://schemas.microsoft.com/office/powerpoint/2010/main" val="2129995871"/>
      </p:ext>
    </p:extLst>
  </p:cSld>
  <p:clrMapOvr>
    <a:masterClrMapping/>
  </p:clrMapOvr>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hème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PPT" ma:contentTypeID="0x010100505AF35FDCA54D2FA379F261E520FD37003BA607584A07684089D0538041E4120804070300B4FB9E4236232C408D7CEC7CFAFDD101" ma:contentTypeVersion="0" ma:contentTypeDescription="" ma:contentTypeScope="" ma:versionID="ccbe070b4ba815047a0b870ebb87a7d7">
  <xsd:schema xmlns:xsd="http://www.w3.org/2001/XMLSchema" xmlns:xs="http://www.w3.org/2001/XMLSchema" xmlns:p="http://schemas.microsoft.com/office/2006/metadata/properties" xmlns:ns2="9cb235b8-7541-4a6e-b886-1bf4192805bd" xmlns:ns3="http://schemas.microsoft.com/sharepoint/v3/fields" xmlns:ns4="fdfc4818-8913-436f-b377-048022affe40" targetNamespace="http://schemas.microsoft.com/office/2006/metadata/properties" ma:root="true" ma:fieldsID="5ad9b719b764076b8dc273ce53fe414c" ns2:_="" ns3:_="" ns4:_="">
    <xsd:import namespace="9cb235b8-7541-4a6e-b886-1bf4192805bd"/>
    <xsd:import namespace="http://schemas.microsoft.com/sharepoint/v3/fields"/>
    <xsd:import namespace="fdfc4818-8913-436f-b377-048022affe40"/>
    <xsd:element name="properties">
      <xsd:complexType>
        <xsd:sequence>
          <xsd:element name="documentManagement">
            <xsd:complexType>
              <xsd:all>
                <xsd:element ref="ns2:Structure" minOccurs="0"/>
                <xsd:element ref="ns2:TRI" minOccurs="0"/>
                <xsd:element ref="ns2:Etat_x0020_du_x0020_document" minOccurs="0"/>
                <xsd:element ref="ns2:Année" minOccurs="0"/>
                <xsd:element ref="ns3:_DCDateCreated" minOccurs="0"/>
                <xsd:element ref="ns2:Tags" minOccurs="0"/>
                <xsd:element ref="ns2:Type_x0020_spec" minOccurs="0"/>
                <xsd:element ref="ns2:Nom_x0020_du_x0020_marché" minOccurs="0"/>
                <xsd:element ref="ns2:Type_x0020_de_x0020_document_x0020_technique" minOccurs="0"/>
                <xsd:element ref="ns2:Sujet_x0020_convention" minOccurs="0"/>
                <xsd:element ref="ns2:Type_x0020_Doc_x0020_PPT" minOccurs="0"/>
                <xsd:element ref="ns4:Exaged_DocName" minOccurs="0"/>
                <xsd:element ref="ns2:Nom_x0020_de_x0020_la_x0020_form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cb235b8-7541-4a6e-b886-1bf4192805bd" elementFormDefault="qualified">
    <xsd:import namespace="http://schemas.microsoft.com/office/2006/documentManagement/types"/>
    <xsd:import namespace="http://schemas.microsoft.com/office/infopath/2007/PartnerControls"/>
    <xsd:element name="Structure" ma:index="2" nillable="true" ma:displayName="Structure émettrice" ma:default="ABES" ma:format="Dropdown" ma:indexed="true" ma:internalName="Structure">
      <xsd:simpleType>
        <xsd:restriction base="dms:Choice">
          <xsd:enumeration value="AAF"/>
          <xsd:enumeration value="ABES"/>
          <xsd:enumeration value="ADBU"/>
          <xsd:enumeration value="AMUE"/>
          <xsd:enumeration value="AN"/>
          <xsd:enumeration value="ANR"/>
          <xsd:enumeration value="BNF"/>
          <xsd:enumeration value="CERL"/>
          <xsd:enumeration value="CNRS"/>
          <xsd:enumeration value="CNRS-DIST"/>
          <xsd:enumeration value="Couperin"/>
          <xsd:enumeration value="Cellule budgétaire"/>
          <xsd:enumeration value="Cellule Communication"/>
          <xsd:enumeration value="Cellule Qualité"/>
          <xsd:enumeration value="CINES"/>
          <xsd:enumeration value="CRFCB"/>
          <xsd:enumeration value="CTLes"/>
          <xsd:enumeration value="DART"/>
          <xsd:enumeration value="DEP"/>
          <xsd:enumeration value="Direction"/>
          <xsd:enumeration value="DSG"/>
          <xsd:enumeration value="DSG - PACT"/>
          <xsd:enumeration value="DSG - Finances"/>
          <xsd:enumeration value="DSG - RH"/>
          <xsd:enumeration value="DSG - Secrétariat"/>
          <xsd:enumeration value="Dept ADELE"/>
          <xsd:enumeration value="DSI"/>
          <xsd:enumeration value="DSI - P2I"/>
          <xsd:enumeration value="DSI - PEM"/>
          <xsd:enumeration value="DSI - PSD"/>
          <xsd:enumeration value="DSI - PSIR"/>
          <xsd:enumeration value="DSIN - SSGI"/>
          <xsd:enumeration value="DSR"/>
          <xsd:enumeration value="DSR - Méta"/>
          <xsd:enumeration value="DSR - PFD"/>
          <xsd:enumeration value="DSR - PGC"/>
          <xsd:enumeration value="DSR - PGR"/>
          <xsd:enumeration value="DSR - PIT"/>
          <xsd:enumeration value="GT-Calames"/>
          <xsd:enumeration value="GT-EAD"/>
          <xsd:enumeration value="FILL"/>
          <xsd:enumeration value="INIST"/>
          <xsd:enumeration value="ISSN"/>
          <xsd:enumeration value="LIRM"/>
          <xsd:enumeration value="MCC"/>
          <xsd:enumeration value="MESR"/>
          <xsd:enumeration value="Mission évaluation"/>
          <xsd:enumeration value="Mission Normalisation"/>
          <xsd:enumeration value="Mission PEB"/>
          <xsd:enumeration value="Missions Projets Européens"/>
          <xsd:enumeration value="Mission Ressources Electroniques"/>
          <xsd:enumeration value="Mission Rétroconversion"/>
          <xsd:enumeration value="Mission SGB mutualisé"/>
          <xsd:enumeration value="Mission Sudoc PS"/>
          <xsd:enumeration value="Mission Thèses"/>
          <xsd:enumeration value="OCLC"/>
          <xsd:enumeration value="Réseau Calames"/>
          <xsd:enumeration value="Réseau Sudoc"/>
          <xsd:enumeration value="Réseau Sudoc-PS"/>
          <xsd:enumeration value="Réseau thèses"/>
          <xsd:enumeration value="RNSR"/>
          <xsd:enumeration value="SIAF"/>
          <xsd:enumeration value="Autre"/>
        </xsd:restriction>
      </xsd:simpleType>
    </xsd:element>
    <xsd:element name="TRI" ma:index="3" nillable="true" ma:displayName="Trigramme" ma:default="A renseigner" ma:format="Dropdown" ma:internalName="TRI">
      <xsd:simpleType>
        <xsd:restriction base="dms:Choice">
          <xsd:enumeration value="A renseigner"/>
          <xsd:enumeration value="ACT"/>
          <xsd:enumeration value="AFE"/>
          <xsd:enumeration value="AFY"/>
          <xsd:enumeration value="AGT"/>
          <xsd:enumeration value="AHE"/>
          <xsd:enumeration value="AJL"/>
          <xsd:enumeration value="ALM"/>
          <xsd:enumeration value="ALP"/>
          <xsd:enumeration value="AMZ"/>
          <xsd:enumeration value="BBR"/>
          <xsd:enumeration value="BCS"/>
          <xsd:enumeration value="BEB"/>
          <xsd:enumeration value="BDE"/>
          <xsd:enumeration value="BML"/>
          <xsd:enumeration value="BTS"/>
          <xsd:enumeration value="CAD"/>
          <xsd:enumeration value="CBD"/>
          <xsd:enumeration value="CCI"/>
          <xsd:enumeration value="CDE"/>
          <xsd:enumeration value="CDT"/>
          <xsd:enumeration value="CFY"/>
          <xsd:enumeration value="CLY"/>
          <xsd:enumeration value="CMC"/>
          <xsd:enumeration value="COU"/>
          <xsd:enumeration value="CPD"/>
          <xsd:enumeration value="CST"/>
          <xsd:enumeration value="DAN"/>
          <xsd:enumeration value="DBZ"/>
          <xsd:enumeration value="DED"/>
          <xsd:enumeration value="DOO"/>
          <xsd:enumeration value="DRY"/>
          <xsd:enumeration value="DSA"/>
          <xsd:enumeration value="DST"/>
          <xsd:enumeration value="ECU"/>
          <xsd:enumeration value="ECT"/>
          <xsd:enumeration value="EHR"/>
          <xsd:enumeration value="ELS"/>
          <xsd:enumeration value="EMS"/>
          <xsd:enumeration value="ENO"/>
          <xsd:enumeration value="ERM"/>
          <xsd:enumeration value="FBE"/>
          <xsd:enumeration value="FBT"/>
          <xsd:enumeration value="FCR"/>
          <xsd:enumeration value="FBR"/>
          <xsd:enumeration value="FML"/>
          <xsd:enumeration value="FPX"/>
          <xsd:enumeration value="FRF"/>
          <xsd:enumeration value="GLT"/>
          <xsd:enumeration value="HLE"/>
          <xsd:enumeration value="HST"/>
          <xsd:enumeration value="IAN"/>
          <xsd:enumeration value="ILU"/>
          <xsd:enumeration value="IMN"/>
          <xsd:enumeration value="IMR"/>
          <xsd:enumeration value="JBN"/>
          <xsd:enumeration value="JCE"/>
          <xsd:enumeration value="JFH"/>
          <xsd:enumeration value="JFZ"/>
          <xsd:enumeration value="JGT"/>
          <xsd:enumeration value="JHN"/>
          <xsd:enumeration value="JKN"/>
          <xsd:enumeration value="JLR"/>
          <xsd:enumeration value="JLP"/>
          <xsd:enumeration value="JMF"/>
          <xsd:enumeration value="JML"/>
          <xsd:enumeration value="JNO"/>
          <xsd:enumeration value="JPA"/>
          <xsd:enumeration value="JVK"/>
          <xsd:enumeration value="KGX"/>
          <xsd:enumeration value="KMI"/>
          <xsd:enumeration value="LBA"/>
          <xsd:enumeration value="LBL"/>
          <xsd:enumeration value="LBT"/>
          <xsd:enumeration value="LJZ"/>
          <xsd:enumeration value="LNA"/>
          <xsd:enumeration value="LPL"/>
          <xsd:enumeration value="MBA"/>
          <xsd:enumeration value="MBN"/>
          <xsd:enumeration value="MBT"/>
          <xsd:enumeration value="MCN"/>
          <xsd:enumeration value="MCO"/>
          <xsd:enumeration value="MCR"/>
          <xsd:enumeration value="MCS"/>
          <xsd:enumeration value="MEN"/>
          <xsd:enumeration value="MGD"/>
          <xsd:enumeration value="MGT"/>
          <xsd:enumeration value="MGX"/>
          <xsd:enumeration value="MJN"/>
          <xsd:enumeration value="MLD"/>
          <xsd:enumeration value="MLP"/>
          <xsd:enumeration value="MPA"/>
          <xsd:enumeration value="MPD"/>
          <xsd:enumeration value="MPN"/>
          <xsd:enumeration value="MPR"/>
          <xsd:enumeration value="MPT"/>
          <xsd:enumeration value="MRX"/>
          <xsd:enumeration value="MSO"/>
          <xsd:enumeration value="MSR"/>
          <xsd:enumeration value="MTE"/>
          <xsd:enumeration value="MYG"/>
          <xsd:enumeration value="NBD"/>
          <xsd:enumeration value="NBT"/>
          <xsd:enumeration value="NMN"/>
          <xsd:enumeration value="OCN"/>
          <xsd:enumeration value="OKI"/>
          <xsd:enumeration value="OMZ"/>
          <xsd:enumeration value="ORX"/>
          <xsd:enumeration value="PDZ"/>
          <xsd:enumeration value="PFK"/>
          <xsd:enumeration value="PLP"/>
          <xsd:enumeration value="PMA"/>
          <xsd:enumeration value="PMI"/>
          <xsd:enumeration value="PML"/>
          <xsd:enumeration value="PPN"/>
          <xsd:enumeration value="PPO"/>
          <xsd:enumeration value="PPS"/>
          <xsd:enumeration value="RBD"/>
          <xsd:enumeration value="RJD"/>
          <xsd:enumeration value="ROA"/>
          <xsd:enumeration value="RPA"/>
          <xsd:enumeration value="RPT"/>
          <xsd:enumeration value="SBL"/>
          <xsd:enumeration value="SDT"/>
          <xsd:enumeration value="SGT"/>
          <xsd:enumeration value="SGY"/>
          <xsd:enumeration value="SLM"/>
          <xsd:enumeration value="SNX"/>
          <xsd:enumeration value="SPE"/>
          <xsd:enumeration value="SPR"/>
          <xsd:enumeration value="SQN"/>
          <xsd:enumeration value="SRY"/>
          <xsd:enumeration value="SSI"/>
          <xsd:enumeration value="TCN"/>
          <xsd:enumeration value="TDN"/>
          <xsd:enumeration value="TFU"/>
          <xsd:enumeration value="TMX"/>
          <xsd:enumeration value="TZA"/>
          <xsd:enumeration value="VGO"/>
          <xsd:enumeration value="VSA"/>
          <xsd:enumeration value="YBN"/>
          <xsd:enumeration value="YDD"/>
          <xsd:enumeration value="YNS"/>
        </xsd:restriction>
      </xsd:simpleType>
    </xsd:element>
    <xsd:element name="Etat_x0020_du_x0020_document" ma:index="4" nillable="true" ma:displayName="Etat du document" ma:format="Dropdown" ma:internalName="Etat_x0020_du_x0020_document">
      <xsd:simpleType>
        <xsd:restriction base="dms:Choice">
          <xsd:enumeration value="Brouillon"/>
          <xsd:enumeration value="Document de travail"/>
          <xsd:enumeration value="Document préparatoire"/>
          <xsd:enumeration value="A valider"/>
          <xsd:enumeration value="Validé"/>
          <xsd:enumeration value="Diffusé"/>
          <xsd:enumeration value="Applicable"/>
          <xsd:enumeration value="En cours de publication"/>
          <xsd:enumeration value="Prêt à publier"/>
          <xsd:enumeration value="Publié"/>
          <xsd:enumeration value="Périmé"/>
          <xsd:enumeration value="Version finale à conserver"/>
        </xsd:restriction>
      </xsd:simpleType>
    </xsd:element>
    <xsd:element name="Année" ma:index="5" nillable="true" ma:displayName="Année" ma:default="A renseigner" ma:format="Dropdown" ma:internalName="Ann_x00e9_e">
      <xsd:simpleType>
        <xsd:restriction base="dms:Choice">
          <xsd:enumeration value="A renseigner"/>
          <xsd:enumeration value="2023"/>
          <xsd:enumeration value="2022"/>
          <xsd:enumeration value="2021"/>
          <xsd:enumeration value="2020"/>
          <xsd:enumeration value="2019"/>
          <xsd:enumeration value="2018"/>
          <xsd:enumeration value="2017"/>
          <xsd:enumeration value="2016"/>
          <xsd:enumeration value="2015"/>
          <xsd:enumeration value="2014"/>
          <xsd:enumeration value="2013"/>
          <xsd:enumeration value="2012"/>
          <xsd:enumeration value="2011"/>
          <xsd:enumeration value="2010"/>
          <xsd:enumeration value="2009"/>
          <xsd:enumeration value="2008"/>
          <xsd:enumeration value="2007"/>
          <xsd:enumeration value="2006"/>
          <xsd:enumeration value="2005"/>
          <xsd:enumeration value="2004"/>
          <xsd:enumeration value="2003"/>
          <xsd:enumeration value="2002"/>
          <xsd:enumeration value="2001"/>
          <xsd:enumeration value="2000"/>
          <xsd:enumeration value="1999"/>
          <xsd:enumeration value="1998"/>
          <xsd:enumeration value="1997"/>
          <xsd:enumeration value="1996"/>
          <xsd:enumeration value="1995"/>
        </xsd:restriction>
      </xsd:simpleType>
    </xsd:element>
    <xsd:element name="Tags" ma:index="9" nillable="true" ma:displayName="Tags" ma:internalName="Tags">
      <xsd:simpleType>
        <xsd:restriction base="dms:Text">
          <xsd:maxLength value="255"/>
        </xsd:restriction>
      </xsd:simpleType>
    </xsd:element>
    <xsd:element name="Type_x0020_spec" ma:index="10" nillable="true" ma:displayName="Concerne" ma:default="A renseigner" ma:hidden="true" ma:internalName="Type_x0020_spec" ma:readOnly="false">
      <xsd:complexType>
        <xsd:complexContent>
          <xsd:extension base="dms:MultiChoiceFillIn">
            <xsd:sequence>
              <xsd:element name="Value" maxOccurs="unbounded" minOccurs="0" nillable="true">
                <xsd:simpleType>
                  <xsd:union memberTypes="dms:Text">
                    <xsd:simpleType>
                      <xsd:restriction base="dms:Choice">
                        <xsd:enumeration value="A renseigner"/>
                        <xsd:enumeration value="APCC"/>
                        <xsd:enumeration value="CBS"/>
                        <xsd:enumeration value="Exports à la demande"/>
                        <xsd:enumeration value="Exports réguliers"/>
                        <xsd:enumeration value="Exports hors réseaux"/>
                        <xsd:enumeration value="Guide Méthodo"/>
                        <xsd:enumeration value="Imports Sudoc"/>
                        <xsd:enumeration value="PSI"/>
                        <xsd:enumeration value="Scripts"/>
                        <xsd:enumeration value="Self Sudoc"/>
                        <xsd:enumeration value="Site Web"/>
                        <xsd:enumeration value="Supeb"/>
                        <xsd:enumeration value="Webstats"/>
                        <xsd:enumeration value="WinIBW"/>
                        <xsd:enumeration value="Z39-50"/>
                      </xsd:restriction>
                    </xsd:simpleType>
                  </xsd:union>
                </xsd:simpleType>
              </xsd:element>
            </xsd:sequence>
          </xsd:extension>
        </xsd:complexContent>
      </xsd:complexType>
    </xsd:element>
    <xsd:element name="Nom_x0020_du_x0020_marché" ma:index="11" nillable="true" ma:displayName="Nom du marché" ma:default="A renseigner" ma:format="Dropdown" ma:hidden="true" ma:internalName="Nom_x0020_du_x0020_march_x00e9_" ma:readOnly="false">
      <xsd:simpleType>
        <xsd:restriction base="dms:Choice">
          <xsd:enumeration value="A renseigner"/>
          <xsd:enumeration value="CAIRN"/>
          <xsd:enumeration value="CAS"/>
          <xsd:enumeration value="Dalloz"/>
          <xsd:enumeration value="Doctrinal plus"/>
          <xsd:enumeration value="EBSCO - Business Source"/>
          <xsd:enumeration value="Elsevier-ScienceDirect"/>
          <xsd:enumeration value="JSTOR"/>
          <xsd:enumeration value="Lamyline"/>
          <xsd:enumeration value="Lexis-Nexis - Jurisclasseur"/>
          <xsd:enumeration value="Proquest - Chadwyck-Healey"/>
        </xsd:restriction>
      </xsd:simpleType>
    </xsd:element>
    <xsd:element name="Type_x0020_de_x0020_document_x0020_technique" ma:index="12" nillable="true" ma:displayName="Type de document technique" ma:default="A renseigner" ma:format="Dropdown" ma:hidden="true" ma:internalName="Type_x0020_de_x0020_document_x0020_technique" ma:readOnly="false">
      <xsd:simpleType>
        <xsd:restriction base="dms:Choice">
          <xsd:enumeration value="A renseigner"/>
          <xsd:enumeration value="Dossier de recette"/>
          <xsd:enumeration value="Fiche exploitation"/>
          <xsd:enumeration value="Fiche application"/>
          <xsd:enumeration value="Procédure"/>
          <xsd:enumeration value="Revue d'application"/>
        </xsd:restriction>
      </xsd:simpleType>
    </xsd:element>
    <xsd:element name="Sujet_x0020_convention" ma:index="13" nillable="true" ma:displayName="Nom de la convention" ma:default="A renseigner" ma:format="Dropdown" ma:hidden="true" ma:internalName="Sujet_x0020_convention" ma:readOnly="false">
      <xsd:simpleType>
        <xsd:restriction base="dms:Choice">
          <xsd:enumeration value="A renseigner"/>
          <xsd:enumeration value="Calames"/>
          <xsd:enumeration value="CERL"/>
          <xsd:enumeration value="Cession de données"/>
          <xsd:enumeration value="Groupement commandes"/>
          <xsd:enumeration value="IdRef"/>
          <xsd:enumeration value="PebWeb"/>
          <xsd:enumeration value="PebWini"/>
          <xsd:enumeration value="RetroCalames"/>
          <xsd:enumeration value="RetroSociétés"/>
          <xsd:enumeration value="Star"/>
          <xsd:enumeration value="Step"/>
          <xsd:enumeration value="Sudoc"/>
          <xsd:enumeration value="Sudoc-PS"/>
          <xsd:enumeration value="Thèses"/>
          <xsd:enumeration value="WebDewey"/>
          <xsd:enumeration value="WorldCat"/>
          <xsd:enumeration value="Autres"/>
        </xsd:restriction>
      </xsd:simpleType>
    </xsd:element>
    <xsd:element name="Type_x0020_Doc_x0020_PPT" ma:index="15" nillable="true" ma:displayName="Type Doc PPT" ma:default="Présentation" ma:format="Dropdown" ma:internalName="Type_x0020_Doc_x0020_PPT">
      <xsd:simpleType>
        <xsd:restriction base="dms:Choice">
          <xsd:enumeration value="Présentation"/>
          <xsd:enumeration value="Raconte-mois"/>
          <xsd:enumeration value="Formation interne"/>
          <xsd:enumeration value="Formation externe"/>
          <xsd:enumeration value="JABES"/>
          <xsd:enumeration value="JCR"/>
          <xsd:enumeration value="Autre"/>
        </xsd:restriction>
      </xsd:simpleType>
    </xsd:element>
    <xsd:element name="Nom_x0020_de_x0020_la_x0020_formation" ma:index="22" nillable="true" ma:displayName="Liste des formations" ma:default="A renseigner" ma:format="Dropdown" ma:hidden="true" ma:internalName="Nom_x0020_de_x0020_la_x0020_formation" ma:readOnly="false">
      <xsd:simpleType>
        <xsd:restriction base="dms:Choice">
          <xsd:enumeration value="A renseigner"/>
          <xsd:enumeration value="Calames"/>
          <xsd:enumeration value="Collègues"/>
          <xsd:enumeration value="Coordi"/>
          <xsd:enumeration value="Coraut"/>
          <xsd:enumeration value="Immersion"/>
          <xsd:enumeration value="INIT"/>
          <xsd:enumeration value="Moodle"/>
          <xsd:enumeration value="RespCR"/>
          <xsd:enumeration value="STAR"/>
          <xsd:enumeration value="SUPEB"/>
          <xsd:enumeration value="WebDewey"/>
          <xsd:enumeration value="Webstats"/>
          <xsd:enumeration value="WinIBW"/>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DCDateCreated" ma:index="6" nillable="true" ma:displayName="Date de création" ma:default="[today]" ma:description="Date à laquelle la ressource a été créée" ma:format="DateOnly" ma:internalName="_DCDateCreat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fdfc4818-8913-436f-b377-048022affe40" elementFormDefault="qualified">
    <xsd:import namespace="http://schemas.microsoft.com/office/2006/documentManagement/types"/>
    <xsd:import namespace="http://schemas.microsoft.com/office/infopath/2007/PartnerControls"/>
    <xsd:element name="Exaged_DocName" ma:index="21" nillable="true" ma:displayName="Nom du document" ma:hidden="true" ma:internalName="Exaged_DocNam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6" ma:displayName="Type de contenu"/>
        <xsd:element ref="dc:title" minOccurs="0" maxOccurs="1" ma:index="1" ma:displayName="Titre"/>
        <xsd:element ref="dc:subject" minOccurs="0" maxOccurs="1"/>
        <xsd:element ref="dc:description" minOccurs="0" maxOccurs="1" ma:index="7" ma:displayName="Commentaires"/>
        <xsd:element name="keywords" minOccurs="0" maxOccurs="1" type="xsd:string" ma:index="8" ma:displayName="Mots clé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ype_x0020_spec xmlns="9cb235b8-7541-4a6e-b886-1bf4192805bd">
      <Value>A renseigner</Value>
    </Type_x0020_spec>
    <Etat_x0020_du_x0020_document xmlns="9cb235b8-7541-4a6e-b886-1bf4192805bd" xsi:nil="true"/>
    <TRI xmlns="9cb235b8-7541-4a6e-b886-1bf4192805bd">CMC</TRI>
    <Tags xmlns="9cb235b8-7541-4a6e-b886-1bf4192805bd" xsi:nil="true"/>
    <Structure xmlns="9cb235b8-7541-4a6e-b886-1bf4192805bd">ABES</Structure>
    <Année xmlns="9cb235b8-7541-4a6e-b886-1bf4192805bd">2023</Année>
    <Exaged_DocName xmlns="fdfc4818-8913-436f-b377-048022affe40" xsi:nil="true"/>
    <_DCDateCreated xmlns="http://schemas.microsoft.com/sharepoint/v3/fields">2023-05-31T22:00:00+00:00</_DCDateCreated>
    <Type_x0020_Doc_x0020_PPT xmlns="9cb235b8-7541-4a6e-b886-1bf4192805bd">Présentation</Type_x0020_Doc_x0020_PPT>
    <Nom_x0020_du_x0020_marché xmlns="9cb235b8-7541-4a6e-b886-1bf4192805bd">A renseigner</Nom_x0020_du_x0020_marché>
    <Type_x0020_de_x0020_document_x0020_technique xmlns="9cb235b8-7541-4a6e-b886-1bf4192805bd">A renseigner</Type_x0020_de_x0020_document_x0020_technique>
    <Nom_x0020_de_x0020_la_x0020_formation xmlns="9cb235b8-7541-4a6e-b886-1bf4192805bd">A renseigner</Nom_x0020_de_x0020_la_x0020_formation>
    <Sujet_x0020_convention xmlns="9cb235b8-7541-4a6e-b886-1bf4192805bd">A renseigner</Sujet_x0020_convention>
  </documentManagement>
</p:properties>
</file>

<file path=customXml/itemProps1.xml><?xml version="1.0" encoding="utf-8"?>
<ds:datastoreItem xmlns:ds="http://schemas.openxmlformats.org/officeDocument/2006/customXml" ds:itemID="{830CBE76-66C9-4170-A900-B8FF7846D4D2}"/>
</file>

<file path=customXml/itemProps2.xml><?xml version="1.0" encoding="utf-8"?>
<ds:datastoreItem xmlns:ds="http://schemas.openxmlformats.org/officeDocument/2006/customXml" ds:itemID="{1F34902D-5BEE-4491-8B3A-9204AF30C064}"/>
</file>

<file path=customXml/itemProps3.xml><?xml version="1.0" encoding="utf-8"?>
<ds:datastoreItem xmlns:ds="http://schemas.openxmlformats.org/officeDocument/2006/customXml" ds:itemID="{8758BD7B-D0E4-4BCF-8116-703F242D6C83}"/>
</file>

<file path=docProps/app.xml><?xml version="1.0" encoding="utf-8"?>
<Properties xmlns="http://schemas.openxmlformats.org/officeDocument/2006/extended-properties" xmlns:vt="http://schemas.openxmlformats.org/officeDocument/2006/docPropsVTypes">
  <Template>Office Theme</Template>
  <TotalTime>1966</TotalTime>
  <Words>4014</Words>
  <Application>Microsoft Office PowerPoint</Application>
  <PresentationFormat>Grand écran</PresentationFormat>
  <Paragraphs>378</Paragraphs>
  <Slides>53</Slides>
  <Notes>48</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53</vt:i4>
      </vt:variant>
    </vt:vector>
  </HeadingPairs>
  <TitlesOfParts>
    <vt:vector size="61" baseType="lpstr">
      <vt:lpstr>Arial</vt:lpstr>
      <vt:lpstr>Arial Narrow</vt:lpstr>
      <vt:lpstr>Calibri</vt:lpstr>
      <vt:lpstr>Calibri Light</vt:lpstr>
      <vt:lpstr>Courier New</vt:lpstr>
      <vt:lpstr>Noto Sans Symbols</vt:lpstr>
      <vt:lpstr>Wingdings</vt:lpstr>
      <vt:lpstr>Thème Office</vt:lpstr>
      <vt:lpstr> 4 ans déjà !</vt:lpstr>
      <vt:lpstr>Présentation PowerPoint</vt:lpstr>
      <vt:lpstr>Présentation PowerPoint</vt:lpstr>
      <vt:lpstr>Le filtre</vt:lpstr>
      <vt:lpstr>Présentation PowerPoint</vt:lpstr>
      <vt:lpstr>Présentation PowerPoint</vt:lpstr>
      <vt:lpstr>La notice développée </vt:lpstr>
      <vt:lpstr>Exemple 2</vt:lpstr>
      <vt:lpstr>Exemple 3</vt:lpstr>
      <vt:lpstr>Qualinka</vt:lpstr>
      <vt:lpstr>Présentation PowerPoint</vt:lpstr>
      <vt:lpstr>Présentation PowerPoint</vt:lpstr>
      <vt:lpstr>Démonstration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Paprika : retour d’expérience et cas d’usage</vt:lpstr>
      <vt:lpstr>Présentation PowerPoint</vt:lpstr>
      <vt:lpstr>Présentation PowerPoint</vt:lpstr>
      <vt:lpstr>Paprika au fil de l’eau ⛵ 1/3 </vt:lpstr>
      <vt:lpstr>Paprika au fil de l’eau ⛵ 2/3 </vt:lpstr>
      <vt:lpstr>Paprika au fil de l’eau ⛵ 3/3 </vt:lpstr>
      <vt:lpstr>Chantier annuel de dédoublonnage 👥 </vt:lpstr>
      <vt:lpstr>Un chantier au long cours : créer les liens manquants détectés par AlgoLiens 🛳️</vt:lpstr>
      <vt:lpstr>Amélioration et harmonisation des notices IdRef de la faculté permanente de Sciences Po</vt:lpstr>
      <vt:lpstr>Présentation PowerPoint</vt:lpstr>
      <vt:lpstr>Des données brutes à rafraîchir, normaliser et enrichir 💎 </vt:lpstr>
      <vt:lpstr>Traitement de mémoires : et Paprika dans tout ça ? 🤨</vt:lpstr>
      <vt:lpstr>🤩 Sciences Po All Stars : des autorités cinq étoiles 🌟🌟🌟🌟🌟 </vt:lpstr>
      <vt:lpstr>Liste de vœux 🎁</vt:lpstr>
    </vt:vector>
  </TitlesOfParts>
  <Company>ABES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Session parallèle paprika avec copies d'écran pour simuler la démo</dc:title>
  <dc:creator>Christophe Arnaud</dc:creator>
  <cp:keywords/>
  <dc:description>Support avec copies d'écran pour simuler la démo</dc:description>
  <cp:lastModifiedBy>Carole Melzac</cp:lastModifiedBy>
  <cp:revision>101</cp:revision>
  <dcterms:created xsi:type="dcterms:W3CDTF">2018-04-12T07:17:58Z</dcterms:created>
  <dcterms:modified xsi:type="dcterms:W3CDTF">2023-06-01T09:32:07Z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0x010100505AF35FDCA54D2FA379F261E520FD37003BA607584A07684089D0538041E4120804070300B4FB9E4236232C408D7CEC7CFAFDD101</vt:lpwstr>
  </property>
  <property fmtid="{D5CDD505-2E9C-101B-9397-08002B2CF9AE}" pid="3" name="Type de document standard">
    <vt:lpwstr>A renseigner</vt:lpwstr>
  </property>
</Properties>
</file>