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8" r:id="rId5"/>
    <p:sldId id="269" r:id="rId6"/>
    <p:sldId id="265" r:id="rId7"/>
    <p:sldId id="261" r:id="rId8"/>
    <p:sldId id="263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24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5EFB6-01BE-44CD-A732-524BA83B8214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BCD82-B0B4-437A-8EA5-4D023708EA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070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Peter Barr has written in places such as UKSG, LSE blogs, ethical imperative for libraries to do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BCD82-B0B4-437A-8EA5-4D023708EAD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83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  <p:cxnSp>
        <p:nvCxnSpPr>
          <p:cNvPr id="11" name="Straight Connector 8"/>
          <p:cNvCxnSpPr>
            <a:cxnSpLocks/>
          </p:cNvCxnSpPr>
          <p:nvPr/>
        </p:nvCxnSpPr>
        <p:spPr bwMode="auto"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lIns="45720" tIns="0" rIns="45720" bIns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414778"/>
            <a:ext cx="2628900" cy="5757421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marL="0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  <p:cxnSp>
        <p:nvCxnSpPr>
          <p:cNvPr id="11" name="Straight Connector 8"/>
          <p:cNvCxnSpPr>
            <a:cxnSpLocks/>
          </p:cNvCxnSpPr>
          <p:nvPr/>
        </p:nvCxnSpPr>
        <p:spPr bwMode="auto"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>
            <a:spLocks noGrp="1"/>
          </p:cNvSpPr>
          <p:nvPr>
            <p:ph type="title"/>
          </p:nvPr>
        </p:nvSpPr>
        <p:spPr bwMode="auto">
          <a:xfrm>
            <a:off x="1097280" y="286603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097279" y="1845734"/>
            <a:ext cx="4937760" cy="402336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17920" y="1845735"/>
            <a:ext cx="4937760" cy="402336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 bwMode="auto">
          <a:xfrm>
            <a:off x="1097280" y="286603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097280" y="2582334"/>
            <a:ext cx="4937760" cy="33782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17920" y="2582334"/>
            <a:ext cx="4937760" cy="33782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5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 bwMode="auto"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457200" y="594358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4800600" y="731520"/>
            <a:ext cx="6492240" cy="52578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465512" y="6459785"/>
            <a:ext cx="2618509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 bwMode="auto"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5" y="0"/>
            <a:ext cx="12191985" cy="4915076"/>
          </a:xfrm>
          <a:prstGeom prst="rect">
            <a:avLst/>
          </a:prstGeom>
          <a:blipFill>
            <a:blip r:embed="rId2"/>
            <a:stretch/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E96182-7287-4E94-B301-1D5584EC8DEE}" type="datetimeFigureOut">
              <a:rPr lang="en-GB"/>
              <a:t>22/05/2023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686185" y="6459785"/>
            <a:ext cx="48228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E31F84-55D4-4ED2-96C2-24C1C96A1D66}" type="slidenum">
              <a:rPr lang="en-GB"/>
              <a:t>‹#›</a:t>
            </a:fld>
            <a:endParaRPr lang="en-GB"/>
          </a:p>
        </p:txBody>
      </p:sp>
      <p:cxnSp>
        <p:nvCxnSpPr>
          <p:cNvPr id="11" name="Straight Connector 9"/>
          <p:cNvCxnSpPr>
            <a:cxnSpLocks/>
          </p:cNvCxnSpPr>
          <p:nvPr/>
        </p:nvCxnSpPr>
        <p:spPr bwMode="auto"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85000"/>
        </a:lnSpc>
        <a:spcBef>
          <a:spcPts val="0"/>
        </a:spcBef>
        <a:buNone/>
        <a:defRPr sz="4800" spc="-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/>
        <a:buChar char=" 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openbookcollective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openbookcollective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0" y="8802"/>
            <a:ext cx="3240360" cy="3212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5" name="Picture 5" descr="Logo, company name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368152" y="1788332"/>
            <a:ext cx="3744416" cy="1120027"/>
          </a:xfrm>
          <a:prstGeom prst="rect">
            <a:avLst/>
          </a:prstGeom>
        </p:spPr>
      </p:pic>
      <p:sp>
        <p:nvSpPr>
          <p:cNvPr id="6" name="TextBox 8"/>
          <p:cNvSpPr/>
          <p:nvPr/>
        </p:nvSpPr>
        <p:spPr bwMode="auto">
          <a:xfrm>
            <a:off x="6647381" y="1555822"/>
            <a:ext cx="5112552" cy="223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32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Calibri Light"/>
                <a:ea typeface="Times New Roman"/>
                <a:cs typeface="Arial"/>
              </a:rPr>
              <a:t>Equity, Diversity and Sustainability in Open Access Book Publishing</a:t>
            </a:r>
            <a:endParaRPr dirty="0"/>
          </a:p>
        </p:txBody>
      </p:sp>
      <p:sp>
        <p:nvSpPr>
          <p:cNvPr id="7" name="Line 4"/>
          <p:cNvSpPr/>
          <p:nvPr/>
        </p:nvSpPr>
        <p:spPr bwMode="auto">
          <a:xfrm flipH="1" flipV="1">
            <a:off x="6096000" y="1922150"/>
            <a:ext cx="0" cy="4204356"/>
          </a:xfrm>
          <a:prstGeom prst="line">
            <a:avLst/>
          </a:prstGeom>
          <a:ln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Arial"/>
            </a:endParaRPr>
          </a:p>
        </p:txBody>
      </p:sp>
      <p:sp>
        <p:nvSpPr>
          <p:cNvPr id="8" name="Shape 7"/>
          <p:cNvSpPr/>
          <p:nvPr/>
        </p:nvSpPr>
        <p:spPr bwMode="auto">
          <a:xfrm>
            <a:off x="9608882" y="3879462"/>
            <a:ext cx="128670" cy="25484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Arial"/>
            </a:endParaRPr>
          </a:p>
        </p:txBody>
      </p:sp>
      <p:sp>
        <p:nvSpPr>
          <p:cNvPr id="9" name="TextBox 1"/>
          <p:cNvSpPr/>
          <p:nvPr/>
        </p:nvSpPr>
        <p:spPr bwMode="auto">
          <a:xfrm>
            <a:off x="1780860" y="3949641"/>
            <a:ext cx="5400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0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Calibri"/>
                <a:cs typeface="Arial"/>
              </a:rPr>
              <a:t>www.</a:t>
            </a:r>
            <a:r>
              <a:rPr lang="en-GB" sz="2400" b="0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Calibri"/>
                <a:cs typeface="Arial"/>
              </a:rPr>
              <a:t>openbookcollective</a:t>
            </a:r>
            <a:r>
              <a:rPr lang="en-GB" sz="1800" b="0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Calibri"/>
                <a:cs typeface="Arial"/>
              </a:rPr>
              <a:t>.org</a:t>
            </a: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921397" y="4444678"/>
            <a:ext cx="430227" cy="353805"/>
          </a:xfrm>
          <a:prstGeom prst="rect">
            <a:avLst/>
          </a:prstGeom>
        </p:spPr>
      </p:pic>
      <p:sp>
        <p:nvSpPr>
          <p:cNvPr id="11" name="TextBox 10"/>
          <p:cNvSpPr/>
          <p:nvPr/>
        </p:nvSpPr>
        <p:spPr bwMode="auto">
          <a:xfrm>
            <a:off x="2351623" y="4444678"/>
            <a:ext cx="21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/>
              <a:t>@OpenBookCollect</a:t>
            </a:r>
            <a:endParaRPr/>
          </a:p>
        </p:txBody>
      </p:sp>
      <p:sp>
        <p:nvSpPr>
          <p:cNvPr id="12" name="TextBox 11"/>
          <p:cNvSpPr/>
          <p:nvPr/>
        </p:nvSpPr>
        <p:spPr bwMode="auto">
          <a:xfrm>
            <a:off x="6817489" y="4024327"/>
            <a:ext cx="4340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 err="1"/>
              <a:t>Dr.</a:t>
            </a:r>
            <a:r>
              <a:rPr lang="en-GB" dirty="0"/>
              <a:t> Judith Fathallah</a:t>
            </a:r>
            <a:endParaRPr dirty="0"/>
          </a:p>
          <a:p>
            <a:pPr>
              <a:defRPr/>
            </a:pPr>
            <a:r>
              <a:rPr lang="en-GB" dirty="0"/>
              <a:t>Lancaster University &amp; Coventry University</a:t>
            </a:r>
            <a:endParaRPr dirty="0"/>
          </a:p>
          <a:p>
            <a:pPr>
              <a:defRPr/>
            </a:pPr>
            <a:r>
              <a:rPr lang="en-GB" dirty="0"/>
              <a:t>j.fathallah@lancaster.ac.uk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3048"/>
    </mc:Choice>
    <mc:Fallback xmlns="" xmlns:m="http://schemas.openxmlformats.org/officeDocument/2006/math" xmlns:w="http://schemas.openxmlformats.org/wordprocessingml/2006/main">
      <p:transition advClick="1" advTm="7304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 bwMode="auto">
          <a:xfrm>
            <a:off x="6096000" y="395098"/>
            <a:ext cx="5086350" cy="507831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3600" dirty="0"/>
              <a:t>The </a:t>
            </a:r>
            <a:r>
              <a:rPr lang="en-GB" sz="3600" b="1" dirty="0"/>
              <a:t>Open Book Collective </a:t>
            </a:r>
            <a:r>
              <a:rPr lang="en-GB" sz="3600" dirty="0"/>
              <a:t>is a charity and digital platform which enables libraries and institutions to discover and support a diverse, international range of small-to-medium Open Access Book publishers</a:t>
            </a:r>
            <a:endParaRPr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92480" y="395098"/>
            <a:ext cx="4393155" cy="52297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val 31"/>
          <p:cNvSpPr/>
          <p:nvPr/>
        </p:nvSpPr>
        <p:spPr bwMode="auto">
          <a:xfrm>
            <a:off x="2279576" y="1844825"/>
            <a:ext cx="1959218" cy="2047378"/>
          </a:xfrm>
          <a:prstGeom prst="ellipse">
            <a:avLst/>
          </a:prstGeom>
          <a:solidFill>
            <a:srgbClr val="E91584"/>
          </a:solidFill>
          <a:ln w="127000">
            <a:solidFill>
              <a:srgbClr val="EA1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b="0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Generate new revenue streams for OA publishers &amp; SPs </a:t>
            </a:r>
            <a:endParaRPr dirty="0"/>
          </a:p>
        </p:txBody>
      </p:sp>
      <p:sp>
        <p:nvSpPr>
          <p:cNvPr id="5" name="Oval 39"/>
          <p:cNvSpPr/>
          <p:nvPr/>
        </p:nvSpPr>
        <p:spPr bwMode="auto">
          <a:xfrm>
            <a:off x="4655840" y="1844825"/>
            <a:ext cx="1959218" cy="2047378"/>
          </a:xfrm>
          <a:prstGeom prst="ellipse">
            <a:avLst/>
          </a:prstGeom>
          <a:solidFill>
            <a:srgbClr val="E91584"/>
          </a:solidFill>
          <a:ln w="127000">
            <a:solidFill>
              <a:srgbClr val="EA1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Support OA book publishing models not reliant on BPCs</a:t>
            </a:r>
            <a:endParaRPr/>
          </a:p>
        </p:txBody>
      </p:sp>
      <p:sp>
        <p:nvSpPr>
          <p:cNvPr id="6" name="Oval 41"/>
          <p:cNvSpPr/>
          <p:nvPr/>
        </p:nvSpPr>
        <p:spPr bwMode="auto">
          <a:xfrm>
            <a:off x="7017102" y="1844825"/>
            <a:ext cx="1959218" cy="2047378"/>
          </a:xfrm>
          <a:prstGeom prst="ellipse">
            <a:avLst/>
          </a:prstGeom>
          <a:solidFill>
            <a:srgbClr val="E91584"/>
          </a:solidFill>
          <a:ln w="127000">
            <a:solidFill>
              <a:srgbClr val="EA1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Make it easier for librarians to support OA membership schemes</a:t>
            </a:r>
            <a:endParaRPr/>
          </a:p>
        </p:txBody>
      </p:sp>
      <p:sp>
        <p:nvSpPr>
          <p:cNvPr id="7" name="Oval 42"/>
          <p:cNvSpPr/>
          <p:nvPr/>
        </p:nvSpPr>
        <p:spPr bwMode="auto">
          <a:xfrm>
            <a:off x="9393366" y="1844825"/>
            <a:ext cx="1959218" cy="2047378"/>
          </a:xfrm>
          <a:prstGeom prst="ellipse">
            <a:avLst/>
          </a:prstGeom>
          <a:solidFill>
            <a:srgbClr val="E91584"/>
          </a:solidFill>
          <a:ln w="127000">
            <a:solidFill>
              <a:srgbClr val="EA1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Build a new community of publishers, service providers, librarians</a:t>
            </a:r>
            <a:endParaRPr/>
          </a:p>
        </p:txBody>
      </p:sp>
      <p:sp>
        <p:nvSpPr>
          <p:cNvPr id="8" name="Oval 44"/>
          <p:cNvSpPr/>
          <p:nvPr/>
        </p:nvSpPr>
        <p:spPr bwMode="auto">
          <a:xfrm>
            <a:off x="2269604" y="4132682"/>
            <a:ext cx="1959218" cy="2047378"/>
          </a:xfrm>
          <a:prstGeom prst="ellipse">
            <a:avLst/>
          </a:prstGeom>
          <a:solidFill>
            <a:srgbClr val="151462"/>
          </a:solidFill>
          <a:ln w="127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Open infrastructure</a:t>
            </a:r>
            <a:endParaRPr dirty="0"/>
          </a:p>
        </p:txBody>
      </p:sp>
      <p:sp>
        <p:nvSpPr>
          <p:cNvPr id="9" name="Oval 45"/>
          <p:cNvSpPr/>
          <p:nvPr/>
        </p:nvSpPr>
        <p:spPr bwMode="auto">
          <a:xfrm>
            <a:off x="4645868" y="4132682"/>
            <a:ext cx="1959218" cy="2047378"/>
          </a:xfrm>
          <a:prstGeom prst="ellipse">
            <a:avLst/>
          </a:prstGeom>
          <a:solidFill>
            <a:srgbClr val="151462"/>
          </a:solidFill>
          <a:ln w="127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Not for profit</a:t>
            </a:r>
            <a:endParaRPr dirty="0"/>
          </a:p>
        </p:txBody>
      </p:sp>
      <p:sp>
        <p:nvSpPr>
          <p:cNvPr id="10" name="Oval 46"/>
          <p:cNvSpPr/>
          <p:nvPr/>
        </p:nvSpPr>
        <p:spPr bwMode="auto">
          <a:xfrm>
            <a:off x="7007130" y="4132682"/>
            <a:ext cx="1959218" cy="2047378"/>
          </a:xfrm>
          <a:prstGeom prst="ellipse">
            <a:avLst/>
          </a:prstGeom>
          <a:solidFill>
            <a:srgbClr val="151462"/>
          </a:solidFill>
          <a:ln w="127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Community- &amp; values-led</a:t>
            </a:r>
            <a:endParaRPr dirty="0"/>
          </a:p>
        </p:txBody>
      </p:sp>
      <p:sp>
        <p:nvSpPr>
          <p:cNvPr id="11" name="Oval 47"/>
          <p:cNvSpPr/>
          <p:nvPr/>
        </p:nvSpPr>
        <p:spPr bwMode="auto">
          <a:xfrm>
            <a:off x="9383394" y="4132682"/>
            <a:ext cx="1959218" cy="2047378"/>
          </a:xfrm>
          <a:prstGeom prst="ellipse">
            <a:avLst/>
          </a:prstGeom>
          <a:solidFill>
            <a:srgbClr val="151462"/>
          </a:solidFill>
          <a:ln w="127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Supporting biblio-diversity</a:t>
            </a:r>
            <a:endParaRPr dirty="0"/>
          </a:p>
        </p:txBody>
      </p:sp>
      <p:sp>
        <p:nvSpPr>
          <p:cNvPr id="12" name="TextBox 4"/>
          <p:cNvSpPr/>
          <p:nvPr/>
        </p:nvSpPr>
        <p:spPr bwMode="auto">
          <a:xfrm>
            <a:off x="839416" y="265821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3600" b="0" i="0" u="none" strike="noStrike" cap="none" spc="0">
                <a:ln>
                  <a:noFill/>
                </a:ln>
                <a:solidFill>
                  <a:srgbClr val="151462"/>
                </a:solidFill>
                <a:latin typeface="Calibri"/>
                <a:cs typeface="Arial"/>
              </a:rPr>
              <a:t>Aims</a:t>
            </a:r>
            <a:endParaRPr/>
          </a:p>
        </p:txBody>
      </p:sp>
      <p:sp>
        <p:nvSpPr>
          <p:cNvPr id="13" name="TextBox 48"/>
          <p:cNvSpPr/>
          <p:nvPr/>
        </p:nvSpPr>
        <p:spPr bwMode="auto">
          <a:xfrm>
            <a:off x="685428" y="494607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3600" b="0" i="0" u="none" strike="noStrike" cap="none" spc="0">
                <a:ln>
                  <a:noFill/>
                </a:ln>
                <a:solidFill>
                  <a:srgbClr val="151462"/>
                </a:solidFill>
                <a:latin typeface="Calibri"/>
                <a:cs typeface="Arial"/>
              </a:rPr>
              <a:t>Ethos</a:t>
            </a:r>
            <a:endParaRPr/>
          </a:p>
        </p:txBody>
      </p:sp>
      <p:pic>
        <p:nvPicPr>
          <p:cNvPr id="14" name="Picture 5" descr="Logo, company name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7200" y="376068"/>
            <a:ext cx="3792784" cy="1134495"/>
          </a:xfrm>
          <a:prstGeom prst="rect">
            <a:avLst/>
          </a:prstGeom>
        </p:spPr>
      </p:pic>
      <p:sp>
        <p:nvSpPr>
          <p:cNvPr id="15" name="AutoShape 4" descr="Arcadia Fund | Protecting endangered culture and nature and promoting open  access"/>
          <p:cNvSpPr>
            <a:spLocks noChangeAspect="1" noChangeArrowheads="1"/>
          </p:cNvSpPr>
          <p:nvPr/>
        </p:nvSpPr>
        <p:spPr bwMode="auto">
          <a:xfrm>
            <a:off x="5863527" y="3276599"/>
            <a:ext cx="384873" cy="38487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D960FC-FEF8-5115-1DBE-84BC527DB969}"/>
              </a:ext>
            </a:extLst>
          </p:cNvPr>
          <p:cNvSpPr txBox="1"/>
          <p:nvPr/>
        </p:nvSpPr>
        <p:spPr>
          <a:xfrm>
            <a:off x="263352" y="260648"/>
            <a:ext cx="100811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Book Processing Charges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r>
              <a:rPr lang="en-GB" sz="4400" dirty="0">
                <a:solidFill>
                  <a:schemeClr val="accent1"/>
                </a:solidFill>
              </a:rPr>
              <a:t>Expensive: </a:t>
            </a:r>
            <a:r>
              <a:rPr lang="en-GB" sz="2800" dirty="0"/>
              <a:t>around £10-11k for major publishing houses</a:t>
            </a:r>
          </a:p>
          <a:p>
            <a:endParaRPr lang="en-GB" sz="2800" dirty="0"/>
          </a:p>
          <a:p>
            <a:r>
              <a:rPr lang="en-GB" sz="4400" dirty="0">
                <a:solidFill>
                  <a:schemeClr val="accent1"/>
                </a:solidFill>
              </a:rPr>
              <a:t>Inequitable: </a:t>
            </a:r>
            <a:r>
              <a:rPr lang="en-GB" sz="2800" dirty="0"/>
              <a:t>most accessible to permanent staff on research grants/in institutions that fund BPCs</a:t>
            </a:r>
          </a:p>
          <a:p>
            <a:endParaRPr lang="en-GB" sz="2800" dirty="0"/>
          </a:p>
          <a:p>
            <a:r>
              <a:rPr lang="en-GB" sz="4000" dirty="0">
                <a:solidFill>
                  <a:schemeClr val="accent1"/>
                </a:solidFill>
              </a:rPr>
              <a:t>Entrench</a:t>
            </a:r>
            <a:r>
              <a:rPr lang="en-GB" sz="4000" dirty="0"/>
              <a:t> </a:t>
            </a:r>
            <a:r>
              <a:rPr lang="en-GB" sz="2800" dirty="0"/>
              <a:t>the hierarchies, monopolies and lack of </a:t>
            </a:r>
            <a:r>
              <a:rPr lang="en-GB" sz="2800" dirty="0" err="1"/>
              <a:t>bibliodiversity</a:t>
            </a:r>
            <a:r>
              <a:rPr lang="en-GB" sz="2800" dirty="0"/>
              <a:t> already inherent in academic publishing: dominance of English, established scholars, “prestigious” institutions, accepted forms and genres.</a:t>
            </a:r>
          </a:p>
        </p:txBody>
      </p:sp>
    </p:spTree>
    <p:extLst>
      <p:ext uri="{BB962C8B-B14F-4D97-AF65-F5344CB8AC3E}">
        <p14:creationId xmlns:p14="http://schemas.microsoft.com/office/powerpoint/2010/main" val="278553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val 16"/>
          <p:cNvSpPr>
            <a:spLocks noChangeAspect="1"/>
          </p:cNvSpPr>
          <p:nvPr/>
        </p:nvSpPr>
        <p:spPr bwMode="auto">
          <a:xfrm>
            <a:off x="335360" y="1773216"/>
            <a:ext cx="3455984" cy="3455984"/>
          </a:xfrm>
          <a:prstGeom prst="ellipse">
            <a:avLst/>
          </a:prstGeom>
          <a:solidFill>
            <a:srgbClr val="E91584"/>
          </a:solidFill>
          <a:ln w="254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>
              <a:defRPr/>
            </a:pPr>
            <a:r>
              <a:rPr lang="en-GB" sz="3200">
                <a:solidFill>
                  <a:prstClr val="white"/>
                </a:solidFill>
              </a:rPr>
              <a:t>Service providers for OA Books</a:t>
            </a:r>
            <a:endParaRPr/>
          </a:p>
        </p:txBody>
      </p:sp>
      <p:sp>
        <p:nvSpPr>
          <p:cNvPr id="5" name="Oval 17"/>
          <p:cNvSpPr>
            <a:spLocks noChangeAspect="1"/>
          </p:cNvSpPr>
          <p:nvPr/>
        </p:nvSpPr>
        <p:spPr bwMode="auto">
          <a:xfrm>
            <a:off x="4440016" y="1773216"/>
            <a:ext cx="3455984" cy="3455984"/>
          </a:xfrm>
          <a:prstGeom prst="ellipse">
            <a:avLst/>
          </a:prstGeom>
          <a:solidFill>
            <a:srgbClr val="151462"/>
          </a:solidFill>
          <a:ln w="254000">
            <a:solidFill>
              <a:srgbClr val="1514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3200" b="0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Calibri"/>
                <a:cs typeface="Arial"/>
              </a:rPr>
              <a:t>Diamond OA presses, often academic-led</a:t>
            </a:r>
            <a:endParaRPr dirty="0"/>
          </a:p>
        </p:txBody>
      </p:sp>
      <p:sp>
        <p:nvSpPr>
          <p:cNvPr id="6" name="Oval 18"/>
          <p:cNvSpPr>
            <a:spLocks noChangeAspect="1"/>
          </p:cNvSpPr>
          <p:nvPr/>
        </p:nvSpPr>
        <p:spPr bwMode="auto">
          <a:xfrm>
            <a:off x="8400256" y="1772816"/>
            <a:ext cx="3456384" cy="3456384"/>
          </a:xfrm>
          <a:prstGeom prst="ellipse">
            <a:avLst/>
          </a:prstGeom>
          <a:solidFill>
            <a:srgbClr val="E91584"/>
          </a:solidFill>
          <a:ln w="254000">
            <a:solidFill>
              <a:srgbClr val="E915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>
              <a:defRPr/>
            </a:pPr>
            <a:r>
              <a:rPr lang="en-GB" sz="3200" dirty="0">
                <a:solidFill>
                  <a:prstClr val="white"/>
                </a:solidFill>
              </a:rPr>
              <a:t>Hybrid presses, committed to transitioning to 75% OA on their front list</a:t>
            </a:r>
            <a:endParaRPr dirty="0"/>
          </a:p>
        </p:txBody>
      </p:sp>
      <p:sp>
        <p:nvSpPr>
          <p:cNvPr id="7" name="TextBox 19"/>
          <p:cNvSpPr/>
          <p:nvPr/>
        </p:nvSpPr>
        <p:spPr bwMode="auto">
          <a:xfrm>
            <a:off x="335360" y="404664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3600" b="0" i="0" u="none" strike="noStrike" cap="none" spc="0" dirty="0">
                <a:ln>
                  <a:noFill/>
                </a:ln>
                <a:solidFill>
                  <a:srgbClr val="151462"/>
                </a:solidFill>
                <a:latin typeface="Calibri"/>
                <a:cs typeface="Arial"/>
              </a:rPr>
              <a:t>Three categories of member 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AAB553-F146-632C-ACAC-B42FDEFD9444}"/>
              </a:ext>
            </a:extLst>
          </p:cNvPr>
          <p:cNvSpPr txBox="1"/>
          <p:nvPr/>
        </p:nvSpPr>
        <p:spPr>
          <a:xfrm>
            <a:off x="3503712" y="1772816"/>
            <a:ext cx="4032448" cy="1656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7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>
            <a:spLocks/>
          </p:cNvSpPr>
          <p:nvPr/>
        </p:nvSpPr>
        <p:spPr bwMode="auto">
          <a:xfrm>
            <a:off x="623391" y="620688"/>
            <a:ext cx="1087320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3200" u="sng" dirty="0"/>
              <a:t>Offer to publishers</a:t>
            </a:r>
          </a:p>
          <a:p>
            <a:pPr>
              <a:defRPr/>
            </a:pPr>
            <a:endParaRPr lang="en-GB" sz="2400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/>
              <a:t>Reducing BPCs: the OBC is a means for publishers to generate new income streams, helping them transition away from using book processing charges and to increase their output of OA books. 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/>
              <a:t>Robust OA infrastructures: the OBC delivers new financial resources to the service providers of OA book publishing.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/>
              <a:t>Simplified workflow: the OBC manages invoicing, contracting, and payment flows, making membership </a:t>
            </a:r>
            <a:r>
              <a:rPr lang="en-US" sz="2400" dirty="0" err="1"/>
              <a:t>programmes</a:t>
            </a:r>
            <a:r>
              <a:rPr lang="en-US" sz="2400" dirty="0"/>
              <a:t> possible for even small publishers/service provider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/>
              <a:t>Outreach: the OBC undertakes outreach work on behalf of publishers/service providers to a global community of potential supporters </a:t>
            </a:r>
            <a:endParaRPr lang="en-GB" sz="2400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14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>
            <a:spLocks/>
          </p:cNvSpPr>
          <p:nvPr/>
        </p:nvSpPr>
        <p:spPr bwMode="auto">
          <a:xfrm>
            <a:off x="443372" y="24443"/>
            <a:ext cx="1130525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3600" u="sng" dirty="0"/>
              <a:t>Offer to libraries</a:t>
            </a:r>
            <a:endParaRPr sz="2000" dirty="0"/>
          </a:p>
          <a:p>
            <a:pPr>
              <a:defRPr/>
            </a:pPr>
            <a:endParaRPr lang="en-GB" sz="2800" dirty="0"/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Ease of comparison: global and local relevance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Bespoke or pre-selected packages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Demonstration of value to budget holders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Due diligence: assessing financial reporting practices, governance, peer review etc – also giving libraries a trusted group of publishers they can recommend to faculty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Simpler workflow for managing multiple membership programmes &amp; renewals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800" dirty="0"/>
              <a:t>Ability to invest in a fairer and more equitable OA landscape, rather than a single publisher or offering</a:t>
            </a:r>
            <a:endParaRPr sz="2000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097280" y="286603"/>
            <a:ext cx="10058400" cy="1450757"/>
          </a:xfrm>
        </p:spPr>
        <p:txBody>
          <a:bodyPr/>
          <a:lstStyle/>
          <a:p>
            <a:pPr algn="ctr">
              <a:defRPr/>
            </a:pPr>
            <a:r>
              <a:rPr lang="en-US" u="sng" dirty="0">
                <a:hlinkClick r:id="rId2" tooltip="http://www.openbookcollective.org/"/>
              </a:rPr>
              <a:t>openbookcollective.org</a:t>
            </a:r>
            <a:endParaRPr lang="en-US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436669" y="2564904"/>
            <a:ext cx="2775520" cy="3304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2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A1685"/>
      </a:accent1>
      <a:accent2>
        <a:srgbClr val="151462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Retrospect"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/>
        </a:gradFill>
        <a:gradFill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408</Words>
  <Application>Microsoft Office PowerPoint</Application>
  <DocSecurity>0</DocSecurity>
  <PresentationFormat>Widescreen</PresentationFormat>
  <Paragraphs>45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openbookcollective.org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Judith Fathallah</dc:creator>
  <cp:keywords/>
  <dc:description/>
  <cp:lastModifiedBy>Judith Fathallah</cp:lastModifiedBy>
  <cp:revision>13</cp:revision>
  <dcterms:created xsi:type="dcterms:W3CDTF">2023-01-12T11:30:44Z</dcterms:created>
  <dcterms:modified xsi:type="dcterms:W3CDTF">2023-05-22T13:49:31Z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0x0101003FB498787E042744BEDF906539C9743C</vt:lpwstr>
  </property>
</Properties>
</file>