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omments/modernComment_10C_46179919.xml" ContentType="application/vnd.ms-powerpoint.comment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comments/modernComment_115_DFFFF251.xml" ContentType="application/vnd.ms-powerpoint.comments+xml"/>
  <Override PartName="/ppt/notesSlides/notesSlide22.xml" ContentType="application/vnd.openxmlformats-officedocument.presentationml.notesSlide+xml"/>
  <Override PartName="/ppt/comments/modernComment_1CA_6ECB38BB.xml" ContentType="application/vnd.ms-powerpoint.comments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4"/>
  </p:sldMasterIdLst>
  <p:notesMasterIdLst>
    <p:notesMasterId r:id="rId52"/>
  </p:notesMasterIdLst>
  <p:handoutMasterIdLst>
    <p:handoutMasterId r:id="rId53"/>
  </p:handoutMasterIdLst>
  <p:sldIdLst>
    <p:sldId id="267" r:id="rId5"/>
    <p:sldId id="290" r:id="rId6"/>
    <p:sldId id="284" r:id="rId7"/>
    <p:sldId id="446" r:id="rId8"/>
    <p:sldId id="447" r:id="rId9"/>
    <p:sldId id="444" r:id="rId10"/>
    <p:sldId id="443" r:id="rId11"/>
    <p:sldId id="448" r:id="rId12"/>
    <p:sldId id="285" r:id="rId13"/>
    <p:sldId id="291" r:id="rId14"/>
    <p:sldId id="286" r:id="rId15"/>
    <p:sldId id="289" r:id="rId16"/>
    <p:sldId id="449" r:id="rId17"/>
    <p:sldId id="450" r:id="rId18"/>
    <p:sldId id="453" r:id="rId19"/>
    <p:sldId id="288" r:id="rId20"/>
    <p:sldId id="451" r:id="rId21"/>
    <p:sldId id="452" r:id="rId22"/>
    <p:sldId id="454" r:id="rId23"/>
    <p:sldId id="455" r:id="rId24"/>
    <p:sldId id="459" r:id="rId25"/>
    <p:sldId id="268" r:id="rId26"/>
    <p:sldId id="269" r:id="rId27"/>
    <p:sldId id="270" r:id="rId28"/>
    <p:sldId id="271" r:id="rId29"/>
    <p:sldId id="272" r:id="rId30"/>
    <p:sldId id="273" r:id="rId31"/>
    <p:sldId id="274" r:id="rId32"/>
    <p:sldId id="257" r:id="rId33"/>
    <p:sldId id="262" r:id="rId34"/>
    <p:sldId id="275" r:id="rId35"/>
    <p:sldId id="283" r:id="rId36"/>
    <p:sldId id="277" r:id="rId37"/>
    <p:sldId id="458" r:id="rId38"/>
    <p:sldId id="440" r:id="rId39"/>
    <p:sldId id="280" r:id="rId40"/>
    <p:sldId id="278" r:id="rId41"/>
    <p:sldId id="281" r:id="rId42"/>
    <p:sldId id="279" r:id="rId43"/>
    <p:sldId id="282" r:id="rId44"/>
    <p:sldId id="461" r:id="rId45"/>
    <p:sldId id="463" r:id="rId46"/>
    <p:sldId id="466" r:id="rId47"/>
    <p:sldId id="465" r:id="rId48"/>
    <p:sldId id="442" r:id="rId49"/>
    <p:sldId id="441" r:id="rId50"/>
    <p:sldId id="457" r:id="rId51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27F3D2A6-0EC0-D101-7A89-C8439FF02566}" name="Aurélie Thébault" initials="AT" userId="S::aurelie_rl-conseils.net#ext#@abesfr.onmicrosoft.com::6ea5c8c0-361b-46b4-9007-cf562bad0ba6" providerId="AD"/>
  <p188:author id="{1653F2C3-BE13-01B2-BE73-308B4283AFDA}" name="Yann Nicolas" initials="YN" userId="S::nicolas@abes.fr::583b141b-b3f4-475f-a79c-312613077a87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97D"/>
    <a:srgbClr val="F36A4D"/>
    <a:srgbClr val="1A7A68"/>
    <a:srgbClr val="BD3942"/>
    <a:srgbClr val="CC575F"/>
    <a:srgbClr val="0B22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BCDE7B4-3145-3174-B5EC-4EFAE4283A40}" v="148" dt="2023-05-22T09:17:24.689"/>
    <p1510:client id="{665510B3-1445-5609-8E43-8F5E2A6E7FD6}" v="862" dt="2023-05-22T16:50:57.426"/>
    <p1510:client id="{81B6134C-72F4-E14E-8020-09C2E0D542B6}" v="76" dt="2023-05-22T09:34:04.135"/>
    <p1510:client id="{997D5740-5F2C-6A04-3506-A9F61D84328E}" v="199" dt="2023-05-22T13:52:44.787"/>
    <p1510:client id="{A7646FC5-18BA-41CA-8301-B6EE3FECC182}" v="94" dt="2023-05-22T08:59:59.300"/>
    <p1510:client id="{B12C0107-10F7-0767-DEA7-587731A64E2B}" v="337" dt="2023-05-23T09:40:45.919"/>
    <p1510:client id="{DE6D8A2E-9275-0652-F5E7-13564872FA9B}" v="17" dt="2023-05-22T21:38:54.083"/>
  </p1510:revLst>
</p1510:revInfo>
</file>

<file path=ppt/tableStyles.xml><?xml version="1.0" encoding="utf-8"?>
<a:tblStyleLst xmlns:a="http://schemas.openxmlformats.org/drawingml/2006/main" def="{5C22544A-7EE6-4342-B048-85BDC9FD1C3A}">
  <a:tblStyle styleId="{0E3FDE45-AF77-4B5C-9715-49D594BDF05E}" styleName="Style léger 1 - Accentuation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5BE263C-DBD7-4A20-BB59-AAB30ACAA65A}" styleName="Style moyen 3 - Accentuation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viewProps" Target="view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handoutMaster" Target="handoutMasters/handoutMaster1.xml"/><Relationship Id="rId58" Type="http://schemas.microsoft.com/office/2015/10/relationships/revisionInfo" Target="revisionInfo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theme" Target="theme/theme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microsoft.com/office/2018/10/relationships/authors" Target="author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tableStyles" Target="tableStyles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notesMaster" Target="notesMasters/notesMaster1.xml"/></Relationships>
</file>

<file path=ppt/comments/modernComment_10C_46179919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A7EBD759-8423-4E53-9C2B-C99236ADC150}" authorId="{1653F2C3-BE13-01B2-BE73-308B4283AFDA}" created="2023-05-21T21:34:41.023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1175951641" sldId="268"/>
      <ac:spMk id="7" creationId="{00000000-0000-0000-0000-000000000000}"/>
      <ac:txMk cp="71">
        <ac:context len="956" hash="1460169991"/>
      </ac:txMk>
    </ac:txMkLst>
    <p188:pos x="1424613" y="840312"/>
    <p188:replyLst>
      <p188:reply id="{F7EEEBAB-B912-49D0-8FD5-CF84CA04ABC5}" authorId="{27F3D2A6-0EC0-D101-7A89-C8439FF02566}" created="2023-05-22T08:03:03.791">
        <p188:txBody>
          <a:bodyPr/>
          <a:lstStyle/>
          <a:p>
            <a:r>
              <a:rPr lang="fr-FR"/>
              <a:t>ok</a:t>
            </a:r>
          </a:p>
        </p188:txBody>
      </p188:reply>
    </p188:replyLst>
    <p188:txBody>
      <a:bodyPr/>
      <a:lstStyle/>
      <a:p>
        <a:r>
          <a:rPr lang="fr-FR"/>
          <a:t>ajouté</a:t>
        </a:r>
      </a:p>
    </p188:txBody>
  </p188:cm>
</p188:cmLst>
</file>

<file path=ppt/comments/modernComment_115_DFFFF251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66A8F583-C9E3-432D-A866-95F706324C16}" authorId="{1653F2C3-BE13-01B2-BE73-308B4283AFDA}" created="2023-05-21T21:45:20.515">
    <pc:sldMkLst xmlns:pc="http://schemas.microsoft.com/office/powerpoint/2013/main/command">
      <pc:docMk/>
      <pc:sldMk cId="3758092881" sldId="277"/>
    </pc:sldMkLst>
    <p188:replyLst>
      <p188:reply id="{2AAB146C-7736-4537-BB88-524729C42100}" authorId="{27F3D2A6-0EC0-D101-7A89-C8439FF02566}" created="2023-05-22T13:45:25.296">
        <p188:txBody>
          <a:bodyPr/>
          <a:lstStyle/>
          <a:p>
            <a:r>
              <a:rPr lang="fr-FR"/>
              <a:t>Finalement, je présente les concepts et les chaines d'indexation pour montrer les différences. Concepts ayant de meilleurs résultats que les chaines d'indexation</a:t>
            </a:r>
          </a:p>
        </p188:txBody>
      </p188:reply>
    </p188:replyLst>
    <p188:txBody>
      <a:bodyPr/>
      <a:lstStyle/>
      <a:p>
        <a:r>
          <a:rPr lang="fr-FR"/>
          <a:t>Difficile à comprendre aussi je crains</a:t>
        </a:r>
      </a:p>
    </p188:txBody>
  </p188:cm>
</p188:cmLst>
</file>

<file path=ppt/comments/modernComment_1CA_6ECB38BB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2E00EC72-654F-474B-8B71-EA156DC679D5}" authorId="{1653F2C3-BE13-01B2-BE73-308B4283AFDA}" created="2023-05-21T21:45:20.515">
    <pc:sldMkLst xmlns:pc="http://schemas.microsoft.com/office/powerpoint/2013/main/command">
      <pc:docMk/>
      <pc:sldMk cId="3758092881" sldId="277"/>
    </pc:sldMkLst>
    <p188:replyLst>
      <p188:reply id="{2AAB146C-7736-4537-BB88-524729C42100}" authorId="{27F3D2A6-0EC0-D101-7A89-C8439FF02566}" created="2023-05-22T13:45:25.296">
        <p188:txBody>
          <a:bodyPr/>
          <a:lstStyle/>
          <a:p>
            <a:r>
              <a:rPr lang="fr-FR"/>
              <a:t>Finalement, je présente les concepts et les chaines d'indexation pour montrer les différences. Concepts ayant de meilleurs résultats que les chaines d'indexation</a:t>
            </a:r>
          </a:p>
        </p188:txBody>
      </p188:reply>
    </p188:replyLst>
    <p188:txBody>
      <a:bodyPr/>
      <a:lstStyle/>
      <a:p>
        <a:r>
          <a:rPr lang="fr-FR"/>
          <a:t>Difficile à comprendre aussi je crains</a:t>
        </a:r>
      </a:p>
    </p188:txBody>
  </p188:cm>
</p188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FR"/>
              <a:t>Journées Abes 2018   l    23 et 24 mai   l   Montpellier Corum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7BB2C0-74AC-4BBD-825A-345B6AA366B1}" type="datetimeFigureOut">
              <a:rPr lang="fr-FR" smtClean="0"/>
              <a:t>23/05/2023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fr-FR"/>
              <a:t>Journées Abes 2018   l    23 et 24 mai   l   Montpellier Corum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EE9B0F-55D0-4335-86DE-CD44BAEB291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979313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FR"/>
              <a:t>Journées Abes 2018   l    23 et 24 mai   l   Montpellier Corum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BC5676-9B07-4B0B-AD04-BB84C5DDB0B1}" type="datetimeFigureOut">
              <a:rPr lang="fr-FR" smtClean="0"/>
              <a:t>23/05/2023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fr-FR"/>
              <a:t>Journées Abes 2018   l    23 et 24 mai   l   Montpellier Corum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AD5791-F1EC-4711-9709-A1EC872A2AB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420401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83734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24838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197298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38033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691899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039964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510062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916484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461792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306624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05806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  <a:p>
            <a:r>
              <a:rPr lang="fr-FR"/>
              <a:t>. Pas une présentation sur l’IA et les bibliothèques en général</a:t>
            </a:r>
          </a:p>
          <a:p>
            <a:endParaRPr lang="fr-FR"/>
          </a:p>
          <a:p>
            <a:r>
              <a:rPr lang="fr-FR"/>
              <a:t>. Présentation dans le contexte de l’Abes et de ses missions &amp; activités : nouvel outil dans la boîte à outils</a:t>
            </a:r>
          </a:p>
          <a:p>
            <a:endParaRPr lang="fr-FR"/>
          </a:p>
          <a:p>
            <a:r>
              <a:rPr lang="fr-FR"/>
              <a:t>. </a:t>
            </a:r>
            <a:r>
              <a:rPr lang="fr-FR" err="1"/>
              <a:t>Auj</a:t>
            </a:r>
            <a:r>
              <a:rPr lang="fr-FR"/>
              <a:t>, pas en production, pas « en vrai » : RD au sein du labo : </a:t>
            </a:r>
          </a:p>
          <a:p>
            <a:r>
              <a:rPr lang="fr-FR"/>
              <a:t>	* apprendre,</a:t>
            </a:r>
          </a:p>
          <a:p>
            <a:r>
              <a:rPr lang="fr-FR"/>
              <a:t>	* apprendre en faisant</a:t>
            </a:r>
          </a:p>
          <a:p>
            <a:r>
              <a:rPr lang="fr-FR"/>
              <a:t>	* sur des tâches concrètes</a:t>
            </a:r>
          </a:p>
        </p:txBody>
      </p:sp>
    </p:spTree>
    <p:extLst>
      <p:ext uri="{BB962C8B-B14F-4D97-AF65-F5344CB8AC3E}">
        <p14:creationId xmlns:p14="http://schemas.microsoft.com/office/powerpoint/2010/main" val="12991443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458341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17123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974137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350379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956559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919476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573623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00013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/>
              <a:t>. Bon timing</a:t>
            </a:r>
          </a:p>
          <a:p>
            <a:r>
              <a:rPr lang="fr-FR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1956762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80426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47437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97678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13901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81068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51444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18AC2-F51F-44AA-BE11-69DC0E8925BA}" type="datetime1">
              <a:rPr lang="fr-FR" smtClean="0"/>
              <a:t>23/05/2023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Rappel titre présentation - Intervenant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2FCBC-EEB5-4C69-B74C-B6D6B76A6DC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00430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AC4E7-0171-4B2F-A411-7B4EA9C75C05}" type="datetime1">
              <a:rPr lang="fr-FR" smtClean="0"/>
              <a:t>23/05/2023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Rappel titre présentation - Intervenant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2FCBC-EEB5-4C69-B74C-B6D6B76A6DC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26779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74873-4683-44D7-B41C-CC7F5C3D70DE}" type="datetime1">
              <a:rPr lang="fr-FR" smtClean="0"/>
              <a:t>23/05/2023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Rappel titre présentation - Intervenant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2FCBC-EEB5-4C69-B74C-B6D6B76A6DC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636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5FC16-4D40-484F-BA64-9B4518876FC4}" type="datetime1">
              <a:rPr lang="fr-FR" smtClean="0"/>
              <a:t>23/05/2023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Rappel titre présentation - Intervenant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2FCBC-EEB5-4C69-B74C-B6D6B76A6DC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78035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0E795-74D7-445E-AF33-58598DE49F4C}" type="datetime1">
              <a:rPr lang="fr-FR" smtClean="0"/>
              <a:t>23/05/2023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Rappel titre présentation - Intervenant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2FCBC-EEB5-4C69-B74C-B6D6B76A6DC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3247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F26B9-4336-4EAF-8C62-E3DFBA411EA7}" type="datetime1">
              <a:rPr lang="fr-FR" smtClean="0"/>
              <a:t>23/05/2023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Rappel titre présentation - Intervenant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2FCBC-EEB5-4C69-B74C-B6D6B76A6DC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3392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560CA-8812-478F-BEE4-727C977B62A7}" type="datetime1">
              <a:rPr lang="fr-FR" smtClean="0"/>
              <a:t>23/05/2023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Rappel titre présentation - Intervenant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2FCBC-EEB5-4C69-B74C-B6D6B76A6DC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17166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04D10-7362-4EF6-9635-BECDB7B1F20C}" type="datetime1">
              <a:rPr lang="fr-FR" smtClean="0"/>
              <a:t>23/05/2023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Rappel titre présentation - Intervenant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2FCBC-EEB5-4C69-B74C-B6D6B76A6DC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5635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80AFE-CCBA-4168-8D3A-7719EEFD5D01}" type="datetime1">
              <a:rPr lang="fr-FR" smtClean="0"/>
              <a:t>23/05/2023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Rappel titre présentation - Intervenant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2FCBC-EEB5-4C69-B74C-B6D6B76A6DC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5465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2CD90-1733-4A9B-BA68-ECE5DEED71BA}" type="datetime1">
              <a:rPr lang="fr-FR" smtClean="0"/>
              <a:t>23/05/2023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Rappel titre présentation - Intervenant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2FCBC-EEB5-4C69-B74C-B6D6B76A6DC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6050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B91DF-D656-47F9-A3E3-F8D6E5AE456A}" type="datetime1">
              <a:rPr lang="fr-FR" smtClean="0"/>
              <a:t>23/05/2023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Rappel titre présentation - Intervenant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2FCBC-EEB5-4C69-B74C-B6D6B76A6DC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4824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3E4408-9D27-41AE-8DDD-EFE3DFF2D44C}" type="datetime1">
              <a:rPr lang="fr-FR" smtClean="0"/>
              <a:t>23/05/2023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Rappel titre présentation - Intervenant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E2FCBC-EEB5-4C69-B74C-B6D6B76A6DC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0043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0C_46179919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33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15_DFFFF251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34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CA_6ECB38BB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30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28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mailto:Slab@abes.fr" TargetMode="External"/><Relationship Id="rId2" Type="http://schemas.openxmlformats.org/officeDocument/2006/relationships/hyperlink" Target="mailto:Thebault.aurelie@gmail.com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209800" y="1484435"/>
            <a:ext cx="7772400" cy="742950"/>
          </a:xfrm>
        </p:spPr>
        <p:txBody>
          <a:bodyPr>
            <a:normAutofit fontScale="90000"/>
          </a:bodyPr>
          <a:lstStyle/>
          <a:p>
            <a:r>
              <a:rPr lang="fr-FR" sz="440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De l’intelligence artificielle</a:t>
            </a:r>
            <a:br>
              <a:rPr lang="fr-FR" sz="440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</a:br>
            <a:r>
              <a:rPr lang="fr-FR" sz="440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au service de nos données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209800" y="3611002"/>
            <a:ext cx="7664824" cy="946516"/>
          </a:xfrm>
        </p:spPr>
        <p:txBody>
          <a:bodyPr/>
          <a:lstStyle/>
          <a:p>
            <a:r>
              <a:rPr lang="fr-FR" b="1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Yann Nicolas</a:t>
            </a:r>
            <a:r>
              <a:rPr lang="fr-FR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, Abes &gt; Labo</a:t>
            </a:r>
          </a:p>
          <a:p>
            <a:r>
              <a:rPr lang="fr-FR" b="1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Aurélie Thébault</a:t>
            </a:r>
            <a:r>
              <a:rPr lang="fr-FR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, </a:t>
            </a:r>
            <a:r>
              <a:rPr lang="fr-FR" err="1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EcoStats</a:t>
            </a:r>
            <a:r>
              <a:rPr lang="fr-FR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 + RL conseils</a:t>
            </a:r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2209800" y="2354637"/>
            <a:ext cx="7772400" cy="74295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600" b="1" i="1">
                <a:solidFill>
                  <a:srgbClr val="F36A4D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Premiers pas à l’Abes au sein de son labo</a:t>
            </a:r>
          </a:p>
        </p:txBody>
      </p:sp>
    </p:spTree>
    <p:extLst>
      <p:ext uri="{BB962C8B-B14F-4D97-AF65-F5344CB8AC3E}">
        <p14:creationId xmlns:p14="http://schemas.microsoft.com/office/powerpoint/2010/main" val="19456374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3861561-AAA1-D223-C1B3-41DCBDA8D1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/>
              <a:t>Apprendre, mais sur quelles données ?</a:t>
            </a:r>
            <a:endParaRPr lang="en-US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A84B8B7-9A30-BF01-8AE6-79AFE4DCB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2FCBC-EEB5-4C69-B74C-B6D6B76A6DCD}" type="slidenum">
              <a:rPr lang="fr-FR" smtClean="0"/>
              <a:t>10</a:t>
            </a:fld>
            <a:endParaRPr lang="fr-FR"/>
          </a:p>
        </p:txBody>
      </p:sp>
      <p:graphicFrame>
        <p:nvGraphicFramePr>
          <p:cNvPr id="6" name="Tableau 6">
            <a:extLst>
              <a:ext uri="{FF2B5EF4-FFF2-40B4-BE49-F238E27FC236}">
                <a16:creationId xmlns:a16="http://schemas.microsoft.com/office/drawing/2014/main" id="{7EDAF2E7-5E1C-01B8-D353-3740F4B9E7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7441656"/>
              </p:ext>
            </p:extLst>
          </p:nvPr>
        </p:nvGraphicFramePr>
        <p:xfrm>
          <a:off x="1213337" y="1690688"/>
          <a:ext cx="9466386" cy="49072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3193">
                  <a:extLst>
                    <a:ext uri="{9D8B030D-6E8A-4147-A177-3AD203B41FA5}">
                      <a16:colId xmlns:a16="http://schemas.microsoft.com/office/drawing/2014/main" val="1790408107"/>
                    </a:ext>
                  </a:extLst>
                </a:gridCol>
                <a:gridCol w="4733193">
                  <a:extLst>
                    <a:ext uri="{9D8B030D-6E8A-4147-A177-3AD203B41FA5}">
                      <a16:colId xmlns:a16="http://schemas.microsoft.com/office/drawing/2014/main" val="3829420538"/>
                    </a:ext>
                  </a:extLst>
                </a:gridCol>
              </a:tblGrid>
              <a:tr h="733357">
                <a:tc>
                  <a:txBody>
                    <a:bodyPr/>
                    <a:lstStyle/>
                    <a:p>
                      <a:endParaRPr lang="fr-FR"/>
                    </a:p>
                    <a:p>
                      <a:pPr algn="ctr"/>
                      <a:r>
                        <a:rPr lang="fr-FR" dirty="0"/>
                        <a:t>Apprendre sur mes données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Apprendre sur les données</a:t>
                      </a:r>
                    </a:p>
                    <a:p>
                      <a:pPr algn="ctr"/>
                      <a:r>
                        <a:rPr lang="fr-FR" dirty="0"/>
                        <a:t>de tout le monde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5790865"/>
                  </a:ext>
                </a:extLst>
              </a:tr>
              <a:tr h="733357">
                <a:tc>
                  <a:txBody>
                    <a:bodyPr/>
                    <a:lstStyle/>
                    <a:p>
                      <a:r>
                        <a:rPr lang="fr-FR" b="1" dirty="0"/>
                        <a:t>Modèle fait maison</a:t>
                      </a:r>
                      <a:r>
                        <a:rPr lang="fr-FR" dirty="0"/>
                        <a:t>, sur mesure, entraîné :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b="1" dirty="0"/>
                        <a:t>sur mes données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b="1" dirty="0"/>
                        <a:t>pour ma tâche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b="1" dirty="0"/>
                        <a:t>Modèles génériques pré-entraînés</a:t>
                      </a:r>
                      <a:r>
                        <a:rPr lang="fr-FR" dirty="0"/>
                        <a:t> sur d’immenses+++ quantités de données, pour différentes tâches possibles</a:t>
                      </a:r>
                    </a:p>
                    <a:p>
                      <a:endParaRPr lang="fr-FR"/>
                    </a:p>
                    <a:p>
                      <a:r>
                        <a:rPr lang="fr-FR" dirty="0"/>
                        <a:t>LLM = </a:t>
                      </a:r>
                      <a:r>
                        <a:rPr lang="fr-FR" i="1" dirty="0"/>
                        <a:t>Large </a:t>
                      </a:r>
                      <a:r>
                        <a:rPr lang="fr-FR" i="1" dirty="0" err="1"/>
                        <a:t>Language</a:t>
                      </a:r>
                      <a:r>
                        <a:rPr lang="fr-FR" i="1" dirty="0"/>
                        <a:t> Model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Ex : BERT, GPT, Bloom (IST), etc.</a:t>
                      </a:r>
                    </a:p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8940480"/>
                  </a:ext>
                </a:extLst>
              </a:tr>
              <a:tr h="424882">
                <a:tc>
                  <a:txBody>
                    <a:bodyPr/>
                    <a:lstStyle/>
                    <a:p>
                      <a:r>
                        <a:rPr lang="fr-FR" dirty="0"/>
                        <a:t>Difficultés :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dirty="0"/>
                        <a:t>Il faut beaucoup de données de haute qualité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dirty="0"/>
                        <a:t>Le modèle est très spécialisé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On peut personnaliser ce modèle sur nos données et la tâche visée: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dirty="0"/>
                        <a:t>Un peu : </a:t>
                      </a:r>
                      <a:r>
                        <a:rPr lang="fr-FR" i="1" dirty="0"/>
                        <a:t>few-shot </a:t>
                      </a:r>
                      <a:r>
                        <a:rPr lang="fr-FR" i="1" dirty="0" err="1"/>
                        <a:t>learning</a:t>
                      </a:r>
                      <a:r>
                        <a:rPr lang="fr-FR" i="1" dirty="0"/>
                        <a:t> </a:t>
                      </a:r>
                      <a:r>
                        <a:rPr lang="fr-FR" dirty="0"/>
                        <a:t>(qq exemples)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dirty="0"/>
                        <a:t>Plus : </a:t>
                      </a:r>
                      <a:r>
                        <a:rPr lang="fr-FR" i="1" dirty="0"/>
                        <a:t>fine-tuning </a:t>
                      </a:r>
                      <a:r>
                        <a:rPr lang="fr-FR" dirty="0"/>
                        <a:t>(plus d’exemples)</a:t>
                      </a:r>
                    </a:p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2995679"/>
                  </a:ext>
                </a:extLst>
              </a:tr>
              <a:tr h="424882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60674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441399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9CAB8BA-8DB9-817E-2E47-FE51151419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LLM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E4838C9-E95D-0020-F94C-654B083C2C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/>
              <a:t>Ex : BERT, </a:t>
            </a:r>
            <a:r>
              <a:rPr lang="fr-FR" err="1"/>
              <a:t>chatGPT</a:t>
            </a:r>
            <a:r>
              <a:rPr lang="fr-FR"/>
              <a:t>, Bloom </a:t>
            </a:r>
            <a:r>
              <a:rPr lang="fr-FR" err="1"/>
              <a:t>etc</a:t>
            </a:r>
            <a:endParaRPr lang="fr-FR"/>
          </a:p>
          <a:p>
            <a:r>
              <a:rPr lang="fr-FR"/>
              <a:t>Quelles données ? Open data ?</a:t>
            </a:r>
          </a:p>
          <a:p>
            <a:r>
              <a:rPr lang="fr-FR"/>
              <a:t>Quels algorithmes ? Open source ?</a:t>
            </a:r>
          </a:p>
          <a:p>
            <a:r>
              <a:rPr lang="fr-FR"/>
              <a:t>Modèle économique</a:t>
            </a:r>
          </a:p>
          <a:p>
            <a:r>
              <a:rPr lang="fr-FR"/>
              <a:t>Risque de dépendance</a:t>
            </a:r>
          </a:p>
          <a:p>
            <a:r>
              <a:rPr lang="fr-FR"/>
              <a:t>Autres questions ?</a:t>
            </a:r>
          </a:p>
          <a:p>
            <a:pPr lvl="1"/>
            <a:r>
              <a:rPr lang="fr-FR"/>
              <a:t>Biais</a:t>
            </a:r>
          </a:p>
          <a:p>
            <a:pPr lvl="1"/>
            <a:r>
              <a:rPr lang="fr-FR"/>
              <a:t>Propriété intellectuelle des données sources et résultats générés</a:t>
            </a:r>
          </a:p>
          <a:p>
            <a:pPr lvl="1"/>
            <a:r>
              <a:rPr lang="fr-FR"/>
              <a:t>Consommation énergétique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D30EFCC-75E1-CB36-0E62-5497481A50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Rappel titre présentation - Intervenant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A338AC6-FE18-3152-52EB-1E02DEAE7A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2FCBC-EEB5-4C69-B74C-B6D6B76A6DCD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46055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57B1A8-5012-819A-1382-D1B848ECE2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6AFEB41-4B95-F3FB-4863-214F6C1685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CC1E256-5B8E-902F-66D2-4712ACE15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2FCBC-EEB5-4C69-B74C-B6D6B76A6DCD}" type="slidenum">
              <a:rPr lang="fr-FR" smtClean="0"/>
              <a:t>12</a:t>
            </a:fld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33A26839-6802-7A96-ADE6-7614061B68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5662" y="2714625"/>
            <a:ext cx="5400675" cy="142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57805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8BD802FE-7996-01B6-B81A-768DB88735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Les débuts de l’IA au labo de l’Abes</a:t>
            </a:r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27E47415-7FEA-2FEE-A81C-E682B4F808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fr-FR" dirty="0"/>
              <a:t>Présentation générale</a:t>
            </a:r>
            <a:endParaRPr lang="en-US" dirty="0"/>
          </a:p>
          <a:p>
            <a:endParaRPr lang="fr-FR" dirty="0">
              <a:cs typeface="Calibri"/>
            </a:endParaRP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4B91A85-1D97-EED4-A81B-4A93E0E403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Rappel titre présentation - Intervenant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2EB81CD-8D9E-4734-5E71-D2837A88A8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2FCBC-EEB5-4C69-B74C-B6D6B76A6DCD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89109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AD92C5DC-1CE2-D544-C62C-ECC369DB0F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/>
              <a:t>Le labo de l’Abes</a:t>
            </a:r>
          </a:p>
        </p:txBody>
      </p:sp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82EA45F8-9ECD-8663-79E4-CA8BBC12A7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/>
              <a:t>Petite structure dédiée à l’innovation (3 personnes à mi-temps)</a:t>
            </a:r>
          </a:p>
          <a:p>
            <a:r>
              <a:rPr lang="fr-FR"/>
              <a:t>Priorité à l’IA depuis 2022</a:t>
            </a:r>
          </a:p>
          <a:p>
            <a:r>
              <a:rPr lang="fr-FR"/>
              <a:t>Apprendre en faisant… en faisant avec :</a:t>
            </a:r>
          </a:p>
          <a:p>
            <a:pPr lvl="1"/>
            <a:r>
              <a:rPr lang="fr-FR"/>
              <a:t>Autres équipes de l’Abes</a:t>
            </a:r>
          </a:p>
          <a:p>
            <a:pPr lvl="1"/>
            <a:r>
              <a:rPr lang="fr-FR"/>
              <a:t>Stagiaires de master 2 informatique / science des données (6 mois)</a:t>
            </a:r>
          </a:p>
          <a:p>
            <a:pPr lvl="1"/>
            <a:r>
              <a:rPr lang="fr-FR"/>
              <a:t>Prestation de RL conseils (Montpellier) </a:t>
            </a:r>
          </a:p>
          <a:p>
            <a:pPr lvl="1"/>
            <a:r>
              <a:rPr lang="fr-FR"/>
              <a:t>Demain ?</a:t>
            </a:r>
          </a:p>
          <a:p>
            <a:pPr lvl="2"/>
            <a:r>
              <a:rPr lang="fr-FR"/>
              <a:t>Renforts internes ?</a:t>
            </a:r>
          </a:p>
          <a:p>
            <a:pPr lvl="2"/>
            <a:r>
              <a:rPr lang="fr-FR"/>
              <a:t>Etudiant de master en alternance ?</a:t>
            </a:r>
          </a:p>
          <a:p>
            <a:pPr lvl="2"/>
            <a:r>
              <a:rPr lang="fr-FR"/>
              <a:t>Autres partenariats ?</a:t>
            </a:r>
          </a:p>
          <a:p>
            <a:r>
              <a:rPr lang="fr-FR"/>
              <a:t>Apprendre en faisant… sur des besoins concrets, avérés</a:t>
            </a:r>
          </a:p>
          <a:p>
            <a:pPr lvl="2"/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3228C99-DBB2-E476-E222-974B0E070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2FCBC-EEB5-4C69-B74C-B6D6B76A6DCD}" type="slidenum">
              <a:rPr lang="fr-FR" smtClean="0"/>
              <a:t>14</a:t>
            </a:fld>
            <a:endParaRPr lang="fr-FR"/>
          </a:p>
        </p:txBody>
      </p:sp>
      <p:pic>
        <p:nvPicPr>
          <p:cNvPr id="9" name="Image 8" descr="Une image contenant cercle, symbole, Police, logo&#10;&#10;Description générée automatiquement">
            <a:extLst>
              <a:ext uri="{FF2B5EF4-FFF2-40B4-BE49-F238E27FC236}">
                <a16:creationId xmlns:a16="http://schemas.microsoft.com/office/drawing/2014/main" id="{B0290C52-D890-00A3-9223-6E56D0B7C9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2200" y="2967403"/>
            <a:ext cx="1415562" cy="1415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70680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8BD802FE-7996-01B6-B81A-768DB88735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4000" dirty="0"/>
              <a:t>#1 Extraction et identification des </a:t>
            </a:r>
            <a:r>
              <a:rPr lang="fr-FR" sz="4000" dirty="0">
                <a:highlight>
                  <a:srgbClr val="800080"/>
                </a:highlight>
              </a:rPr>
              <a:t>Personnes</a:t>
            </a:r>
            <a:r>
              <a:rPr lang="fr-FR" sz="4000" dirty="0"/>
              <a:t> et </a:t>
            </a:r>
            <a:r>
              <a:rPr lang="fr-FR" sz="4000" dirty="0">
                <a:highlight>
                  <a:srgbClr val="F36A4D"/>
                </a:highlight>
              </a:rPr>
              <a:t>Fonctions</a:t>
            </a:r>
            <a:r>
              <a:rPr lang="fr-FR" sz="4000" dirty="0"/>
              <a:t> dans le </a:t>
            </a:r>
            <a:r>
              <a:rPr lang="fr-FR" sz="4000" dirty="0">
                <a:latin typeface="Bradley Hand ITC"/>
              </a:rPr>
              <a:t>texte</a:t>
            </a:r>
            <a:r>
              <a:rPr lang="fr-FR" sz="4000" dirty="0"/>
              <a:t> des mentions de responsabilité des notices bibliographiques </a:t>
            </a:r>
            <a:r>
              <a:rPr lang="fr-FR" sz="4000" err="1"/>
              <a:t>Sudoc</a:t>
            </a:r>
            <a:endParaRPr lang="fr-FR" sz="4000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27E47415-7FEA-2FEE-A81C-E682B4F808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Présentation générale</a:t>
            </a:r>
            <a:endParaRPr lang="en-US"/>
          </a:p>
          <a:p>
            <a:endParaRPr lang="fr-FR" dirty="0">
              <a:cs typeface="Calibri"/>
            </a:endParaRP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2EB81CD-8D9E-4734-5E71-D2837A88A8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2FCBC-EEB5-4C69-B74C-B6D6B76A6DCD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16833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D89B71B-4E82-CE85-9F75-2948FF687B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616075"/>
          </a:xfrm>
        </p:spPr>
        <p:txBody>
          <a:bodyPr>
            <a:normAutofit fontScale="90000"/>
          </a:bodyPr>
          <a:lstStyle/>
          <a:p>
            <a:r>
              <a:rPr lang="fr-FR"/>
              <a:t>Extraction des personnes et fonctions dans le texte des mentions de responsabilité des notices bibliographiques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2F4220A-9370-7960-DA9B-F13A7B5903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14953"/>
            <a:ext cx="10515600" cy="3762009"/>
          </a:xfrm>
        </p:spPr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73E645C-AA2E-6DE7-CE3A-7DE2420248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2FCBC-EEB5-4C69-B74C-B6D6B76A6DCD}" type="slidenum">
              <a:rPr lang="fr-FR" smtClean="0"/>
              <a:t>16</a:t>
            </a:fld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79D8476B-4ECA-F6F8-A844-E4C46A2FE1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038" y="2535726"/>
            <a:ext cx="11853923" cy="3157904"/>
          </a:xfrm>
          <a:prstGeom prst="rect">
            <a:avLst/>
          </a:prstGeom>
        </p:spPr>
      </p:pic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906EF6F8-A8BC-ADD3-CBE6-D60AD349DBEF}"/>
              </a:ext>
            </a:extLst>
          </p:cNvPr>
          <p:cNvSpPr/>
          <p:nvPr/>
        </p:nvSpPr>
        <p:spPr>
          <a:xfrm>
            <a:off x="7133964" y="5361048"/>
            <a:ext cx="3036278" cy="1168584"/>
          </a:xfrm>
          <a:prstGeom prst="round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/>
              <a:t>Précision et rappel de 0.99 pour l’extraction des deux entités Personne et Fonction</a:t>
            </a:r>
          </a:p>
        </p:txBody>
      </p:sp>
    </p:spTree>
    <p:extLst>
      <p:ext uri="{BB962C8B-B14F-4D97-AF65-F5344CB8AC3E}">
        <p14:creationId xmlns:p14="http://schemas.microsoft.com/office/powerpoint/2010/main" val="7093737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06A6A53-D7BA-503C-F501-C8691372B0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7A7898A-CF11-072D-5A76-4B6E5B3761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331677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fr-FR" dirty="0"/>
              <a:t>Créer à la main des données de qualité pour entraîner le modèle et obtenir de très bonnes prédictions, via une interface d’annotation</a:t>
            </a:r>
            <a:endParaRPr lang="fr-FR" dirty="0">
              <a:cs typeface="Calibri"/>
            </a:endParaRP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4EB7F0C-40C9-D533-8A97-733946EBB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2FCBC-EEB5-4C69-B74C-B6D6B76A6DCD}" type="slidenum">
              <a:rPr lang="fr-FR" smtClean="0"/>
              <a:t>17</a:t>
            </a:fld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1EEE8DD9-7F63-33DA-0B6F-D0D79C20A3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91100" y="1870075"/>
            <a:ext cx="6324600" cy="253365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C5872A3-DADC-A125-D733-F271860C5B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6025" y="4530358"/>
            <a:ext cx="3686175" cy="923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26210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56C9425-3280-2B11-DB0B-4D9C3CAE92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Trouver les </a:t>
            </a:r>
            <a:r>
              <a:rPr lang="fr-FR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codes</a:t>
            </a:r>
            <a:r>
              <a:rPr lang="fr-FR"/>
              <a:t> de fonction UNIMARC derrière les </a:t>
            </a:r>
            <a:r>
              <a:rPr lang="fr-FR">
                <a:latin typeface="Bradley Hand ITC" panose="03070402050302030203" pitchFamily="66" charset="0"/>
              </a:rPr>
              <a:t>mentions de fonction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F6DE838-DFE6-F190-3DAA-B49D7B4A27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25353" y="1825625"/>
            <a:ext cx="2642089" cy="4351338"/>
          </a:xfrm>
        </p:spPr>
        <p:txBody>
          <a:bodyPr/>
          <a:lstStyle/>
          <a:p>
            <a:r>
              <a:rPr lang="fr-FR"/>
              <a:t>C’est plus compliqué !</a:t>
            </a:r>
          </a:p>
          <a:p>
            <a:r>
              <a:rPr lang="fr-FR"/>
              <a:t>Pour toutes sortes de raisons</a:t>
            </a:r>
          </a:p>
          <a:p>
            <a:pPr marL="0" indent="0">
              <a:buNone/>
            </a:pPr>
            <a:r>
              <a:rPr lang="fr-FR">
                <a:sym typeface="Wingdings" panose="05000000000000000000" pitchFamily="2" charset="2"/>
              </a:rPr>
              <a:t> À poursuivre</a:t>
            </a:r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D1672A3-F275-D6EA-2C17-61A86D193F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Rappel titre présentation - Intervenant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FBD7D8D-FBA6-DD5B-5E6E-539640A2E4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2FCBC-EEB5-4C69-B74C-B6D6B76A6DCD}" type="slidenum">
              <a:rPr lang="fr-FR" smtClean="0"/>
              <a:t>18</a:t>
            </a:fld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0B0C235-8105-0FC5-F962-19E0ECA35D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557" y="1690688"/>
            <a:ext cx="9105900" cy="5010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48324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8BD802FE-7996-01B6-B81A-768DB88735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/>
              <a:t>#2 Indexation RAMEAU automatique</a:t>
            </a:r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27E47415-7FEA-2FEE-A81C-E682B4F808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/>
              <a:t>Projet labo en cours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2EB81CD-8D9E-4734-5E71-D2837A88A8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2FCBC-EEB5-4C69-B74C-B6D6B76A6DCD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700900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5A906B7-02B7-0562-A928-8B98FE5B8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/>
              <a:t>Plan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33BFBFA-5D62-A691-5D71-45CCF4D806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fr-FR"/>
              <a:t>Présentation générale : IA &gt; IA dans les bibliothèques &gt; IA à l’</a:t>
            </a:r>
            <a:r>
              <a:rPr lang="fr-FR" err="1"/>
              <a:t>Abes</a:t>
            </a:r>
            <a:endParaRPr lang="fr-FR" err="1">
              <a:cs typeface="Calibri"/>
            </a:endParaRPr>
          </a:p>
          <a:p>
            <a:pPr marL="514350" indent="-514350">
              <a:buFont typeface="+mj-lt"/>
              <a:buAutoNum type="arabicPeriod"/>
            </a:pPr>
            <a:endParaRPr lang="fr-FR"/>
          </a:p>
          <a:p>
            <a:pPr marL="514350" indent="-514350">
              <a:buFont typeface="+mj-lt"/>
              <a:buAutoNum type="arabicPeriod"/>
            </a:pPr>
            <a:r>
              <a:rPr lang="fr-FR"/>
              <a:t>Projet en cours au sein du Labo : indexation RAMEAU automatique</a:t>
            </a:r>
            <a:endParaRPr lang="fr-FR">
              <a:cs typeface="Calibri"/>
            </a:endParaRPr>
          </a:p>
          <a:p>
            <a:pPr marL="514350" indent="-514350">
              <a:buFont typeface="+mj-lt"/>
              <a:buAutoNum type="arabicPeriod"/>
            </a:pPr>
            <a:endParaRPr lang="fr-FR"/>
          </a:p>
          <a:p>
            <a:pPr marL="514350" indent="-514350">
              <a:buFont typeface="+mj-lt"/>
              <a:buAutoNum type="arabicPeriod"/>
            </a:pPr>
            <a:r>
              <a:rPr lang="fr-FR"/>
              <a:t>Discussion</a:t>
            </a:r>
            <a:endParaRPr lang="fr-FR">
              <a:cs typeface="Calibri"/>
            </a:endParaRP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3B607AC-14DD-4243-A2C8-B3C5421D34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IA et Abes</a:t>
            </a:r>
            <a:endParaRPr lang="en-US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BE49C75-1B1B-100C-8594-5480E156B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2FCBC-EEB5-4C69-B74C-B6D6B76A6DCD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63536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B94C47A5-B406-B1C9-3D21-5EB978F96A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/>
              <a:t>Indexation RAMEAU automatique</a:t>
            </a:r>
          </a:p>
        </p:txBody>
      </p:sp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9684EFCF-B220-9017-A5C7-D03545CBB8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fr-FR" dirty="0"/>
              <a:t>1</a:t>
            </a:r>
            <a:r>
              <a:rPr lang="fr-FR" baseline="30000" dirty="0"/>
              <a:t>ers</a:t>
            </a:r>
            <a:r>
              <a:rPr lang="fr-FR" dirty="0"/>
              <a:t> essais encourageants en 2021 (stage)</a:t>
            </a:r>
          </a:p>
          <a:p>
            <a:r>
              <a:rPr lang="fr-FR" dirty="0"/>
              <a:t>Sujet très en vogue depuis quelques années (même si ancien)</a:t>
            </a:r>
            <a:endParaRPr lang="fr-FR" dirty="0">
              <a:cs typeface="Calibri"/>
            </a:endParaRPr>
          </a:p>
          <a:p>
            <a:r>
              <a:rPr lang="fr-FR" dirty="0"/>
              <a:t>Projet en cours avec la société RL conseils (mars-juillet)</a:t>
            </a:r>
            <a:endParaRPr lang="fr-FR" dirty="0">
              <a:cs typeface="Calibri"/>
            </a:endParaRPr>
          </a:p>
          <a:p>
            <a:r>
              <a:rPr lang="fr-FR" dirty="0">
                <a:cs typeface="Calibri"/>
              </a:rPr>
              <a:t>Défi technique :</a:t>
            </a:r>
          </a:p>
          <a:p>
            <a:pPr lvl="1"/>
            <a:r>
              <a:rPr lang="fr-FR" dirty="0">
                <a:cs typeface="Calibri"/>
              </a:rPr>
              <a:t>Classification </a:t>
            </a:r>
            <a:r>
              <a:rPr lang="fr-FR" i="1" dirty="0" err="1">
                <a:cs typeface="Calibri" panose="020F0502020204030204"/>
              </a:rPr>
              <a:t>multilabel</a:t>
            </a:r>
            <a:r>
              <a:rPr lang="fr-FR" i="1" dirty="0">
                <a:cs typeface="Calibri"/>
              </a:rPr>
              <a:t> </a:t>
            </a:r>
            <a:r>
              <a:rPr lang="fr-FR" dirty="0">
                <a:cs typeface="Calibri"/>
              </a:rPr>
              <a:t>: plusieurs classes/concepts par notice</a:t>
            </a:r>
          </a:p>
          <a:p>
            <a:pPr lvl="1"/>
            <a:r>
              <a:rPr lang="fr-FR" dirty="0">
                <a:cs typeface="Calibri"/>
              </a:rPr>
              <a:t>Classification "extrême" : 100 000 classes (concepts RAMEAU) !</a:t>
            </a:r>
          </a:p>
          <a:p>
            <a:pPr lvl="1"/>
            <a:r>
              <a:rPr lang="fr-FR" dirty="0">
                <a:cs typeface="Calibri"/>
              </a:rPr>
              <a:t>Indexer n'est pas une science exacte : plusieurs manières de bien indexer un même document</a:t>
            </a:r>
          </a:p>
          <a:p>
            <a:endParaRPr lang="fr-FR">
              <a:cs typeface="Calibri"/>
            </a:endParaRP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B275194-92CE-C9D7-D5A7-81EB99CAAB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2FCBC-EEB5-4C69-B74C-B6D6B76A6DCD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43022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FD91B0-F832-8159-F182-A81A027B47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7866" y="365125"/>
            <a:ext cx="9795934" cy="1336146"/>
          </a:xfrm>
        </p:spPr>
        <p:txBody>
          <a:bodyPr/>
          <a:lstStyle/>
          <a:p>
            <a:r>
              <a:rPr lang="en-US" dirty="0" err="1">
                <a:cs typeface="Calibri Light"/>
              </a:rPr>
              <a:t>Projet</a:t>
            </a:r>
            <a:r>
              <a:rPr lang="en-US" dirty="0">
                <a:cs typeface="Calibri Light"/>
              </a:rPr>
              <a:t> </a:t>
            </a:r>
            <a:r>
              <a:rPr lang="en-US" dirty="0" err="1">
                <a:cs typeface="Calibri Light"/>
              </a:rPr>
              <a:t>achevé</a:t>
            </a:r>
            <a:r>
              <a:rPr lang="en-US" dirty="0">
                <a:cs typeface="Calibri Light"/>
              </a:rPr>
              <a:t> </a:t>
            </a:r>
            <a:r>
              <a:rPr lang="en-US" dirty="0" err="1">
                <a:cs typeface="Calibri Light"/>
              </a:rPr>
              <a:t>avant</a:t>
            </a:r>
            <a:r>
              <a:rPr lang="en-US" dirty="0">
                <a:cs typeface="Calibri Light"/>
              </a:rPr>
              <a:t> de commencer !</a:t>
            </a:r>
          </a:p>
        </p:txBody>
      </p:sp>
      <p:pic>
        <p:nvPicPr>
          <p:cNvPr id="6" name="Picture 6">
            <a:extLst>
              <a:ext uri="{FF2B5EF4-FFF2-40B4-BE49-F238E27FC236}">
                <a16:creationId xmlns:a16="http://schemas.microsoft.com/office/drawing/2014/main" id="{76CC2D8D-F665-3445-5979-D0CA82AB8BD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9662" y="1873289"/>
            <a:ext cx="5353050" cy="1962150"/>
          </a:xfr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50D582-53E9-AA0E-AFBA-D0C3EACE51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2FCBC-EEB5-4C69-B74C-B6D6B76A6DCD}" type="slidenum">
              <a:rPr lang="fr-FR" smtClean="0"/>
              <a:t>21</a:t>
            </a:fld>
            <a:endParaRPr lang="fr-FR"/>
          </a:p>
        </p:txBody>
      </p:sp>
      <p:pic>
        <p:nvPicPr>
          <p:cNvPr id="7" name="Picture 7">
            <a:extLst>
              <a:ext uri="{FF2B5EF4-FFF2-40B4-BE49-F238E27FC236}">
                <a16:creationId xmlns:a16="http://schemas.microsoft.com/office/drawing/2014/main" id="{FB3639B5-4D53-7E36-3CA1-B23AFCF727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8131" y="4065381"/>
            <a:ext cx="5105400" cy="246164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E9AB8A1-AD72-0BB6-AC46-3F9F43EADCF3}"/>
              </a:ext>
            </a:extLst>
          </p:cNvPr>
          <p:cNvSpPr txBox="1"/>
          <p:nvPr/>
        </p:nvSpPr>
        <p:spPr>
          <a:xfrm>
            <a:off x="3325928" y="2104702"/>
            <a:ext cx="288510" cy="369332"/>
          </a:xfrm>
          <a:prstGeom prst="rect">
            <a:avLst/>
          </a:prstGeom>
          <a:solidFill>
            <a:srgbClr val="C00000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>
                <a:solidFill>
                  <a:schemeClr val="bg1"/>
                </a:solidFill>
                <a:cs typeface="Calibri"/>
              </a:rPr>
              <a:t>?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15ABF2B1-A8B7-D46A-0BC8-D200F8221525}"/>
              </a:ext>
            </a:extLst>
          </p:cNvPr>
          <p:cNvSpPr/>
          <p:nvPr/>
        </p:nvSpPr>
        <p:spPr>
          <a:xfrm>
            <a:off x="4256341" y="2103322"/>
            <a:ext cx="497416" cy="148166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709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2FCBC-EEB5-4C69-B74C-B6D6B76A6DCD}" type="slidenum">
              <a:rPr lang="fr-FR" smtClean="0"/>
              <a:t>22</a:t>
            </a:fld>
            <a:endParaRPr lang="fr-FR"/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2152650" y="609601"/>
            <a:ext cx="7886700" cy="9534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Méthodologie</a:t>
            </a:r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>
          <a:xfrm>
            <a:off x="1072402" y="1715319"/>
            <a:ext cx="10281397" cy="4345354"/>
          </a:xfrm>
          <a:prstGeom prst="rect">
            <a:avLst/>
          </a:prstGeom>
        </p:spPr>
        <p:txBody>
          <a:bodyPr vert="horz" lIns="91440" tIns="45720" rIns="91440" bIns="45720" numCol="2" rtlCol="0" anchor="t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b="1" i="1">
                <a:solidFill>
                  <a:srgbClr val="F36A4D"/>
                </a:solidFill>
                <a:latin typeface="Arial Narrow"/>
                <a:cs typeface="Times New Roman"/>
              </a:rPr>
              <a:t>Choix du jeu de données</a:t>
            </a:r>
          </a:p>
          <a:p>
            <a:pPr>
              <a:buClr>
                <a:srgbClr val="F36A4D"/>
              </a:buClr>
              <a:buFont typeface="Wingdings" panose="05000000000000000000" pitchFamily="2" charset="2"/>
              <a:buChar char="Ø"/>
            </a:pPr>
            <a:r>
              <a:rPr lang="fr-FR" sz="240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</a:rPr>
              <a:t>Sélection d’un corpus de plus de 154000 notices</a:t>
            </a:r>
            <a:endParaRPr lang="fr-FR" sz="2400">
              <a:solidFill>
                <a:schemeClr val="tx1">
                  <a:lumMod val="75000"/>
                  <a:lumOff val="25000"/>
                </a:schemeClr>
              </a:solidFill>
              <a:highlight>
                <a:srgbClr val="FFFF00"/>
              </a:highlight>
              <a:latin typeface="Arial Narrow"/>
            </a:endParaRPr>
          </a:p>
          <a:p>
            <a:pPr lvl="1">
              <a:buClr>
                <a:srgbClr val="F36A4D"/>
              </a:buClr>
              <a:buFont typeface="Courier New,monospace" panose="02070309020205020404" pitchFamily="49" charset="0"/>
              <a:buChar char="o"/>
            </a:pPr>
            <a:r>
              <a:rPr lang="fr-FR" sz="200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</a:rPr>
              <a:t>En Français</a:t>
            </a:r>
          </a:p>
          <a:p>
            <a:pPr lvl="1">
              <a:buClr>
                <a:srgbClr val="F36A4D"/>
              </a:buClr>
              <a:buFont typeface="Courier New" panose="02070309020205020404" pitchFamily="49" charset="0"/>
              <a:buChar char="o"/>
            </a:pPr>
            <a:r>
              <a:rPr lang="fr-FR" sz="200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</a:rPr>
              <a:t>Titre + résumé</a:t>
            </a:r>
            <a:endParaRPr lang="fr-FR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>
              <a:buClr>
                <a:srgbClr val="F36A4D"/>
              </a:buClr>
              <a:buFont typeface="Courier New" panose="02070309020205020404" pitchFamily="49" charset="0"/>
              <a:buChar char="o"/>
            </a:pPr>
            <a:r>
              <a:rPr lang="fr-FR" sz="200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</a:rPr>
              <a:t>Déjà indexées manuellement</a:t>
            </a:r>
          </a:p>
          <a:p>
            <a:pPr lvl="1">
              <a:buClr>
                <a:srgbClr val="F36A4D"/>
              </a:buClr>
              <a:buFont typeface="Courier New" panose="02070309020205020404" pitchFamily="49" charset="0"/>
              <a:buChar char="o"/>
            </a:pPr>
            <a:r>
              <a:rPr lang="fr-FR" sz="200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</a:rPr>
              <a:t>Indexation sujet (ou matière), i.e. zone 606</a:t>
            </a:r>
            <a:endParaRPr lang="fr-FR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>
              <a:buClr>
                <a:srgbClr val="F36A4D"/>
              </a:buClr>
              <a:buFont typeface="Courier New" panose="02070309020205020404" pitchFamily="49" charset="0"/>
              <a:buChar char="o"/>
            </a:pPr>
            <a:r>
              <a:rPr lang="fr-FR" sz="200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</a:rPr>
              <a:t>Pas de prise en compte des thèses</a:t>
            </a:r>
          </a:p>
          <a:p>
            <a:pPr lvl="1">
              <a:buClr>
                <a:srgbClr val="F36A4D"/>
              </a:buClr>
              <a:buFont typeface="Courier New" panose="02070309020205020404" pitchFamily="49" charset="0"/>
              <a:buChar char="o"/>
            </a:pPr>
            <a:r>
              <a:rPr lang="fr-FR" sz="200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</a:rPr>
              <a:t>Avec Classification Décimale de Dewey quand disponible</a:t>
            </a:r>
          </a:p>
          <a:p>
            <a:pPr>
              <a:buFontTx/>
              <a:buChar char="-"/>
            </a:pPr>
            <a:endParaRPr lang="fr-FR" sz="240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  <a:p>
            <a:pPr marL="0" indent="0">
              <a:buNone/>
            </a:pPr>
            <a:r>
              <a:rPr lang="fr-FR" b="1" i="1">
                <a:solidFill>
                  <a:srgbClr val="F36A4D"/>
                </a:solidFill>
                <a:latin typeface="Arial Narrow"/>
                <a:cs typeface="Times New Roman"/>
              </a:rPr>
              <a:t>Exploration des données</a:t>
            </a:r>
          </a:p>
          <a:p>
            <a:pPr>
              <a:buClr>
                <a:srgbClr val="F36A4D"/>
              </a:buClr>
              <a:buFont typeface="Wingdings" panose="05000000000000000000" pitchFamily="2" charset="2"/>
              <a:buChar char="Ø"/>
            </a:pPr>
            <a:r>
              <a:rPr lang="fr-FR" sz="240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</a:rPr>
              <a:t>Exploration des points d’accès</a:t>
            </a:r>
          </a:p>
          <a:p>
            <a:pPr lvl="1">
              <a:buClr>
                <a:srgbClr val="F36A4D"/>
              </a:buClr>
              <a:buFont typeface="Courier New" panose="02070309020205020404" pitchFamily="49" charset="0"/>
              <a:buChar char="o"/>
            </a:pPr>
            <a:r>
              <a:rPr lang="fr-FR" sz="200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</a:rPr>
              <a:t>Concepts : Autorités RAMEAU</a:t>
            </a:r>
          </a:p>
          <a:p>
            <a:pPr lvl="1">
              <a:buClr>
                <a:srgbClr val="F36A4D"/>
              </a:buClr>
              <a:buFont typeface="Courier New" panose="02070309020205020404" pitchFamily="49" charset="0"/>
              <a:buChar char="o"/>
            </a:pPr>
            <a:r>
              <a:rPr lang="fr-FR" sz="200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</a:rPr>
              <a:t>Chaines d’indexation : combinaison de concepts</a:t>
            </a:r>
          </a:p>
          <a:p>
            <a:pPr lvl="1">
              <a:buClr>
                <a:srgbClr val="F36A4D"/>
              </a:buClr>
              <a:buFont typeface="Courier New" panose="02070309020205020404" pitchFamily="49" charset="0"/>
              <a:buChar char="o"/>
            </a:pPr>
            <a:endParaRPr lang="fr-FR" sz="200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  <a:p>
            <a:pPr>
              <a:buClr>
                <a:srgbClr val="F36A4D"/>
              </a:buClr>
              <a:buFont typeface="Wingdings" panose="05000000000000000000" pitchFamily="2" charset="2"/>
              <a:buChar char="Ø"/>
            </a:pPr>
            <a:r>
              <a:rPr lang="fr-FR" sz="240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</a:rPr>
              <a:t>Exploration des notices. </a:t>
            </a:r>
            <a:endParaRPr lang="fr-FR" sz="240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  <a:p>
            <a:pPr lvl="1">
              <a:buClr>
                <a:srgbClr val="F36A4D"/>
              </a:buClr>
              <a:buFont typeface="Courier New" panose="02070309020205020404" pitchFamily="49" charset="0"/>
              <a:buChar char="o"/>
            </a:pPr>
            <a:r>
              <a:rPr lang="fr-FR" sz="2000" err="1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</a:rPr>
              <a:t>Processing</a:t>
            </a:r>
            <a:r>
              <a:rPr lang="fr-FR" sz="200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</a:rPr>
              <a:t> des textes</a:t>
            </a:r>
          </a:p>
          <a:p>
            <a:pPr lvl="1">
              <a:buClr>
                <a:srgbClr val="F36A4D"/>
              </a:buClr>
              <a:buFont typeface="Courier New" panose="02070309020205020404" pitchFamily="49" charset="0"/>
              <a:buChar char="o"/>
            </a:pPr>
            <a:r>
              <a:rPr lang="fr-FR" sz="200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</a:rPr>
              <a:t>Projection dans un espace multidimensionnel</a:t>
            </a:r>
          </a:p>
          <a:p>
            <a:pPr marL="0" indent="0">
              <a:buNone/>
            </a:pPr>
            <a:r>
              <a:rPr lang="fr-FR" b="1" i="1">
                <a:solidFill>
                  <a:srgbClr val="F36A4D"/>
                </a:solidFill>
                <a:latin typeface="Arial Narrow"/>
                <a:cs typeface="Times New Roman"/>
              </a:rPr>
              <a:t>Entrainement des modèles</a:t>
            </a:r>
          </a:p>
          <a:p>
            <a:pPr>
              <a:buClr>
                <a:srgbClr val="F36A4D"/>
              </a:buClr>
              <a:buFont typeface="Wingdings" panose="05000000000000000000" pitchFamily="2" charset="2"/>
              <a:buChar char="Ø"/>
            </a:pPr>
            <a:r>
              <a:rPr lang="fr-FR" sz="240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</a:rPr>
              <a:t>Modèles simples, adaptation des algorithmes utilisés pour les classification multi-classes</a:t>
            </a:r>
          </a:p>
          <a:p>
            <a:pPr lvl="1">
              <a:buClr>
                <a:srgbClr val="F36A4D"/>
              </a:buClr>
              <a:buFont typeface="Courier New" panose="02070309020205020404" pitchFamily="49" charset="0"/>
              <a:buChar char="o"/>
            </a:pPr>
            <a:r>
              <a:rPr lang="fr-FR" sz="200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</a:rPr>
              <a:t>Concepts</a:t>
            </a:r>
          </a:p>
          <a:p>
            <a:pPr lvl="1">
              <a:buClr>
                <a:srgbClr val="F36A4D"/>
              </a:buClr>
              <a:buFont typeface="Courier New" panose="02070309020205020404" pitchFamily="49" charset="0"/>
              <a:buChar char="o"/>
            </a:pPr>
            <a:r>
              <a:rPr lang="fr-FR" sz="200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</a:rPr>
              <a:t>Chaines d’indexation</a:t>
            </a:r>
          </a:p>
          <a:p>
            <a:pPr>
              <a:buClr>
                <a:srgbClr val="F36A4D"/>
              </a:buClr>
              <a:buFont typeface="Wingdings" panose="05000000000000000000" pitchFamily="2" charset="2"/>
              <a:buChar char="Ø"/>
            </a:pPr>
            <a:r>
              <a:rPr lang="fr-FR" sz="240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</a:rPr>
              <a:t>Modèles de </a:t>
            </a:r>
            <a:r>
              <a:rPr lang="fr-FR" sz="2400" err="1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</a:rPr>
              <a:t>deep</a:t>
            </a:r>
            <a:r>
              <a:rPr lang="fr-FR" sz="240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</a:rPr>
              <a:t> </a:t>
            </a:r>
            <a:r>
              <a:rPr lang="fr-FR" sz="2400" err="1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</a:rPr>
              <a:t>learning</a:t>
            </a:r>
            <a:r>
              <a:rPr lang="fr-FR" sz="240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</a:rPr>
              <a:t> (« boite noire »)</a:t>
            </a:r>
          </a:p>
          <a:p>
            <a:pPr lvl="1">
              <a:buClr>
                <a:srgbClr val="F36A4D"/>
              </a:buClr>
              <a:buFont typeface="Courier New" panose="02070309020205020404" pitchFamily="49" charset="0"/>
              <a:buChar char="o"/>
            </a:pPr>
            <a:r>
              <a:rPr lang="fr-FR" sz="200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</a:rPr>
              <a:t>Librairie ANNIF</a:t>
            </a:r>
          </a:p>
          <a:p>
            <a:pPr lvl="1">
              <a:buClr>
                <a:srgbClr val="F36A4D"/>
              </a:buClr>
              <a:buFont typeface="Courier New" panose="02070309020205020404" pitchFamily="49" charset="0"/>
              <a:buChar char="o"/>
            </a:pPr>
            <a:r>
              <a:rPr lang="fr-FR" sz="200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</a:rPr>
              <a:t>Modèles NLP</a:t>
            </a:r>
          </a:p>
          <a:p>
            <a:pPr lvl="1">
              <a:buClr>
                <a:srgbClr val="F36A4D"/>
              </a:buClr>
              <a:buFont typeface="Courier New" panose="02070309020205020404" pitchFamily="49" charset="0"/>
              <a:buChar char="o"/>
            </a:pPr>
            <a:r>
              <a:rPr lang="fr-FR" sz="2000" err="1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ChatGPT</a:t>
            </a:r>
            <a:endParaRPr lang="fr-FR" sz="200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  <a:p>
            <a:pPr lvl="1">
              <a:buClr>
                <a:srgbClr val="F36A4D"/>
              </a:buClr>
              <a:buFont typeface="Courier New" panose="02070309020205020404" pitchFamily="49" charset="0"/>
              <a:buChar char="o"/>
            </a:pPr>
            <a:endParaRPr lang="fr-FR" sz="200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  <a:p>
            <a:pPr marL="0" indent="0">
              <a:buNone/>
            </a:pPr>
            <a:r>
              <a:rPr lang="fr-FR" b="1" i="1">
                <a:solidFill>
                  <a:srgbClr val="F36A4D"/>
                </a:solidFill>
                <a:latin typeface="Arial Narrow"/>
                <a:cs typeface="Times New Roman"/>
              </a:rPr>
              <a:t>Evaluation des performances</a:t>
            </a:r>
          </a:p>
          <a:p>
            <a:pPr>
              <a:buClr>
                <a:srgbClr val="F36A4D"/>
              </a:buClr>
              <a:buFont typeface="Wingdings" panose="05000000000000000000" pitchFamily="2" charset="2"/>
              <a:buChar char="Ø"/>
            </a:pPr>
            <a:r>
              <a:rPr lang="fr-FR" sz="240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</a:rPr>
              <a:t>Définition des critères d’évaluation et des valeurs attendues</a:t>
            </a:r>
          </a:p>
          <a:p>
            <a:pPr>
              <a:buClr>
                <a:srgbClr val="F36A4D"/>
              </a:buClr>
              <a:buFont typeface="Wingdings" panose="05000000000000000000" pitchFamily="2" charset="2"/>
              <a:buChar char="Ø"/>
            </a:pPr>
            <a:r>
              <a:rPr lang="fr-FR" sz="240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</a:rPr>
              <a:t>Séparation du jeu de données en un jeu d’entrainement et un jeu de validation</a:t>
            </a:r>
          </a:p>
          <a:p>
            <a:pPr lvl="1">
              <a:buClr>
                <a:srgbClr val="F36A4D"/>
              </a:buClr>
              <a:buFont typeface="Courier New" panose="02070309020205020404" pitchFamily="49" charset="0"/>
              <a:buChar char="o"/>
            </a:pPr>
            <a:r>
              <a:rPr lang="fr-FR" sz="200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</a:rPr>
              <a:t>Performances par rapport au SUDOC</a:t>
            </a:r>
          </a:p>
          <a:p>
            <a:pPr lvl="1">
              <a:buClr>
                <a:srgbClr val="F36A4D"/>
              </a:buClr>
              <a:buFont typeface="Courier New" panose="02070309020205020404" pitchFamily="49" charset="0"/>
              <a:buChar char="o"/>
            </a:pPr>
            <a:r>
              <a:rPr lang="fr-FR" sz="200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</a:rPr>
              <a:t>Performances par rapport à d’autres vérités</a:t>
            </a:r>
          </a:p>
        </p:txBody>
      </p:sp>
    </p:spTree>
    <p:extLst>
      <p:ext uri="{BB962C8B-B14F-4D97-AF65-F5344CB8AC3E}">
        <p14:creationId xmlns:p14="http://schemas.microsoft.com/office/powerpoint/2010/main" val="1175951641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2FCBC-EEB5-4C69-B74C-B6D6B76A6DCD}" type="slidenum">
              <a:rPr lang="fr-FR" smtClean="0"/>
              <a:t>23</a:t>
            </a:fld>
            <a:endParaRPr lang="fr-FR"/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2152650" y="609601"/>
            <a:ext cx="7886700" cy="9534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Exploration des données</a:t>
            </a:r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>
          <a:xfrm>
            <a:off x="1072402" y="1715319"/>
            <a:ext cx="4375897" cy="4345354"/>
          </a:xfrm>
          <a:prstGeom prst="rect">
            <a:avLst/>
          </a:prstGeom>
        </p:spPr>
        <p:txBody>
          <a:bodyPr vert="horz" lIns="91440" tIns="45720" rIns="91440" bIns="45720" numCol="1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b="1" i="1">
                <a:solidFill>
                  <a:srgbClr val="F36A4D"/>
                </a:solidFill>
                <a:latin typeface="Arial Narrow"/>
                <a:cs typeface="Times New Roman"/>
              </a:rPr>
              <a:t>Exploration des concepts</a:t>
            </a:r>
          </a:p>
          <a:p>
            <a:pPr>
              <a:buClr>
                <a:srgbClr val="F36A4D"/>
              </a:buClr>
              <a:buFont typeface="Wingdings" panose="05000000000000000000" pitchFamily="2" charset="2"/>
              <a:buChar char="Ø"/>
            </a:pPr>
            <a:r>
              <a:rPr lang="fr-FR" sz="180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</a:rPr>
              <a:t>Autorités RAMEAU</a:t>
            </a:r>
          </a:p>
          <a:p>
            <a:pPr lvl="1">
              <a:buClr>
                <a:srgbClr val="F36A4D"/>
              </a:buClr>
              <a:buFont typeface="Courier New" panose="02070309020205020404" pitchFamily="49" charset="0"/>
              <a:buChar char="o"/>
            </a:pPr>
            <a:r>
              <a:rPr lang="fr-FR" sz="150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</a:rPr>
              <a:t>Uniquement les noms communs ($a)</a:t>
            </a:r>
          </a:p>
          <a:p>
            <a:pPr lvl="1">
              <a:buClr>
                <a:srgbClr val="F36A4D"/>
              </a:buClr>
              <a:buFont typeface="Courier New" panose="02070309020205020404" pitchFamily="49" charset="0"/>
              <a:buChar char="o"/>
            </a:pPr>
            <a:r>
              <a:rPr lang="fr-FR" sz="150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</a:rPr>
              <a:t>Séparation des autorités des chaines d’indexation</a:t>
            </a:r>
          </a:p>
          <a:p>
            <a:pPr lvl="1">
              <a:buClr>
                <a:srgbClr val="F36A4D"/>
              </a:buClr>
              <a:buFont typeface="Courier New" panose="02070309020205020404" pitchFamily="49" charset="0"/>
              <a:buChar char="o"/>
            </a:pPr>
            <a:r>
              <a:rPr lang="fr-FR" sz="150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</a:rPr>
              <a:t>Prise en compte de la répétition des autorités pour une même notice</a:t>
            </a:r>
          </a:p>
          <a:p>
            <a:pPr lvl="1">
              <a:buClr>
                <a:srgbClr val="F36A4D"/>
              </a:buClr>
              <a:buFont typeface="Courier New" panose="02070309020205020404" pitchFamily="49" charset="0"/>
              <a:buChar char="o"/>
            </a:pPr>
            <a:endParaRPr lang="fr-FR" sz="150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  <a:p>
            <a:pPr lvl="1">
              <a:buClr>
                <a:srgbClr val="F36A4D"/>
              </a:buClr>
              <a:buFont typeface="Symbol" panose="05050102010706020507" pitchFamily="18" charset="2"/>
              <a:buChar char="Þ"/>
            </a:pPr>
            <a:r>
              <a:rPr lang="fr-FR" sz="150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</a:rPr>
              <a:t>26600 concepts différents</a:t>
            </a:r>
          </a:p>
          <a:p>
            <a:pPr lvl="1">
              <a:buClr>
                <a:srgbClr val="F36A4D"/>
              </a:buClr>
              <a:buFont typeface="Symbol" panose="05050102010706020507" pitchFamily="18" charset="2"/>
              <a:buChar char="Þ"/>
            </a:pPr>
            <a:r>
              <a:rPr lang="fr-FR" sz="150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</a:rPr>
              <a:t>457000 concepts sur les 154000 notices</a:t>
            </a:r>
          </a:p>
          <a:p>
            <a:pPr lvl="1">
              <a:buClr>
                <a:srgbClr val="F36A4D"/>
              </a:buClr>
              <a:buFont typeface="Symbol" panose="05050102010706020507" pitchFamily="18" charset="2"/>
              <a:buChar char="Þ"/>
            </a:pPr>
            <a:endParaRPr lang="fr-FR" sz="150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  <a:p>
            <a:pPr lvl="1">
              <a:buClr>
                <a:srgbClr val="F36A4D"/>
              </a:buClr>
              <a:buFont typeface="Symbol" panose="05050102010706020507" pitchFamily="18" charset="2"/>
              <a:buChar char="Þ"/>
            </a:pPr>
            <a:endParaRPr lang="fr-FR" sz="150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  <a:p>
            <a:pPr marL="457200" lvl="1" indent="0">
              <a:buClr>
                <a:srgbClr val="F36A4D"/>
              </a:buClr>
              <a:buNone/>
            </a:pPr>
            <a:r>
              <a:rPr lang="fr-FR" sz="150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</a:rPr>
              <a:t>Peu de concepts "scientifiques"</a:t>
            </a:r>
            <a:endParaRPr lang="fr-FR" sz="150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  <a:p>
            <a:pPr marL="457200" lvl="1" indent="0">
              <a:buClr>
                <a:srgbClr val="F36A4D"/>
              </a:buClr>
              <a:buNone/>
            </a:pPr>
            <a:endParaRPr lang="fr-FR" sz="200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  <a:p>
            <a:pPr lvl="1">
              <a:buClr>
                <a:srgbClr val="F36A4D"/>
              </a:buClr>
              <a:buFont typeface="Courier New" panose="02070309020205020404" pitchFamily="49" charset="0"/>
              <a:buChar char="o"/>
            </a:pPr>
            <a:endParaRPr lang="fr-FR" sz="200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  <a:p>
            <a:pPr>
              <a:buClr>
                <a:srgbClr val="F36A4D"/>
              </a:buClr>
              <a:buFont typeface="Wingdings" panose="05000000000000000000" pitchFamily="2" charset="2"/>
              <a:buChar char="Ø"/>
            </a:pPr>
            <a:endParaRPr lang="fr-FR" sz="240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  <a:p>
            <a:pPr marL="0" indent="0">
              <a:buClr>
                <a:srgbClr val="F36A4D"/>
              </a:buClr>
              <a:buNone/>
            </a:pPr>
            <a:endParaRPr lang="fr-FR" sz="240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65BC152D-8424-C061-D42D-64A2BDAD803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963" b="6429"/>
          <a:stretch/>
        </p:blipFill>
        <p:spPr>
          <a:xfrm>
            <a:off x="5361825" y="2583828"/>
            <a:ext cx="6764323" cy="3476845"/>
          </a:xfrm>
          <a:prstGeom prst="rect">
            <a:avLst/>
          </a:prstGeom>
        </p:spPr>
      </p:pic>
      <p:pic>
        <p:nvPicPr>
          <p:cNvPr id="2" name="Graphique 2" descr="Avertissement avec un remplissage uni">
            <a:extLst>
              <a:ext uri="{FF2B5EF4-FFF2-40B4-BE49-F238E27FC236}">
                <a16:creationId xmlns:a16="http://schemas.microsoft.com/office/drawing/2014/main" id="{FE20B1A9-0B73-1309-89BA-9F3160A8E2A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65411" y="4809565"/>
            <a:ext cx="358589" cy="367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07033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2FCBC-EEB5-4C69-B74C-B6D6B76A6DCD}" type="slidenum">
              <a:rPr lang="fr-FR" smtClean="0"/>
              <a:t>24</a:t>
            </a:fld>
            <a:endParaRPr lang="fr-FR"/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2152650" y="609601"/>
            <a:ext cx="7886700" cy="9534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Exploration des données</a:t>
            </a:r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>
          <a:xfrm>
            <a:off x="1072403" y="1715319"/>
            <a:ext cx="4570934" cy="4345354"/>
          </a:xfrm>
          <a:prstGeom prst="rect">
            <a:avLst/>
          </a:prstGeom>
        </p:spPr>
        <p:txBody>
          <a:bodyPr vert="horz" lIns="91440" tIns="45720" rIns="91440" bIns="45720" numCol="1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b="1" i="1">
                <a:solidFill>
                  <a:srgbClr val="F36A4D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Exploration des concepts</a:t>
            </a:r>
          </a:p>
          <a:p>
            <a:pPr>
              <a:buClr>
                <a:srgbClr val="F36A4D"/>
              </a:buClr>
              <a:buFont typeface="Wingdings" panose="05000000000000000000" pitchFamily="2" charset="2"/>
              <a:buChar char="Ø"/>
            </a:pPr>
            <a:r>
              <a:rPr lang="fr-FR" sz="180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Chaines d’indexation</a:t>
            </a:r>
          </a:p>
          <a:p>
            <a:pPr lvl="1">
              <a:buClr>
                <a:srgbClr val="F36A4D"/>
              </a:buClr>
              <a:buFont typeface="Courier New" panose="02070309020205020404" pitchFamily="49" charset="0"/>
              <a:buChar char="o"/>
            </a:pPr>
            <a:r>
              <a:rPr lang="fr-FR" sz="150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Indexation matière (zone 606)</a:t>
            </a:r>
          </a:p>
          <a:p>
            <a:pPr lvl="1">
              <a:buClr>
                <a:srgbClr val="F36A4D"/>
              </a:buClr>
              <a:buFont typeface="Courier New" panose="02070309020205020404" pitchFamily="49" charset="0"/>
              <a:buChar char="o"/>
            </a:pPr>
            <a:r>
              <a:rPr lang="fr-FR" sz="150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Uniquement les noms communs</a:t>
            </a:r>
          </a:p>
          <a:p>
            <a:pPr lvl="1">
              <a:buClr>
                <a:srgbClr val="F36A4D"/>
              </a:buClr>
              <a:buFont typeface="Courier New" panose="02070309020205020404" pitchFamily="49" charset="0"/>
              <a:buChar char="o"/>
            </a:pPr>
            <a:endParaRPr lang="fr-FR" sz="150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  <a:p>
            <a:pPr lvl="1">
              <a:buClr>
                <a:srgbClr val="F36A4D"/>
              </a:buClr>
              <a:buFont typeface="Symbol" panose="05050102010706020507" pitchFamily="18" charset="2"/>
              <a:buChar char="Þ"/>
            </a:pPr>
            <a:r>
              <a:rPr lang="fr-FR" sz="150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61300 notices avec des chaines d’indexation</a:t>
            </a:r>
          </a:p>
          <a:p>
            <a:pPr lvl="1">
              <a:buClr>
                <a:srgbClr val="F36A4D"/>
              </a:buClr>
              <a:buFont typeface="Symbol" panose="05050102010706020507" pitchFamily="18" charset="2"/>
              <a:buChar char="Þ"/>
            </a:pPr>
            <a:r>
              <a:rPr lang="fr-FR" sz="150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Majorité des indexations une unique tête de vedette</a:t>
            </a:r>
          </a:p>
          <a:p>
            <a:pPr marL="457200" lvl="1" indent="0">
              <a:buClr>
                <a:srgbClr val="F36A4D"/>
              </a:buClr>
              <a:buNone/>
            </a:pPr>
            <a:endParaRPr lang="fr-FR" sz="200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  <a:p>
            <a:pPr lvl="1">
              <a:buClr>
                <a:srgbClr val="F36A4D"/>
              </a:buClr>
              <a:buFont typeface="Courier New" panose="02070309020205020404" pitchFamily="49" charset="0"/>
              <a:buChar char="o"/>
            </a:pPr>
            <a:endParaRPr lang="fr-FR" sz="200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  <a:p>
            <a:pPr>
              <a:buClr>
                <a:srgbClr val="F36A4D"/>
              </a:buClr>
              <a:buFont typeface="Wingdings" panose="05000000000000000000" pitchFamily="2" charset="2"/>
              <a:buChar char="Ø"/>
            </a:pPr>
            <a:endParaRPr lang="fr-FR" sz="240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  <a:p>
            <a:pPr marL="0" indent="0">
              <a:buClr>
                <a:srgbClr val="F36A4D"/>
              </a:buClr>
              <a:buNone/>
            </a:pPr>
            <a:endParaRPr lang="fr-FR" sz="240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29AC1FE-20EA-02F7-A5FF-1902B1D358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3337" y="2265794"/>
            <a:ext cx="6321685" cy="3982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660021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2FCBC-EEB5-4C69-B74C-B6D6B76A6DCD}" type="slidenum">
              <a:rPr lang="fr-FR" smtClean="0"/>
              <a:t>25</a:t>
            </a:fld>
            <a:endParaRPr lang="fr-FR"/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2152650" y="609601"/>
            <a:ext cx="7886700" cy="9534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Exploration des données</a:t>
            </a:r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>
          <a:xfrm>
            <a:off x="1072403" y="1715319"/>
            <a:ext cx="4894288" cy="4345354"/>
          </a:xfrm>
          <a:prstGeom prst="rect">
            <a:avLst/>
          </a:prstGeom>
        </p:spPr>
        <p:txBody>
          <a:bodyPr vert="horz" lIns="91440" tIns="45720" rIns="91440" bIns="45720" numCol="1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b="1" i="1">
                <a:solidFill>
                  <a:srgbClr val="F36A4D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Exploration des notices</a:t>
            </a:r>
          </a:p>
          <a:p>
            <a:pPr>
              <a:buClr>
                <a:srgbClr val="F36A4D"/>
              </a:buClr>
              <a:buFont typeface="Wingdings" panose="05000000000000000000" pitchFamily="2" charset="2"/>
              <a:buChar char="Ø"/>
            </a:pPr>
            <a:r>
              <a:rPr lang="fr-FR" sz="180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Algorithmes travaillent avec des données numériques </a:t>
            </a:r>
          </a:p>
          <a:p>
            <a:pPr marL="0" indent="0">
              <a:buClr>
                <a:srgbClr val="F36A4D"/>
              </a:buClr>
              <a:buNone/>
            </a:pPr>
            <a:r>
              <a:rPr lang="fr-FR" sz="180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     =&gt; nécessité de transformer le texte</a:t>
            </a:r>
          </a:p>
          <a:p>
            <a:pPr>
              <a:buClr>
                <a:srgbClr val="F36A4D"/>
              </a:buClr>
              <a:buFont typeface="Wingdings" panose="05000000000000000000" pitchFamily="2" charset="2"/>
              <a:buChar char="Ø"/>
            </a:pPr>
            <a:r>
              <a:rPr lang="fr-FR" sz="1800" err="1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Préprocessing</a:t>
            </a:r>
            <a:r>
              <a:rPr lang="fr-FR" sz="180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 du texte</a:t>
            </a:r>
          </a:p>
          <a:p>
            <a:pPr lvl="1">
              <a:buClr>
                <a:srgbClr val="F36A4D"/>
              </a:buClr>
              <a:buFont typeface="Courier New" panose="02070309020205020404" pitchFamily="49" charset="0"/>
              <a:buChar char="o"/>
            </a:pPr>
            <a:r>
              <a:rPr lang="fr-FR" sz="160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Extraction de l’information utile</a:t>
            </a:r>
          </a:p>
          <a:p>
            <a:pPr lvl="2">
              <a:buClr>
                <a:srgbClr val="F36A4D"/>
              </a:buClr>
              <a:buFont typeface="Courier New" panose="02070309020205020404" pitchFamily="49" charset="0"/>
              <a:buChar char="o"/>
            </a:pPr>
            <a:r>
              <a:rPr lang="fr-FR" sz="140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Retrait de la ponctuation</a:t>
            </a:r>
          </a:p>
          <a:p>
            <a:pPr lvl="2">
              <a:buClr>
                <a:srgbClr val="F36A4D"/>
              </a:buClr>
              <a:buFont typeface="Courier New" panose="02070309020205020404" pitchFamily="49" charset="0"/>
              <a:buChar char="o"/>
            </a:pPr>
            <a:r>
              <a:rPr lang="fr-FR" sz="140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Retrait des mots communs (</a:t>
            </a:r>
            <a:r>
              <a:rPr lang="fr-FR" sz="1400" err="1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stopwords</a:t>
            </a:r>
            <a:r>
              <a:rPr lang="fr-FR" sz="140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)</a:t>
            </a:r>
          </a:p>
          <a:p>
            <a:pPr marL="914400" lvl="2" indent="0">
              <a:buClr>
                <a:srgbClr val="F36A4D"/>
              </a:buClr>
              <a:buNone/>
            </a:pPr>
            <a:r>
              <a:rPr lang="fr-FR" sz="140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	je, de, que, pas, ce, mon, leur, ayant, …</a:t>
            </a:r>
          </a:p>
          <a:p>
            <a:pPr marL="914400" lvl="2" indent="0">
              <a:buClr>
                <a:srgbClr val="F36A4D"/>
              </a:buClr>
              <a:buNone/>
            </a:pPr>
            <a:endParaRPr lang="fr-FR" sz="140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  <a:p>
            <a:pPr lvl="1">
              <a:buClr>
                <a:srgbClr val="F36A4D"/>
              </a:buClr>
              <a:buFont typeface="Courier New" panose="02070309020205020404" pitchFamily="49" charset="0"/>
              <a:buChar char="o"/>
            </a:pPr>
            <a:r>
              <a:rPr lang="fr-FR" sz="160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Standardisation de l’information</a:t>
            </a:r>
          </a:p>
          <a:p>
            <a:pPr lvl="2">
              <a:buClr>
                <a:srgbClr val="F36A4D"/>
              </a:buClr>
              <a:buFont typeface="Courier New" panose="02070309020205020404" pitchFamily="49" charset="0"/>
              <a:buChar char="o"/>
            </a:pPr>
            <a:r>
              <a:rPr lang="fr-FR" sz="140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Racinisation (cherche la racine des mots)</a:t>
            </a:r>
          </a:p>
          <a:p>
            <a:pPr lvl="2">
              <a:buClr>
                <a:srgbClr val="F36A4D"/>
              </a:buClr>
              <a:buFont typeface="Courier New" panose="02070309020205020404" pitchFamily="49" charset="0"/>
              <a:buChar char="o"/>
            </a:pPr>
            <a:r>
              <a:rPr lang="fr-FR" sz="140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Lemmatisation (tient compte du contexte de la phrase)</a:t>
            </a:r>
          </a:p>
          <a:p>
            <a:pPr marL="457200" lvl="1" indent="0">
              <a:buClr>
                <a:srgbClr val="F36A4D"/>
              </a:buClr>
              <a:buNone/>
            </a:pPr>
            <a:endParaRPr lang="fr-FR" sz="140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  <a:p>
            <a:pPr lvl="1">
              <a:buClr>
                <a:srgbClr val="F36A4D"/>
              </a:buClr>
              <a:buFont typeface="Courier New" panose="02070309020205020404" pitchFamily="49" charset="0"/>
              <a:buChar char="o"/>
            </a:pPr>
            <a:endParaRPr lang="fr-FR" sz="200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  <a:p>
            <a:pPr>
              <a:buClr>
                <a:srgbClr val="F36A4D"/>
              </a:buClr>
              <a:buFont typeface="Wingdings" panose="05000000000000000000" pitchFamily="2" charset="2"/>
              <a:buChar char="Ø"/>
            </a:pPr>
            <a:endParaRPr lang="fr-FR" sz="240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  <a:p>
            <a:pPr marL="0" indent="0">
              <a:buClr>
                <a:srgbClr val="F36A4D"/>
              </a:buClr>
              <a:buNone/>
            </a:pPr>
            <a:endParaRPr lang="fr-FR" sz="240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0D02B271-2A8E-94B7-1B7C-74845E1107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5311" y="1327972"/>
            <a:ext cx="5267713" cy="2631741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2A7D6DB6-2B72-3A24-3CC2-4EE2E2E4DC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91525" y="4345767"/>
            <a:ext cx="5135283" cy="889281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23CAB78E-6A20-BF82-A49A-B1E30E4FACB1}"/>
              </a:ext>
            </a:extLst>
          </p:cNvPr>
          <p:cNvSpPr txBox="1"/>
          <p:nvPr/>
        </p:nvSpPr>
        <p:spPr>
          <a:xfrm>
            <a:off x="6291525" y="4070724"/>
            <a:ext cx="4338239" cy="307777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fr-FR" sz="1400" b="1"/>
              <a:t>Racinisation</a:t>
            </a:r>
            <a:r>
              <a:rPr lang="fr-FR" sz="1400"/>
              <a:t> =&gt; ne crée pas forcément des mots existants</a:t>
            </a: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284076F1-CBFC-ED65-1A10-586DD9357E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97146" y="5481694"/>
            <a:ext cx="5207671" cy="812782"/>
          </a:xfrm>
          <a:prstGeom prst="rect">
            <a:avLst/>
          </a:prstGeom>
        </p:spPr>
      </p:pic>
      <p:sp>
        <p:nvSpPr>
          <p:cNvPr id="19" name="ZoneTexte 18">
            <a:extLst>
              <a:ext uri="{FF2B5EF4-FFF2-40B4-BE49-F238E27FC236}">
                <a16:creationId xmlns:a16="http://schemas.microsoft.com/office/drawing/2014/main" id="{8864EC9D-0F92-D28C-E3D3-5AA0822AAD2D}"/>
              </a:ext>
            </a:extLst>
          </p:cNvPr>
          <p:cNvSpPr txBox="1"/>
          <p:nvPr/>
        </p:nvSpPr>
        <p:spPr>
          <a:xfrm>
            <a:off x="6291524" y="5280910"/>
            <a:ext cx="33979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/>
              <a:t>Lemmatisation</a:t>
            </a:r>
            <a:r>
              <a:rPr lang="fr-FR" sz="1400"/>
              <a:t> =&gt; tient compte du contexte</a:t>
            </a:r>
          </a:p>
        </p:txBody>
      </p:sp>
    </p:spTree>
    <p:extLst>
      <p:ext uri="{BB962C8B-B14F-4D97-AF65-F5344CB8AC3E}">
        <p14:creationId xmlns:p14="http://schemas.microsoft.com/office/powerpoint/2010/main" val="318310586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2FCBC-EEB5-4C69-B74C-B6D6B76A6DCD}" type="slidenum">
              <a:rPr lang="fr-FR" smtClean="0"/>
              <a:t>26</a:t>
            </a:fld>
            <a:endParaRPr lang="fr-FR"/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2152650" y="609601"/>
            <a:ext cx="7886700" cy="9534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Exploration des données</a:t>
            </a:r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>
          <a:xfrm>
            <a:off x="1072403" y="1715319"/>
            <a:ext cx="9983524" cy="4533080"/>
          </a:xfrm>
          <a:prstGeom prst="rect">
            <a:avLst/>
          </a:prstGeom>
        </p:spPr>
        <p:txBody>
          <a:bodyPr vert="horz" lIns="91440" tIns="45720" rIns="91440" bIns="45720" numCol="1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b="1" i="1">
                <a:solidFill>
                  <a:srgbClr val="F36A4D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Exploration des notices</a:t>
            </a:r>
          </a:p>
          <a:p>
            <a:pPr>
              <a:buClr>
                <a:srgbClr val="F36A4D"/>
              </a:buClr>
              <a:buFont typeface="Wingdings" panose="05000000000000000000" pitchFamily="2" charset="2"/>
              <a:buChar char="Ø"/>
            </a:pPr>
            <a:r>
              <a:rPr lang="fr-FR" sz="180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Algorithmes travaillent avec des données numériques =&gt; nécessité de transformer le texte</a:t>
            </a:r>
          </a:p>
          <a:p>
            <a:pPr>
              <a:buClr>
                <a:srgbClr val="F36A4D"/>
              </a:buClr>
              <a:buFont typeface="Wingdings" panose="05000000000000000000" pitchFamily="2" charset="2"/>
              <a:buChar char="Ø"/>
            </a:pPr>
            <a:r>
              <a:rPr lang="fr-FR" sz="180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Exemples de </a:t>
            </a:r>
            <a:r>
              <a:rPr lang="fr-FR" sz="1800" err="1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préprocessing</a:t>
            </a:r>
            <a:endParaRPr lang="fr-FR" sz="140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  <a:p>
            <a:pPr lvl="1">
              <a:buClr>
                <a:srgbClr val="F36A4D"/>
              </a:buClr>
              <a:buFont typeface="Courier New" panose="02070309020205020404" pitchFamily="49" charset="0"/>
              <a:buChar char="o"/>
            </a:pPr>
            <a:r>
              <a:rPr lang="fr-FR" sz="150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Extraction de l’information utile</a:t>
            </a:r>
          </a:p>
          <a:p>
            <a:pPr lvl="1">
              <a:buClr>
                <a:srgbClr val="F36A4D"/>
              </a:buClr>
              <a:buFont typeface="Courier New" panose="02070309020205020404" pitchFamily="49" charset="0"/>
              <a:buChar char="o"/>
            </a:pPr>
            <a:r>
              <a:rPr lang="fr-FR" sz="1500" err="1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Standardization</a:t>
            </a:r>
            <a:r>
              <a:rPr lang="fr-FR" sz="150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 de l’information (avec lemmatisation)</a:t>
            </a:r>
          </a:p>
          <a:p>
            <a:pPr lvl="1">
              <a:buClr>
                <a:srgbClr val="F36A4D"/>
              </a:buClr>
              <a:buFont typeface="Courier New" panose="02070309020205020404" pitchFamily="49" charset="0"/>
              <a:buChar char="o"/>
            </a:pPr>
            <a:endParaRPr lang="fr-FR" sz="200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  <a:p>
            <a:pPr>
              <a:buClr>
                <a:srgbClr val="F36A4D"/>
              </a:buClr>
              <a:buFont typeface="Wingdings" panose="05000000000000000000" pitchFamily="2" charset="2"/>
              <a:buChar char="Ø"/>
            </a:pPr>
            <a:r>
              <a:rPr lang="fr-FR" sz="1600" b="0" i="0">
                <a:effectLst/>
                <a:latin typeface="Arial" panose="020B0604020202020204" pitchFamily="34" charset="0"/>
              </a:rPr>
              <a:t>Exemples</a:t>
            </a:r>
          </a:p>
          <a:p>
            <a:pPr lvl="1">
              <a:lnSpc>
                <a:spcPct val="100000"/>
              </a:lnSpc>
              <a:buClr>
                <a:srgbClr val="F36A4D"/>
              </a:buClr>
              <a:buFont typeface="Courier New" panose="02070309020205020404" pitchFamily="49" charset="0"/>
              <a:buChar char="o"/>
            </a:pPr>
            <a:r>
              <a:rPr lang="fr-FR" sz="140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Exemple 1</a:t>
            </a:r>
          </a:p>
          <a:p>
            <a:pPr lvl="2">
              <a:buClr>
                <a:srgbClr val="F36A4D"/>
              </a:buClr>
              <a:buFont typeface="Wingdings" panose="05000000000000000000" pitchFamily="2" charset="2"/>
              <a:buChar char="Ø"/>
            </a:pPr>
            <a:r>
              <a:rPr lang="fr-FR" sz="1200" b="0" i="0">
                <a:effectLst/>
                <a:latin typeface="Arial" panose="020B0604020202020204" pitchFamily="34" charset="0"/>
              </a:rPr>
              <a:t>Titre brut: 			Origines et symbolisme des productions textiles : de la toile et du fil </a:t>
            </a:r>
          </a:p>
          <a:p>
            <a:pPr lvl="2">
              <a:buClr>
                <a:srgbClr val="F36A4D"/>
              </a:buClr>
              <a:buFont typeface="Wingdings" panose="05000000000000000000" pitchFamily="2" charset="2"/>
              <a:buChar char="Ø"/>
            </a:pPr>
            <a:r>
              <a:rPr lang="fr-FR" sz="1200" b="0" i="0">
                <a:effectLst/>
                <a:latin typeface="Arial" panose="020B0604020202020204" pitchFamily="34" charset="0"/>
              </a:rPr>
              <a:t>Titre après </a:t>
            </a:r>
            <a:r>
              <a:rPr lang="fr-FR" sz="1200" b="0" i="0" err="1">
                <a:effectLst/>
                <a:latin typeface="Arial" panose="020B0604020202020204" pitchFamily="34" charset="0"/>
              </a:rPr>
              <a:t>processing</a:t>
            </a:r>
            <a:r>
              <a:rPr lang="fr-FR" sz="1200" b="0" i="0">
                <a:effectLst/>
                <a:latin typeface="Arial" panose="020B0604020202020204" pitchFamily="34" charset="0"/>
              </a:rPr>
              <a:t> :			origine </a:t>
            </a:r>
            <a:r>
              <a:rPr lang="fr-FR" sz="1200" b="0" i="0" err="1">
                <a:effectLst/>
                <a:latin typeface="Arial" panose="020B0604020202020204" pitchFamily="34" charset="0"/>
              </a:rPr>
              <a:t>symbolism</a:t>
            </a:r>
            <a:r>
              <a:rPr lang="fr-FR" sz="1200" b="0" i="0">
                <a:effectLst/>
                <a:latin typeface="Arial" panose="020B0604020202020204" pitchFamily="34" charset="0"/>
              </a:rPr>
              <a:t> production textile toile fil </a:t>
            </a:r>
          </a:p>
          <a:p>
            <a:pPr lvl="1">
              <a:lnSpc>
                <a:spcPct val="110000"/>
              </a:lnSpc>
              <a:buClr>
                <a:srgbClr val="F36A4D"/>
              </a:buClr>
              <a:buFont typeface="Courier New" panose="02070309020205020404" pitchFamily="49" charset="0"/>
              <a:buChar char="o"/>
            </a:pPr>
            <a:r>
              <a:rPr lang="fr-FR" sz="140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Exemple 2</a:t>
            </a:r>
            <a:endParaRPr lang="fr-FR" sz="2000">
              <a:latin typeface="Arial Narrow" panose="020B0606020202030204" pitchFamily="34" charset="0"/>
            </a:endParaRPr>
          </a:p>
          <a:p>
            <a:pPr lvl="2">
              <a:buClr>
                <a:srgbClr val="F36A4D"/>
              </a:buClr>
              <a:buFont typeface="Wingdings" panose="05000000000000000000" pitchFamily="2" charset="2"/>
              <a:buChar char="Ø"/>
            </a:pPr>
            <a:r>
              <a:rPr lang="fr-FR" sz="1200">
                <a:latin typeface="Arial" panose="020B0604020202020204" pitchFamily="34" charset="0"/>
              </a:rPr>
              <a:t>Titre brut: 			Les mal-aimés : roman </a:t>
            </a:r>
          </a:p>
          <a:p>
            <a:pPr lvl="2">
              <a:buClr>
                <a:srgbClr val="F36A4D"/>
              </a:buClr>
              <a:buFont typeface="Wingdings" panose="05000000000000000000" pitchFamily="2" charset="2"/>
              <a:buChar char="Ø"/>
            </a:pPr>
            <a:r>
              <a:rPr lang="fr-FR" sz="1200">
                <a:latin typeface="Arial" panose="020B0604020202020204" pitchFamily="34" charset="0"/>
              </a:rPr>
              <a:t>Titre après </a:t>
            </a:r>
            <a:r>
              <a:rPr lang="fr-FR" sz="1200" err="1">
                <a:latin typeface="Arial" panose="020B0604020202020204" pitchFamily="34" charset="0"/>
              </a:rPr>
              <a:t>processing</a:t>
            </a:r>
            <a:r>
              <a:rPr lang="fr-FR" sz="1200">
                <a:latin typeface="Arial" panose="020B0604020202020204" pitchFamily="34" charset="0"/>
              </a:rPr>
              <a:t> : 		mal-aimé roman</a:t>
            </a:r>
          </a:p>
          <a:p>
            <a:pPr lvl="1">
              <a:lnSpc>
                <a:spcPct val="110000"/>
              </a:lnSpc>
              <a:buClr>
                <a:srgbClr val="F36A4D"/>
              </a:buClr>
              <a:buFont typeface="Courier New" panose="02070309020205020404" pitchFamily="49" charset="0"/>
              <a:buChar char="o"/>
            </a:pPr>
            <a:r>
              <a:rPr lang="fr-FR" sz="140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Exemple 3</a:t>
            </a:r>
            <a:endParaRPr lang="fr-FR" sz="2000">
              <a:latin typeface="Arial Narrow" panose="020B0606020202030204" pitchFamily="34" charset="0"/>
            </a:endParaRPr>
          </a:p>
          <a:p>
            <a:pPr lvl="2">
              <a:buClr>
                <a:srgbClr val="F36A4D"/>
              </a:buClr>
              <a:buFont typeface="Wingdings" panose="05000000000000000000" pitchFamily="2" charset="2"/>
              <a:buChar char="Ø"/>
            </a:pPr>
            <a:r>
              <a:rPr lang="fr-FR" sz="1200">
                <a:latin typeface="Arial" panose="020B0604020202020204" pitchFamily="34" charset="0"/>
              </a:rPr>
              <a:t>Titre brut: 			La France en Afrique, 1520-2020 : vérités et mensonges </a:t>
            </a:r>
          </a:p>
          <a:p>
            <a:pPr lvl="2">
              <a:buClr>
                <a:srgbClr val="F36A4D"/>
              </a:buClr>
              <a:buFont typeface="Wingdings" panose="05000000000000000000" pitchFamily="2" charset="2"/>
              <a:buChar char="Ø"/>
            </a:pPr>
            <a:r>
              <a:rPr lang="fr-FR" sz="1200">
                <a:latin typeface="Arial" panose="020B0604020202020204" pitchFamily="34" charset="0"/>
              </a:rPr>
              <a:t>Titre après </a:t>
            </a:r>
            <a:r>
              <a:rPr lang="fr-FR" sz="1200" err="1">
                <a:latin typeface="Arial" panose="020B0604020202020204" pitchFamily="34" charset="0"/>
              </a:rPr>
              <a:t>processing</a:t>
            </a:r>
            <a:r>
              <a:rPr lang="fr-FR" sz="1200">
                <a:latin typeface="Arial" panose="020B0604020202020204" pitchFamily="34" charset="0"/>
              </a:rPr>
              <a:t> : 		</a:t>
            </a:r>
            <a:r>
              <a:rPr lang="fr-FR" sz="1200" err="1">
                <a:latin typeface="Arial" panose="020B0604020202020204" pitchFamily="34" charset="0"/>
              </a:rPr>
              <a:t>france</a:t>
            </a:r>
            <a:r>
              <a:rPr lang="fr-FR" sz="1200">
                <a:latin typeface="Arial" panose="020B0604020202020204" pitchFamily="34" charset="0"/>
              </a:rPr>
              <a:t> </a:t>
            </a:r>
            <a:r>
              <a:rPr lang="fr-FR" sz="1200" err="1">
                <a:latin typeface="Arial" panose="020B0604020202020204" pitchFamily="34" charset="0"/>
              </a:rPr>
              <a:t>afrique</a:t>
            </a:r>
            <a:r>
              <a:rPr lang="fr-FR" sz="1200">
                <a:latin typeface="Arial" panose="020B0604020202020204" pitchFamily="34" charset="0"/>
              </a:rPr>
              <a:t> 1520 - 2020 vérité mensonge</a:t>
            </a:r>
          </a:p>
        </p:txBody>
      </p:sp>
    </p:spTree>
    <p:extLst>
      <p:ext uri="{BB962C8B-B14F-4D97-AF65-F5344CB8AC3E}">
        <p14:creationId xmlns:p14="http://schemas.microsoft.com/office/powerpoint/2010/main" val="243149971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2FCBC-EEB5-4C69-B74C-B6D6B76A6DCD}" type="slidenum">
              <a:rPr lang="fr-FR" smtClean="0"/>
              <a:t>27</a:t>
            </a:fld>
            <a:endParaRPr lang="fr-FR"/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2152650" y="609601"/>
            <a:ext cx="7886700" cy="9534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Exploration des données</a:t>
            </a:r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>
          <a:xfrm>
            <a:off x="1072403" y="1715319"/>
            <a:ext cx="9983524" cy="4345354"/>
          </a:xfrm>
          <a:prstGeom prst="rect">
            <a:avLst/>
          </a:prstGeom>
        </p:spPr>
        <p:txBody>
          <a:bodyPr vert="horz" lIns="91440" tIns="45720" rIns="91440" bIns="45720" numCol="1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b="1" i="1">
                <a:solidFill>
                  <a:srgbClr val="F36A4D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Exploration des notices</a:t>
            </a:r>
          </a:p>
          <a:p>
            <a:pPr>
              <a:buClr>
                <a:srgbClr val="F36A4D"/>
              </a:buClr>
              <a:buFont typeface="Wingdings" panose="05000000000000000000" pitchFamily="2" charset="2"/>
              <a:buChar char="Ø"/>
            </a:pPr>
            <a:r>
              <a:rPr lang="fr-FR" sz="180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Algorithmes travaillent avec des données numériques  =&gt; nécessité de transformer le texte</a:t>
            </a:r>
          </a:p>
          <a:p>
            <a:pPr>
              <a:buClr>
                <a:srgbClr val="F36A4D"/>
              </a:buClr>
              <a:buFont typeface="Wingdings" panose="05000000000000000000" pitchFamily="2" charset="2"/>
              <a:buChar char="Ø"/>
            </a:pPr>
            <a:r>
              <a:rPr lang="fr-FR" sz="1800" err="1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Préprocessing</a:t>
            </a:r>
            <a:endParaRPr lang="fr-FR" sz="140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  <a:p>
            <a:pPr lvl="1">
              <a:buClr>
                <a:srgbClr val="F36A4D"/>
              </a:buClr>
              <a:buFont typeface="Courier New" panose="02070309020205020404" pitchFamily="49" charset="0"/>
              <a:buChar char="o"/>
            </a:pPr>
            <a:r>
              <a:rPr lang="fr-FR" sz="150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Extraction de l’information utile</a:t>
            </a:r>
          </a:p>
          <a:p>
            <a:pPr lvl="1">
              <a:buClr>
                <a:srgbClr val="F36A4D"/>
              </a:buClr>
              <a:buFont typeface="Courier New" panose="02070309020205020404" pitchFamily="49" charset="0"/>
              <a:buChar char="o"/>
            </a:pPr>
            <a:r>
              <a:rPr lang="fr-FR" sz="150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Standardisation de l’information</a:t>
            </a:r>
          </a:p>
          <a:p>
            <a:pPr marL="457200" lvl="1" indent="0">
              <a:buClr>
                <a:srgbClr val="F36A4D"/>
              </a:buClr>
              <a:buNone/>
            </a:pPr>
            <a:endParaRPr lang="fr-FR" sz="200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  <a:p>
            <a:pPr>
              <a:buClr>
                <a:srgbClr val="F36A4D"/>
              </a:buClr>
              <a:buFont typeface="Wingdings" panose="05000000000000000000" pitchFamily="2" charset="2"/>
              <a:buChar char="Ø"/>
            </a:pPr>
            <a:r>
              <a:rPr lang="fr-FR" sz="180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Vectorisation</a:t>
            </a:r>
            <a:endParaRPr lang="fr-FR" sz="140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  <a:p>
            <a:pPr lvl="1">
              <a:buClr>
                <a:srgbClr val="F36A4D"/>
              </a:buClr>
              <a:buFont typeface="Courier New" panose="02070309020205020404" pitchFamily="49" charset="0"/>
              <a:buChar char="o"/>
            </a:pPr>
            <a:r>
              <a:rPr lang="fr-FR" sz="150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Représentation d’un document par un vecteur</a:t>
            </a:r>
          </a:p>
          <a:p>
            <a:pPr lvl="1">
              <a:buClr>
                <a:srgbClr val="F36A4D"/>
              </a:buClr>
              <a:buFont typeface="Courier New" panose="02070309020205020404" pitchFamily="49" charset="0"/>
              <a:buChar char="o"/>
            </a:pPr>
            <a:r>
              <a:rPr lang="fr-FR" sz="150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Basée sur Titre + résumé de la notice</a:t>
            </a:r>
          </a:p>
          <a:p>
            <a:pPr lvl="1">
              <a:buClr>
                <a:srgbClr val="F36A4D"/>
              </a:buClr>
              <a:buFont typeface="Courier New" panose="02070309020205020404" pitchFamily="49" charset="0"/>
              <a:buChar char="o"/>
            </a:pPr>
            <a:r>
              <a:rPr lang="fr-FR" sz="150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Bag of </a:t>
            </a:r>
            <a:r>
              <a:rPr lang="fr-FR" sz="1500" err="1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Words</a:t>
            </a:r>
            <a:r>
              <a:rPr lang="fr-FR" sz="150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 vs TF-IDF</a:t>
            </a:r>
          </a:p>
          <a:p>
            <a:pPr lvl="1">
              <a:buClr>
                <a:srgbClr val="F36A4D"/>
              </a:buClr>
              <a:buFont typeface="Courier New" panose="02070309020205020404" pitchFamily="49" charset="0"/>
              <a:buChar char="o"/>
            </a:pPr>
            <a:endParaRPr lang="fr-FR" sz="150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  <a:p>
            <a:pPr lvl="2">
              <a:buClr>
                <a:srgbClr val="F36A4D"/>
              </a:buClr>
              <a:buFont typeface="Courier New" panose="02070309020205020404" pitchFamily="49" charset="0"/>
              <a:buChar char="o"/>
            </a:pPr>
            <a:r>
              <a:rPr lang="fr-FR" sz="150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TF-IDF : pondère par la rareté du mot</a:t>
            </a:r>
          </a:p>
          <a:p>
            <a:pPr marL="914400" lvl="2" indent="0">
              <a:buClr>
                <a:srgbClr val="F36A4D"/>
              </a:buClr>
              <a:buNone/>
            </a:pPr>
            <a:r>
              <a:rPr lang="fr-FR" sz="140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     - TF : fréquence d’apparition des termes dans le document</a:t>
            </a:r>
          </a:p>
          <a:p>
            <a:pPr marL="914400" lvl="2" indent="0">
              <a:buClr>
                <a:srgbClr val="F36A4D"/>
              </a:buClr>
              <a:buNone/>
            </a:pPr>
            <a:r>
              <a:rPr lang="fr-FR" sz="140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     - IDF ; importance du mot dans le corpus de documents</a:t>
            </a:r>
          </a:p>
          <a:p>
            <a:pPr>
              <a:buClr>
                <a:srgbClr val="F36A4D"/>
              </a:buClr>
              <a:buFont typeface="Wingdings" panose="05000000000000000000" pitchFamily="2" charset="2"/>
              <a:buChar char="Ø"/>
            </a:pPr>
            <a:endParaRPr lang="fr-FR" sz="200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  <a:p>
            <a:pPr marL="0" indent="0">
              <a:buClr>
                <a:srgbClr val="F36A4D"/>
              </a:buClr>
              <a:buNone/>
            </a:pPr>
            <a:endParaRPr lang="fr-FR" sz="240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</p:txBody>
      </p:sp>
      <p:pic>
        <p:nvPicPr>
          <p:cNvPr id="1028" name="Picture 4" descr="Les sacs de mots - Data Corner">
            <a:extLst>
              <a:ext uri="{FF2B5EF4-FFF2-40B4-BE49-F238E27FC236}">
                <a16:creationId xmlns:a16="http://schemas.microsoft.com/office/drawing/2014/main" id="{ED018DA0-623A-BE64-B965-68C33B1490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3047038"/>
            <a:ext cx="5673836" cy="2922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900388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2FCBC-EEB5-4C69-B74C-B6D6B76A6DCD}" type="slidenum">
              <a:rPr lang="fr-FR" smtClean="0"/>
              <a:t>28</a:t>
            </a:fld>
            <a:endParaRPr lang="fr-FR"/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2152650" y="609601"/>
            <a:ext cx="7886700" cy="9534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Exploration des données</a:t>
            </a:r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>
          <a:xfrm>
            <a:off x="1072403" y="1715319"/>
            <a:ext cx="9983524" cy="4345354"/>
          </a:xfrm>
          <a:prstGeom prst="rect">
            <a:avLst/>
          </a:prstGeom>
        </p:spPr>
        <p:txBody>
          <a:bodyPr vert="horz" lIns="91440" tIns="45720" rIns="91440" bIns="45720" numCol="1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b="1" i="1">
                <a:solidFill>
                  <a:srgbClr val="F36A4D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Exploration des notices</a:t>
            </a:r>
          </a:p>
          <a:p>
            <a:pPr>
              <a:buClr>
                <a:srgbClr val="F36A4D"/>
              </a:buClr>
              <a:buFont typeface="Wingdings" panose="05000000000000000000" pitchFamily="2" charset="2"/>
              <a:buChar char="Ø"/>
            </a:pPr>
            <a:r>
              <a:rPr lang="fr-FR" sz="180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Algorithmes travaillent avec des données numériques </a:t>
            </a:r>
          </a:p>
          <a:p>
            <a:pPr marL="0" indent="0">
              <a:buClr>
                <a:srgbClr val="F36A4D"/>
              </a:buClr>
              <a:buNone/>
            </a:pPr>
            <a:r>
              <a:rPr lang="fr-FR" sz="180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     =&gt; nécessité de transformer le texte</a:t>
            </a:r>
          </a:p>
          <a:p>
            <a:pPr>
              <a:buClr>
                <a:srgbClr val="F36A4D"/>
              </a:buClr>
              <a:buFont typeface="Wingdings" panose="05000000000000000000" pitchFamily="2" charset="2"/>
              <a:buChar char="Ø"/>
            </a:pPr>
            <a:r>
              <a:rPr lang="fr-FR" sz="1800" err="1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Préprocessing</a:t>
            </a:r>
            <a:endParaRPr lang="fr-FR" sz="140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  <a:p>
            <a:pPr lvl="1">
              <a:buClr>
                <a:srgbClr val="F36A4D"/>
              </a:buClr>
              <a:buFont typeface="Courier New" panose="02070309020205020404" pitchFamily="49" charset="0"/>
              <a:buChar char="o"/>
            </a:pPr>
            <a:r>
              <a:rPr lang="fr-FR" sz="150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Extraction de l’information utile</a:t>
            </a:r>
          </a:p>
          <a:p>
            <a:pPr lvl="1">
              <a:buClr>
                <a:srgbClr val="F36A4D"/>
              </a:buClr>
              <a:buFont typeface="Courier New" panose="02070309020205020404" pitchFamily="49" charset="0"/>
              <a:buChar char="o"/>
            </a:pPr>
            <a:r>
              <a:rPr lang="fr-FR" sz="1500" err="1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Standardization</a:t>
            </a:r>
            <a:r>
              <a:rPr lang="fr-FR" sz="150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 de l’information</a:t>
            </a:r>
          </a:p>
          <a:p>
            <a:pPr marL="457200" lvl="1" indent="0">
              <a:buClr>
                <a:srgbClr val="F36A4D"/>
              </a:buClr>
              <a:buNone/>
            </a:pPr>
            <a:endParaRPr lang="fr-FR" sz="200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  <a:p>
            <a:pPr>
              <a:buClr>
                <a:srgbClr val="F36A4D"/>
              </a:buClr>
              <a:buFont typeface="Wingdings" panose="05000000000000000000" pitchFamily="2" charset="2"/>
              <a:buChar char="Ø"/>
            </a:pPr>
            <a:r>
              <a:rPr lang="fr-FR" sz="180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Vectorisation</a:t>
            </a:r>
            <a:endParaRPr lang="fr-FR" sz="140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  <a:p>
            <a:pPr lvl="1">
              <a:buClr>
                <a:srgbClr val="F36A4D"/>
              </a:buClr>
              <a:buFont typeface="Courier New" panose="02070309020205020404" pitchFamily="49" charset="0"/>
              <a:buChar char="o"/>
            </a:pPr>
            <a:r>
              <a:rPr lang="fr-FR" sz="150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Représentation d’un document par un vecteur</a:t>
            </a:r>
          </a:p>
          <a:p>
            <a:pPr lvl="1">
              <a:buClr>
                <a:srgbClr val="F36A4D"/>
              </a:buClr>
              <a:buFont typeface="Courier New" panose="02070309020205020404" pitchFamily="49" charset="0"/>
              <a:buChar char="o"/>
            </a:pPr>
            <a:r>
              <a:rPr lang="fr-FR" sz="150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Basée sur Titre + résumé de la notice</a:t>
            </a:r>
          </a:p>
          <a:p>
            <a:pPr lvl="1">
              <a:buClr>
                <a:srgbClr val="F36A4D"/>
              </a:buClr>
              <a:buFont typeface="Courier New" panose="02070309020205020404" pitchFamily="49" charset="0"/>
              <a:buChar char="o"/>
            </a:pPr>
            <a:r>
              <a:rPr lang="fr-FR" sz="150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Bag of Word (Count </a:t>
            </a:r>
            <a:r>
              <a:rPr lang="fr-FR" sz="1500" err="1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vectorizer</a:t>
            </a:r>
            <a:r>
              <a:rPr lang="fr-FR" sz="150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) vs TF-IDF</a:t>
            </a:r>
          </a:p>
          <a:p>
            <a:pPr lvl="1">
              <a:buClr>
                <a:srgbClr val="F36A4D"/>
              </a:buClr>
              <a:buFont typeface="Courier New" panose="02070309020205020404" pitchFamily="49" charset="0"/>
              <a:buChar char="o"/>
            </a:pPr>
            <a:endParaRPr lang="fr-FR" sz="140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  <a:p>
            <a:pPr>
              <a:buClr>
                <a:srgbClr val="F36A4D"/>
              </a:buClr>
              <a:buFont typeface="Wingdings" panose="05000000000000000000" pitchFamily="2" charset="2"/>
              <a:buChar char="Ø"/>
            </a:pPr>
            <a:r>
              <a:rPr lang="fr-FR" sz="180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Représentation graphique</a:t>
            </a:r>
          </a:p>
          <a:p>
            <a:pPr marL="0" indent="0">
              <a:buClr>
                <a:srgbClr val="F36A4D"/>
              </a:buClr>
              <a:buNone/>
            </a:pPr>
            <a:endParaRPr lang="fr-FR" sz="240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15306A51-EE0B-2541-F7EB-93F3CCAB2C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238376"/>
            <a:ext cx="5533182" cy="3970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544386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52650" y="609601"/>
            <a:ext cx="7886700" cy="953477"/>
          </a:xfrm>
        </p:spPr>
        <p:txBody>
          <a:bodyPr>
            <a:normAutofit/>
          </a:bodyPr>
          <a:lstStyle/>
          <a:p>
            <a:r>
              <a:rPr lang="fr-FR" sz="400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La question de l’évaluation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223056" y="1754263"/>
            <a:ext cx="4613986" cy="4783082"/>
          </a:xfrm>
        </p:spPr>
        <p:txBody>
          <a:bodyPr vert="horz" lIns="91440" tIns="45720" rIns="91440" bIns="45720" rtlCol="0" anchor="t">
            <a:normAutofit fontScale="70000" lnSpcReduction="20000"/>
          </a:bodyPr>
          <a:lstStyle/>
          <a:p>
            <a:pPr marL="0" indent="0">
              <a:buClr>
                <a:srgbClr val="F36A4D"/>
              </a:buClr>
              <a:buNone/>
            </a:pPr>
            <a:r>
              <a:rPr lang="fr-FR" sz="3600" b="1" i="1">
                <a:solidFill>
                  <a:srgbClr val="F36A4D"/>
                </a:solidFill>
                <a:latin typeface="Arial Narrow"/>
                <a:cs typeface="Times New Roman"/>
              </a:rPr>
              <a:t>Principe de l’évaluation</a:t>
            </a:r>
          </a:p>
          <a:p>
            <a:pPr marL="228600" lvl="1">
              <a:lnSpc>
                <a:spcPct val="110000"/>
              </a:lnSpc>
              <a:spcBef>
                <a:spcPts val="1000"/>
              </a:spcBef>
              <a:buClr>
                <a:srgbClr val="F36A4D"/>
              </a:buClr>
              <a:buFont typeface="Wingdings" panose="05000000000000000000" pitchFamily="2" charset="2"/>
              <a:buChar char="Ø"/>
            </a:pPr>
            <a:r>
              <a:rPr lang="fr-FR" sz="260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</a:rPr>
              <a:t>Comparer des prédictions à la réalité</a:t>
            </a:r>
          </a:p>
          <a:p>
            <a:pPr lvl="1">
              <a:buClr>
                <a:srgbClr val="F36A4D"/>
              </a:buClr>
              <a:buFont typeface="Courier New" panose="02070309020205020404" pitchFamily="49" charset="0"/>
              <a:buChar char="o"/>
            </a:pPr>
            <a:r>
              <a:rPr lang="fr-FR" sz="230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</a:rPr>
              <a:t>Concepts </a:t>
            </a:r>
          </a:p>
          <a:p>
            <a:pPr lvl="1">
              <a:buClr>
                <a:srgbClr val="F36A4D"/>
              </a:buClr>
              <a:buFont typeface="Courier New" panose="02070309020205020404" pitchFamily="49" charset="0"/>
              <a:buChar char="o"/>
            </a:pPr>
            <a:r>
              <a:rPr lang="fr-FR" sz="230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</a:rPr>
              <a:t>Chaines d’indexation</a:t>
            </a:r>
          </a:p>
          <a:p>
            <a:pPr marL="457200" lvl="1" indent="0">
              <a:buClr>
                <a:srgbClr val="C00000"/>
              </a:buClr>
              <a:buNone/>
            </a:pPr>
            <a:endParaRPr lang="fr-FR" sz="200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  <a:p>
            <a:pPr marL="0" indent="0">
              <a:buClr>
                <a:srgbClr val="F36A4D"/>
              </a:buClr>
              <a:buNone/>
            </a:pPr>
            <a:r>
              <a:rPr lang="fr-FR" sz="3600" b="1" i="1">
                <a:solidFill>
                  <a:srgbClr val="F36A4D"/>
                </a:solidFill>
                <a:latin typeface="Arial Narrow"/>
                <a:cs typeface="Times New Roman"/>
              </a:rPr>
              <a:t>Deux besoins d’évaluation</a:t>
            </a:r>
          </a:p>
          <a:p>
            <a:pPr marL="228600" lvl="1">
              <a:lnSpc>
                <a:spcPct val="110000"/>
              </a:lnSpc>
              <a:spcBef>
                <a:spcPts val="1000"/>
              </a:spcBef>
              <a:buClr>
                <a:srgbClr val="F36A4D"/>
              </a:buClr>
              <a:buFont typeface="Wingdings" panose="05000000000000000000" pitchFamily="2" charset="2"/>
              <a:buChar char="Ø"/>
            </a:pPr>
            <a:r>
              <a:rPr lang="fr-FR" sz="260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</a:rPr>
              <a:t>Evaluation « mathématique », quantitative</a:t>
            </a:r>
          </a:p>
          <a:p>
            <a:pPr lvl="1">
              <a:buClr>
                <a:srgbClr val="F36A4D"/>
              </a:buClr>
              <a:buFont typeface="Courier New" panose="02070309020205020404" pitchFamily="49" charset="0"/>
              <a:buChar char="o"/>
            </a:pPr>
            <a:r>
              <a:rPr lang="fr-FR" sz="230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</a:rPr>
              <a:t>Entrainement des modèles</a:t>
            </a:r>
          </a:p>
          <a:p>
            <a:pPr lvl="1">
              <a:buClr>
                <a:srgbClr val="F36A4D"/>
              </a:buClr>
              <a:buFont typeface="Courier New" panose="02070309020205020404" pitchFamily="49" charset="0"/>
              <a:buChar char="o"/>
            </a:pPr>
            <a:r>
              <a:rPr lang="fr-FR" sz="230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</a:rPr>
              <a:t>Comparaison des performances des modèles </a:t>
            </a:r>
            <a:endParaRPr lang="fr-FR" sz="230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  <a:p>
            <a:pPr marL="457200" lvl="1" indent="0">
              <a:buClr>
                <a:srgbClr val="F36A4D"/>
              </a:buClr>
              <a:buNone/>
            </a:pPr>
            <a:r>
              <a:rPr lang="fr-FR" sz="230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</a:rPr>
              <a:t>=&gt; sélection des modèles pertinents</a:t>
            </a:r>
          </a:p>
          <a:p>
            <a:pPr marL="228600" lvl="1">
              <a:lnSpc>
                <a:spcPct val="110000"/>
              </a:lnSpc>
              <a:spcBef>
                <a:spcPts val="1000"/>
              </a:spcBef>
              <a:buClr>
                <a:srgbClr val="F36A4D"/>
              </a:buClr>
              <a:buFont typeface="Wingdings" panose="05000000000000000000" pitchFamily="2" charset="2"/>
              <a:buChar char="Ø"/>
            </a:pPr>
            <a:r>
              <a:rPr lang="fr-FR" sz="260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</a:rPr>
              <a:t> Evaluation « métier », qualitative</a:t>
            </a:r>
          </a:p>
          <a:p>
            <a:pPr marL="685800" lvl="2" indent="-342900">
              <a:lnSpc>
                <a:spcPct val="110000"/>
              </a:lnSpc>
              <a:spcBef>
                <a:spcPts val="1000"/>
              </a:spcBef>
              <a:buClr>
                <a:srgbClr val="F36A4D"/>
              </a:buClr>
              <a:buFont typeface="Wingdings" panose="05000000000000000000" pitchFamily="2" charset="2"/>
              <a:buChar char="Ø"/>
            </a:pPr>
            <a:r>
              <a:rPr lang="fr-FR" sz="220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</a:rPr>
              <a:t>Une prédiction peut être correcte même si elle ne correspond pas </a:t>
            </a:r>
            <a:r>
              <a:rPr lang="fr-FR" sz="2200" b="1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</a:rPr>
              <a:t>exactement </a:t>
            </a:r>
            <a:r>
              <a:rPr lang="fr-FR" sz="220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</a:rPr>
              <a:t>aux données réelles  (ex: chat vs chat domestique)</a:t>
            </a:r>
            <a:endParaRPr lang="fr-FR">
              <a:solidFill>
                <a:schemeClr val="tx1">
                  <a:lumMod val="75000"/>
                  <a:lumOff val="25000"/>
                </a:schemeClr>
              </a:solidFill>
              <a:cs typeface="Calibri"/>
            </a:endParaRPr>
          </a:p>
          <a:p>
            <a:pPr lvl="1">
              <a:buClr>
                <a:srgbClr val="F36A4D"/>
              </a:buClr>
              <a:buFont typeface="Courier New" panose="02070309020205020404" pitchFamily="49" charset="0"/>
              <a:buChar char="o"/>
            </a:pPr>
            <a:r>
              <a:rPr lang="fr-FR" sz="230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</a:rPr>
              <a:t>Définir si la qualité de la prédiction est suffisante</a:t>
            </a:r>
          </a:p>
          <a:p>
            <a:pPr lvl="1">
              <a:buClr>
                <a:srgbClr val="F36A4D"/>
              </a:buClr>
              <a:buFont typeface="Courier New" panose="02070309020205020404" pitchFamily="49" charset="0"/>
              <a:buChar char="o"/>
            </a:pPr>
            <a:r>
              <a:rPr lang="fr-FR" sz="230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</a:rPr>
              <a:t>Indispensable pour l’adoption de l’outil</a:t>
            </a:r>
          </a:p>
          <a:p>
            <a:pPr lvl="2">
              <a:buClr>
                <a:srgbClr val="F36A4D"/>
              </a:buClr>
              <a:buFont typeface="Courier New" panose="02070309020205020404" pitchFamily="49" charset="0"/>
              <a:buChar char="o"/>
            </a:pPr>
            <a:endParaRPr lang="fr-FR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  <a:p>
            <a:pPr marL="0" indent="0">
              <a:buNone/>
            </a:pPr>
            <a:endParaRPr lang="fr-FR">
              <a:latin typeface="Arial Narrow" panose="020B0606020202030204" pitchFamily="34" charset="0"/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610600" y="6379796"/>
            <a:ext cx="2743200" cy="365125"/>
          </a:xfrm>
        </p:spPr>
        <p:txBody>
          <a:bodyPr/>
          <a:lstStyle/>
          <a:p>
            <a:fld id="{5CE2FCBC-EEB5-4C69-B74C-B6D6B76A6DCD}" type="slidenum">
              <a:rPr lang="fr-FR" smtClean="0"/>
              <a:t>29</a:t>
            </a:fld>
            <a:endParaRPr lang="fr-FR"/>
          </a:p>
        </p:txBody>
      </p:sp>
      <p:pic>
        <p:nvPicPr>
          <p:cNvPr id="2050" name="Picture 2" descr="Can you answer these questions on the “Confusion Matrix”? | by Manoj ...">
            <a:extLst>
              <a:ext uri="{FF2B5EF4-FFF2-40B4-BE49-F238E27FC236}">
                <a16:creationId xmlns:a16="http://schemas.microsoft.com/office/drawing/2014/main" id="{825BCD86-D64D-7963-0A60-EC247F1DF1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1528" y="1563078"/>
            <a:ext cx="5095875" cy="2114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E1667F73-B480-9A75-1F7C-3F428DDA9149}"/>
              </a:ext>
            </a:extLst>
          </p:cNvPr>
          <p:cNvSpPr txBox="1">
            <a:spLocks/>
          </p:cNvSpPr>
          <p:nvPr/>
        </p:nvSpPr>
        <p:spPr>
          <a:xfrm>
            <a:off x="7081728" y="4236480"/>
            <a:ext cx="5023663" cy="434535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b="1" i="1">
                <a:solidFill>
                  <a:srgbClr val="F36A4D"/>
                </a:solidFill>
                <a:latin typeface="Arial Narrow"/>
                <a:cs typeface="Times New Roman"/>
              </a:rPr>
              <a:t>En pratique</a:t>
            </a:r>
            <a:endParaRPr lang="fr-FR"/>
          </a:p>
          <a:p>
            <a:pPr marL="228600" lvl="1">
              <a:lnSpc>
                <a:spcPct val="110000"/>
              </a:lnSpc>
              <a:spcBef>
                <a:spcPts val="1000"/>
              </a:spcBef>
              <a:buClr>
                <a:srgbClr val="F36A4D"/>
              </a:buClr>
              <a:buFont typeface="Wingdings" panose="05000000000000000000" pitchFamily="2" charset="2"/>
              <a:buChar char="Ø"/>
            </a:pPr>
            <a:r>
              <a:rPr lang="fr-FR" sz="200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</a:rPr>
              <a:t>Séparation du jeu de données</a:t>
            </a:r>
            <a:endParaRPr lang="fr-FR" sz="2000">
              <a:solidFill>
                <a:schemeClr val="tx1">
                  <a:lumMod val="75000"/>
                  <a:lumOff val="25000"/>
                </a:schemeClr>
              </a:solidFill>
              <a:cs typeface="Calibri"/>
            </a:endParaRPr>
          </a:p>
          <a:p>
            <a:pPr lvl="1">
              <a:buClr>
                <a:srgbClr val="F36A4D"/>
              </a:buClr>
              <a:buFont typeface="Courier New" panose="02070309020205020404" pitchFamily="49" charset="0"/>
              <a:buChar char="o"/>
            </a:pPr>
            <a:r>
              <a:rPr lang="fr-FR" sz="180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</a:rPr>
              <a:t>Données d'entrainement (80 %)</a:t>
            </a:r>
            <a:endParaRPr lang="fr-FR" sz="180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  <a:p>
            <a:pPr lvl="1">
              <a:buClr>
                <a:srgbClr val="F36A4D"/>
              </a:buClr>
              <a:buFont typeface="Courier New" panose="02070309020205020404" pitchFamily="49" charset="0"/>
              <a:buChar char="o"/>
            </a:pPr>
            <a:r>
              <a:rPr lang="fr-FR" sz="180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</a:rPr>
              <a:t>Données de test (20%)</a:t>
            </a:r>
            <a:endParaRPr lang="fr-FR" sz="1800">
              <a:solidFill>
                <a:schemeClr val="tx1">
                  <a:lumMod val="75000"/>
                  <a:lumOff val="25000"/>
                </a:schemeClr>
              </a:solidFill>
              <a:cs typeface="Calibri"/>
            </a:endParaRPr>
          </a:p>
          <a:p>
            <a:pPr lvl="1">
              <a:buClr>
                <a:srgbClr val="F36A4D"/>
              </a:buClr>
              <a:buFont typeface="Courier New" panose="02070309020205020404" pitchFamily="49" charset="0"/>
              <a:buChar char="o"/>
            </a:pPr>
            <a:r>
              <a:rPr lang="fr-FR" sz="180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</a:rPr>
              <a:t>Données de validation (100 notices)</a:t>
            </a:r>
            <a:endParaRPr lang="fr-FR" sz="180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  <a:p>
            <a:pPr lvl="2">
              <a:buClr>
                <a:srgbClr val="F36A4D"/>
              </a:buClr>
              <a:buFont typeface="Courier New" panose="02070309020205020404" pitchFamily="49" charset="0"/>
              <a:buChar char="o"/>
            </a:pPr>
            <a:endParaRPr lang="fr-FR">
              <a:solidFill>
                <a:srgbClr val="404040"/>
              </a:solidFill>
              <a:latin typeface="Arial Narrow" panose="020B0606020202030204" pitchFamily="34" charset="0"/>
            </a:endParaRPr>
          </a:p>
          <a:p>
            <a:pPr marL="0" indent="0">
              <a:buNone/>
            </a:pPr>
            <a:endParaRPr lang="fr-FR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65965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76A9B15-1B69-39AF-D2B7-75E559129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2FCBC-EEB5-4C69-B74C-B6D6B76A6DCD}" type="slidenum">
              <a:rPr lang="fr-FR" smtClean="0"/>
              <a:t>3</a:t>
            </a:fld>
            <a:endParaRPr lang="fr-FR"/>
          </a:p>
        </p:txBody>
      </p:sp>
      <p:pic>
        <p:nvPicPr>
          <p:cNvPr id="13" name="Espace réservé du contenu 12" descr="Une image contenant texte, capture d’écran, diagramme, Police&#10;&#10;Description générée automatiquement">
            <a:extLst>
              <a:ext uri="{FF2B5EF4-FFF2-40B4-BE49-F238E27FC236}">
                <a16:creationId xmlns:a16="http://schemas.microsoft.com/office/drawing/2014/main" id="{05EF21FD-55F3-C8A8-F42C-6D6721FBF8F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0214" y="0"/>
            <a:ext cx="9851571" cy="7388680"/>
          </a:xfrm>
        </p:spPr>
      </p:pic>
    </p:spTree>
    <p:extLst>
      <p:ext uri="{BB962C8B-B14F-4D97-AF65-F5344CB8AC3E}">
        <p14:creationId xmlns:p14="http://schemas.microsoft.com/office/powerpoint/2010/main" val="90931598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2FCBC-EEB5-4C69-B74C-B6D6B76A6DCD}" type="slidenum">
              <a:rPr lang="fr-FR" dirty="0" smtClean="0"/>
              <a:t>30</a:t>
            </a:fld>
            <a:endParaRPr lang="fr-FR"/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2152650" y="609601"/>
            <a:ext cx="7886700" cy="9534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Evaluation quantitative</a:t>
            </a:r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>
          <a:xfrm>
            <a:off x="1157568" y="1787037"/>
            <a:ext cx="10092323" cy="43453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3000" b="1" i="1">
                <a:solidFill>
                  <a:srgbClr val="F36A4D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Adaptation à la classification multi-labels</a:t>
            </a:r>
          </a:p>
          <a:p>
            <a:pPr>
              <a:buClr>
                <a:srgbClr val="F36A4D"/>
              </a:buClr>
              <a:buFont typeface="Wingdings" panose="05000000000000000000" pitchFamily="2" charset="2"/>
              <a:buChar char="Ø"/>
            </a:pPr>
            <a:r>
              <a:rPr lang="fr-FR" sz="240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 </a:t>
            </a:r>
            <a:r>
              <a:rPr lang="fr-FR" sz="200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Méthodes couramment utilisées</a:t>
            </a:r>
            <a:endParaRPr lang="fr-FR" sz="220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  <a:p>
            <a:pPr lvl="1">
              <a:buClr>
                <a:srgbClr val="F36A4D"/>
              </a:buClr>
              <a:buFont typeface="Courier New" panose="02070309020205020404" pitchFamily="49" charset="0"/>
              <a:buChar char="o"/>
            </a:pPr>
            <a:r>
              <a:rPr lang="fr-FR" sz="180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Label-</a:t>
            </a:r>
            <a:r>
              <a:rPr lang="fr-FR" sz="1800" err="1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based</a:t>
            </a:r>
            <a:r>
              <a:rPr lang="fr-FR" sz="180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 </a:t>
            </a:r>
            <a:r>
              <a:rPr lang="fr-FR" sz="1800" err="1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metrics</a:t>
            </a:r>
            <a:r>
              <a:rPr lang="fr-FR" sz="180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: qualité de prédiction de chaque label, i.e. concept ou chaine d’indexation </a:t>
            </a:r>
          </a:p>
          <a:p>
            <a:pPr lvl="1">
              <a:buClr>
                <a:srgbClr val="F36A4D"/>
              </a:buClr>
              <a:buFont typeface="Courier New" panose="02070309020205020404" pitchFamily="49" charset="0"/>
              <a:buChar char="o"/>
            </a:pPr>
            <a:r>
              <a:rPr lang="fr-FR" sz="180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Example-</a:t>
            </a:r>
            <a:r>
              <a:rPr lang="fr-FR" sz="1800" err="1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based</a:t>
            </a:r>
            <a:r>
              <a:rPr lang="fr-FR" sz="180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 </a:t>
            </a:r>
            <a:r>
              <a:rPr lang="fr-FR" sz="1800" err="1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metrics</a:t>
            </a:r>
            <a:r>
              <a:rPr lang="fr-FR" sz="180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: qualité d’indexation des notices</a:t>
            </a:r>
          </a:p>
          <a:p>
            <a:pPr marL="457200" lvl="1" indent="0">
              <a:buClr>
                <a:srgbClr val="C00000"/>
              </a:buClr>
              <a:buNone/>
            </a:pPr>
            <a:endParaRPr lang="fr-FR" sz="200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  <a:p>
            <a:pPr>
              <a:buClr>
                <a:srgbClr val="F36A4D"/>
              </a:buClr>
              <a:buFont typeface="Wingdings" panose="05000000000000000000" pitchFamily="2" charset="2"/>
              <a:buChar char="Ø"/>
            </a:pPr>
            <a:r>
              <a:rPr lang="fr-FR" sz="240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 </a:t>
            </a:r>
            <a:r>
              <a:rPr lang="fr-FR" sz="200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Métriques courantes</a:t>
            </a:r>
            <a:endParaRPr lang="fr-FR" sz="240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  <a:p>
            <a:pPr lvl="1">
              <a:buClr>
                <a:srgbClr val="F36A4D"/>
              </a:buClr>
              <a:buFont typeface="Courier New" panose="02070309020205020404" pitchFamily="49" charset="0"/>
              <a:buChar char="o"/>
            </a:pPr>
            <a:r>
              <a:rPr lang="fr-FR" sz="1800" err="1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Accuracy</a:t>
            </a:r>
            <a:endParaRPr lang="fr-FR" sz="180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  <a:p>
            <a:pPr lvl="1">
              <a:buClr>
                <a:srgbClr val="F36A4D"/>
              </a:buClr>
              <a:buFont typeface="Courier New" panose="02070309020205020404" pitchFamily="49" charset="0"/>
              <a:buChar char="o"/>
            </a:pPr>
            <a:r>
              <a:rPr lang="fr-FR" sz="180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Précision, rappel, F1-score</a:t>
            </a:r>
          </a:p>
          <a:p>
            <a:pPr lvl="1">
              <a:buClr>
                <a:srgbClr val="F36A4D"/>
              </a:buClr>
              <a:buFont typeface="Courier New" panose="02070309020205020404" pitchFamily="49" charset="0"/>
              <a:buChar char="o"/>
            </a:pPr>
            <a:r>
              <a:rPr lang="fr-FR" sz="180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Index de Jaccard, </a:t>
            </a:r>
            <a:r>
              <a:rPr lang="fr-FR" sz="1800" err="1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Hamming</a:t>
            </a:r>
            <a:r>
              <a:rPr lang="fr-FR" sz="180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 </a:t>
            </a:r>
            <a:r>
              <a:rPr lang="fr-FR" sz="1800" err="1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Loss</a:t>
            </a:r>
            <a:endParaRPr lang="fr-FR" sz="180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</p:txBody>
      </p:sp>
      <p:pic>
        <p:nvPicPr>
          <p:cNvPr id="2" name="Image 3" descr="Une image contenant graphique&#10;&#10;Description générée automatiquement">
            <a:extLst>
              <a:ext uri="{FF2B5EF4-FFF2-40B4-BE49-F238E27FC236}">
                <a16:creationId xmlns:a16="http://schemas.microsoft.com/office/drawing/2014/main" id="{838A7122-AAD0-B41C-CD10-561226D62C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1700" y="3429417"/>
            <a:ext cx="4200525" cy="2961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662058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2FCBC-EEB5-4C69-B74C-B6D6B76A6DCD}" type="slidenum">
              <a:rPr lang="fr-FR" smtClean="0"/>
              <a:t>31</a:t>
            </a:fld>
            <a:endParaRPr lang="fr-FR"/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2152650" y="609601"/>
            <a:ext cx="7886700" cy="9534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>
                <a:solidFill>
                  <a:schemeClr val="accent1">
                    <a:lumMod val="75000"/>
                  </a:schemeClr>
                </a:solidFill>
                <a:latin typeface="Arial Narrow"/>
              </a:rPr>
              <a:t>Evaluation quantitative</a:t>
            </a:r>
            <a:endParaRPr lang="fr-FR" sz="4000">
              <a:solidFill>
                <a:schemeClr val="accent1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>
          <a:xfrm>
            <a:off x="1157568" y="1787037"/>
            <a:ext cx="10092323" cy="434535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3000" b="1" i="1">
                <a:solidFill>
                  <a:srgbClr val="F36A4D"/>
                </a:solidFill>
                <a:latin typeface="Arial Narrow"/>
                <a:cs typeface="Times New Roman"/>
              </a:rPr>
              <a:t>Quelle réalité ?</a:t>
            </a:r>
            <a:endParaRPr lang="fr-FR"/>
          </a:p>
          <a:p>
            <a:pPr>
              <a:buClr>
                <a:srgbClr val="F36A4D"/>
              </a:buClr>
              <a:buFont typeface="Wingdings" panose="05000000000000000000" pitchFamily="2" charset="2"/>
              <a:buChar char="Ø"/>
            </a:pPr>
            <a:r>
              <a:rPr lang="fr-FR" sz="240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</a:rPr>
              <a:t> </a:t>
            </a:r>
            <a:r>
              <a:rPr lang="fr-FR" sz="2400" b="1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</a:rPr>
              <a:t>LA</a:t>
            </a:r>
            <a:r>
              <a:rPr lang="fr-FR" sz="240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</a:rPr>
              <a:t> vérité n’existe pas</a:t>
            </a:r>
          </a:p>
          <a:p>
            <a:pPr marL="457200" lvl="1" indent="0">
              <a:buClr>
                <a:srgbClr val="C00000"/>
              </a:buClr>
              <a:buNone/>
            </a:pPr>
            <a:endParaRPr lang="fr-FR" sz="200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  <a:p>
            <a:pPr>
              <a:buClr>
                <a:srgbClr val="F36A4D"/>
              </a:buClr>
              <a:buFont typeface="Wingdings" panose="05000000000000000000" pitchFamily="2" charset="2"/>
              <a:buChar char="Ø"/>
            </a:pPr>
            <a:r>
              <a:rPr lang="fr-FR" sz="240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</a:rPr>
              <a:t> Comment évaluer un modèle par rapport à une vérité subjective?</a:t>
            </a:r>
          </a:p>
          <a:p>
            <a:pPr lvl="1">
              <a:buClr>
                <a:srgbClr val="F36A4D"/>
              </a:buClr>
              <a:buFont typeface="Courier New" panose="02070309020205020404" pitchFamily="49" charset="0"/>
              <a:buChar char="o"/>
            </a:pPr>
            <a:r>
              <a:rPr lang="fr-FR" sz="220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</a:rPr>
              <a:t>Etayer « la » vérité</a:t>
            </a:r>
          </a:p>
          <a:p>
            <a:pPr lvl="1">
              <a:buClr>
                <a:srgbClr val="F36A4D"/>
              </a:buClr>
              <a:buFont typeface="Courier New" panose="02070309020205020404" pitchFamily="49" charset="0"/>
              <a:buChar char="o"/>
            </a:pPr>
            <a:r>
              <a:rPr lang="fr-FR" sz="220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</a:rPr>
              <a:t>Avoir plusieurs vérités et évaluer les modèles par rapport à CES vérités</a:t>
            </a:r>
          </a:p>
          <a:p>
            <a:pPr lvl="2">
              <a:buClr>
                <a:srgbClr val="F36A4D"/>
              </a:buClr>
              <a:buFont typeface="Courier New" panose="02070309020205020404" pitchFamily="49" charset="0"/>
              <a:buChar char="o"/>
            </a:pPr>
            <a:r>
              <a:rPr lang="fr-FR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</a:rPr>
              <a:t>Ré-indexation de 100 notices par 6 indexeurs de l’ABES</a:t>
            </a:r>
          </a:p>
          <a:p>
            <a:pPr lvl="2">
              <a:buClr>
                <a:srgbClr val="F36A4D"/>
              </a:buClr>
              <a:buFont typeface="Courier New" panose="02070309020205020404" pitchFamily="49" charset="0"/>
              <a:buChar char="o"/>
            </a:pPr>
            <a:r>
              <a:rPr lang="fr-FR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</a:rPr>
              <a:t>Comparaison de ces indexations avec l’indexation SUDOC</a:t>
            </a:r>
          </a:p>
        </p:txBody>
      </p:sp>
    </p:spTree>
    <p:extLst>
      <p:ext uri="{BB962C8B-B14F-4D97-AF65-F5344CB8AC3E}">
        <p14:creationId xmlns:p14="http://schemas.microsoft.com/office/powerpoint/2010/main" val="147388831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2FCBC-EEB5-4C69-B74C-B6D6B76A6DCD}" type="slidenum">
              <a:rPr lang="fr-FR" smtClean="0"/>
              <a:t>32</a:t>
            </a:fld>
            <a:endParaRPr lang="fr-FR"/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2152650" y="609601"/>
            <a:ext cx="7886700" cy="9534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>
                <a:solidFill>
                  <a:schemeClr val="accent1">
                    <a:lumMod val="75000"/>
                  </a:schemeClr>
                </a:solidFill>
                <a:latin typeface="Arial Narrow"/>
              </a:rPr>
              <a:t>Evaluation quantitative</a:t>
            </a:r>
            <a:endParaRPr lang="fr-FR"/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>
          <a:xfrm>
            <a:off x="1157568" y="1787037"/>
            <a:ext cx="10092323" cy="43453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3000" b="1" i="1">
                <a:solidFill>
                  <a:srgbClr val="F36A4D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Evaluation « métier » des modèles</a:t>
            </a:r>
          </a:p>
          <a:p>
            <a:pPr>
              <a:buClr>
                <a:srgbClr val="F36A4D"/>
              </a:buClr>
              <a:buFont typeface="Wingdings" panose="05000000000000000000" pitchFamily="2" charset="2"/>
              <a:buChar char="Ø"/>
            </a:pPr>
            <a:r>
              <a:rPr lang="fr-FR" sz="240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 </a:t>
            </a:r>
            <a:r>
              <a:rPr lang="fr-FR" sz="2400" b="1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LA</a:t>
            </a:r>
            <a:r>
              <a:rPr lang="fr-FR" sz="240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 vérité n’existe pas</a:t>
            </a: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5D13C572-7C73-7EAE-E2E1-C12DE758BC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9186" y="3133848"/>
            <a:ext cx="1776364" cy="2626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>
            <a:extLst>
              <a:ext uri="{FF2B5EF4-FFF2-40B4-BE49-F238E27FC236}">
                <a16:creationId xmlns:a16="http://schemas.microsoft.com/office/drawing/2014/main" id="{2B7D0363-6A62-766C-478D-52A9CB35AA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3537" y="2883389"/>
            <a:ext cx="1038225" cy="85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BEFD0C6D-E800-618D-682C-3468C9E61B3F}"/>
              </a:ext>
            </a:extLst>
          </p:cNvPr>
          <p:cNvSpPr txBox="1"/>
          <p:nvPr/>
        </p:nvSpPr>
        <p:spPr>
          <a:xfrm>
            <a:off x="2781300" y="2983733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/>
              <a:t>Chat domestique -- Comportement animal​</a:t>
            </a:r>
          </a:p>
          <a:p>
            <a:r>
              <a:rPr lang="fr-FR"/>
              <a:t>Relations homme-animal </a:t>
            </a:r>
          </a:p>
        </p:txBody>
      </p:sp>
      <p:pic>
        <p:nvPicPr>
          <p:cNvPr id="5126" name="Picture 6">
            <a:extLst>
              <a:ext uri="{FF2B5EF4-FFF2-40B4-BE49-F238E27FC236}">
                <a16:creationId xmlns:a16="http://schemas.microsoft.com/office/drawing/2014/main" id="{0623335D-0C25-9579-D8D7-1518867A08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3537" y="3845414"/>
            <a:ext cx="1038225" cy="79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>
            <a:extLst>
              <a:ext uri="{FF2B5EF4-FFF2-40B4-BE49-F238E27FC236}">
                <a16:creationId xmlns:a16="http://schemas.microsoft.com/office/drawing/2014/main" id="{67C4D9DA-E0ED-6220-7908-ADDA14B338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3537" y="4750289"/>
            <a:ext cx="1047750" cy="904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>
            <a:extLst>
              <a:ext uri="{FF2B5EF4-FFF2-40B4-BE49-F238E27FC236}">
                <a16:creationId xmlns:a16="http://schemas.microsoft.com/office/drawing/2014/main" id="{0D88B952-3AEA-7372-D7BE-8B90CB91C0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3537" y="5760672"/>
            <a:ext cx="1066800" cy="828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AD2D1E76-F9E8-322F-8731-0C3F28CFA3C8}"/>
              </a:ext>
            </a:extLst>
          </p:cNvPr>
          <p:cNvSpPr txBox="1"/>
          <p:nvPr/>
        </p:nvSpPr>
        <p:spPr>
          <a:xfrm>
            <a:off x="2781300" y="3834584"/>
            <a:ext cx="6096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Chat domestique -- Comportement animal</a:t>
            </a:r>
            <a:r>
              <a:rPr lang="fr-FR" sz="18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​</a:t>
            </a:r>
            <a:br>
              <a:rPr lang="fr-FR" sz="18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lang="fr-FR" sz="1800" b="0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Chat domestique -- Aspect socio-culturel</a:t>
            </a:r>
            <a:r>
              <a:rPr lang="fr-FR" sz="18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​</a:t>
            </a:r>
            <a:br>
              <a:rPr lang="fr-FR" sz="18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lang="fr-FR" sz="1800" b="0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Relations homme-animal </a:t>
            </a:r>
            <a:endParaRPr lang="fr-FR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CC576E33-9C7F-E1D1-82F4-196D7EFD0B70}"/>
              </a:ext>
            </a:extLst>
          </p:cNvPr>
          <p:cNvSpPr txBox="1"/>
          <p:nvPr/>
        </p:nvSpPr>
        <p:spPr>
          <a:xfrm>
            <a:off x="2781300" y="4905284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Chats -- Comportement social des animaux</a:t>
            </a:r>
            <a:r>
              <a:rPr lang="fr-FR" sz="18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​</a:t>
            </a:r>
            <a:br>
              <a:rPr lang="fr-FR" sz="18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lang="fr-FR" sz="1800" b="0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Chats -- Relations homme-animal</a:t>
            </a:r>
            <a:endParaRPr lang="fr-FR"/>
          </a:p>
        </p:txBody>
      </p:sp>
      <p:sp>
        <p:nvSpPr>
          <p:cNvPr id="12" name="ZoneTexte 1">
            <a:extLst>
              <a:ext uri="{FF2B5EF4-FFF2-40B4-BE49-F238E27FC236}">
                <a16:creationId xmlns:a16="http://schemas.microsoft.com/office/drawing/2014/main" id="{F1910283-A076-D8D6-20CA-11E7DDF905F7}"/>
              </a:ext>
            </a:extLst>
          </p:cNvPr>
          <p:cNvSpPr txBox="1"/>
          <p:nvPr/>
        </p:nvSpPr>
        <p:spPr>
          <a:xfrm>
            <a:off x="2782698" y="5760672"/>
            <a:ext cx="609460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b="0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Chats -- Intelligence</a:t>
            </a:r>
            <a:br>
              <a:rPr lang="fr-FR" sz="1800" b="0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lang="fr-FR" sz="1800" b="0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Relations homme-animal</a:t>
            </a:r>
            <a:br>
              <a:rPr lang="fr-FR" sz="1800" b="0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lang="fr-FR" sz="1800" b="0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Animaux -- Psychologie</a:t>
            </a:r>
            <a:r>
              <a:rPr lang="fr-FR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7973499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2FCBC-EEB5-4C69-B74C-B6D6B76A6DCD}" type="slidenum">
              <a:rPr lang="fr-FR" smtClean="0"/>
              <a:t>33</a:t>
            </a:fld>
            <a:endParaRPr lang="fr-FR"/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2152650" y="609601"/>
            <a:ext cx="7886700" cy="9534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>
                <a:solidFill>
                  <a:schemeClr val="accent1">
                    <a:lumMod val="75000"/>
                  </a:schemeClr>
                </a:solidFill>
                <a:latin typeface="Arial Narrow"/>
              </a:rPr>
              <a:t>Evaluation quantitative</a:t>
            </a:r>
            <a:endParaRPr lang="fr-FR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>
          <a:xfrm>
            <a:off x="1157568" y="1787037"/>
            <a:ext cx="10092323" cy="434535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3000" b="1" i="1">
                <a:solidFill>
                  <a:srgbClr val="F36A4D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Evaluation « métier » des modèles</a:t>
            </a:r>
          </a:p>
          <a:p>
            <a:pPr>
              <a:buClr>
                <a:srgbClr val="F36A4D"/>
              </a:buClr>
              <a:buFont typeface="Wingdings" panose="05000000000000000000" pitchFamily="2" charset="2"/>
              <a:buChar char="Ø"/>
            </a:pPr>
            <a:r>
              <a:rPr lang="fr-FR" sz="240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 LA vérité n’existe pas</a:t>
            </a:r>
          </a:p>
          <a:p>
            <a:pPr>
              <a:buClr>
                <a:srgbClr val="F36A4D"/>
              </a:buClr>
              <a:buFont typeface="Wingdings" panose="05000000000000000000" pitchFamily="2" charset="2"/>
              <a:buChar char="Ø"/>
            </a:pPr>
            <a:endParaRPr lang="fr-FR" sz="240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  <a:p>
            <a:pPr>
              <a:buClr>
                <a:srgbClr val="F36A4D"/>
              </a:buClr>
              <a:buFont typeface="Wingdings" panose="05000000000000000000" pitchFamily="2" charset="2"/>
              <a:buChar char="Ø"/>
            </a:pPr>
            <a:endParaRPr lang="fr-FR" sz="240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  <a:p>
            <a:pPr>
              <a:buClr>
                <a:srgbClr val="F36A4D"/>
              </a:buClr>
              <a:buFont typeface="Wingdings" panose="05000000000000000000" pitchFamily="2" charset="2"/>
              <a:buChar char="Ø"/>
            </a:pPr>
            <a:endParaRPr lang="fr-FR" sz="240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  <a:p>
            <a:pPr>
              <a:buClr>
                <a:srgbClr val="F36A4D"/>
              </a:buClr>
              <a:buFont typeface="Wingdings" panose="05000000000000000000" pitchFamily="2" charset="2"/>
              <a:buChar char="Ø"/>
            </a:pPr>
            <a:endParaRPr lang="fr-FR" sz="240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  <a:p>
            <a:pPr>
              <a:buClr>
                <a:srgbClr val="F36A4D"/>
              </a:buClr>
              <a:buFont typeface="Wingdings" panose="05000000000000000000" pitchFamily="2" charset="2"/>
              <a:buChar char="Ø"/>
            </a:pPr>
            <a:endParaRPr lang="fr-FR" sz="240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  <a:p>
            <a:pPr>
              <a:buClr>
                <a:srgbClr val="F36A4D"/>
              </a:buClr>
              <a:buFont typeface="Wingdings" panose="05000000000000000000" pitchFamily="2" charset="2"/>
              <a:buChar char="Ø"/>
            </a:pPr>
            <a:endParaRPr lang="fr-FR" sz="240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  <a:p>
            <a:pPr>
              <a:buClr>
                <a:srgbClr val="F36A4D"/>
              </a:buClr>
              <a:buFont typeface="Wingdings" panose="05000000000000000000" pitchFamily="2" charset="2"/>
              <a:buChar char="Ø"/>
            </a:pPr>
            <a:r>
              <a:rPr lang="fr-FR" sz="240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Grande diversité d’indexation</a:t>
            </a:r>
          </a:p>
          <a:p>
            <a:pPr>
              <a:buClr>
                <a:srgbClr val="F36A4D"/>
              </a:buClr>
              <a:buFont typeface="Wingdings" panose="05000000000000000000" pitchFamily="2" charset="2"/>
              <a:buChar char="Ø"/>
            </a:pPr>
            <a:r>
              <a:rPr lang="fr-FR" sz="240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Localisation des modèles dans ce radar ?</a:t>
            </a:r>
            <a:endParaRPr lang="fr-FR" sz="220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  <a:p>
            <a:pPr marL="457200" lvl="1" indent="0">
              <a:buClr>
                <a:srgbClr val="C00000"/>
              </a:buClr>
              <a:buNone/>
            </a:pPr>
            <a:endParaRPr lang="fr-FR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635E7D9-35C4-82C0-A304-661A81CEE50D}"/>
              </a:ext>
            </a:extLst>
          </p:cNvPr>
          <p:cNvGrpSpPr/>
          <p:nvPr/>
        </p:nvGrpSpPr>
        <p:grpSpPr>
          <a:xfrm>
            <a:off x="2223482" y="2887361"/>
            <a:ext cx="1557942" cy="1288900"/>
            <a:chOff x="2223482" y="2887361"/>
            <a:chExt cx="1557942" cy="128890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12DDED7-889E-D134-EB50-F6BB2AD06302}"/>
                </a:ext>
              </a:extLst>
            </p:cNvPr>
            <p:cNvSpPr/>
            <p:nvPr/>
          </p:nvSpPr>
          <p:spPr>
            <a:xfrm>
              <a:off x="2744721" y="2899010"/>
              <a:ext cx="1014478" cy="16223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36000" bIns="0" rtlCol="0" anchor="ctr"/>
            <a:lstStyle/>
            <a:p>
              <a:r>
                <a:rPr lang="fr-F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SUDOC - ABES1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6CB83B8-BD58-4D70-A8A8-ED914931BDAF}"/>
                </a:ext>
              </a:extLst>
            </p:cNvPr>
            <p:cNvSpPr/>
            <p:nvPr/>
          </p:nvSpPr>
          <p:spPr>
            <a:xfrm>
              <a:off x="2744722" y="3108119"/>
              <a:ext cx="1031449" cy="170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36000" bIns="0" rtlCol="0" anchor="ctr"/>
            <a:lstStyle/>
            <a:p>
              <a:r>
                <a:rPr lang="fr-F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SUDOC - ABES2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7A311C2F-215B-4BAF-4D62-06E660E6F851}"/>
                </a:ext>
              </a:extLst>
            </p:cNvPr>
            <p:cNvSpPr/>
            <p:nvPr/>
          </p:nvSpPr>
          <p:spPr>
            <a:xfrm>
              <a:off x="2739468" y="3322595"/>
              <a:ext cx="1031449" cy="16223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36000" bIns="0" rtlCol="0" anchor="ctr"/>
            <a:lstStyle/>
            <a:p>
              <a:r>
                <a:rPr lang="fr-F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SUDOC - ABES3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45AA077-615F-CA23-74A4-3E68789586FD}"/>
                </a:ext>
              </a:extLst>
            </p:cNvPr>
            <p:cNvSpPr/>
            <p:nvPr/>
          </p:nvSpPr>
          <p:spPr>
            <a:xfrm>
              <a:off x="2744721" y="3530502"/>
              <a:ext cx="1036703" cy="16223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36000" bIns="0" rtlCol="0" anchor="ctr"/>
            <a:lstStyle/>
            <a:p>
              <a:r>
                <a:rPr lang="fr-F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SUDOC - ABES4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6498D8BA-9487-1648-9720-97DFE47D976E}"/>
                </a:ext>
              </a:extLst>
            </p:cNvPr>
            <p:cNvSpPr/>
            <p:nvPr/>
          </p:nvSpPr>
          <p:spPr>
            <a:xfrm>
              <a:off x="2739468" y="3755707"/>
              <a:ext cx="1041956" cy="14383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36000" bIns="0" rtlCol="0" anchor="ctr"/>
            <a:lstStyle/>
            <a:p>
              <a:r>
                <a:rPr lang="fr-F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SUDOC - ABES5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48127B1-F974-FD6E-013E-3A2E049D4F55}"/>
                </a:ext>
              </a:extLst>
            </p:cNvPr>
            <p:cNvSpPr/>
            <p:nvPr/>
          </p:nvSpPr>
          <p:spPr>
            <a:xfrm>
              <a:off x="2739469" y="3952119"/>
              <a:ext cx="1041955" cy="16223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36000" bIns="0" rtlCol="0" anchor="ctr"/>
            <a:lstStyle/>
            <a:p>
              <a:r>
                <a:rPr lang="fr-F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SUDOC - ABES6</a:t>
              </a:r>
            </a:p>
          </p:txBody>
        </p:sp>
        <p:pic>
          <p:nvPicPr>
            <p:cNvPr id="3" name="Image 3">
              <a:extLst>
                <a:ext uri="{FF2B5EF4-FFF2-40B4-BE49-F238E27FC236}">
                  <a16:creationId xmlns:a16="http://schemas.microsoft.com/office/drawing/2014/main" id="{0BA61C66-13A7-C5F8-943F-A8BFD3BD69C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223482" y="2887361"/>
              <a:ext cx="451607" cy="1288900"/>
            </a:xfrm>
            <a:prstGeom prst="rect">
              <a:avLst/>
            </a:prstGeom>
          </p:spPr>
        </p:pic>
      </p:grpSp>
      <p:pic>
        <p:nvPicPr>
          <p:cNvPr id="11" name="Image 21" descr="Une image contenant graphique&#10;&#10;Description générée automatiquement">
            <a:extLst>
              <a:ext uri="{FF2B5EF4-FFF2-40B4-BE49-F238E27FC236}">
                <a16:creationId xmlns:a16="http://schemas.microsoft.com/office/drawing/2014/main" id="{A9BADD48-2021-47FC-7E26-57C7992B729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29400" y="2295082"/>
            <a:ext cx="5438775" cy="4430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092881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2FCBC-EEB5-4C69-B74C-B6D6B76A6DCD}" type="slidenum">
              <a:rPr lang="fr-FR" smtClean="0"/>
              <a:t>34</a:t>
            </a:fld>
            <a:endParaRPr lang="fr-FR"/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2152650" y="609601"/>
            <a:ext cx="7886700" cy="9534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>
                <a:solidFill>
                  <a:schemeClr val="accent1">
                    <a:lumMod val="75000"/>
                  </a:schemeClr>
                </a:solidFill>
                <a:latin typeface="Arial Narrow"/>
              </a:rPr>
              <a:t>Evaluation quantitative</a:t>
            </a:r>
            <a:endParaRPr lang="fr-FR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>
          <a:xfrm>
            <a:off x="1157568" y="1787037"/>
            <a:ext cx="10092323" cy="434535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3000" b="1" i="1">
                <a:solidFill>
                  <a:srgbClr val="F36A4D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Evaluation « métier » des modèles</a:t>
            </a:r>
          </a:p>
          <a:p>
            <a:pPr>
              <a:buClr>
                <a:srgbClr val="F36A4D"/>
              </a:buClr>
              <a:buFont typeface="Wingdings" panose="05000000000000000000" pitchFamily="2" charset="2"/>
              <a:buChar char="Ø"/>
            </a:pPr>
            <a:r>
              <a:rPr lang="fr-FR" sz="240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 LA vérité n’existe pas</a:t>
            </a:r>
          </a:p>
          <a:p>
            <a:pPr>
              <a:buClr>
                <a:srgbClr val="F36A4D"/>
              </a:buClr>
              <a:buFont typeface="Wingdings" panose="05000000000000000000" pitchFamily="2" charset="2"/>
              <a:buChar char="Ø"/>
            </a:pPr>
            <a:endParaRPr lang="fr-FR" sz="240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  <a:p>
            <a:pPr>
              <a:buClr>
                <a:srgbClr val="F36A4D"/>
              </a:buClr>
              <a:buFont typeface="Wingdings" panose="05000000000000000000" pitchFamily="2" charset="2"/>
              <a:buChar char="Ø"/>
            </a:pPr>
            <a:endParaRPr lang="fr-FR" sz="240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  <a:p>
            <a:pPr>
              <a:buClr>
                <a:srgbClr val="F36A4D"/>
              </a:buClr>
              <a:buFont typeface="Wingdings" panose="05000000000000000000" pitchFamily="2" charset="2"/>
              <a:buChar char="Ø"/>
            </a:pPr>
            <a:endParaRPr lang="fr-FR" sz="240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  <a:p>
            <a:pPr>
              <a:buClr>
                <a:srgbClr val="F36A4D"/>
              </a:buClr>
              <a:buFont typeface="Wingdings" panose="05000000000000000000" pitchFamily="2" charset="2"/>
              <a:buChar char="Ø"/>
            </a:pPr>
            <a:endParaRPr lang="fr-FR" sz="240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  <a:p>
            <a:pPr>
              <a:buClr>
                <a:srgbClr val="F36A4D"/>
              </a:buClr>
              <a:buFont typeface="Wingdings" panose="05000000000000000000" pitchFamily="2" charset="2"/>
              <a:buChar char="Ø"/>
            </a:pPr>
            <a:endParaRPr lang="fr-FR" sz="240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  <a:p>
            <a:pPr>
              <a:buClr>
                <a:srgbClr val="F36A4D"/>
              </a:buClr>
              <a:buFont typeface="Wingdings" panose="05000000000000000000" pitchFamily="2" charset="2"/>
              <a:buChar char="Ø"/>
            </a:pPr>
            <a:endParaRPr lang="fr-FR" sz="240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  <a:p>
            <a:pPr>
              <a:buClr>
                <a:srgbClr val="F36A4D"/>
              </a:buClr>
              <a:buFont typeface="Wingdings" panose="05000000000000000000" pitchFamily="2" charset="2"/>
              <a:buChar char="Ø"/>
            </a:pPr>
            <a:r>
              <a:rPr lang="fr-FR" sz="240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Grande diversité d’indexation</a:t>
            </a:r>
          </a:p>
          <a:p>
            <a:pPr>
              <a:buClr>
                <a:srgbClr val="F36A4D"/>
              </a:buClr>
              <a:buFont typeface="Wingdings" panose="05000000000000000000" pitchFamily="2" charset="2"/>
              <a:buChar char="Ø"/>
            </a:pPr>
            <a:r>
              <a:rPr lang="fr-FR" sz="240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Localisation des modèles dans ce radar ?</a:t>
            </a:r>
            <a:endParaRPr lang="fr-FR" sz="220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  <a:p>
            <a:pPr marL="457200" lvl="1" indent="0">
              <a:buClr>
                <a:srgbClr val="C00000"/>
              </a:buClr>
              <a:buNone/>
            </a:pPr>
            <a:endParaRPr lang="fr-FR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</p:txBody>
      </p:sp>
      <p:pic>
        <p:nvPicPr>
          <p:cNvPr id="2" name="Image 2" descr="Une image contenant graphique&#10;&#10;Description générée automatiquement">
            <a:extLst>
              <a:ext uri="{FF2B5EF4-FFF2-40B4-BE49-F238E27FC236}">
                <a16:creationId xmlns:a16="http://schemas.microsoft.com/office/drawing/2014/main" id="{4C58CAFC-A1D7-69E1-C96D-10F1A4D48D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50089" y="2381479"/>
            <a:ext cx="5487156" cy="4345359"/>
          </a:xfrm>
          <a:prstGeom prst="rect">
            <a:avLst/>
          </a:prstGeom>
        </p:spPr>
      </p:pic>
      <p:grpSp>
        <p:nvGrpSpPr>
          <p:cNvPr id="4" name="Groupe 3">
            <a:extLst>
              <a:ext uri="{FF2B5EF4-FFF2-40B4-BE49-F238E27FC236}">
                <a16:creationId xmlns:a16="http://schemas.microsoft.com/office/drawing/2014/main" id="{4635E7D9-35C4-82C0-A304-661A81CEE50D}"/>
              </a:ext>
            </a:extLst>
          </p:cNvPr>
          <p:cNvGrpSpPr/>
          <p:nvPr/>
        </p:nvGrpSpPr>
        <p:grpSpPr>
          <a:xfrm>
            <a:off x="2223482" y="2887361"/>
            <a:ext cx="1557942" cy="1288900"/>
            <a:chOff x="2223482" y="2887361"/>
            <a:chExt cx="1557942" cy="128890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12DDED7-889E-D134-EB50-F6BB2AD06302}"/>
                </a:ext>
              </a:extLst>
            </p:cNvPr>
            <p:cNvSpPr/>
            <p:nvPr/>
          </p:nvSpPr>
          <p:spPr>
            <a:xfrm>
              <a:off x="2744721" y="2899010"/>
              <a:ext cx="1014478" cy="16223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36000" bIns="0" rtlCol="0" anchor="ctr"/>
            <a:lstStyle/>
            <a:p>
              <a:r>
                <a:rPr lang="fr-F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SUDOC - ABES1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6CB83B8-BD58-4D70-A8A8-ED914931BDAF}"/>
                </a:ext>
              </a:extLst>
            </p:cNvPr>
            <p:cNvSpPr/>
            <p:nvPr/>
          </p:nvSpPr>
          <p:spPr>
            <a:xfrm>
              <a:off x="2744722" y="3108119"/>
              <a:ext cx="1031449" cy="170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36000" bIns="0" rtlCol="0" anchor="ctr"/>
            <a:lstStyle/>
            <a:p>
              <a:r>
                <a:rPr lang="fr-F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SUDOC - ABES2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7A311C2F-215B-4BAF-4D62-06E660E6F851}"/>
                </a:ext>
              </a:extLst>
            </p:cNvPr>
            <p:cNvSpPr/>
            <p:nvPr/>
          </p:nvSpPr>
          <p:spPr>
            <a:xfrm>
              <a:off x="2739468" y="3322595"/>
              <a:ext cx="1031449" cy="16223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36000" bIns="0" rtlCol="0" anchor="ctr"/>
            <a:lstStyle/>
            <a:p>
              <a:r>
                <a:rPr lang="fr-F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SUDOC - ABES3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45AA077-615F-CA23-74A4-3E68789586FD}"/>
                </a:ext>
              </a:extLst>
            </p:cNvPr>
            <p:cNvSpPr/>
            <p:nvPr/>
          </p:nvSpPr>
          <p:spPr>
            <a:xfrm>
              <a:off x="2744721" y="3530502"/>
              <a:ext cx="1036703" cy="16223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36000" bIns="0" rtlCol="0" anchor="ctr"/>
            <a:lstStyle/>
            <a:p>
              <a:r>
                <a:rPr lang="fr-F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SUDOC - ABES4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6498D8BA-9487-1648-9720-97DFE47D976E}"/>
                </a:ext>
              </a:extLst>
            </p:cNvPr>
            <p:cNvSpPr/>
            <p:nvPr/>
          </p:nvSpPr>
          <p:spPr>
            <a:xfrm>
              <a:off x="2739468" y="3755707"/>
              <a:ext cx="1041956" cy="14383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36000" bIns="0" rtlCol="0" anchor="ctr"/>
            <a:lstStyle/>
            <a:p>
              <a:r>
                <a:rPr lang="fr-F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SUDOC - ABES5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48127B1-F974-FD6E-013E-3A2E049D4F55}"/>
                </a:ext>
              </a:extLst>
            </p:cNvPr>
            <p:cNvSpPr/>
            <p:nvPr/>
          </p:nvSpPr>
          <p:spPr>
            <a:xfrm>
              <a:off x="2739469" y="3952119"/>
              <a:ext cx="1041955" cy="16223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36000" bIns="0" rtlCol="0" anchor="ctr"/>
            <a:lstStyle/>
            <a:p>
              <a:r>
                <a:rPr lang="fr-F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SUDOC - ABES6</a:t>
              </a:r>
            </a:p>
          </p:txBody>
        </p:sp>
        <p:pic>
          <p:nvPicPr>
            <p:cNvPr id="3" name="Image 3">
              <a:extLst>
                <a:ext uri="{FF2B5EF4-FFF2-40B4-BE49-F238E27FC236}">
                  <a16:creationId xmlns:a16="http://schemas.microsoft.com/office/drawing/2014/main" id="{0BA61C66-13A7-C5F8-943F-A8BFD3BD69C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223482" y="2887361"/>
              <a:ext cx="451607" cy="12889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58812091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41C4DA8-5E3E-5844-4808-80C9ECEA1C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12700" lvl="5" algn="ctr"/>
            <a:r>
              <a:rPr lang="fr-FR" sz="4100" kern="1200">
                <a:solidFill>
                  <a:srgbClr val="557EF6"/>
                </a:solidFill>
                <a:latin typeface="+mn-lt"/>
                <a:ea typeface="+mn-ea"/>
                <a:cs typeface="+mn-cs"/>
              </a:rPr>
              <a:t>Evaluation Qualitative</a:t>
            </a:r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60A63D8-A113-C2F2-DE71-8D89FC8C38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939069"/>
          </a:xfrm>
        </p:spPr>
        <p:txBody>
          <a:bodyPr>
            <a:normAutofit/>
          </a:bodyPr>
          <a:lstStyle/>
          <a:p>
            <a:r>
              <a:rPr lang="fr-FR"/>
              <a:t>Grille d’analyse qualitative pour juger de la qualité de l’indexation (effectuée par machine ou humain)</a:t>
            </a:r>
          </a:p>
          <a:p>
            <a:pPr marL="457200" lvl="1" indent="0">
              <a:buNone/>
            </a:pPr>
            <a:endParaRPr lang="fr-FR"/>
          </a:p>
          <a:p>
            <a:pPr marL="0" indent="0">
              <a:buNone/>
            </a:pPr>
            <a:endParaRPr lang="fr-FR"/>
          </a:p>
          <a:p>
            <a:endParaRPr lang="fr-FR"/>
          </a:p>
          <a:p>
            <a:endParaRPr lang="fr-FR"/>
          </a:p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CB83352E-34BC-1CFA-2B9E-F5E00B78CF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66254"/>
            <a:ext cx="12192000" cy="925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337861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2FCBC-EEB5-4C69-B74C-B6D6B76A6DCD}" type="slidenum">
              <a:rPr lang="fr-FR" smtClean="0"/>
              <a:t>36</a:t>
            </a:fld>
            <a:endParaRPr lang="fr-FR"/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2152650" y="609601"/>
            <a:ext cx="7886700" cy="9534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Les modèles de prédiction</a:t>
            </a:r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>
          <a:xfrm>
            <a:off x="1157568" y="1787037"/>
            <a:ext cx="10092323" cy="43453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3000" b="1" i="1">
                <a:solidFill>
                  <a:srgbClr val="F36A4D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Différentes approches testées</a:t>
            </a:r>
          </a:p>
          <a:p>
            <a:pPr>
              <a:buClr>
                <a:srgbClr val="F36A4D"/>
              </a:buClr>
              <a:buFont typeface="Wingdings" panose="05000000000000000000" pitchFamily="2" charset="2"/>
              <a:buChar char="Ø"/>
            </a:pPr>
            <a:r>
              <a:rPr lang="fr-FR" sz="240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 Machine </a:t>
            </a:r>
            <a:r>
              <a:rPr lang="fr-FR" sz="2400" err="1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learning</a:t>
            </a:r>
            <a:endParaRPr lang="fr-FR" sz="240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  <a:p>
            <a:pPr lvl="1">
              <a:buClr>
                <a:srgbClr val="F36A4D"/>
              </a:buClr>
              <a:buFont typeface="Courier New" panose="02070309020205020404" pitchFamily="49" charset="0"/>
              <a:buChar char="o"/>
            </a:pPr>
            <a:r>
              <a:rPr lang="fr-FR" sz="240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Algorithmes classiques adaptés à la problématique multi-labels</a:t>
            </a:r>
          </a:p>
          <a:p>
            <a:pPr lvl="2">
              <a:buClr>
                <a:srgbClr val="F36A4D"/>
              </a:buClr>
              <a:buFont typeface="Courier New" panose="02070309020205020404" pitchFamily="49" charset="0"/>
              <a:buChar char="o"/>
            </a:pPr>
            <a:r>
              <a:rPr lang="fr-FR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Travaux précédents à l’ABES</a:t>
            </a:r>
          </a:p>
          <a:p>
            <a:pPr lvl="2">
              <a:buClr>
                <a:srgbClr val="F36A4D"/>
              </a:buClr>
              <a:buFont typeface="Courier New" panose="02070309020205020404" pitchFamily="49" charset="0"/>
              <a:buChar char="o"/>
            </a:pPr>
            <a:r>
              <a:rPr lang="fr-FR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Premiers résultats peu concluants</a:t>
            </a:r>
          </a:p>
          <a:p>
            <a:pPr lvl="2">
              <a:buClr>
                <a:srgbClr val="F36A4D"/>
              </a:buClr>
              <a:buFont typeface="Courier New" panose="02070309020205020404" pitchFamily="49" charset="0"/>
              <a:buChar char="o"/>
            </a:pPr>
            <a:endParaRPr lang="fr-FR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  <a:p>
            <a:pPr marL="0" indent="0">
              <a:buClr>
                <a:srgbClr val="F36A4D"/>
              </a:buClr>
              <a:buNone/>
            </a:pPr>
            <a:endParaRPr lang="fr-FR" sz="240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  <a:p>
            <a:pPr marL="457200" lvl="1" indent="0">
              <a:buClr>
                <a:srgbClr val="C00000"/>
              </a:buClr>
              <a:buNone/>
            </a:pPr>
            <a:endParaRPr lang="fr-FR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F6742E72-EEB0-290D-37EF-E402BF597A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90900" y="253841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" name="Image 7" descr="Une image contenant graphique&#10;&#10;Description générée automatiquement">
            <a:extLst>
              <a:ext uri="{FF2B5EF4-FFF2-40B4-BE49-F238E27FC236}">
                <a16:creationId xmlns:a16="http://schemas.microsoft.com/office/drawing/2014/main" id="{15781860-470C-3349-626F-3F0DC49557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3043" y="3299664"/>
            <a:ext cx="4203700" cy="3424600"/>
          </a:xfrm>
          <a:prstGeom prst="rect">
            <a:avLst/>
          </a:prstGeom>
        </p:spPr>
      </p:pic>
      <p:grpSp>
        <p:nvGrpSpPr>
          <p:cNvPr id="16" name="Groupe 15">
            <a:extLst>
              <a:ext uri="{FF2B5EF4-FFF2-40B4-BE49-F238E27FC236}">
                <a16:creationId xmlns:a16="http://schemas.microsoft.com/office/drawing/2014/main" id="{9D817492-F77E-7F2C-FE7F-7B06B08346E7}"/>
              </a:ext>
            </a:extLst>
          </p:cNvPr>
          <p:cNvGrpSpPr/>
          <p:nvPr/>
        </p:nvGrpSpPr>
        <p:grpSpPr>
          <a:xfrm>
            <a:off x="3048982" y="4175504"/>
            <a:ext cx="1557942" cy="1288900"/>
            <a:chOff x="2223482" y="2887361"/>
            <a:chExt cx="1557942" cy="128890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A17C698-0740-4740-5062-793927840F12}"/>
                </a:ext>
              </a:extLst>
            </p:cNvPr>
            <p:cNvSpPr/>
            <p:nvPr/>
          </p:nvSpPr>
          <p:spPr>
            <a:xfrm>
              <a:off x="2744721" y="2899010"/>
              <a:ext cx="1014478" cy="16223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36000" bIns="0" rtlCol="0" anchor="ctr"/>
            <a:lstStyle/>
            <a:p>
              <a:r>
                <a:rPr lang="fr-F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SUDOC - ABES1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AB0836A7-9727-6730-F76E-C28CA444760F}"/>
                </a:ext>
              </a:extLst>
            </p:cNvPr>
            <p:cNvSpPr/>
            <p:nvPr/>
          </p:nvSpPr>
          <p:spPr>
            <a:xfrm>
              <a:off x="2744722" y="3108119"/>
              <a:ext cx="1031449" cy="170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36000" bIns="0" rtlCol="0" anchor="ctr"/>
            <a:lstStyle/>
            <a:p>
              <a:r>
                <a:rPr lang="fr-F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SUDOC - ABES2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35B9E19-623D-A304-CAFF-BA55FF69D10A}"/>
                </a:ext>
              </a:extLst>
            </p:cNvPr>
            <p:cNvSpPr/>
            <p:nvPr/>
          </p:nvSpPr>
          <p:spPr>
            <a:xfrm>
              <a:off x="2739468" y="3322595"/>
              <a:ext cx="1031449" cy="16223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36000" bIns="0" rtlCol="0" anchor="ctr"/>
            <a:lstStyle/>
            <a:p>
              <a:r>
                <a:rPr lang="fr-F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SUDOC - ABES3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78F486D-464A-1395-D952-C190C5CB7994}"/>
                </a:ext>
              </a:extLst>
            </p:cNvPr>
            <p:cNvSpPr/>
            <p:nvPr/>
          </p:nvSpPr>
          <p:spPr>
            <a:xfrm>
              <a:off x="2744721" y="3530502"/>
              <a:ext cx="1036703" cy="16223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36000" bIns="0" rtlCol="0" anchor="ctr"/>
            <a:lstStyle/>
            <a:p>
              <a:r>
                <a:rPr lang="fr-F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SUDOC - ABES4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8B95676-1427-55B7-8459-F26EB563FBF7}"/>
                </a:ext>
              </a:extLst>
            </p:cNvPr>
            <p:cNvSpPr/>
            <p:nvPr/>
          </p:nvSpPr>
          <p:spPr>
            <a:xfrm>
              <a:off x="2739468" y="3755707"/>
              <a:ext cx="1041956" cy="14383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36000" bIns="0" rtlCol="0" anchor="ctr"/>
            <a:lstStyle/>
            <a:p>
              <a:r>
                <a:rPr lang="fr-F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SUDOC - ABES5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D43EF3BD-4512-2474-5114-550A26364921}"/>
                </a:ext>
              </a:extLst>
            </p:cNvPr>
            <p:cNvSpPr/>
            <p:nvPr/>
          </p:nvSpPr>
          <p:spPr>
            <a:xfrm>
              <a:off x="2739469" y="3952119"/>
              <a:ext cx="1041955" cy="16223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36000" bIns="0" rtlCol="0" anchor="ctr"/>
            <a:lstStyle/>
            <a:p>
              <a:r>
                <a:rPr lang="fr-F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SUDOC - ABES6</a:t>
              </a:r>
            </a:p>
          </p:txBody>
        </p:sp>
        <p:pic>
          <p:nvPicPr>
            <p:cNvPr id="15" name="Image 3">
              <a:extLst>
                <a:ext uri="{FF2B5EF4-FFF2-40B4-BE49-F238E27FC236}">
                  <a16:creationId xmlns:a16="http://schemas.microsoft.com/office/drawing/2014/main" id="{E94E084B-A407-4287-AD84-44ECCA914B5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223482" y="2887361"/>
              <a:ext cx="451607" cy="1288900"/>
            </a:xfrm>
            <a:prstGeom prst="rect">
              <a:avLst/>
            </a:prstGeom>
          </p:spPr>
        </p:pic>
      </p:grpSp>
      <p:pic>
        <p:nvPicPr>
          <p:cNvPr id="17" name="Image 17">
            <a:extLst>
              <a:ext uri="{FF2B5EF4-FFF2-40B4-BE49-F238E27FC236}">
                <a16:creationId xmlns:a16="http://schemas.microsoft.com/office/drawing/2014/main" id="{2D0419FF-E78C-0094-5905-EEBEAE8D4D1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90862" y="5462360"/>
            <a:ext cx="1746704" cy="468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274903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2FCBC-EEB5-4C69-B74C-B6D6B76A6DCD}" type="slidenum">
              <a:rPr lang="fr-FR" smtClean="0"/>
              <a:t>37</a:t>
            </a:fld>
            <a:endParaRPr lang="fr-FR"/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2152650" y="609601"/>
            <a:ext cx="7886700" cy="9534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Les modèles de prédiction</a:t>
            </a:r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>
          <a:xfrm>
            <a:off x="1157568" y="1787036"/>
            <a:ext cx="10092323" cy="4569311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3000" b="1" i="1">
                <a:solidFill>
                  <a:srgbClr val="F36A4D"/>
                </a:solidFill>
                <a:latin typeface="Arial Narrow"/>
                <a:cs typeface="Times New Roman"/>
              </a:rPr>
              <a:t>Différentes approches testées</a:t>
            </a:r>
          </a:p>
          <a:p>
            <a:pPr>
              <a:buClr>
                <a:srgbClr val="F36A4D"/>
              </a:buClr>
              <a:buFont typeface="Wingdings" panose="05000000000000000000" pitchFamily="2" charset="2"/>
              <a:buChar char="Ø"/>
            </a:pPr>
            <a:r>
              <a:rPr lang="fr-FR" sz="240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</a:rPr>
              <a:t> Machine </a:t>
            </a:r>
            <a:r>
              <a:rPr lang="fr-FR" sz="2400" err="1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</a:rPr>
              <a:t>learning</a:t>
            </a:r>
            <a:endParaRPr lang="fr-FR" sz="2400">
              <a:solidFill>
                <a:schemeClr val="tx1">
                  <a:lumMod val="75000"/>
                  <a:lumOff val="25000"/>
                </a:schemeClr>
              </a:solidFill>
              <a:latin typeface="Arial Narrow"/>
            </a:endParaRPr>
          </a:p>
          <a:p>
            <a:pPr lvl="1">
              <a:spcAft>
                <a:spcPts val="600"/>
              </a:spcAft>
              <a:buClr>
                <a:srgbClr val="F36A4D"/>
              </a:buClr>
              <a:buFont typeface="Courier New" panose="02070309020205020404" pitchFamily="49" charset="0"/>
              <a:buChar char="o"/>
            </a:pPr>
            <a:r>
              <a:rPr lang="fr-FR" sz="2400">
                <a:solidFill>
                  <a:schemeClr val="bg2">
                    <a:lumMod val="75000"/>
                  </a:schemeClr>
                </a:solidFill>
                <a:latin typeface="Arial Narrow"/>
              </a:rPr>
              <a:t>Algorithmes classiques adaptés à la problématique multi-labels</a:t>
            </a:r>
            <a:endParaRPr lang="fr-FR">
              <a:solidFill>
                <a:schemeClr val="bg2">
                  <a:lumMod val="75000"/>
                </a:schemeClr>
              </a:solidFill>
              <a:latin typeface="Arial Narrow"/>
            </a:endParaRPr>
          </a:p>
          <a:p>
            <a:pPr lvl="1">
              <a:spcAft>
                <a:spcPts val="600"/>
              </a:spcAft>
              <a:buClr>
                <a:srgbClr val="F36A4D"/>
              </a:buClr>
              <a:buFont typeface="Courier New" panose="02070309020205020404" pitchFamily="49" charset="0"/>
              <a:buChar char="o"/>
            </a:pPr>
            <a:r>
              <a:rPr lang="fr-FR" sz="240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</a:rPr>
              <a:t>Recherche </a:t>
            </a:r>
            <a:r>
              <a:rPr lang="fr-FR" sz="2400" b="1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</a:rPr>
              <a:t>sémantique</a:t>
            </a:r>
            <a:r>
              <a:rPr lang="fr-FR" sz="240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</a:rPr>
              <a:t> (approche par « </a:t>
            </a:r>
            <a:r>
              <a:rPr lang="fr-FR" sz="2400" err="1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</a:rPr>
              <a:t>embeddings</a:t>
            </a:r>
            <a:r>
              <a:rPr lang="fr-FR" sz="240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</a:rPr>
              <a:t> »)</a:t>
            </a:r>
          </a:p>
          <a:p>
            <a:pPr lvl="2">
              <a:buClr>
                <a:srgbClr val="F36A4D"/>
              </a:buClr>
              <a:buFont typeface="Courier New" panose="02070309020205020404" pitchFamily="49" charset="0"/>
              <a:buChar char="o"/>
            </a:pPr>
            <a:r>
              <a:rPr lang="fr-FR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</a:rPr>
              <a:t>​</a:t>
            </a:r>
            <a:r>
              <a:rPr lang="fr-FR" sz="2200" err="1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</a:rPr>
              <a:t>Embedding</a:t>
            </a:r>
            <a:r>
              <a:rPr lang="fr-FR" sz="220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</a:rPr>
              <a:t> = représentation mathématique (vecteur) d’un mot en fonction de son contexte dans un texte, selon différents aspects (&gt; 100 “dimensions”)​</a:t>
            </a:r>
          </a:p>
          <a:p>
            <a:pPr lvl="2">
              <a:buClr>
                <a:srgbClr val="F36A4D"/>
              </a:buClr>
              <a:buFont typeface="Courier New" panose="02070309020205020404" pitchFamily="49" charset="0"/>
              <a:buChar char="o"/>
            </a:pPr>
            <a:endParaRPr lang="fr-FR" sz="220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  <a:p>
            <a:pPr lvl="2">
              <a:buClr>
                <a:srgbClr val="F36A4D"/>
              </a:buClr>
              <a:buFont typeface="Courier New" panose="02070309020205020404" pitchFamily="49" charset="0"/>
              <a:buChar char="o"/>
            </a:pPr>
            <a:endParaRPr lang="fr-FR" sz="220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  <a:p>
            <a:pPr lvl="2">
              <a:buClr>
                <a:srgbClr val="F36A4D"/>
              </a:buClr>
              <a:buFont typeface="Courier New" panose="02070309020205020404" pitchFamily="49" charset="0"/>
              <a:buChar char="o"/>
            </a:pPr>
            <a:endParaRPr lang="fr-FR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  <a:p>
            <a:pPr lvl="2">
              <a:buClr>
                <a:srgbClr val="F36A4D"/>
              </a:buClr>
              <a:buFont typeface="Courier New" panose="02070309020205020404" pitchFamily="49" charset="0"/>
              <a:buChar char="o"/>
            </a:pPr>
            <a:endParaRPr lang="fr-FR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  <a:p>
            <a:pPr lvl="2">
              <a:buClr>
                <a:srgbClr val="F36A4D"/>
              </a:buClr>
              <a:buFont typeface="Courier New" panose="02070309020205020404" pitchFamily="49" charset="0"/>
              <a:buChar char="o"/>
            </a:pPr>
            <a:endParaRPr lang="fr-FR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  <a:p>
            <a:pPr marL="914400" lvl="2" indent="0">
              <a:buClr>
                <a:srgbClr val="F36A4D"/>
              </a:buClr>
              <a:buNone/>
            </a:pPr>
            <a:endParaRPr lang="fr-FR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  <a:p>
            <a:pPr lvl="2">
              <a:buClr>
                <a:srgbClr val="F36A4D"/>
              </a:buClr>
              <a:buFont typeface="Courier New" panose="02070309020205020404" pitchFamily="49" charset="0"/>
              <a:buChar char="o"/>
            </a:pPr>
            <a:r>
              <a:rPr lang="fr-FR" sz="220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</a:rPr>
              <a:t>Trouver les </a:t>
            </a:r>
            <a:r>
              <a:rPr lang="fr-FR" sz="2200" err="1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</a:rPr>
              <a:t>embeddings</a:t>
            </a:r>
            <a:r>
              <a:rPr lang="fr-FR" sz="220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</a:rPr>
              <a:t> de chaînes/concepts RAMEAU les plus similaires à l’</a:t>
            </a:r>
            <a:r>
              <a:rPr lang="fr-FR" sz="2200" err="1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</a:rPr>
              <a:t>embedding</a:t>
            </a:r>
            <a:r>
              <a:rPr lang="fr-FR" sz="220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</a:rPr>
              <a:t> d’une notice à indexer​</a:t>
            </a:r>
          </a:p>
          <a:p>
            <a:pPr marL="457200" lvl="1" indent="0">
              <a:buClr>
                <a:srgbClr val="C00000"/>
              </a:buClr>
              <a:buNone/>
            </a:pPr>
            <a:endParaRPr lang="fr-FR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2" name="Tableau 1">
            <a:extLst>
              <a:ext uri="{FF2B5EF4-FFF2-40B4-BE49-F238E27FC236}">
                <a16:creationId xmlns:a16="http://schemas.microsoft.com/office/drawing/2014/main" id="{0847AC3D-88C0-8030-F3C8-70C1903FE9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5631183"/>
              </p:ext>
            </p:extLst>
          </p:nvPr>
        </p:nvGraphicFramePr>
        <p:xfrm>
          <a:off x="2436310" y="4136654"/>
          <a:ext cx="7774490" cy="1244360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4688390">
                  <a:extLst>
                    <a:ext uri="{9D8B030D-6E8A-4147-A177-3AD203B41FA5}">
                      <a16:colId xmlns:a16="http://schemas.microsoft.com/office/drawing/2014/main" val="890464027"/>
                    </a:ext>
                  </a:extLst>
                </a:gridCol>
                <a:gridCol w="3086100">
                  <a:extLst>
                    <a:ext uri="{9D8B030D-6E8A-4147-A177-3AD203B41FA5}">
                      <a16:colId xmlns:a16="http://schemas.microsoft.com/office/drawing/2014/main" val="926916861"/>
                    </a:ext>
                  </a:extLst>
                </a:gridCol>
              </a:tblGrid>
              <a:tr h="388862">
                <a:tc>
                  <a:txBody>
                    <a:bodyPr/>
                    <a:lstStyle/>
                    <a:p>
                      <a:pPr algn="ctr" fontAlgn="base"/>
                      <a:r>
                        <a:rPr lang="fr-FR" sz="1400" b="1" err="1">
                          <a:solidFill>
                            <a:schemeClr val="tx1"/>
                          </a:solidFill>
                          <a:effectLst/>
                        </a:rPr>
                        <a:t>Embeddings</a:t>
                      </a:r>
                      <a:r>
                        <a:rPr lang="fr-FR" sz="1400" b="1">
                          <a:solidFill>
                            <a:schemeClr val="tx1"/>
                          </a:solidFill>
                          <a:effectLst/>
                        </a:rPr>
                        <a:t> de toutes les chaînes (ou concepts) RAMEAU</a:t>
                      </a:r>
                      <a:endParaRPr lang="fr-FR" sz="1400" b="1" i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fr-FR" sz="1400" b="1" err="1">
                          <a:solidFill>
                            <a:schemeClr val="tx1"/>
                          </a:solidFill>
                          <a:effectLst/>
                        </a:rPr>
                        <a:t>Embedding</a:t>
                      </a:r>
                      <a:r>
                        <a:rPr lang="fr-FR" sz="1400" b="1">
                          <a:solidFill>
                            <a:schemeClr val="tx1"/>
                          </a:solidFill>
                          <a:effectLst/>
                        </a:rPr>
                        <a:t> d’une notice à indexer​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73592242"/>
                  </a:ext>
                </a:extLst>
              </a:tr>
              <a:tr h="855498">
                <a:tc>
                  <a:txBody>
                    <a:bodyPr/>
                    <a:lstStyle/>
                    <a:p>
                      <a:pPr algn="ctr" fontAlgn="base"/>
                      <a:r>
                        <a:rPr lang="fr-FR" sz="1400" b="0">
                          <a:solidFill>
                            <a:schemeClr val="tx1"/>
                          </a:solidFill>
                          <a:effectLst/>
                        </a:rPr>
                        <a:t>Chaînes (ou concepts) RAMEAU + les titres et résumés des notices biblio. liées​​</a:t>
                      </a:r>
                    </a:p>
                    <a:p>
                      <a:pPr algn="ctr" fontAlgn="base"/>
                      <a:endParaRPr lang="fr-FR" sz="600" b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 fontAlgn="base"/>
                      <a:r>
                        <a:rPr lang="fr-FR" sz="1400" b="0">
                          <a:solidFill>
                            <a:schemeClr val="tx1"/>
                          </a:solidFill>
                          <a:effectLst/>
                        </a:rPr>
                        <a:t>​= « chaînes enrichies » (ou concepts)​</a:t>
                      </a:r>
                      <a:endParaRPr lang="fr-FR" sz="1400" b="0" i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fr-FR" sz="1400" b="0">
                          <a:solidFill>
                            <a:schemeClr val="tx1"/>
                          </a:solidFill>
                          <a:effectLst/>
                        </a:rPr>
                        <a:t>1 notice = Titre + Résumé​</a:t>
                      </a:r>
                      <a:endParaRPr lang="fr-FR" sz="1400" b="0" i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5312890"/>
                  </a:ext>
                </a:extLst>
              </a:tr>
            </a:tbl>
          </a:graphicData>
        </a:graphic>
      </p:graphicFrame>
      <p:sp>
        <p:nvSpPr>
          <p:cNvPr id="3" name="Rectangle 1">
            <a:extLst>
              <a:ext uri="{FF2B5EF4-FFF2-40B4-BE49-F238E27FC236}">
                <a16:creationId xmlns:a16="http://schemas.microsoft.com/office/drawing/2014/main" id="{F6742E72-EEB0-290D-37EF-E402BF597A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90900" y="253841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656027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E6452901-3DB6-BA4C-6F00-6BF0330B1666}"/>
              </a:ext>
            </a:extLst>
          </p:cNvPr>
          <p:cNvSpPr/>
          <p:nvPr/>
        </p:nvSpPr>
        <p:spPr>
          <a:xfrm>
            <a:off x="2035091" y="5007556"/>
            <a:ext cx="4441144" cy="863381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2FCBC-EEB5-4C69-B74C-B6D6B76A6DCD}" type="slidenum">
              <a:rPr lang="fr-FR" smtClean="0"/>
              <a:t>38</a:t>
            </a:fld>
            <a:endParaRPr lang="fr-FR"/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2152650" y="609601"/>
            <a:ext cx="7886700" cy="9534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Les modèles de prédiction</a:t>
            </a:r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F6742E72-EEB0-290D-37EF-E402BF597A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90900" y="253841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>
          <a:xfrm>
            <a:off x="1157569" y="1787035"/>
            <a:ext cx="5519456" cy="4028541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3300" b="1" i="1">
                <a:solidFill>
                  <a:srgbClr val="F36A4D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Différentes approches testées</a:t>
            </a:r>
          </a:p>
          <a:p>
            <a:pPr>
              <a:buClr>
                <a:srgbClr val="F36A4D"/>
              </a:buClr>
              <a:buFont typeface="Wingdings" panose="05000000000000000000" pitchFamily="2" charset="2"/>
              <a:buChar char="Ø"/>
            </a:pPr>
            <a:r>
              <a:rPr lang="fr-FR" sz="240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</a:rPr>
              <a:t> </a:t>
            </a:r>
            <a:r>
              <a:rPr lang="fr-FR" sz="260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</a:rPr>
              <a:t>Machine </a:t>
            </a:r>
            <a:r>
              <a:rPr lang="fr-FR" sz="2600" err="1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</a:rPr>
              <a:t>learning</a:t>
            </a:r>
            <a:endParaRPr lang="fr-FR" sz="2600">
              <a:solidFill>
                <a:schemeClr val="tx1">
                  <a:lumMod val="75000"/>
                  <a:lumOff val="25000"/>
                </a:schemeClr>
              </a:solidFill>
              <a:latin typeface="Arial Narrow"/>
            </a:endParaRPr>
          </a:p>
          <a:p>
            <a:pPr lvl="1">
              <a:spcAft>
                <a:spcPts val="600"/>
              </a:spcAft>
              <a:buClr>
                <a:srgbClr val="F36A4D"/>
              </a:buClr>
              <a:buFont typeface="Courier New" panose="02070309020205020404" pitchFamily="49" charset="0"/>
              <a:buChar char="o"/>
            </a:pPr>
            <a:r>
              <a:rPr lang="fr-FR">
                <a:solidFill>
                  <a:schemeClr val="bg2">
                    <a:lumMod val="75000"/>
                  </a:schemeClr>
                </a:solidFill>
                <a:latin typeface="Arial Narrow"/>
              </a:rPr>
              <a:t>Algorithmes classiques adaptés à la problématique multi-labels</a:t>
            </a:r>
          </a:p>
          <a:p>
            <a:pPr lvl="1">
              <a:spcAft>
                <a:spcPts val="600"/>
              </a:spcAft>
              <a:buClr>
                <a:srgbClr val="F36A4D"/>
              </a:buClr>
              <a:buFont typeface="Courier New" panose="02070309020205020404" pitchFamily="49" charset="0"/>
              <a:buChar char="o"/>
            </a:pPr>
            <a:r>
              <a:rPr lang="fr-FR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</a:rPr>
              <a:t>Recherche </a:t>
            </a:r>
            <a:r>
              <a:rPr lang="fr-FR" b="1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</a:rPr>
              <a:t>sémantique</a:t>
            </a:r>
            <a:r>
              <a:rPr lang="fr-FR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</a:rPr>
              <a:t> (approche par « </a:t>
            </a:r>
            <a:r>
              <a:rPr lang="fr-FR" err="1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</a:rPr>
              <a:t>embeddings</a:t>
            </a:r>
            <a:r>
              <a:rPr lang="fr-FR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</a:rPr>
              <a:t> »)</a:t>
            </a:r>
          </a:p>
          <a:p>
            <a:pPr lvl="2">
              <a:buClr>
                <a:srgbClr val="F36A4D"/>
              </a:buClr>
              <a:buFont typeface="Courier New" panose="02070309020205020404" pitchFamily="49" charset="0"/>
              <a:buChar char="o"/>
            </a:pPr>
            <a:endParaRPr lang="fr-FR" sz="220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  <a:p>
            <a:pPr lvl="2">
              <a:buClr>
                <a:srgbClr val="F36A4D"/>
              </a:buClr>
              <a:buFont typeface="Courier New" panose="02070309020205020404" pitchFamily="49" charset="0"/>
              <a:buChar char="o"/>
            </a:pPr>
            <a:endParaRPr lang="fr-FR" sz="220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  <a:p>
            <a:pPr lvl="2">
              <a:buClr>
                <a:srgbClr val="F36A4D"/>
              </a:buClr>
              <a:buFont typeface="Courier New" panose="02070309020205020404" pitchFamily="49" charset="0"/>
              <a:buChar char="o"/>
            </a:pPr>
            <a:r>
              <a:rPr lang="fr-FR" sz="220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Des résultats potentiellement intéressants</a:t>
            </a:r>
          </a:p>
          <a:p>
            <a:pPr lvl="2">
              <a:buClr>
                <a:srgbClr val="F36A4D"/>
              </a:buClr>
              <a:buFont typeface="Courier New" panose="02070309020205020404" pitchFamily="49" charset="0"/>
              <a:buChar char="o"/>
            </a:pPr>
            <a:r>
              <a:rPr lang="fr-FR" sz="220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</a:rPr>
              <a:t>Meilleur que les indexeurs sur le </a:t>
            </a:r>
            <a:r>
              <a:rPr lang="fr-FR" sz="2200" b="1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</a:rPr>
              <a:t>rappel</a:t>
            </a:r>
            <a:r>
              <a:rPr lang="fr-FR" sz="220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</a:rPr>
              <a:t> </a:t>
            </a:r>
            <a:endParaRPr lang="fr-FR" sz="220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  <a:p>
            <a:pPr lvl="2">
              <a:buClr>
                <a:srgbClr val="F36A4D"/>
              </a:buClr>
              <a:buFont typeface="Courier New" panose="02070309020205020404" pitchFamily="49" charset="0"/>
              <a:buChar char="o"/>
            </a:pPr>
            <a:endParaRPr lang="fr-FR" sz="220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  <a:p>
            <a:pPr lvl="2">
              <a:buClr>
                <a:srgbClr val="F36A4D"/>
              </a:buClr>
              <a:buFont typeface="Courier New" panose="02070309020205020404" pitchFamily="49" charset="0"/>
              <a:buChar char="o"/>
            </a:pPr>
            <a:endParaRPr lang="fr-FR" sz="220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  <a:p>
            <a:pPr marL="914400" lvl="2" indent="0">
              <a:buClr>
                <a:srgbClr val="F36A4D"/>
              </a:buClr>
              <a:buNone/>
            </a:pPr>
            <a:r>
              <a:rPr lang="fr-FR" sz="220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</a:rPr>
              <a:t>=&gt; Meilleure capacité à trouver l’ensemble des labels/chaines d’indexation pour 1 notice</a:t>
            </a:r>
          </a:p>
          <a:p>
            <a:pPr lvl="2">
              <a:buClr>
                <a:srgbClr val="F36A4D"/>
              </a:buClr>
              <a:buFont typeface="Courier New" panose="02070309020205020404" pitchFamily="49" charset="0"/>
              <a:buChar char="o"/>
            </a:pPr>
            <a:endParaRPr lang="fr-FR" sz="220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  <a:p>
            <a:pPr lvl="2">
              <a:buClr>
                <a:srgbClr val="F36A4D"/>
              </a:buClr>
              <a:buFont typeface="Courier New" panose="02070309020205020404" pitchFamily="49" charset="0"/>
              <a:buChar char="o"/>
            </a:pPr>
            <a:endParaRPr lang="fr-FR" sz="220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  <a:p>
            <a:pPr lvl="2">
              <a:buClr>
                <a:srgbClr val="F36A4D"/>
              </a:buClr>
              <a:buFont typeface="Courier New" panose="02070309020205020404" pitchFamily="49" charset="0"/>
              <a:buChar char="o"/>
            </a:pPr>
            <a:endParaRPr lang="fr-FR" sz="220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  <a:p>
            <a:pPr lvl="2">
              <a:buClr>
                <a:srgbClr val="F36A4D"/>
              </a:buClr>
              <a:buFont typeface="Courier New" panose="02070309020205020404" pitchFamily="49" charset="0"/>
              <a:buChar char="o"/>
            </a:pPr>
            <a:endParaRPr lang="fr-FR" sz="220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  <a:p>
            <a:pPr lvl="2">
              <a:buClr>
                <a:srgbClr val="F36A4D"/>
              </a:buClr>
              <a:buFont typeface="Courier New" panose="02070309020205020404" pitchFamily="49" charset="0"/>
              <a:buChar char="o"/>
            </a:pPr>
            <a:endParaRPr lang="fr-FR" sz="220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  <a:p>
            <a:pPr lvl="2">
              <a:buClr>
                <a:srgbClr val="F36A4D"/>
              </a:buClr>
              <a:buFont typeface="Courier New" panose="02070309020205020404" pitchFamily="49" charset="0"/>
              <a:buChar char="o"/>
            </a:pPr>
            <a:endParaRPr lang="fr-FR" sz="220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  <a:p>
            <a:pPr lvl="2">
              <a:buClr>
                <a:srgbClr val="F36A4D"/>
              </a:buClr>
              <a:buFont typeface="Courier New" panose="02070309020205020404" pitchFamily="49" charset="0"/>
              <a:buChar char="o"/>
            </a:pPr>
            <a:endParaRPr lang="fr-FR" sz="220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  <a:p>
            <a:pPr lvl="2">
              <a:buClr>
                <a:srgbClr val="F36A4D"/>
              </a:buClr>
              <a:buFont typeface="Courier New" panose="02070309020205020404" pitchFamily="49" charset="0"/>
              <a:buChar char="o"/>
            </a:pPr>
            <a:endParaRPr lang="fr-FR" sz="220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  <a:p>
            <a:pPr lvl="2">
              <a:buClr>
                <a:srgbClr val="F36A4D"/>
              </a:buClr>
              <a:buFont typeface="Courier New" panose="02070309020205020404" pitchFamily="49" charset="0"/>
              <a:buChar char="o"/>
            </a:pPr>
            <a:endParaRPr lang="fr-FR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  <a:p>
            <a:pPr lvl="2">
              <a:buClr>
                <a:srgbClr val="F36A4D"/>
              </a:buClr>
              <a:buFont typeface="Courier New" panose="02070309020205020404" pitchFamily="49" charset="0"/>
              <a:buChar char="o"/>
            </a:pPr>
            <a:endParaRPr lang="fr-FR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  <a:p>
            <a:pPr lvl="2">
              <a:buClr>
                <a:srgbClr val="F36A4D"/>
              </a:buClr>
              <a:buFont typeface="Courier New" panose="02070309020205020404" pitchFamily="49" charset="0"/>
              <a:buChar char="o"/>
            </a:pPr>
            <a:endParaRPr lang="fr-FR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  <a:p>
            <a:pPr marL="914400" lvl="2" indent="0">
              <a:buClr>
                <a:srgbClr val="F36A4D"/>
              </a:buClr>
              <a:buNone/>
            </a:pPr>
            <a:endParaRPr lang="fr-FR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  <a:p>
            <a:pPr marL="457200" lvl="1" indent="0">
              <a:buClr>
                <a:srgbClr val="C00000"/>
              </a:buClr>
              <a:buNone/>
            </a:pPr>
            <a:endParaRPr lang="fr-FR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</p:txBody>
      </p:sp>
      <p:pic>
        <p:nvPicPr>
          <p:cNvPr id="2" name="Image 3" descr="Une image contenant graphique&#10;&#10;Description générée automatiquement">
            <a:extLst>
              <a:ext uri="{FF2B5EF4-FFF2-40B4-BE49-F238E27FC236}">
                <a16:creationId xmlns:a16="http://schemas.microsoft.com/office/drawing/2014/main" id="{52F18987-F54F-112C-0828-722CA9D1F9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7075" y="1565790"/>
            <a:ext cx="4848225" cy="3945494"/>
          </a:xfrm>
          <a:prstGeom prst="rect">
            <a:avLst/>
          </a:prstGeom>
        </p:spPr>
      </p:pic>
      <p:grpSp>
        <p:nvGrpSpPr>
          <p:cNvPr id="11" name="Groupe 10">
            <a:extLst>
              <a:ext uri="{FF2B5EF4-FFF2-40B4-BE49-F238E27FC236}">
                <a16:creationId xmlns:a16="http://schemas.microsoft.com/office/drawing/2014/main" id="{F7181518-DC8F-FB35-B9DD-58C089F74526}"/>
              </a:ext>
            </a:extLst>
          </p:cNvPr>
          <p:cNvGrpSpPr/>
          <p:nvPr/>
        </p:nvGrpSpPr>
        <p:grpSpPr>
          <a:xfrm>
            <a:off x="8858250" y="5673509"/>
            <a:ext cx="1493743" cy="1127341"/>
            <a:chOff x="8858250" y="5673509"/>
            <a:chExt cx="1493743" cy="1127341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5979DED-9FED-8924-E2D1-C9A71784F18C}"/>
                </a:ext>
              </a:extLst>
            </p:cNvPr>
            <p:cNvSpPr/>
            <p:nvPr/>
          </p:nvSpPr>
          <p:spPr>
            <a:xfrm>
              <a:off x="9207536" y="5845389"/>
              <a:ext cx="808005" cy="12520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36000" bIns="0" rtlCol="0" anchor="ctr"/>
            <a:lstStyle/>
            <a:p>
              <a:r>
                <a:rPr lang="fr-FR" sz="9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SUDOC - ABES1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BD6D306-49AD-65C5-CB19-F3AEB3F01114}"/>
                </a:ext>
              </a:extLst>
            </p:cNvPr>
            <p:cNvSpPr/>
            <p:nvPr/>
          </p:nvSpPr>
          <p:spPr>
            <a:xfrm>
              <a:off x="9207536" y="6006768"/>
              <a:ext cx="821522" cy="13120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36000" bIns="0" rtlCol="0" anchor="ctr"/>
            <a:lstStyle/>
            <a:p>
              <a:r>
                <a:rPr lang="fr-FR" sz="9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SUDOC - ABES2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CFEBAEF6-EE3B-B68F-736B-B53CE4741BD9}"/>
                </a:ext>
              </a:extLst>
            </p:cNvPr>
            <p:cNvSpPr/>
            <p:nvPr/>
          </p:nvSpPr>
          <p:spPr>
            <a:xfrm>
              <a:off x="9203352" y="6172289"/>
              <a:ext cx="821522" cy="12520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36000" bIns="0" rtlCol="0" anchor="ctr"/>
            <a:lstStyle/>
            <a:p>
              <a:r>
                <a:rPr lang="fr-FR" sz="9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SUDOC - ABES3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EEEC8752-B177-A8C7-7579-56B08AAE265F}"/>
                </a:ext>
              </a:extLst>
            </p:cNvPr>
            <p:cNvSpPr/>
            <p:nvPr/>
          </p:nvSpPr>
          <p:spPr>
            <a:xfrm>
              <a:off x="9207536" y="6332740"/>
              <a:ext cx="825706" cy="12520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36000" bIns="0" rtlCol="0" anchor="ctr"/>
            <a:lstStyle/>
            <a:p>
              <a:r>
                <a:rPr lang="fr-FR" sz="9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SUDOC - ABES4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51073ABE-F94D-B0B0-3CAA-FD2D0BBA8C59}"/>
                </a:ext>
              </a:extLst>
            </p:cNvPr>
            <p:cNvSpPr/>
            <p:nvPr/>
          </p:nvSpPr>
          <p:spPr>
            <a:xfrm>
              <a:off x="9203352" y="6506541"/>
              <a:ext cx="829890" cy="11100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36000" bIns="0" rtlCol="0" anchor="ctr"/>
            <a:lstStyle/>
            <a:p>
              <a:r>
                <a:rPr lang="fr-FR" sz="9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SUDOC - ABES5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35E9977B-FA0C-4B25-3E7C-489629C408A0}"/>
                </a:ext>
              </a:extLst>
            </p:cNvPr>
            <p:cNvSpPr/>
            <p:nvPr/>
          </p:nvSpPr>
          <p:spPr>
            <a:xfrm>
              <a:off x="9203352" y="6658121"/>
              <a:ext cx="829889" cy="12520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36000" bIns="0" rtlCol="0" anchor="ctr"/>
            <a:lstStyle/>
            <a:p>
              <a:r>
                <a:rPr lang="fr-FR" sz="9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SUDOC - ABES6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3CBB4645-5707-3A49-422D-82E5FA7E0426}"/>
                </a:ext>
              </a:extLst>
            </p:cNvPr>
            <p:cNvSpPr/>
            <p:nvPr/>
          </p:nvSpPr>
          <p:spPr>
            <a:xfrm>
              <a:off x="9195765" y="5673509"/>
              <a:ext cx="1156228" cy="1420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36000" bIns="0" rtlCol="0" anchor="ctr"/>
            <a:lstStyle/>
            <a:p>
              <a:r>
                <a:rPr lang="fr-FR" sz="9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SUDOC-</a:t>
              </a:r>
              <a:r>
                <a:rPr lang="fr-FR" sz="90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Embeddings</a:t>
              </a:r>
              <a:endParaRPr lang="fr-FR" sz="9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pic>
          <p:nvPicPr>
            <p:cNvPr id="4" name="Image 10">
              <a:extLst>
                <a:ext uri="{FF2B5EF4-FFF2-40B4-BE49-F238E27FC236}">
                  <a16:creationId xmlns:a16="http://schemas.microsoft.com/office/drawing/2014/main" id="{A2BB4F3D-CAC9-4DBE-9BC2-441DDC76C2D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858250" y="5676900"/>
              <a:ext cx="333375" cy="112395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4174447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2FCBC-EEB5-4C69-B74C-B6D6B76A6DCD}" type="slidenum">
              <a:rPr lang="fr-FR" smtClean="0"/>
              <a:t>39</a:t>
            </a:fld>
            <a:endParaRPr lang="fr-FR"/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2152650" y="609601"/>
            <a:ext cx="7886700" cy="9534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Les modèles de prédiction</a:t>
            </a:r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>
          <a:xfrm>
            <a:off x="1157568" y="1787037"/>
            <a:ext cx="10092323" cy="434535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3000" b="1" i="1">
                <a:solidFill>
                  <a:srgbClr val="F36A4D"/>
                </a:solidFill>
                <a:latin typeface="Arial Narrow"/>
                <a:cs typeface="Times New Roman"/>
              </a:rPr>
              <a:t>Différentes approches testées</a:t>
            </a:r>
          </a:p>
          <a:p>
            <a:pPr>
              <a:buClr>
                <a:srgbClr val="F36A4D"/>
              </a:buClr>
              <a:buFont typeface="Wingdings" panose="05000000000000000000" pitchFamily="2" charset="2"/>
              <a:buChar char="Ø"/>
            </a:pPr>
            <a:r>
              <a:rPr lang="fr-FR" sz="2400">
                <a:solidFill>
                  <a:schemeClr val="bg2">
                    <a:lumMod val="75000"/>
                  </a:schemeClr>
                </a:solidFill>
                <a:latin typeface="Arial Narrow"/>
              </a:rPr>
              <a:t> Machine </a:t>
            </a:r>
            <a:r>
              <a:rPr lang="fr-FR" sz="2400" err="1">
                <a:solidFill>
                  <a:schemeClr val="bg2">
                    <a:lumMod val="75000"/>
                  </a:schemeClr>
                </a:solidFill>
                <a:latin typeface="Arial Narrow"/>
              </a:rPr>
              <a:t>learning</a:t>
            </a:r>
            <a:endParaRPr lang="fr-FR" sz="2400">
              <a:solidFill>
                <a:schemeClr val="bg2">
                  <a:lumMod val="75000"/>
                </a:schemeClr>
              </a:solidFill>
              <a:latin typeface="Arial Narrow"/>
            </a:endParaRPr>
          </a:p>
          <a:p>
            <a:pPr lvl="1">
              <a:buClr>
                <a:srgbClr val="F36A4D"/>
              </a:buClr>
              <a:buFont typeface="Courier New" panose="02070309020205020404" pitchFamily="49" charset="0"/>
              <a:buChar char="o"/>
            </a:pPr>
            <a:r>
              <a:rPr lang="fr-FR" sz="2400">
                <a:solidFill>
                  <a:schemeClr val="bg2">
                    <a:lumMod val="75000"/>
                  </a:schemeClr>
                </a:solidFill>
                <a:latin typeface="Arial Narrow"/>
              </a:rPr>
              <a:t>Algorithmes classiques adaptés à la problématique multi-labels</a:t>
            </a:r>
          </a:p>
          <a:p>
            <a:pPr lvl="1">
              <a:buClr>
                <a:srgbClr val="F36A4D"/>
              </a:buClr>
              <a:buFont typeface="Courier New" panose="02070309020205020404" pitchFamily="49" charset="0"/>
              <a:buChar char="o"/>
            </a:pPr>
            <a:r>
              <a:rPr lang="fr-FR">
                <a:solidFill>
                  <a:schemeClr val="bg2">
                    <a:lumMod val="75000"/>
                  </a:schemeClr>
                </a:solidFill>
                <a:latin typeface="Arial Narrow"/>
              </a:rPr>
              <a:t>Recherche Sémantique</a:t>
            </a:r>
            <a:endParaRPr lang="fr-FR" sz="2400">
              <a:solidFill>
                <a:schemeClr val="bg2">
                  <a:lumMod val="75000"/>
                </a:schemeClr>
              </a:solidFill>
              <a:latin typeface="Arial Narrow"/>
            </a:endParaRPr>
          </a:p>
          <a:p>
            <a:pPr marL="0" indent="0">
              <a:buClr>
                <a:srgbClr val="F36A4D"/>
              </a:buClr>
              <a:buNone/>
            </a:pPr>
            <a:endParaRPr lang="fr-FR" sz="240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  <a:p>
            <a:pPr>
              <a:buClr>
                <a:srgbClr val="F36A4D"/>
              </a:buClr>
              <a:buFont typeface="Wingdings" panose="05000000000000000000" pitchFamily="2" charset="2"/>
              <a:buChar char="Ø"/>
            </a:pPr>
            <a:r>
              <a:rPr lang="fr-FR" sz="240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</a:rPr>
              <a:t>Deep </a:t>
            </a:r>
            <a:r>
              <a:rPr lang="fr-FR" sz="2400" err="1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</a:rPr>
              <a:t>learning</a:t>
            </a:r>
            <a:endParaRPr lang="fr-FR" sz="2400">
              <a:solidFill>
                <a:schemeClr val="tx1">
                  <a:lumMod val="75000"/>
                  <a:lumOff val="25000"/>
                </a:schemeClr>
              </a:solidFill>
              <a:latin typeface="Arial Narrow"/>
            </a:endParaRPr>
          </a:p>
          <a:p>
            <a:pPr lvl="1">
              <a:buClr>
                <a:srgbClr val="F36A4D"/>
              </a:buClr>
              <a:buFont typeface="Courier New" panose="02070309020205020404" pitchFamily="49" charset="0"/>
              <a:buChar char="o"/>
            </a:pPr>
            <a:r>
              <a:rPr lang="fr-FR" sz="200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</a:rPr>
              <a:t>Librairie ANNIF</a:t>
            </a:r>
          </a:p>
          <a:p>
            <a:pPr lvl="1">
              <a:buClr>
                <a:srgbClr val="F36A4D"/>
              </a:buClr>
              <a:buFont typeface="Courier New" panose="02070309020205020404" pitchFamily="49" charset="0"/>
              <a:buChar char="o"/>
            </a:pPr>
            <a:r>
              <a:rPr lang="fr-FR" sz="200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</a:rPr>
              <a:t>Modèles d’IA pré-entrainés (BERT, BLOOM, </a:t>
            </a:r>
            <a:r>
              <a:rPr lang="fr-FR" sz="2000" err="1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</a:rPr>
              <a:t>ChatGPT</a:t>
            </a:r>
            <a:r>
              <a:rPr lang="fr-FR" sz="200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</a:rPr>
              <a:t>) + fine-tuning</a:t>
            </a:r>
            <a:endParaRPr lang="fr-FR" sz="200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  <a:p>
            <a:pPr lvl="1">
              <a:buClr>
                <a:srgbClr val="F36A4D"/>
              </a:buClr>
              <a:buFont typeface="Courier New" panose="02070309020205020404" pitchFamily="49" charset="0"/>
              <a:buChar char="o"/>
            </a:pPr>
            <a:endParaRPr lang="fr-FR" sz="200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  <a:p>
            <a:pPr marL="457200" lvl="1" indent="0">
              <a:buClr>
                <a:srgbClr val="C00000"/>
              </a:buClr>
              <a:buNone/>
            </a:pPr>
            <a:endParaRPr lang="fr-FR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90410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590A4A1-6485-D81B-C24E-CDA34652A3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Rappel titre présentation - Intervenant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DCDF42B-ADBD-7299-4E4C-A6E4B0ACA3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2FCBC-EEB5-4C69-B74C-B6D6B76A6DCD}" type="slidenum">
              <a:rPr lang="fr-FR" smtClean="0"/>
              <a:t>4</a:t>
            </a:fld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EF6D5346-4548-3471-8181-C77272F1B3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8431" y="0"/>
            <a:ext cx="48351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291524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9D82E466-1A53-BCC0-7A6D-A2CE498414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3060" y="1269885"/>
            <a:ext cx="5338080" cy="3943598"/>
          </a:xfrm>
          <a:prstGeom prst="rect">
            <a:avLst/>
          </a:prstGeom>
        </p:spPr>
      </p:pic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2FCBC-EEB5-4C69-B74C-B6D6B76A6DCD}" type="slidenum">
              <a:rPr lang="fr-FR" smtClean="0"/>
              <a:t>40</a:t>
            </a:fld>
            <a:endParaRPr lang="fr-FR"/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2152650" y="609601"/>
            <a:ext cx="7886700" cy="9534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Les modèles de prédiction</a:t>
            </a:r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>
          <a:xfrm>
            <a:off x="1157568" y="1748935"/>
            <a:ext cx="10092323" cy="493443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3000" b="1" i="1" dirty="0">
                <a:solidFill>
                  <a:srgbClr val="F36A4D"/>
                </a:solidFill>
                <a:latin typeface="Arial Narrow"/>
                <a:cs typeface="Times New Roman"/>
              </a:rPr>
              <a:t>Différentes approches testées</a:t>
            </a:r>
          </a:p>
          <a:p>
            <a:pPr>
              <a:buClr>
                <a:srgbClr val="F36A4D"/>
              </a:buClr>
              <a:buFont typeface="Wingdings" panose="05000000000000000000" pitchFamily="2" charset="2"/>
              <a:buChar char="Ø"/>
            </a:pPr>
            <a:r>
              <a:rPr lang="fr-FR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</a:rPr>
              <a:t> </a:t>
            </a:r>
            <a:r>
              <a:rPr lang="fr-FR" sz="2400" dirty="0">
                <a:solidFill>
                  <a:schemeClr val="bg2">
                    <a:lumMod val="75000"/>
                  </a:schemeClr>
                </a:solidFill>
                <a:latin typeface="Arial Narrow"/>
              </a:rPr>
              <a:t>Machine </a:t>
            </a:r>
            <a:r>
              <a:rPr lang="fr-FR" sz="2400" err="1">
                <a:solidFill>
                  <a:schemeClr val="bg2">
                    <a:lumMod val="75000"/>
                  </a:schemeClr>
                </a:solidFill>
                <a:latin typeface="Arial Narrow"/>
              </a:rPr>
              <a:t>learning</a:t>
            </a:r>
            <a:endParaRPr lang="fr-FR" sz="2400">
              <a:solidFill>
                <a:schemeClr val="bg2">
                  <a:lumMod val="75000"/>
                </a:schemeClr>
              </a:solidFill>
              <a:latin typeface="Arial Narrow"/>
            </a:endParaRPr>
          </a:p>
          <a:p>
            <a:pPr>
              <a:buClr>
                <a:srgbClr val="F36A4D"/>
              </a:buClr>
              <a:buFont typeface="Wingdings" panose="05000000000000000000" pitchFamily="2" charset="2"/>
              <a:buChar char="Ø"/>
            </a:pPr>
            <a:r>
              <a:rPr lang="fr-FR" sz="2400" dirty="0">
                <a:solidFill>
                  <a:schemeClr val="bg2">
                    <a:lumMod val="75000"/>
                  </a:schemeClr>
                </a:solidFill>
                <a:latin typeface="Arial Narrow"/>
              </a:rPr>
              <a:t> Deep </a:t>
            </a:r>
            <a:r>
              <a:rPr lang="fr-FR" sz="2400" err="1">
                <a:solidFill>
                  <a:schemeClr val="bg2">
                    <a:lumMod val="75000"/>
                  </a:schemeClr>
                </a:solidFill>
                <a:latin typeface="Arial Narrow"/>
              </a:rPr>
              <a:t>learning</a:t>
            </a:r>
            <a:endParaRPr lang="fr-FR" sz="2400">
              <a:solidFill>
                <a:schemeClr val="bg2">
                  <a:lumMod val="75000"/>
                </a:schemeClr>
              </a:solidFill>
              <a:latin typeface="Arial Narrow"/>
            </a:endParaRPr>
          </a:p>
          <a:p>
            <a:pPr>
              <a:buClr>
                <a:srgbClr val="F36A4D"/>
              </a:buClr>
              <a:buFont typeface="Wingdings" panose="05000000000000000000" pitchFamily="2" charset="2"/>
              <a:buChar char="Ø"/>
            </a:pPr>
            <a:endParaRPr lang="fr-FR" sz="100" dirty="0">
              <a:solidFill>
                <a:schemeClr val="bg2">
                  <a:lumMod val="75000"/>
                </a:schemeClr>
              </a:solidFill>
              <a:latin typeface="Arial Narrow" panose="020B0606020202030204" pitchFamily="34" charset="0"/>
            </a:endParaRPr>
          </a:p>
          <a:p>
            <a:pPr lvl="1">
              <a:buClr>
                <a:srgbClr val="F36A4D"/>
              </a:buClr>
              <a:buFont typeface="Courier New" panose="02070309020205020404" pitchFamily="49" charset="0"/>
              <a:buChar char="o"/>
            </a:pPr>
            <a:r>
              <a:rPr lang="fr-FR" sz="2000" dirty="0">
                <a:solidFill>
                  <a:schemeClr val="bg2">
                    <a:lumMod val="75000"/>
                  </a:schemeClr>
                </a:solidFill>
                <a:latin typeface="Arial Narrow"/>
              </a:rPr>
              <a:t>Librairie ANNIF</a:t>
            </a:r>
          </a:p>
          <a:p>
            <a:pPr lvl="2">
              <a:buClr>
                <a:srgbClr val="F36A4D"/>
              </a:buClr>
              <a:buFont typeface="Courier New" panose="02070309020205020404" pitchFamily="49" charset="0"/>
              <a:buChar char="o"/>
            </a:pPr>
            <a:r>
              <a:rPr lang="fr-FR" sz="1600" dirty="0">
                <a:solidFill>
                  <a:schemeClr val="bg2">
                    <a:lumMod val="75000"/>
                  </a:schemeClr>
                </a:solidFill>
                <a:latin typeface="Arial Narrow"/>
              </a:rPr>
              <a:t>Librairie spécialisée dans l’indexation d’ouvrage</a:t>
            </a:r>
          </a:p>
          <a:p>
            <a:pPr lvl="2">
              <a:buClr>
                <a:srgbClr val="F36A4D"/>
              </a:buClr>
              <a:buFont typeface="Courier New" panose="02070309020205020404" pitchFamily="49" charset="0"/>
              <a:buChar char="o"/>
            </a:pPr>
            <a:r>
              <a:rPr lang="fr-FR" sz="1600" dirty="0">
                <a:solidFill>
                  <a:schemeClr val="bg2">
                    <a:lumMod val="75000"/>
                  </a:schemeClr>
                </a:solidFill>
                <a:latin typeface="Arial Narrow"/>
              </a:rPr>
              <a:t>Combinaison de plusieurs approches</a:t>
            </a:r>
          </a:p>
          <a:p>
            <a:pPr lvl="2">
              <a:buClr>
                <a:srgbClr val="F36A4D"/>
              </a:buClr>
              <a:buFont typeface="Courier New" panose="02070309020205020404" pitchFamily="49" charset="0"/>
              <a:buChar char="o"/>
            </a:pPr>
            <a:r>
              <a:rPr lang="fr-FR" sz="1600" dirty="0">
                <a:solidFill>
                  <a:schemeClr val="bg2">
                    <a:lumMod val="75000"/>
                  </a:schemeClr>
                </a:solidFill>
                <a:latin typeface="Arial Narrow"/>
              </a:rPr>
              <a:t>Possibilité de l’entrainer sur notre jeu de données</a:t>
            </a:r>
          </a:p>
          <a:p>
            <a:pPr lvl="2">
              <a:buClr>
                <a:srgbClr val="F36A4D"/>
              </a:buClr>
              <a:buFont typeface="Courier New" panose="02070309020205020404" pitchFamily="49" charset="0"/>
              <a:buChar char="o"/>
            </a:pPr>
            <a:endParaRPr lang="fr-FR" sz="60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  <a:p>
            <a:pPr lvl="1">
              <a:buClr>
                <a:srgbClr val="F36A4D"/>
              </a:buClr>
              <a:buFont typeface="Courier New" panose="02070309020205020404" pitchFamily="49" charset="0"/>
              <a:buChar char="o"/>
            </a:pPr>
            <a:r>
              <a:rPr lang="fr-F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</a:rPr>
              <a:t>Modèles d’IA pré-entrainés (BERT, BLOOM, </a:t>
            </a:r>
            <a:r>
              <a:rPr lang="fr-FR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</a:rPr>
              <a:t>ChatGPT</a:t>
            </a:r>
            <a:r>
              <a:rPr lang="fr-F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</a:rPr>
              <a:t>)</a:t>
            </a:r>
            <a:endParaRPr lang="fr-FR" sz="2000" dirty="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  <a:p>
            <a:pPr lvl="2">
              <a:buClr>
                <a:srgbClr val="F36A4D"/>
              </a:buClr>
              <a:buFont typeface="Courier New" panose="02070309020205020404" pitchFamily="49" charset="0"/>
              <a:buChar char="o"/>
            </a:pPr>
            <a:r>
              <a:rPr lang="fr-FR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</a:rPr>
              <a:t>Modèles de classification basés sur des MASSES de données</a:t>
            </a:r>
          </a:p>
          <a:p>
            <a:pPr lvl="2">
              <a:buClr>
                <a:srgbClr val="F36A4D"/>
              </a:buClr>
              <a:buFont typeface="Courier New" panose="02070309020205020404" pitchFamily="49" charset="0"/>
              <a:buChar char="o"/>
            </a:pPr>
            <a:r>
              <a:rPr lang="fr-FR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</a:rPr>
              <a:t>Ajustable sur nos données par réentrainement de la dernière couche du réseau</a:t>
            </a:r>
          </a:p>
          <a:p>
            <a:pPr marL="914400" lvl="2" indent="0">
              <a:buClr>
                <a:srgbClr val="F36A4D"/>
              </a:buClr>
              <a:buNone/>
            </a:pPr>
            <a:endParaRPr lang="fr-FR" sz="60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  <a:p>
            <a:pPr lvl="1">
              <a:buClr>
                <a:srgbClr val="F36A4D"/>
              </a:buClr>
              <a:buFont typeface="Courier New" panose="02070309020205020404" pitchFamily="49" charset="0"/>
              <a:buChar char="o"/>
            </a:pPr>
            <a:endParaRPr lang="fr-FR" sz="200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  <a:p>
            <a:pPr marL="457200" lvl="1" indent="0">
              <a:buClr>
                <a:srgbClr val="C00000"/>
              </a:buClr>
              <a:buNone/>
            </a:pPr>
            <a:endParaRPr lang="fr-FR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id="{0C2ECA03-6D1F-FF0D-B0A5-64D43F803795}"/>
              </a:ext>
            </a:extLst>
          </p:cNvPr>
          <p:cNvSpPr/>
          <p:nvPr/>
        </p:nvSpPr>
        <p:spPr>
          <a:xfrm>
            <a:off x="3995801" y="5676965"/>
            <a:ext cx="4208585" cy="365125"/>
          </a:xfrm>
          <a:prstGeom prst="round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/>
              <a:t>On en reparle pendant la discussion !</a:t>
            </a:r>
          </a:p>
        </p:txBody>
      </p:sp>
    </p:spTree>
    <p:extLst>
      <p:ext uri="{BB962C8B-B14F-4D97-AF65-F5344CB8AC3E}">
        <p14:creationId xmlns:p14="http://schemas.microsoft.com/office/powerpoint/2010/main" val="27979122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FD91B0-F832-8159-F182-A81A027B47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7866" y="365125"/>
            <a:ext cx="9795934" cy="1336146"/>
          </a:xfrm>
        </p:spPr>
        <p:txBody>
          <a:bodyPr/>
          <a:lstStyle/>
          <a:p>
            <a:r>
              <a:rPr lang="en-US" dirty="0">
                <a:cs typeface="Calibri Light"/>
              </a:rPr>
              <a:t>ChatGPT ne </a:t>
            </a:r>
            <a:r>
              <a:rPr lang="en-US" dirty="0" err="1">
                <a:cs typeface="Calibri Light"/>
              </a:rPr>
              <a:t>connaît</a:t>
            </a:r>
            <a:r>
              <a:rPr lang="en-US" dirty="0">
                <a:cs typeface="Calibri Light"/>
              </a:rPr>
              <a:t> pas (encore) RAMEAU</a:t>
            </a:r>
            <a:endParaRPr lang="en-US" dirty="0"/>
          </a:p>
        </p:txBody>
      </p:sp>
      <p:pic>
        <p:nvPicPr>
          <p:cNvPr id="6" name="Picture 6">
            <a:extLst>
              <a:ext uri="{FF2B5EF4-FFF2-40B4-BE49-F238E27FC236}">
                <a16:creationId xmlns:a16="http://schemas.microsoft.com/office/drawing/2014/main" id="{76CC2D8D-F665-3445-5979-D0CA82AB8BD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9662" y="1873289"/>
            <a:ext cx="5353050" cy="1962150"/>
          </a:xfr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50D582-53E9-AA0E-AFBA-D0C3EACE51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2FCBC-EEB5-4C69-B74C-B6D6B76A6DCD}" type="slidenum">
              <a:rPr lang="fr-FR" smtClean="0"/>
              <a:t>41</a:t>
            </a:fld>
            <a:endParaRPr lang="fr-FR"/>
          </a:p>
        </p:txBody>
      </p:sp>
      <p:pic>
        <p:nvPicPr>
          <p:cNvPr id="7" name="Picture 7">
            <a:extLst>
              <a:ext uri="{FF2B5EF4-FFF2-40B4-BE49-F238E27FC236}">
                <a16:creationId xmlns:a16="http://schemas.microsoft.com/office/drawing/2014/main" id="{FB3639B5-4D53-7E36-3CA1-B23AFCF727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8131" y="4065381"/>
            <a:ext cx="5105400" cy="246164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E9AB8A1-AD72-0BB6-AC46-3F9F43EADCF3}"/>
              </a:ext>
            </a:extLst>
          </p:cNvPr>
          <p:cNvSpPr txBox="1"/>
          <p:nvPr/>
        </p:nvSpPr>
        <p:spPr>
          <a:xfrm>
            <a:off x="3325928" y="2104702"/>
            <a:ext cx="288510" cy="369332"/>
          </a:xfrm>
          <a:prstGeom prst="rect">
            <a:avLst/>
          </a:prstGeom>
          <a:solidFill>
            <a:srgbClr val="C00000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>
                <a:solidFill>
                  <a:schemeClr val="bg1"/>
                </a:solidFill>
                <a:cs typeface="Calibri"/>
              </a:rPr>
              <a:t>?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15ABF2B1-A8B7-D46A-0BC8-D200F8221525}"/>
              </a:ext>
            </a:extLst>
          </p:cNvPr>
          <p:cNvSpPr/>
          <p:nvPr/>
        </p:nvSpPr>
        <p:spPr>
          <a:xfrm>
            <a:off x="4256341" y="2103322"/>
            <a:ext cx="497416" cy="148166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39327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FD91B0-F832-8159-F182-A81A027B47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7866" y="365125"/>
            <a:ext cx="9795934" cy="1336146"/>
          </a:xfrm>
        </p:spPr>
        <p:txBody>
          <a:bodyPr>
            <a:normAutofit fontScale="90000"/>
          </a:bodyPr>
          <a:lstStyle/>
          <a:p>
            <a:r>
              <a:rPr lang="en-US" dirty="0">
                <a:cs typeface="Calibri Light"/>
              </a:rPr>
              <a:t>ChatGPT ne </a:t>
            </a:r>
            <a:r>
              <a:rPr lang="en-US" dirty="0" err="1">
                <a:cs typeface="Calibri Light"/>
              </a:rPr>
              <a:t>connaît</a:t>
            </a:r>
            <a:r>
              <a:rPr lang="en-US" dirty="0">
                <a:cs typeface="Calibri Light"/>
              </a:rPr>
              <a:t> pas (encore) RAMEAU... </a:t>
            </a:r>
            <a:r>
              <a:rPr lang="en-US" dirty="0" err="1">
                <a:cs typeface="Calibri Light"/>
              </a:rPr>
              <a:t>mais</a:t>
            </a:r>
            <a:r>
              <a:rPr lang="en-US" dirty="0">
                <a:cs typeface="Calibri Light"/>
              </a:rPr>
              <a:t> </a:t>
            </a:r>
            <a:r>
              <a:rPr lang="en-US" dirty="0" err="1">
                <a:cs typeface="Calibri Light"/>
              </a:rPr>
              <a:t>génère</a:t>
            </a:r>
            <a:r>
              <a:rPr lang="en-US" dirty="0">
                <a:cs typeface="Calibri Light"/>
              </a:rPr>
              <a:t> de bons mots-</a:t>
            </a:r>
            <a:r>
              <a:rPr lang="en-US" dirty="0" err="1">
                <a:cs typeface="Calibri Light"/>
              </a:rPr>
              <a:t>clés</a:t>
            </a:r>
            <a:r>
              <a:rPr lang="en-US" dirty="0">
                <a:cs typeface="Calibri Light"/>
              </a:rPr>
              <a:t> </a:t>
            </a:r>
            <a:r>
              <a:rPr lang="en-US" dirty="0" err="1">
                <a:cs typeface="Calibri Light"/>
              </a:rPr>
              <a:t>libres</a:t>
            </a:r>
            <a:endParaRPr lang="en-US" dirty="0" err="1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50D582-53E9-AA0E-AFBA-D0C3EACE51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2FCBC-EEB5-4C69-B74C-B6D6B76A6DCD}" type="slidenum">
              <a:rPr lang="fr-FR" smtClean="0"/>
              <a:t>42</a:t>
            </a:fld>
            <a:endParaRPr lang="fr-FR"/>
          </a:p>
        </p:txBody>
      </p:sp>
      <p:pic>
        <p:nvPicPr>
          <p:cNvPr id="8" name="Picture 10">
            <a:extLst>
              <a:ext uri="{FF2B5EF4-FFF2-40B4-BE49-F238E27FC236}">
                <a16:creationId xmlns:a16="http://schemas.microsoft.com/office/drawing/2014/main" id="{16CEF75D-5870-9670-32F5-5F5774371BD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49379" y="1791153"/>
            <a:ext cx="9671646" cy="4658557"/>
          </a:xfrm>
        </p:spPr>
      </p:pic>
    </p:spTree>
    <p:extLst>
      <p:ext uri="{BB962C8B-B14F-4D97-AF65-F5344CB8AC3E}">
        <p14:creationId xmlns:p14="http://schemas.microsoft.com/office/powerpoint/2010/main" val="304822101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93BC91-0EA6-A103-570E-E898352906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2616" y="365125"/>
            <a:ext cx="8621184" cy="1336146"/>
          </a:xfrm>
        </p:spPr>
        <p:txBody>
          <a:bodyPr/>
          <a:lstStyle/>
          <a:p>
            <a:r>
              <a:rPr lang="en-US" sz="3600" dirty="0" err="1">
                <a:ea typeface="+mj-lt"/>
                <a:cs typeface="+mj-lt"/>
              </a:rPr>
              <a:t>Créativité</a:t>
            </a:r>
            <a:r>
              <a:rPr lang="en-US" sz="3600" dirty="0">
                <a:ea typeface="+mj-lt"/>
                <a:cs typeface="+mj-lt"/>
              </a:rPr>
              <a:t> et innovation dans les </a:t>
            </a:r>
            <a:r>
              <a:rPr lang="en-US" sz="3600" dirty="0" err="1">
                <a:ea typeface="+mj-lt"/>
                <a:cs typeface="+mj-lt"/>
              </a:rPr>
              <a:t>territoires</a:t>
            </a:r>
            <a:r>
              <a:rPr lang="en-US" sz="3600" dirty="0">
                <a:ea typeface="+mj-lt"/>
                <a:cs typeface="+mj-lt"/>
              </a:rPr>
              <a:t> </a:t>
            </a:r>
            <a:endParaRPr lang="en-US" sz="3600">
              <a:cs typeface="Calibri Ligh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4688F7-2C93-718B-E41A-EAD543ACA5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62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dirty="0">
                <a:latin typeface="Calibri"/>
                <a:ea typeface="+mn-lt"/>
                <a:cs typeface="+mn-lt"/>
              </a:rPr>
              <a:t>Les </a:t>
            </a:r>
            <a:r>
              <a:rPr lang="en-US" dirty="0" err="1">
                <a:latin typeface="Calibri"/>
                <a:ea typeface="+mn-lt"/>
                <a:cs typeface="+mn-lt"/>
              </a:rPr>
              <a:t>territoires</a:t>
            </a:r>
            <a:r>
              <a:rPr lang="en-US" dirty="0">
                <a:latin typeface="Calibri"/>
                <a:ea typeface="+mn-lt"/>
                <a:cs typeface="+mn-lt"/>
              </a:rPr>
              <a:t> </a:t>
            </a:r>
            <a:r>
              <a:rPr lang="en-US" dirty="0" err="1">
                <a:latin typeface="Calibri"/>
                <a:ea typeface="+mn-lt"/>
                <a:cs typeface="+mn-lt"/>
              </a:rPr>
              <a:t>sont</a:t>
            </a:r>
            <a:r>
              <a:rPr lang="en-US" dirty="0">
                <a:latin typeface="Calibri"/>
                <a:ea typeface="+mn-lt"/>
                <a:cs typeface="+mn-lt"/>
              </a:rPr>
              <a:t> </a:t>
            </a:r>
            <a:r>
              <a:rPr lang="en-US" dirty="0" err="1">
                <a:latin typeface="Calibri"/>
                <a:ea typeface="+mn-lt"/>
                <a:cs typeface="+mn-lt"/>
              </a:rPr>
              <a:t>tous</a:t>
            </a:r>
            <a:r>
              <a:rPr lang="en-US" dirty="0">
                <a:latin typeface="Calibri"/>
                <a:ea typeface="+mn-lt"/>
                <a:cs typeface="+mn-lt"/>
              </a:rPr>
              <a:t> </a:t>
            </a:r>
            <a:r>
              <a:rPr lang="en-US" dirty="0" err="1">
                <a:latin typeface="Calibri"/>
                <a:ea typeface="+mn-lt"/>
                <a:cs typeface="+mn-lt"/>
              </a:rPr>
              <a:t>confrontés</a:t>
            </a:r>
            <a:r>
              <a:rPr lang="en-US" dirty="0">
                <a:latin typeface="Calibri"/>
                <a:ea typeface="+mn-lt"/>
                <a:cs typeface="+mn-lt"/>
              </a:rPr>
              <a:t> aux </a:t>
            </a:r>
            <a:r>
              <a:rPr lang="en-US" dirty="0" err="1">
                <a:latin typeface="Calibri"/>
                <a:ea typeface="+mn-lt"/>
                <a:cs typeface="+mn-lt"/>
              </a:rPr>
              <a:t>mêmes</a:t>
            </a:r>
            <a:r>
              <a:rPr lang="en-US" dirty="0">
                <a:latin typeface="Calibri"/>
                <a:ea typeface="+mn-lt"/>
                <a:cs typeface="+mn-lt"/>
              </a:rPr>
              <a:t> crises et mutations. </a:t>
            </a:r>
            <a:r>
              <a:rPr lang="en-US" dirty="0" err="1">
                <a:latin typeface="Calibri"/>
                <a:ea typeface="+mn-lt"/>
                <a:cs typeface="+mn-lt"/>
              </a:rPr>
              <a:t>Cependant</a:t>
            </a:r>
            <a:r>
              <a:rPr lang="en-US" dirty="0">
                <a:latin typeface="Calibri"/>
                <a:ea typeface="+mn-lt"/>
                <a:cs typeface="+mn-lt"/>
              </a:rPr>
              <a:t>, </a:t>
            </a:r>
            <a:r>
              <a:rPr lang="en-US" dirty="0" err="1">
                <a:latin typeface="Calibri"/>
                <a:ea typeface="+mn-lt"/>
                <a:cs typeface="+mn-lt"/>
              </a:rPr>
              <a:t>certains</a:t>
            </a:r>
            <a:r>
              <a:rPr lang="en-US" dirty="0">
                <a:latin typeface="Calibri"/>
                <a:ea typeface="+mn-lt"/>
                <a:cs typeface="+mn-lt"/>
              </a:rPr>
              <a:t> </a:t>
            </a:r>
            <a:r>
              <a:rPr lang="en-US" dirty="0" err="1">
                <a:latin typeface="Calibri"/>
                <a:ea typeface="+mn-lt"/>
                <a:cs typeface="+mn-lt"/>
              </a:rPr>
              <a:t>réagissent</a:t>
            </a:r>
            <a:r>
              <a:rPr lang="en-US" dirty="0">
                <a:latin typeface="Calibri"/>
                <a:ea typeface="+mn-lt"/>
                <a:cs typeface="+mn-lt"/>
              </a:rPr>
              <a:t> </a:t>
            </a:r>
            <a:r>
              <a:rPr lang="en-US" dirty="0" err="1">
                <a:latin typeface="Calibri"/>
                <a:ea typeface="+mn-lt"/>
                <a:cs typeface="+mn-lt"/>
              </a:rPr>
              <a:t>mieux</a:t>
            </a:r>
            <a:r>
              <a:rPr lang="en-US" dirty="0">
                <a:latin typeface="Calibri"/>
                <a:ea typeface="+mn-lt"/>
                <a:cs typeface="+mn-lt"/>
              </a:rPr>
              <a:t> que </a:t>
            </a:r>
            <a:r>
              <a:rPr lang="en-US" dirty="0" err="1">
                <a:latin typeface="Calibri"/>
                <a:ea typeface="+mn-lt"/>
                <a:cs typeface="+mn-lt"/>
              </a:rPr>
              <a:t>d'autres</a:t>
            </a:r>
            <a:r>
              <a:rPr lang="en-US" dirty="0">
                <a:latin typeface="Calibri"/>
                <a:ea typeface="+mn-lt"/>
                <a:cs typeface="+mn-lt"/>
              </a:rPr>
              <a:t> et </a:t>
            </a:r>
            <a:r>
              <a:rPr lang="en-US" dirty="0" err="1">
                <a:latin typeface="Calibri"/>
                <a:ea typeface="+mn-lt"/>
                <a:cs typeface="+mn-lt"/>
              </a:rPr>
              <a:t>même</a:t>
            </a:r>
            <a:r>
              <a:rPr lang="en-US" dirty="0">
                <a:latin typeface="Calibri"/>
                <a:ea typeface="+mn-lt"/>
                <a:cs typeface="+mn-lt"/>
              </a:rPr>
              <a:t>, </a:t>
            </a:r>
            <a:r>
              <a:rPr lang="en-US" dirty="0" err="1">
                <a:latin typeface="Calibri"/>
                <a:ea typeface="+mn-lt"/>
                <a:cs typeface="+mn-lt"/>
              </a:rPr>
              <a:t>rebondissent</a:t>
            </a:r>
            <a:r>
              <a:rPr lang="en-US" dirty="0">
                <a:latin typeface="Calibri"/>
                <a:ea typeface="+mn-lt"/>
                <a:cs typeface="+mn-lt"/>
              </a:rPr>
              <a:t> grâce à </a:t>
            </a:r>
            <a:r>
              <a:rPr lang="en-US" dirty="0" err="1">
                <a:latin typeface="Calibri"/>
                <a:ea typeface="+mn-lt"/>
                <a:cs typeface="+mn-lt"/>
              </a:rPr>
              <a:t>l'innovation</a:t>
            </a:r>
            <a:r>
              <a:rPr lang="en-US" dirty="0">
                <a:latin typeface="Calibri"/>
                <a:ea typeface="+mn-lt"/>
                <a:cs typeface="+mn-lt"/>
              </a:rPr>
              <a:t>. Les exigences du </a:t>
            </a:r>
            <a:r>
              <a:rPr lang="en-US" dirty="0" err="1">
                <a:latin typeface="Calibri"/>
                <a:ea typeface="+mn-lt"/>
                <a:cs typeface="+mn-lt"/>
              </a:rPr>
              <a:t>développement</a:t>
            </a:r>
            <a:r>
              <a:rPr lang="en-US" dirty="0">
                <a:latin typeface="Calibri"/>
                <a:ea typeface="+mn-lt"/>
                <a:cs typeface="+mn-lt"/>
              </a:rPr>
              <a:t> durable et les </a:t>
            </a:r>
            <a:r>
              <a:rPr lang="en-US" dirty="0" err="1">
                <a:latin typeface="Calibri"/>
                <a:ea typeface="+mn-lt"/>
                <a:cs typeface="+mn-lt"/>
              </a:rPr>
              <a:t>révolutions</a:t>
            </a:r>
            <a:r>
              <a:rPr lang="en-US" dirty="0">
                <a:latin typeface="Calibri"/>
                <a:ea typeface="+mn-lt"/>
                <a:cs typeface="+mn-lt"/>
              </a:rPr>
              <a:t> </a:t>
            </a:r>
            <a:r>
              <a:rPr lang="en-US" dirty="0" err="1">
                <a:latin typeface="Calibri"/>
                <a:ea typeface="+mn-lt"/>
                <a:cs typeface="+mn-lt"/>
              </a:rPr>
              <a:t>technologiques</a:t>
            </a:r>
            <a:r>
              <a:rPr lang="en-US" dirty="0">
                <a:latin typeface="Calibri"/>
                <a:ea typeface="+mn-lt"/>
                <a:cs typeface="+mn-lt"/>
              </a:rPr>
              <a:t> </a:t>
            </a:r>
            <a:r>
              <a:rPr lang="en-US" dirty="0" err="1">
                <a:latin typeface="Calibri"/>
                <a:ea typeface="+mn-lt"/>
                <a:cs typeface="+mn-lt"/>
              </a:rPr>
              <a:t>vont</a:t>
            </a:r>
            <a:r>
              <a:rPr lang="en-US" dirty="0">
                <a:latin typeface="Calibri"/>
                <a:ea typeface="+mn-lt"/>
                <a:cs typeface="+mn-lt"/>
              </a:rPr>
              <a:t> se </a:t>
            </a:r>
            <a:r>
              <a:rPr lang="en-US" dirty="0" err="1">
                <a:latin typeface="Calibri"/>
                <a:ea typeface="+mn-lt"/>
                <a:cs typeface="+mn-lt"/>
              </a:rPr>
              <a:t>traduire</a:t>
            </a:r>
            <a:r>
              <a:rPr lang="en-US" dirty="0">
                <a:latin typeface="Calibri"/>
                <a:ea typeface="+mn-lt"/>
                <a:cs typeface="+mn-lt"/>
              </a:rPr>
              <a:t> par la </a:t>
            </a:r>
            <a:r>
              <a:rPr lang="en-US" dirty="0" err="1">
                <a:latin typeface="Calibri"/>
                <a:ea typeface="+mn-lt"/>
                <a:cs typeface="+mn-lt"/>
              </a:rPr>
              <a:t>relocalisation</a:t>
            </a:r>
            <a:r>
              <a:rPr lang="en-US" dirty="0">
                <a:latin typeface="Calibri"/>
                <a:ea typeface="+mn-lt"/>
                <a:cs typeface="+mn-lt"/>
              </a:rPr>
              <a:t> des </a:t>
            </a:r>
            <a:r>
              <a:rPr lang="en-US" dirty="0" err="1">
                <a:latin typeface="Calibri"/>
                <a:ea typeface="+mn-lt"/>
                <a:cs typeface="+mn-lt"/>
              </a:rPr>
              <a:t>activités</a:t>
            </a:r>
            <a:r>
              <a:rPr lang="en-US" dirty="0">
                <a:latin typeface="Calibri"/>
                <a:ea typeface="+mn-lt"/>
                <a:cs typeface="+mn-lt"/>
              </a:rPr>
              <a:t> dans les </a:t>
            </a:r>
            <a:r>
              <a:rPr lang="en-US" dirty="0" err="1">
                <a:latin typeface="Calibri"/>
                <a:ea typeface="+mn-lt"/>
                <a:cs typeface="+mn-lt"/>
              </a:rPr>
              <a:t>territoires</a:t>
            </a:r>
            <a:r>
              <a:rPr lang="en-US" dirty="0">
                <a:latin typeface="Calibri"/>
                <a:ea typeface="+mn-lt"/>
                <a:cs typeface="+mn-lt"/>
              </a:rPr>
              <a:t> </a:t>
            </a:r>
            <a:r>
              <a:rPr lang="en-US" dirty="0" err="1">
                <a:latin typeface="Calibri"/>
                <a:ea typeface="+mn-lt"/>
                <a:cs typeface="+mn-lt"/>
              </a:rPr>
              <a:t>créatifs</a:t>
            </a:r>
            <a:r>
              <a:rPr lang="en-US" dirty="0">
                <a:latin typeface="Calibri"/>
                <a:ea typeface="+mn-lt"/>
                <a:cs typeface="+mn-lt"/>
              </a:rPr>
              <a:t>. </a:t>
            </a:r>
            <a:r>
              <a:rPr lang="en-US" dirty="0" err="1">
                <a:latin typeface="Calibri"/>
                <a:ea typeface="+mn-lt"/>
                <a:cs typeface="+mn-lt"/>
              </a:rPr>
              <a:t>Ces</a:t>
            </a:r>
            <a:r>
              <a:rPr lang="en-US" dirty="0">
                <a:latin typeface="Calibri"/>
                <a:ea typeface="+mn-lt"/>
                <a:cs typeface="+mn-lt"/>
              </a:rPr>
              <a:t> </a:t>
            </a:r>
            <a:r>
              <a:rPr lang="en-US" dirty="0" err="1">
                <a:latin typeface="Calibri"/>
                <a:ea typeface="+mn-lt"/>
                <a:cs typeface="+mn-lt"/>
              </a:rPr>
              <a:t>derniers</a:t>
            </a:r>
            <a:r>
              <a:rPr lang="en-US" dirty="0">
                <a:latin typeface="Calibri"/>
                <a:ea typeface="+mn-lt"/>
                <a:cs typeface="+mn-lt"/>
              </a:rPr>
              <a:t>, </a:t>
            </a:r>
            <a:r>
              <a:rPr lang="en-US" dirty="0" err="1">
                <a:latin typeface="Calibri"/>
                <a:ea typeface="+mn-lt"/>
                <a:cs typeface="+mn-lt"/>
              </a:rPr>
              <a:t>indépendamment</a:t>
            </a:r>
            <a:r>
              <a:rPr lang="en-US" dirty="0">
                <a:latin typeface="Calibri"/>
                <a:ea typeface="+mn-lt"/>
                <a:cs typeface="+mn-lt"/>
              </a:rPr>
              <a:t> de </a:t>
            </a:r>
            <a:r>
              <a:rPr lang="en-US" dirty="0" err="1">
                <a:latin typeface="Calibri"/>
                <a:ea typeface="+mn-lt"/>
                <a:cs typeface="+mn-lt"/>
              </a:rPr>
              <a:t>leur</a:t>
            </a:r>
            <a:r>
              <a:rPr lang="en-US" dirty="0">
                <a:latin typeface="Calibri"/>
                <a:ea typeface="+mn-lt"/>
                <a:cs typeface="+mn-lt"/>
              </a:rPr>
              <a:t> taille et de </a:t>
            </a:r>
            <a:r>
              <a:rPr lang="en-US" dirty="0" err="1">
                <a:latin typeface="Calibri"/>
                <a:ea typeface="+mn-lt"/>
                <a:cs typeface="+mn-lt"/>
              </a:rPr>
              <a:t>leur</a:t>
            </a:r>
            <a:r>
              <a:rPr lang="en-US" dirty="0">
                <a:latin typeface="Calibri"/>
                <a:ea typeface="+mn-lt"/>
                <a:cs typeface="+mn-lt"/>
              </a:rPr>
              <a:t> </a:t>
            </a:r>
            <a:r>
              <a:rPr lang="en-US" dirty="0" err="1">
                <a:latin typeface="Calibri"/>
                <a:ea typeface="+mn-lt"/>
                <a:cs typeface="+mn-lt"/>
              </a:rPr>
              <a:t>localisation</a:t>
            </a:r>
            <a:r>
              <a:rPr lang="en-US" dirty="0">
                <a:latin typeface="Calibri"/>
                <a:ea typeface="+mn-lt"/>
                <a:cs typeface="+mn-lt"/>
              </a:rPr>
              <a:t>, </a:t>
            </a:r>
            <a:r>
              <a:rPr lang="en-US" dirty="0" err="1">
                <a:latin typeface="Calibri"/>
                <a:ea typeface="+mn-lt"/>
                <a:cs typeface="+mn-lt"/>
              </a:rPr>
              <a:t>savent</a:t>
            </a:r>
            <a:r>
              <a:rPr lang="en-US" dirty="0">
                <a:latin typeface="Calibri"/>
                <a:ea typeface="+mn-lt"/>
                <a:cs typeface="+mn-lt"/>
              </a:rPr>
              <a:t> </a:t>
            </a:r>
            <a:r>
              <a:rPr lang="en-US" dirty="0" err="1">
                <a:latin typeface="Calibri"/>
                <a:ea typeface="+mn-lt"/>
                <a:cs typeface="+mn-lt"/>
              </a:rPr>
              <a:t>conjuguer</a:t>
            </a:r>
            <a:r>
              <a:rPr lang="en-US" dirty="0">
                <a:latin typeface="Calibri"/>
                <a:ea typeface="+mn-lt"/>
                <a:cs typeface="+mn-lt"/>
              </a:rPr>
              <a:t> la </a:t>
            </a:r>
            <a:r>
              <a:rPr lang="en-US" dirty="0" err="1">
                <a:latin typeface="Calibri"/>
                <a:ea typeface="+mn-lt"/>
                <a:cs typeface="+mn-lt"/>
              </a:rPr>
              <a:t>qualité</a:t>
            </a:r>
            <a:r>
              <a:rPr lang="en-US" dirty="0">
                <a:latin typeface="Calibri"/>
                <a:ea typeface="+mn-lt"/>
                <a:cs typeface="+mn-lt"/>
              </a:rPr>
              <a:t> de vie et </a:t>
            </a:r>
            <a:r>
              <a:rPr lang="en-US" dirty="0" err="1">
                <a:latin typeface="Calibri"/>
                <a:ea typeface="+mn-lt"/>
                <a:cs typeface="+mn-lt"/>
              </a:rPr>
              <a:t>l'harmonie</a:t>
            </a:r>
            <a:r>
              <a:rPr lang="en-US" dirty="0">
                <a:latin typeface="Calibri"/>
                <a:ea typeface="+mn-lt"/>
                <a:cs typeface="+mn-lt"/>
              </a:rPr>
              <a:t> </a:t>
            </a:r>
            <a:r>
              <a:rPr lang="en-US" dirty="0" err="1">
                <a:latin typeface="Calibri"/>
                <a:ea typeface="+mn-lt"/>
                <a:cs typeface="+mn-lt"/>
              </a:rPr>
              <a:t>sociale</a:t>
            </a:r>
            <a:r>
              <a:rPr lang="en-US" dirty="0">
                <a:latin typeface="Calibri"/>
                <a:ea typeface="+mn-lt"/>
                <a:cs typeface="+mn-lt"/>
              </a:rPr>
              <a:t> avec la </a:t>
            </a:r>
            <a:r>
              <a:rPr lang="en-US" dirty="0" err="1">
                <a:latin typeface="Calibri"/>
                <a:ea typeface="+mn-lt"/>
                <a:cs typeface="+mn-lt"/>
              </a:rPr>
              <a:t>dynamique</a:t>
            </a:r>
            <a:r>
              <a:rPr lang="en-US" dirty="0">
                <a:latin typeface="Calibri"/>
                <a:ea typeface="+mn-lt"/>
                <a:cs typeface="+mn-lt"/>
              </a:rPr>
              <a:t> des </a:t>
            </a:r>
            <a:r>
              <a:rPr lang="en-US" dirty="0" err="1">
                <a:latin typeface="Calibri"/>
                <a:ea typeface="+mn-lt"/>
                <a:cs typeface="+mn-lt"/>
              </a:rPr>
              <a:t>pôles</a:t>
            </a:r>
            <a:r>
              <a:rPr lang="en-US" dirty="0">
                <a:latin typeface="Calibri"/>
                <a:ea typeface="+mn-lt"/>
                <a:cs typeface="+mn-lt"/>
              </a:rPr>
              <a:t> de </a:t>
            </a:r>
            <a:r>
              <a:rPr lang="en-US" dirty="0" err="1">
                <a:latin typeface="Calibri"/>
                <a:ea typeface="+mn-lt"/>
                <a:cs typeface="+mn-lt"/>
              </a:rPr>
              <a:t>compétitivité</a:t>
            </a:r>
            <a:r>
              <a:rPr lang="en-US" dirty="0">
                <a:latin typeface="Calibri"/>
                <a:ea typeface="+mn-lt"/>
                <a:cs typeface="+mn-lt"/>
              </a:rPr>
              <a:t>. Le </a:t>
            </a:r>
            <a:r>
              <a:rPr lang="en-US" dirty="0" err="1">
                <a:latin typeface="Calibri"/>
                <a:ea typeface="+mn-lt"/>
                <a:cs typeface="+mn-lt"/>
              </a:rPr>
              <a:t>terme</a:t>
            </a:r>
            <a:r>
              <a:rPr lang="en-US" dirty="0">
                <a:latin typeface="Calibri"/>
                <a:ea typeface="+mn-lt"/>
                <a:cs typeface="+mn-lt"/>
              </a:rPr>
              <a:t> "innovation" </a:t>
            </a:r>
            <a:r>
              <a:rPr lang="en-US" dirty="0" err="1">
                <a:latin typeface="Calibri"/>
                <a:ea typeface="+mn-lt"/>
                <a:cs typeface="+mn-lt"/>
              </a:rPr>
              <a:t>désigne</a:t>
            </a:r>
            <a:r>
              <a:rPr lang="en-US" dirty="0">
                <a:latin typeface="Calibri"/>
                <a:ea typeface="+mn-lt"/>
                <a:cs typeface="+mn-lt"/>
              </a:rPr>
              <a:t> </a:t>
            </a:r>
            <a:r>
              <a:rPr lang="en-US" dirty="0" err="1">
                <a:latin typeface="Calibri"/>
                <a:ea typeface="+mn-lt"/>
                <a:cs typeface="+mn-lt"/>
              </a:rPr>
              <a:t>souvent</a:t>
            </a:r>
            <a:r>
              <a:rPr lang="en-US" dirty="0">
                <a:latin typeface="Calibri"/>
                <a:ea typeface="+mn-lt"/>
                <a:cs typeface="+mn-lt"/>
              </a:rPr>
              <a:t> des </a:t>
            </a:r>
            <a:r>
              <a:rPr lang="en-US" dirty="0" err="1">
                <a:latin typeface="Calibri"/>
                <a:ea typeface="+mn-lt"/>
                <a:cs typeface="+mn-lt"/>
              </a:rPr>
              <a:t>réalités</a:t>
            </a:r>
            <a:r>
              <a:rPr lang="en-US" dirty="0">
                <a:latin typeface="Calibri"/>
                <a:ea typeface="+mn-lt"/>
                <a:cs typeface="+mn-lt"/>
              </a:rPr>
              <a:t> très </a:t>
            </a:r>
            <a:r>
              <a:rPr lang="en-US" dirty="0" err="1">
                <a:latin typeface="Calibri"/>
                <a:ea typeface="+mn-lt"/>
                <a:cs typeface="+mn-lt"/>
              </a:rPr>
              <a:t>différentes</a:t>
            </a:r>
            <a:r>
              <a:rPr lang="en-US" dirty="0">
                <a:latin typeface="Calibri"/>
                <a:ea typeface="+mn-lt"/>
                <a:cs typeface="+mn-lt"/>
              </a:rPr>
              <a:t>, </a:t>
            </a:r>
            <a:r>
              <a:rPr lang="en-US" dirty="0" err="1">
                <a:latin typeface="Calibri"/>
                <a:ea typeface="+mn-lt"/>
                <a:cs typeface="+mn-lt"/>
              </a:rPr>
              <a:t>depuis</a:t>
            </a:r>
            <a:r>
              <a:rPr lang="en-US" dirty="0">
                <a:latin typeface="Calibri"/>
                <a:ea typeface="+mn-lt"/>
                <a:cs typeface="+mn-lt"/>
              </a:rPr>
              <a:t> la recherche-</a:t>
            </a:r>
            <a:r>
              <a:rPr lang="en-US" dirty="0" err="1">
                <a:latin typeface="Calibri"/>
                <a:ea typeface="+mn-lt"/>
                <a:cs typeface="+mn-lt"/>
              </a:rPr>
              <a:t>développement</a:t>
            </a:r>
            <a:r>
              <a:rPr lang="en-US" dirty="0">
                <a:latin typeface="Calibri"/>
                <a:ea typeface="+mn-lt"/>
                <a:cs typeface="+mn-lt"/>
              </a:rPr>
              <a:t> </a:t>
            </a:r>
            <a:r>
              <a:rPr lang="en-US" dirty="0" err="1">
                <a:latin typeface="Calibri"/>
                <a:ea typeface="+mn-lt"/>
                <a:cs typeface="+mn-lt"/>
              </a:rPr>
              <a:t>jusqu'à</a:t>
            </a:r>
            <a:r>
              <a:rPr lang="en-US" dirty="0">
                <a:latin typeface="Calibri"/>
                <a:ea typeface="+mn-lt"/>
                <a:cs typeface="+mn-lt"/>
              </a:rPr>
              <a:t> la </a:t>
            </a:r>
            <a:r>
              <a:rPr lang="en-US" dirty="0" err="1">
                <a:latin typeface="Calibri"/>
                <a:ea typeface="+mn-lt"/>
                <a:cs typeface="+mn-lt"/>
              </a:rPr>
              <a:t>nouveauté</a:t>
            </a:r>
            <a:r>
              <a:rPr lang="en-US" dirty="0">
                <a:latin typeface="Calibri"/>
                <a:ea typeface="+mn-lt"/>
                <a:cs typeface="+mn-lt"/>
              </a:rPr>
              <a:t> </a:t>
            </a:r>
            <a:r>
              <a:rPr lang="en-US" dirty="0" err="1">
                <a:latin typeface="Calibri"/>
                <a:ea typeface="+mn-lt"/>
                <a:cs typeface="+mn-lt"/>
              </a:rPr>
              <a:t>purement</a:t>
            </a:r>
            <a:r>
              <a:rPr lang="en-US" dirty="0">
                <a:latin typeface="Calibri"/>
                <a:ea typeface="+mn-lt"/>
                <a:cs typeface="+mn-lt"/>
              </a:rPr>
              <a:t> </a:t>
            </a:r>
            <a:r>
              <a:rPr lang="en-US" dirty="0" err="1">
                <a:latin typeface="Calibri"/>
                <a:ea typeface="+mn-lt"/>
                <a:cs typeface="+mn-lt"/>
              </a:rPr>
              <a:t>commerciale</a:t>
            </a:r>
            <a:r>
              <a:rPr lang="en-US" dirty="0">
                <a:latin typeface="Calibri"/>
                <a:ea typeface="+mn-lt"/>
                <a:cs typeface="+mn-lt"/>
              </a:rPr>
              <a:t>. </a:t>
            </a:r>
            <a:r>
              <a:rPr lang="en-US" dirty="0" err="1">
                <a:latin typeface="Calibri"/>
                <a:ea typeface="+mn-lt"/>
                <a:cs typeface="+mn-lt"/>
              </a:rPr>
              <a:t>Cet</a:t>
            </a:r>
            <a:r>
              <a:rPr lang="en-US" dirty="0">
                <a:latin typeface="Calibri"/>
                <a:ea typeface="+mn-lt"/>
                <a:cs typeface="+mn-lt"/>
              </a:rPr>
              <a:t> </a:t>
            </a:r>
            <a:r>
              <a:rPr lang="en-US" dirty="0" err="1">
                <a:latin typeface="Calibri"/>
                <a:ea typeface="+mn-lt"/>
                <a:cs typeface="+mn-lt"/>
              </a:rPr>
              <a:t>ouvrage</a:t>
            </a:r>
            <a:r>
              <a:rPr lang="en-US" dirty="0">
                <a:latin typeface="Calibri"/>
                <a:ea typeface="+mn-lt"/>
                <a:cs typeface="+mn-lt"/>
              </a:rPr>
              <a:t> </a:t>
            </a:r>
            <a:r>
              <a:rPr lang="en-US" dirty="0" err="1">
                <a:latin typeface="Calibri"/>
                <a:ea typeface="+mn-lt"/>
                <a:cs typeface="+mn-lt"/>
              </a:rPr>
              <a:t>montre</a:t>
            </a:r>
            <a:r>
              <a:rPr lang="en-US" dirty="0">
                <a:latin typeface="Calibri"/>
                <a:ea typeface="+mn-lt"/>
                <a:cs typeface="+mn-lt"/>
              </a:rPr>
              <a:t> comment se </a:t>
            </a:r>
            <a:r>
              <a:rPr lang="en-US" dirty="0" err="1">
                <a:latin typeface="Calibri"/>
                <a:ea typeface="+mn-lt"/>
                <a:cs typeface="+mn-lt"/>
              </a:rPr>
              <a:t>présente</a:t>
            </a:r>
            <a:r>
              <a:rPr lang="en-US" dirty="0">
                <a:latin typeface="Calibri"/>
                <a:ea typeface="+mn-lt"/>
                <a:cs typeface="+mn-lt"/>
              </a:rPr>
              <a:t> </a:t>
            </a:r>
            <a:r>
              <a:rPr lang="en-US" dirty="0" err="1">
                <a:latin typeface="Calibri"/>
                <a:ea typeface="+mn-lt"/>
                <a:cs typeface="+mn-lt"/>
              </a:rPr>
              <a:t>cette</a:t>
            </a:r>
            <a:r>
              <a:rPr lang="en-US" dirty="0">
                <a:latin typeface="Calibri"/>
                <a:ea typeface="+mn-lt"/>
                <a:cs typeface="+mn-lt"/>
              </a:rPr>
              <a:t> innovation, qui fait </a:t>
            </a:r>
            <a:r>
              <a:rPr lang="en-US" dirty="0" err="1">
                <a:latin typeface="Calibri"/>
                <a:ea typeface="+mn-lt"/>
                <a:cs typeface="+mn-lt"/>
              </a:rPr>
              <a:t>avant</a:t>
            </a:r>
            <a:r>
              <a:rPr lang="en-US" dirty="0">
                <a:latin typeface="Calibri"/>
                <a:ea typeface="+mn-lt"/>
                <a:cs typeface="+mn-lt"/>
              </a:rPr>
              <a:t> tout </a:t>
            </a:r>
            <a:r>
              <a:rPr lang="en-US" dirty="0" err="1">
                <a:latin typeface="Calibri"/>
                <a:ea typeface="+mn-lt"/>
                <a:cs typeface="+mn-lt"/>
              </a:rPr>
              <a:t>appel</a:t>
            </a:r>
            <a:r>
              <a:rPr lang="en-US" dirty="0">
                <a:latin typeface="Calibri"/>
                <a:ea typeface="+mn-lt"/>
                <a:cs typeface="+mn-lt"/>
              </a:rPr>
              <a:t> au bon </a:t>
            </a:r>
            <a:r>
              <a:rPr lang="en-US" dirty="0" err="1">
                <a:latin typeface="Calibri"/>
                <a:ea typeface="+mn-lt"/>
                <a:cs typeface="+mn-lt"/>
              </a:rPr>
              <a:t>sens</a:t>
            </a:r>
            <a:r>
              <a:rPr lang="en-US" dirty="0">
                <a:latin typeface="Calibri"/>
                <a:ea typeface="+mn-lt"/>
                <a:cs typeface="+mn-lt"/>
              </a:rPr>
              <a:t> et à la </a:t>
            </a:r>
            <a:r>
              <a:rPr lang="en-US" dirty="0" err="1">
                <a:latin typeface="Calibri"/>
                <a:ea typeface="+mn-lt"/>
                <a:cs typeface="+mn-lt"/>
              </a:rPr>
              <a:t>créativité</a:t>
            </a:r>
            <a:r>
              <a:rPr lang="en-US" dirty="0">
                <a:latin typeface="Calibri"/>
                <a:ea typeface="+mn-lt"/>
                <a:cs typeface="+mn-lt"/>
              </a:rPr>
              <a:t> </a:t>
            </a:r>
            <a:r>
              <a:rPr lang="en-US" dirty="0" err="1">
                <a:latin typeface="Calibri"/>
                <a:ea typeface="+mn-lt"/>
                <a:cs typeface="+mn-lt"/>
              </a:rPr>
              <a:t>d'hommes</a:t>
            </a:r>
            <a:r>
              <a:rPr lang="en-US" dirty="0">
                <a:latin typeface="Calibri"/>
                <a:ea typeface="+mn-lt"/>
                <a:cs typeface="+mn-lt"/>
              </a:rPr>
              <a:t> </a:t>
            </a:r>
            <a:r>
              <a:rPr lang="en-US" dirty="0" err="1">
                <a:latin typeface="Calibri"/>
                <a:ea typeface="+mn-lt"/>
                <a:cs typeface="+mn-lt"/>
              </a:rPr>
              <a:t>capables</a:t>
            </a:r>
            <a:r>
              <a:rPr lang="en-US" dirty="0">
                <a:latin typeface="Calibri"/>
                <a:ea typeface="+mn-lt"/>
                <a:cs typeface="+mn-lt"/>
              </a:rPr>
              <a:t> de </a:t>
            </a:r>
            <a:r>
              <a:rPr lang="en-US" dirty="0" err="1">
                <a:latin typeface="Calibri"/>
                <a:ea typeface="+mn-lt"/>
                <a:cs typeface="+mn-lt"/>
              </a:rPr>
              <a:t>progresser</a:t>
            </a:r>
            <a:r>
              <a:rPr lang="en-US" dirty="0">
                <a:latin typeface="Calibri"/>
                <a:ea typeface="+mn-lt"/>
                <a:cs typeface="+mn-lt"/>
              </a:rPr>
              <a:t> ensemble avec </a:t>
            </a:r>
            <a:r>
              <a:rPr lang="en-US" dirty="0" err="1">
                <a:latin typeface="Calibri"/>
                <a:ea typeface="+mn-lt"/>
                <a:cs typeface="+mn-lt"/>
              </a:rPr>
              <a:t>l'intelligence</a:t>
            </a:r>
            <a:r>
              <a:rPr lang="en-US" dirty="0">
                <a:latin typeface="Calibri"/>
                <a:ea typeface="+mn-lt"/>
                <a:cs typeface="+mn-lt"/>
              </a:rPr>
              <a:t> des savoir-faire </a:t>
            </a:r>
            <a:r>
              <a:rPr lang="en-US" dirty="0" err="1">
                <a:latin typeface="Calibri"/>
                <a:ea typeface="+mn-lt"/>
                <a:cs typeface="+mn-lt"/>
              </a:rPr>
              <a:t>managérial</a:t>
            </a:r>
            <a:r>
              <a:rPr lang="en-US" dirty="0">
                <a:latin typeface="Calibri"/>
                <a:ea typeface="+mn-lt"/>
                <a:cs typeface="+mn-lt"/>
              </a:rPr>
              <a:t> et </a:t>
            </a:r>
            <a:r>
              <a:rPr lang="en-US" dirty="0" err="1">
                <a:latin typeface="Calibri"/>
                <a:ea typeface="+mn-lt"/>
                <a:cs typeface="+mn-lt"/>
              </a:rPr>
              <a:t>organisationnel</a:t>
            </a:r>
            <a:r>
              <a:rPr lang="en-US" dirty="0">
                <a:latin typeface="Calibri"/>
                <a:ea typeface="+mn-lt"/>
                <a:cs typeface="+mn-lt"/>
              </a:rPr>
              <a:t>. </a:t>
            </a:r>
            <a:r>
              <a:rPr lang="en-US" dirty="0" err="1">
                <a:latin typeface="Calibri"/>
                <a:ea typeface="+mn-lt"/>
                <a:cs typeface="+mn-lt"/>
              </a:rPr>
              <a:t>Retenons</a:t>
            </a:r>
            <a:r>
              <a:rPr lang="en-US" dirty="0">
                <a:latin typeface="Calibri"/>
                <a:ea typeface="+mn-lt"/>
                <a:cs typeface="+mn-lt"/>
              </a:rPr>
              <a:t> le message principal de </a:t>
            </a:r>
            <a:r>
              <a:rPr lang="en-US" dirty="0" err="1">
                <a:latin typeface="Calibri"/>
                <a:ea typeface="+mn-lt"/>
                <a:cs typeface="+mn-lt"/>
              </a:rPr>
              <a:t>ce</a:t>
            </a:r>
            <a:r>
              <a:rPr lang="en-US" dirty="0">
                <a:latin typeface="Calibri"/>
                <a:ea typeface="+mn-lt"/>
                <a:cs typeface="+mn-lt"/>
              </a:rPr>
              <a:t> rapport : les </a:t>
            </a:r>
            <a:r>
              <a:rPr lang="en-US" dirty="0" err="1">
                <a:latin typeface="Calibri"/>
                <a:ea typeface="+mn-lt"/>
                <a:cs typeface="+mn-lt"/>
              </a:rPr>
              <a:t>facteurs</a:t>
            </a:r>
            <a:r>
              <a:rPr lang="en-US" dirty="0">
                <a:latin typeface="Calibri"/>
                <a:ea typeface="+mn-lt"/>
                <a:cs typeface="+mn-lt"/>
              </a:rPr>
              <a:t> de </a:t>
            </a:r>
            <a:r>
              <a:rPr lang="en-US" dirty="0" err="1">
                <a:latin typeface="Calibri"/>
                <a:ea typeface="+mn-lt"/>
                <a:cs typeface="+mn-lt"/>
              </a:rPr>
              <a:t>développement</a:t>
            </a:r>
            <a:r>
              <a:rPr lang="en-US" dirty="0">
                <a:latin typeface="Calibri"/>
                <a:ea typeface="+mn-lt"/>
                <a:cs typeface="+mn-lt"/>
              </a:rPr>
              <a:t> </a:t>
            </a:r>
            <a:r>
              <a:rPr lang="en-US" dirty="0" err="1">
                <a:latin typeface="Calibri"/>
                <a:ea typeface="+mn-lt"/>
                <a:cs typeface="+mn-lt"/>
              </a:rPr>
              <a:t>ou</a:t>
            </a:r>
            <a:r>
              <a:rPr lang="en-US" dirty="0">
                <a:latin typeface="Calibri"/>
                <a:ea typeface="+mn-lt"/>
                <a:cs typeface="+mn-lt"/>
              </a:rPr>
              <a:t> de </a:t>
            </a:r>
            <a:r>
              <a:rPr lang="en-US" dirty="0" err="1">
                <a:latin typeface="Calibri"/>
                <a:ea typeface="+mn-lt"/>
                <a:cs typeface="+mn-lt"/>
              </a:rPr>
              <a:t>récession</a:t>
            </a:r>
            <a:r>
              <a:rPr lang="en-US" dirty="0">
                <a:latin typeface="Calibri"/>
                <a:ea typeface="+mn-lt"/>
                <a:cs typeface="+mn-lt"/>
              </a:rPr>
              <a:t> </a:t>
            </a:r>
            <a:r>
              <a:rPr lang="en-US" dirty="0" err="1">
                <a:latin typeface="Calibri"/>
                <a:ea typeface="+mn-lt"/>
                <a:cs typeface="+mn-lt"/>
              </a:rPr>
              <a:t>sont</a:t>
            </a:r>
            <a:r>
              <a:rPr lang="en-US" dirty="0">
                <a:latin typeface="Calibri"/>
                <a:ea typeface="+mn-lt"/>
                <a:cs typeface="+mn-lt"/>
              </a:rPr>
              <a:t> </a:t>
            </a:r>
            <a:r>
              <a:rPr lang="en-US" dirty="0" err="1">
                <a:latin typeface="Calibri"/>
                <a:ea typeface="+mn-lt"/>
                <a:cs typeface="+mn-lt"/>
              </a:rPr>
              <a:t>d'abord</a:t>
            </a:r>
            <a:r>
              <a:rPr lang="en-US" dirty="0">
                <a:latin typeface="Calibri"/>
                <a:ea typeface="+mn-lt"/>
                <a:cs typeface="+mn-lt"/>
              </a:rPr>
              <a:t> </a:t>
            </a:r>
            <a:r>
              <a:rPr lang="en-US" dirty="0" err="1">
                <a:latin typeface="Calibri"/>
                <a:ea typeface="+mn-lt"/>
                <a:cs typeface="+mn-lt"/>
              </a:rPr>
              <a:t>endogènes</a:t>
            </a:r>
            <a:r>
              <a:rPr lang="en-US" dirty="0">
                <a:latin typeface="Calibri"/>
                <a:ea typeface="+mn-lt"/>
                <a:cs typeface="+mn-lt"/>
              </a:rPr>
              <a:t> et les entrepreneurs </a:t>
            </a:r>
            <a:r>
              <a:rPr lang="en-US" dirty="0" err="1">
                <a:latin typeface="Calibri"/>
                <a:ea typeface="+mn-lt"/>
                <a:cs typeface="+mn-lt"/>
              </a:rPr>
              <a:t>sont</a:t>
            </a:r>
            <a:r>
              <a:rPr lang="en-US" dirty="0">
                <a:latin typeface="Calibri"/>
                <a:ea typeface="+mn-lt"/>
                <a:cs typeface="+mn-lt"/>
              </a:rPr>
              <a:t> les </a:t>
            </a:r>
            <a:r>
              <a:rPr lang="en-US" dirty="0" err="1">
                <a:latin typeface="Calibri"/>
                <a:ea typeface="+mn-lt"/>
                <a:cs typeface="+mn-lt"/>
              </a:rPr>
              <a:t>magiciens</a:t>
            </a:r>
            <a:r>
              <a:rPr lang="en-US" dirty="0">
                <a:latin typeface="Calibri"/>
                <a:ea typeface="+mn-lt"/>
                <a:cs typeface="+mn-lt"/>
              </a:rPr>
              <a:t> de la </a:t>
            </a:r>
            <a:r>
              <a:rPr lang="en-US" dirty="0" err="1">
                <a:latin typeface="Calibri"/>
                <a:ea typeface="+mn-lt"/>
                <a:cs typeface="+mn-lt"/>
              </a:rPr>
              <a:t>croissance</a:t>
            </a:r>
            <a:r>
              <a:rPr lang="en-US" dirty="0">
                <a:latin typeface="Calibri"/>
                <a:ea typeface="+mn-lt"/>
                <a:cs typeface="+mn-lt"/>
              </a:rPr>
              <a:t>. La baguette </a:t>
            </a:r>
            <a:r>
              <a:rPr lang="en-US" dirty="0" err="1">
                <a:latin typeface="Calibri"/>
                <a:ea typeface="+mn-lt"/>
                <a:cs typeface="+mn-lt"/>
              </a:rPr>
              <a:t>magique</a:t>
            </a:r>
            <a:r>
              <a:rPr lang="en-US" dirty="0">
                <a:latin typeface="Calibri"/>
                <a:ea typeface="+mn-lt"/>
                <a:cs typeface="+mn-lt"/>
              </a:rPr>
              <a:t> de </a:t>
            </a:r>
            <a:r>
              <a:rPr lang="en-US" dirty="0" err="1">
                <a:latin typeface="Calibri"/>
                <a:ea typeface="+mn-lt"/>
                <a:cs typeface="+mn-lt"/>
              </a:rPr>
              <a:t>ces</a:t>
            </a:r>
            <a:r>
              <a:rPr lang="en-US" dirty="0">
                <a:latin typeface="Calibri"/>
                <a:ea typeface="+mn-lt"/>
                <a:cs typeface="+mn-lt"/>
              </a:rPr>
              <a:t> </a:t>
            </a:r>
            <a:r>
              <a:rPr lang="en-US" dirty="0" err="1">
                <a:latin typeface="Calibri"/>
                <a:ea typeface="+mn-lt"/>
                <a:cs typeface="+mn-lt"/>
              </a:rPr>
              <a:t>créateurs</a:t>
            </a:r>
            <a:r>
              <a:rPr lang="en-US" dirty="0">
                <a:latin typeface="Calibri"/>
                <a:ea typeface="+mn-lt"/>
                <a:cs typeface="+mn-lt"/>
              </a:rPr>
              <a:t> </a:t>
            </a:r>
            <a:r>
              <a:rPr lang="en-US" dirty="0" err="1">
                <a:latin typeface="Calibri"/>
                <a:ea typeface="+mn-lt"/>
                <a:cs typeface="+mn-lt"/>
              </a:rPr>
              <a:t>réside</a:t>
            </a:r>
            <a:r>
              <a:rPr lang="en-US" dirty="0">
                <a:latin typeface="Calibri"/>
                <a:ea typeface="+mn-lt"/>
                <a:cs typeface="+mn-lt"/>
              </a:rPr>
              <a:t> dans </a:t>
            </a:r>
            <a:r>
              <a:rPr lang="en-US" dirty="0" err="1">
                <a:latin typeface="Calibri"/>
                <a:ea typeface="+mn-lt"/>
                <a:cs typeface="+mn-lt"/>
              </a:rPr>
              <a:t>l'innovation</a:t>
            </a:r>
            <a:r>
              <a:rPr lang="en-US" dirty="0">
                <a:latin typeface="Calibri"/>
                <a:ea typeface="+mn-lt"/>
                <a:cs typeface="+mn-lt"/>
              </a:rPr>
              <a:t> sous </a:t>
            </a:r>
            <a:r>
              <a:rPr lang="en-US" dirty="0" err="1">
                <a:latin typeface="Calibri"/>
                <a:ea typeface="+mn-lt"/>
                <a:cs typeface="+mn-lt"/>
              </a:rPr>
              <a:t>tous</a:t>
            </a:r>
            <a:r>
              <a:rPr lang="en-US" dirty="0">
                <a:latin typeface="Calibri"/>
                <a:ea typeface="+mn-lt"/>
                <a:cs typeface="+mn-lt"/>
              </a:rPr>
              <a:t> </a:t>
            </a:r>
            <a:r>
              <a:rPr lang="en-US" dirty="0" err="1">
                <a:latin typeface="Calibri"/>
                <a:ea typeface="+mn-lt"/>
                <a:cs typeface="+mn-lt"/>
              </a:rPr>
              <a:t>ses</a:t>
            </a:r>
            <a:r>
              <a:rPr lang="en-US" dirty="0">
                <a:latin typeface="Calibri"/>
                <a:ea typeface="+mn-lt"/>
                <a:cs typeface="+mn-lt"/>
              </a:rPr>
              <a:t> aspects </a:t>
            </a:r>
            <a:r>
              <a:rPr lang="en-US" dirty="0" err="1">
                <a:latin typeface="Calibri"/>
                <a:ea typeface="+mn-lt"/>
                <a:cs typeface="+mn-lt"/>
              </a:rPr>
              <a:t>technologiques</a:t>
            </a:r>
            <a:r>
              <a:rPr lang="en-US" dirty="0">
                <a:latin typeface="Calibri"/>
                <a:ea typeface="+mn-lt"/>
                <a:cs typeface="+mn-lt"/>
              </a:rPr>
              <a:t>, </a:t>
            </a:r>
            <a:r>
              <a:rPr lang="en-US" dirty="0" err="1">
                <a:latin typeface="Calibri"/>
                <a:ea typeface="+mn-lt"/>
                <a:cs typeface="+mn-lt"/>
              </a:rPr>
              <a:t>commerciaux</a:t>
            </a:r>
            <a:r>
              <a:rPr lang="en-US" dirty="0">
                <a:latin typeface="Calibri"/>
                <a:ea typeface="+mn-lt"/>
                <a:cs typeface="+mn-lt"/>
              </a:rPr>
              <a:t>, financiers, </a:t>
            </a:r>
            <a:r>
              <a:rPr lang="en-US" dirty="0" err="1">
                <a:latin typeface="Calibri"/>
                <a:ea typeface="+mn-lt"/>
                <a:cs typeface="+mn-lt"/>
              </a:rPr>
              <a:t>organisationnels</a:t>
            </a:r>
            <a:r>
              <a:rPr lang="en-US" dirty="0">
                <a:latin typeface="Calibri"/>
                <a:ea typeface="+mn-lt"/>
                <a:cs typeface="+mn-lt"/>
              </a:rPr>
              <a:t>. Le </a:t>
            </a:r>
            <a:r>
              <a:rPr lang="en-US" dirty="0" err="1">
                <a:latin typeface="Calibri"/>
                <a:ea typeface="+mn-lt"/>
                <a:cs typeface="+mn-lt"/>
              </a:rPr>
              <a:t>rôle</a:t>
            </a:r>
            <a:r>
              <a:rPr lang="en-US" dirty="0">
                <a:latin typeface="Calibri"/>
                <a:ea typeface="+mn-lt"/>
                <a:cs typeface="+mn-lt"/>
              </a:rPr>
              <a:t> des </a:t>
            </a:r>
            <a:r>
              <a:rPr lang="en-US" dirty="0" err="1">
                <a:latin typeface="Calibri"/>
                <a:ea typeface="+mn-lt"/>
                <a:cs typeface="+mn-lt"/>
              </a:rPr>
              <a:t>pouvoirs</a:t>
            </a:r>
            <a:r>
              <a:rPr lang="en-US" dirty="0">
                <a:latin typeface="Calibri"/>
                <a:ea typeface="+mn-lt"/>
                <a:cs typeface="+mn-lt"/>
              </a:rPr>
              <a:t> publics </a:t>
            </a:r>
            <a:r>
              <a:rPr lang="en-US" dirty="0" err="1">
                <a:latin typeface="Calibri"/>
                <a:ea typeface="+mn-lt"/>
                <a:cs typeface="+mn-lt"/>
              </a:rPr>
              <a:t>modernes</a:t>
            </a:r>
            <a:r>
              <a:rPr lang="en-US" dirty="0">
                <a:latin typeface="Calibri"/>
                <a:ea typeface="+mn-lt"/>
                <a:cs typeface="+mn-lt"/>
              </a:rPr>
              <a:t> </a:t>
            </a:r>
            <a:r>
              <a:rPr lang="en-US" dirty="0" err="1">
                <a:latin typeface="Calibri"/>
                <a:ea typeface="+mn-lt"/>
                <a:cs typeface="+mn-lt"/>
              </a:rPr>
              <a:t>est</a:t>
            </a:r>
            <a:r>
              <a:rPr lang="en-US" dirty="0">
                <a:latin typeface="Calibri"/>
                <a:ea typeface="+mn-lt"/>
                <a:cs typeface="+mn-lt"/>
              </a:rPr>
              <a:t> de </a:t>
            </a:r>
            <a:r>
              <a:rPr lang="en-US" dirty="0" err="1">
                <a:latin typeface="Calibri"/>
                <a:ea typeface="+mn-lt"/>
                <a:cs typeface="+mn-lt"/>
              </a:rPr>
              <a:t>rester</a:t>
            </a:r>
            <a:r>
              <a:rPr lang="en-US" dirty="0">
                <a:latin typeface="Calibri"/>
                <a:ea typeface="+mn-lt"/>
                <a:cs typeface="+mn-lt"/>
              </a:rPr>
              <a:t> </a:t>
            </a:r>
            <a:r>
              <a:rPr lang="en-US" dirty="0" err="1">
                <a:latin typeface="Calibri"/>
                <a:ea typeface="+mn-lt"/>
                <a:cs typeface="+mn-lt"/>
              </a:rPr>
              <a:t>modestes</a:t>
            </a:r>
            <a:r>
              <a:rPr lang="en-US" dirty="0">
                <a:latin typeface="Calibri"/>
                <a:ea typeface="+mn-lt"/>
                <a:cs typeface="+mn-lt"/>
              </a:rPr>
              <a:t>, </a:t>
            </a:r>
            <a:r>
              <a:rPr lang="en-US" dirty="0" err="1">
                <a:latin typeface="Calibri"/>
                <a:ea typeface="+mn-lt"/>
                <a:cs typeface="+mn-lt"/>
              </a:rPr>
              <a:t>d'accompagner</a:t>
            </a:r>
            <a:r>
              <a:rPr lang="en-US" dirty="0">
                <a:latin typeface="Calibri"/>
                <a:ea typeface="+mn-lt"/>
                <a:cs typeface="+mn-lt"/>
              </a:rPr>
              <a:t>, et non de </a:t>
            </a:r>
            <a:r>
              <a:rPr lang="en-US" dirty="0" err="1">
                <a:latin typeface="Calibri"/>
                <a:ea typeface="+mn-lt"/>
                <a:cs typeface="+mn-lt"/>
              </a:rPr>
              <a:t>freiner</a:t>
            </a:r>
            <a:r>
              <a:rPr lang="en-US" dirty="0">
                <a:latin typeface="Calibri"/>
                <a:ea typeface="+mn-lt"/>
                <a:cs typeface="+mn-lt"/>
              </a:rPr>
              <a:t>, la contagion des initiatives dans les </a:t>
            </a:r>
            <a:r>
              <a:rPr lang="en-US" dirty="0" err="1">
                <a:latin typeface="Calibri"/>
                <a:ea typeface="+mn-lt"/>
                <a:cs typeface="+mn-lt"/>
              </a:rPr>
              <a:t>territoires</a:t>
            </a:r>
            <a:r>
              <a:rPr lang="en-US" dirty="0">
                <a:latin typeface="Calibri"/>
                <a:ea typeface="+mn-lt"/>
                <a:cs typeface="+mn-lt"/>
              </a:rPr>
              <a:t> pour que les </a:t>
            </a:r>
            <a:r>
              <a:rPr lang="en-US" dirty="0" err="1">
                <a:latin typeface="Calibri"/>
                <a:ea typeface="+mn-lt"/>
                <a:cs typeface="+mn-lt"/>
              </a:rPr>
              <a:t>créateurs</a:t>
            </a:r>
            <a:r>
              <a:rPr lang="en-US" dirty="0">
                <a:latin typeface="Calibri"/>
                <a:ea typeface="+mn-lt"/>
                <a:cs typeface="+mn-lt"/>
              </a:rPr>
              <a:t> </a:t>
            </a:r>
            <a:r>
              <a:rPr lang="en-US" dirty="0" err="1">
                <a:latin typeface="Calibri"/>
                <a:ea typeface="+mn-lt"/>
                <a:cs typeface="+mn-lt"/>
              </a:rPr>
              <a:t>deviennent</a:t>
            </a:r>
            <a:r>
              <a:rPr lang="en-US" dirty="0">
                <a:latin typeface="Calibri"/>
                <a:ea typeface="+mn-lt"/>
                <a:cs typeface="+mn-lt"/>
              </a:rPr>
              <a:t> plus entrepreneurs et </a:t>
            </a:r>
            <a:r>
              <a:rPr lang="en-US" dirty="0" err="1">
                <a:latin typeface="Calibri"/>
                <a:ea typeface="+mn-lt"/>
                <a:cs typeface="+mn-lt"/>
              </a:rPr>
              <a:t>innovants</a:t>
            </a:r>
            <a:r>
              <a:rPr lang="en-US" dirty="0">
                <a:latin typeface="Calibri"/>
                <a:ea typeface="+mn-lt"/>
                <a:cs typeface="+mn-lt"/>
              </a:rPr>
              <a:t>. [4e de </a:t>
            </a:r>
            <a:r>
              <a:rPr lang="en-US" dirty="0" err="1">
                <a:latin typeface="Calibri"/>
                <a:ea typeface="+mn-lt"/>
                <a:cs typeface="+mn-lt"/>
              </a:rPr>
              <a:t>couv</a:t>
            </a:r>
            <a:r>
              <a:rPr lang="en-US" dirty="0">
                <a:latin typeface="Calibri"/>
                <a:ea typeface="+mn-lt"/>
                <a:cs typeface="+mn-lt"/>
              </a:rPr>
              <a:t>.] </a:t>
            </a:r>
            <a:endParaRPr lang="en-US">
              <a:latin typeface="Calibri"/>
              <a:ea typeface="+mn-lt"/>
              <a:cs typeface="+mn-lt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E8D62D-AE7C-A325-6133-32D2B65436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Rappel titre présentation - Intervenant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BA8ADF-4B40-7946-6C29-48DD67CA6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2FCBC-EEB5-4C69-B74C-B6D6B76A6DCD}" type="slidenum">
              <a:rPr lang="fr-FR" smtClean="0"/>
              <a:t>43</a:t>
            </a:fld>
            <a:endParaRPr lang="fr-F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B3AEA00-F91D-42F8-1010-9CF6003AF93D}"/>
              </a:ext>
            </a:extLst>
          </p:cNvPr>
          <p:cNvSpPr txBox="1"/>
          <p:nvPr/>
        </p:nvSpPr>
        <p:spPr>
          <a:xfrm>
            <a:off x="5264150" y="5814483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 err="1"/>
              <a:t>Sudoc</a:t>
            </a:r>
            <a:r>
              <a:rPr lang="en-US" dirty="0"/>
              <a:t> 146979168 </a:t>
            </a:r>
          </a:p>
        </p:txBody>
      </p:sp>
      <p:pic>
        <p:nvPicPr>
          <p:cNvPr id="8" name="Picture 14">
            <a:extLst>
              <a:ext uri="{FF2B5EF4-FFF2-40B4-BE49-F238E27FC236}">
                <a16:creationId xmlns:a16="http://schemas.microsoft.com/office/drawing/2014/main" id="{7D0DB268-B45C-6CEE-E580-E32713F6CA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983" y="261354"/>
            <a:ext cx="1430866" cy="1382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563628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A22E7CA-8BCC-F41E-3D66-B2B1DBA944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Rappel titre présentation - Intervenant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314B66-AF73-579C-9B33-DF0B29872D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2FCBC-EEB5-4C69-B74C-B6D6B76A6DCD}" type="slidenum">
              <a:rPr lang="fr-FR" smtClean="0"/>
              <a:t>44</a:t>
            </a:fld>
            <a:endParaRPr lang="fr-F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1484DC5-10B9-EE75-9FE3-06C56B75959D}"/>
              </a:ext>
            </a:extLst>
          </p:cNvPr>
          <p:cNvSpPr txBox="1"/>
          <p:nvPr/>
        </p:nvSpPr>
        <p:spPr>
          <a:xfrm>
            <a:off x="8144105" y="5711778"/>
            <a:ext cx="3558116" cy="646331"/>
          </a:xfrm>
          <a:prstGeom prst="rect">
            <a:avLst/>
          </a:prstGeom>
          <a:solidFill>
            <a:srgbClr val="FF597D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 err="1">
                <a:ea typeface="+mn-lt"/>
                <a:cs typeface="+mn-lt"/>
              </a:rPr>
              <a:t>Créativité</a:t>
            </a:r>
            <a:r>
              <a:rPr lang="en-US" dirty="0">
                <a:ea typeface="+mn-lt"/>
                <a:cs typeface="+mn-lt"/>
              </a:rPr>
              <a:t> dans les affaires</a:t>
            </a:r>
          </a:p>
          <a:p>
            <a:r>
              <a:rPr lang="en-US" dirty="0">
                <a:ea typeface="+mn-lt"/>
                <a:cs typeface="+mn-lt"/>
              </a:rPr>
              <a:t>Entreprises -- Innovation</a:t>
            </a:r>
            <a:endParaRPr lang="en-US">
              <a:cs typeface="Calibri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B2157EA-DC55-537D-68C7-BB1BAE7ADE83}"/>
              </a:ext>
            </a:extLst>
          </p:cNvPr>
          <p:cNvSpPr txBox="1"/>
          <p:nvPr/>
        </p:nvSpPr>
        <p:spPr>
          <a:xfrm>
            <a:off x="7552819" y="2963792"/>
            <a:ext cx="3875616" cy="92333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ea typeface="+mn-lt"/>
                <a:cs typeface="+mn-lt"/>
              </a:rPr>
              <a:t>Innovation -- </a:t>
            </a:r>
            <a:r>
              <a:rPr lang="en-US" dirty="0" err="1">
                <a:ea typeface="+mn-lt"/>
                <a:cs typeface="+mn-lt"/>
              </a:rPr>
              <a:t>Économie</a:t>
            </a:r>
            <a:r>
              <a:rPr lang="en-US" dirty="0">
                <a:ea typeface="+mn-lt"/>
                <a:cs typeface="+mn-lt"/>
              </a:rPr>
              <a:t> politique</a:t>
            </a:r>
          </a:p>
          <a:p>
            <a:r>
              <a:rPr lang="en-US" dirty="0">
                <a:ea typeface="+mn-lt"/>
                <a:cs typeface="+mn-lt"/>
              </a:rPr>
              <a:t>Politique </a:t>
            </a:r>
            <a:r>
              <a:rPr lang="en-US" dirty="0" err="1">
                <a:ea typeface="+mn-lt"/>
                <a:cs typeface="+mn-lt"/>
              </a:rPr>
              <a:t>publique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dirty="0" err="1">
                <a:ea typeface="+mn-lt"/>
                <a:cs typeface="+mn-lt"/>
              </a:rPr>
              <a:t>d'innovation</a:t>
            </a:r>
            <a:endParaRPr lang="en-US" dirty="0">
              <a:ea typeface="+mn-lt"/>
              <a:cs typeface="+mn-lt"/>
            </a:endParaRPr>
          </a:p>
          <a:p>
            <a:r>
              <a:rPr lang="en-US" dirty="0" err="1">
                <a:ea typeface="+mn-lt"/>
                <a:cs typeface="+mn-lt"/>
              </a:rPr>
              <a:t>Économie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dirty="0" err="1">
                <a:ea typeface="+mn-lt"/>
                <a:cs typeface="+mn-lt"/>
              </a:rPr>
              <a:t>régionale</a:t>
            </a:r>
            <a:endParaRPr lang="en-US" err="1">
              <a:cs typeface="Calibri" panose="020F0502020204030204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F7CB8BA-DDD2-6FCE-956E-A5B6B0E58731}"/>
              </a:ext>
            </a:extLst>
          </p:cNvPr>
          <p:cNvSpPr txBox="1"/>
          <p:nvPr/>
        </p:nvSpPr>
        <p:spPr>
          <a:xfrm>
            <a:off x="415971" y="3950344"/>
            <a:ext cx="4436533" cy="1200329"/>
          </a:xfrm>
          <a:prstGeom prst="rect">
            <a:avLst/>
          </a:prstGeom>
          <a:solidFill>
            <a:schemeClr val="accent4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err="1">
                <a:ea typeface="+mn-lt"/>
                <a:cs typeface="+mn-lt"/>
              </a:rPr>
              <a:t>Aménagement</a:t>
            </a:r>
            <a:r>
              <a:rPr lang="en-US" dirty="0">
                <a:ea typeface="+mn-lt"/>
                <a:cs typeface="+mn-lt"/>
              </a:rPr>
              <a:t> du </a:t>
            </a:r>
            <a:r>
              <a:rPr lang="en-US" err="1">
                <a:ea typeface="+mn-lt"/>
                <a:cs typeface="+mn-lt"/>
              </a:rPr>
              <a:t>territoire</a:t>
            </a:r>
            <a:r>
              <a:rPr lang="en-US" dirty="0">
                <a:ea typeface="+mn-lt"/>
                <a:cs typeface="+mn-lt"/>
              </a:rPr>
              <a:t> -- Politique </a:t>
            </a:r>
            <a:r>
              <a:rPr lang="en-US" err="1">
                <a:ea typeface="+mn-lt"/>
                <a:cs typeface="+mn-lt"/>
              </a:rPr>
              <a:t>publique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err="1">
                <a:ea typeface="+mn-lt"/>
                <a:cs typeface="+mn-lt"/>
              </a:rPr>
              <a:t>d'innovation</a:t>
            </a:r>
            <a:endParaRPr lang="en-US" dirty="0" err="1">
              <a:ea typeface="+mn-lt"/>
              <a:cs typeface="+mn-lt"/>
            </a:endParaRPr>
          </a:p>
          <a:p>
            <a:r>
              <a:rPr lang="en-US" dirty="0" err="1">
                <a:ea typeface="+mn-lt"/>
                <a:cs typeface="+mn-lt"/>
              </a:rPr>
              <a:t>Aménagement</a:t>
            </a:r>
            <a:r>
              <a:rPr lang="en-US" dirty="0">
                <a:ea typeface="+mn-lt"/>
                <a:cs typeface="+mn-lt"/>
              </a:rPr>
              <a:t> du </a:t>
            </a:r>
            <a:r>
              <a:rPr lang="en-US" dirty="0" err="1">
                <a:ea typeface="+mn-lt"/>
                <a:cs typeface="+mn-lt"/>
              </a:rPr>
              <a:t>territoire</a:t>
            </a:r>
            <a:r>
              <a:rPr lang="en-US" dirty="0">
                <a:ea typeface="+mn-lt"/>
                <a:cs typeface="+mn-lt"/>
              </a:rPr>
              <a:t> -- </a:t>
            </a:r>
            <a:r>
              <a:rPr lang="en-US" dirty="0" err="1">
                <a:ea typeface="+mn-lt"/>
                <a:cs typeface="+mn-lt"/>
              </a:rPr>
              <a:t>Créativité</a:t>
            </a:r>
            <a:r>
              <a:rPr lang="en-US" dirty="0">
                <a:ea typeface="+mn-lt"/>
                <a:cs typeface="+mn-lt"/>
              </a:rPr>
              <a:t> -- Développement </a:t>
            </a:r>
            <a:r>
              <a:rPr lang="en-US" dirty="0" err="1">
                <a:ea typeface="+mn-lt"/>
                <a:cs typeface="+mn-lt"/>
              </a:rPr>
              <a:t>économique</a:t>
            </a:r>
            <a:endParaRPr lang="en-US">
              <a:cs typeface="Calibri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4192775-1E32-B7DB-49B0-FB7629B581FC}"/>
              </a:ext>
            </a:extLst>
          </p:cNvPr>
          <p:cNvSpPr txBox="1"/>
          <p:nvPr/>
        </p:nvSpPr>
        <p:spPr>
          <a:xfrm>
            <a:off x="5334460" y="4061239"/>
            <a:ext cx="6362700" cy="1200329"/>
          </a:xfrm>
          <a:prstGeom prst="rect">
            <a:avLst/>
          </a:prstGeom>
          <a:solidFill>
            <a:schemeClr val="accent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err="1">
                <a:ea typeface="+mn-lt"/>
                <a:cs typeface="+mn-lt"/>
              </a:rPr>
              <a:t>Aménagement</a:t>
            </a:r>
            <a:r>
              <a:rPr lang="en-US" dirty="0">
                <a:ea typeface="+mn-lt"/>
                <a:cs typeface="+mn-lt"/>
              </a:rPr>
              <a:t> du </a:t>
            </a:r>
            <a:r>
              <a:rPr lang="en-US" err="1">
                <a:ea typeface="+mn-lt"/>
                <a:cs typeface="+mn-lt"/>
              </a:rPr>
              <a:t>territoire</a:t>
            </a:r>
            <a:r>
              <a:rPr lang="en-US" dirty="0">
                <a:ea typeface="+mn-lt"/>
                <a:cs typeface="+mn-lt"/>
              </a:rPr>
              <a:t> -- </a:t>
            </a:r>
            <a:r>
              <a:rPr lang="en-US" err="1">
                <a:ea typeface="+mn-lt"/>
                <a:cs typeface="+mn-lt"/>
              </a:rPr>
              <a:t>Effets</a:t>
            </a:r>
            <a:r>
              <a:rPr lang="en-US" dirty="0">
                <a:ea typeface="+mn-lt"/>
                <a:cs typeface="+mn-lt"/>
              </a:rPr>
              <a:t> des innovations </a:t>
            </a:r>
            <a:r>
              <a:rPr lang="en-US" err="1">
                <a:ea typeface="+mn-lt"/>
                <a:cs typeface="+mn-lt"/>
              </a:rPr>
              <a:t>technologiques</a:t>
            </a:r>
            <a:endParaRPr lang="en-US" dirty="0" err="1">
              <a:ea typeface="+mn-lt"/>
              <a:cs typeface="+mn-lt"/>
            </a:endParaRPr>
          </a:p>
          <a:p>
            <a:r>
              <a:rPr lang="en-US" dirty="0">
                <a:ea typeface="+mn-lt"/>
                <a:cs typeface="+mn-lt"/>
              </a:rPr>
              <a:t>Politique </a:t>
            </a:r>
            <a:r>
              <a:rPr lang="en-US" dirty="0" err="1">
                <a:ea typeface="+mn-lt"/>
                <a:cs typeface="+mn-lt"/>
              </a:rPr>
              <a:t>publique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dirty="0" err="1">
                <a:ea typeface="+mn-lt"/>
                <a:cs typeface="+mn-lt"/>
              </a:rPr>
              <a:t>d'innovation</a:t>
            </a:r>
            <a:r>
              <a:rPr lang="en-US" dirty="0">
                <a:ea typeface="+mn-lt"/>
                <a:cs typeface="+mn-lt"/>
              </a:rPr>
              <a:t> -- </a:t>
            </a:r>
            <a:r>
              <a:rPr lang="en-US" dirty="0" err="1">
                <a:ea typeface="+mn-lt"/>
                <a:cs typeface="+mn-lt"/>
              </a:rPr>
              <a:t>Économie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dirty="0" err="1">
                <a:ea typeface="+mn-lt"/>
                <a:cs typeface="+mn-lt"/>
              </a:rPr>
              <a:t>régionale</a:t>
            </a:r>
            <a:r>
              <a:rPr lang="en-US" dirty="0">
                <a:ea typeface="+mn-lt"/>
                <a:cs typeface="+mn-lt"/>
              </a:rPr>
              <a:t> -- France</a:t>
            </a:r>
          </a:p>
          <a:p>
            <a:r>
              <a:rPr lang="en-US" dirty="0" err="1">
                <a:ea typeface="+mn-lt"/>
                <a:cs typeface="+mn-lt"/>
              </a:rPr>
              <a:t>Créativité</a:t>
            </a:r>
            <a:r>
              <a:rPr lang="en-US" dirty="0">
                <a:ea typeface="+mn-lt"/>
                <a:cs typeface="+mn-lt"/>
              </a:rPr>
              <a:t> -- Aspect </a:t>
            </a:r>
            <a:r>
              <a:rPr lang="en-US" dirty="0" err="1">
                <a:ea typeface="+mn-lt"/>
                <a:cs typeface="+mn-lt"/>
              </a:rPr>
              <a:t>économique</a:t>
            </a:r>
            <a:endParaRPr lang="en-US">
              <a:cs typeface="Calibri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A4B75EC-7CFA-EEDE-A022-B0EDA2A1F854}"/>
              </a:ext>
            </a:extLst>
          </p:cNvPr>
          <p:cNvSpPr txBox="1"/>
          <p:nvPr/>
        </p:nvSpPr>
        <p:spPr>
          <a:xfrm>
            <a:off x="4784585" y="1836437"/>
            <a:ext cx="5346700" cy="9233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ea typeface="+mn-lt"/>
                <a:cs typeface="+mn-lt"/>
              </a:rPr>
              <a:t>Entreprises -- Innovation – France</a:t>
            </a:r>
          </a:p>
          <a:p>
            <a:r>
              <a:rPr lang="en-US" err="1">
                <a:ea typeface="+mn-lt"/>
                <a:cs typeface="+mn-lt"/>
              </a:rPr>
              <a:t>Aménagement</a:t>
            </a:r>
            <a:r>
              <a:rPr lang="en-US" dirty="0">
                <a:ea typeface="+mn-lt"/>
                <a:cs typeface="+mn-lt"/>
              </a:rPr>
              <a:t> du </a:t>
            </a:r>
            <a:r>
              <a:rPr lang="en-US" err="1">
                <a:ea typeface="+mn-lt"/>
                <a:cs typeface="+mn-lt"/>
              </a:rPr>
              <a:t>territoire</a:t>
            </a:r>
            <a:r>
              <a:rPr lang="en-US">
                <a:ea typeface="+mn-lt"/>
                <a:cs typeface="+mn-lt"/>
              </a:rPr>
              <a:t> -- Innovation – France</a:t>
            </a:r>
          </a:p>
          <a:p>
            <a:r>
              <a:rPr lang="en-US" dirty="0" err="1">
                <a:ea typeface="+mn-lt"/>
                <a:cs typeface="+mn-lt"/>
              </a:rPr>
              <a:t>Entrepreneuriat</a:t>
            </a:r>
            <a:r>
              <a:rPr lang="en-US" dirty="0">
                <a:ea typeface="+mn-lt"/>
                <a:cs typeface="+mn-lt"/>
              </a:rPr>
              <a:t> -- France</a:t>
            </a:r>
            <a:endParaRPr lang="en-US">
              <a:cs typeface="Calibri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252F53E-365A-1FE9-B22B-C3986B228BC8}"/>
              </a:ext>
            </a:extLst>
          </p:cNvPr>
          <p:cNvSpPr txBox="1"/>
          <p:nvPr/>
        </p:nvSpPr>
        <p:spPr>
          <a:xfrm>
            <a:off x="340047" y="5560851"/>
            <a:ext cx="6669616" cy="92333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ea typeface="+mn-lt"/>
                <a:cs typeface="+mn-lt"/>
              </a:rPr>
              <a:t>Innovation</a:t>
            </a:r>
            <a:endParaRPr lang="en-US" dirty="0" err="1">
              <a:ea typeface="+mn-lt"/>
              <a:cs typeface="+mn-lt"/>
            </a:endParaRPr>
          </a:p>
          <a:p>
            <a:r>
              <a:rPr lang="en-US" dirty="0">
                <a:ea typeface="+mn-lt"/>
                <a:cs typeface="+mn-lt"/>
              </a:rPr>
              <a:t>Politique </a:t>
            </a:r>
            <a:r>
              <a:rPr lang="en-US" err="1">
                <a:ea typeface="+mn-lt"/>
                <a:cs typeface="+mn-lt"/>
              </a:rPr>
              <a:t>publique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err="1">
                <a:ea typeface="+mn-lt"/>
                <a:cs typeface="+mn-lt"/>
              </a:rPr>
              <a:t>d'innovation</a:t>
            </a:r>
            <a:endParaRPr lang="en-US" dirty="0" err="1">
              <a:ea typeface="+mn-lt"/>
              <a:cs typeface="+mn-lt"/>
            </a:endParaRPr>
          </a:p>
          <a:p>
            <a:r>
              <a:rPr lang="en-US" dirty="0" err="1">
                <a:ea typeface="+mn-lt"/>
                <a:cs typeface="+mn-lt"/>
              </a:rPr>
              <a:t>Aménagemment</a:t>
            </a:r>
            <a:r>
              <a:rPr lang="en-US" dirty="0">
                <a:ea typeface="+mn-lt"/>
                <a:cs typeface="+mn-lt"/>
              </a:rPr>
              <a:t> du </a:t>
            </a:r>
            <a:r>
              <a:rPr lang="en-US" dirty="0" err="1">
                <a:ea typeface="+mn-lt"/>
                <a:cs typeface="+mn-lt"/>
              </a:rPr>
              <a:t>territoire</a:t>
            </a:r>
            <a:r>
              <a:rPr lang="en-US" dirty="0">
                <a:ea typeface="+mn-lt"/>
                <a:cs typeface="+mn-lt"/>
              </a:rPr>
              <a:t> -- </a:t>
            </a:r>
            <a:r>
              <a:rPr lang="en-US" dirty="0" err="1">
                <a:ea typeface="+mn-lt"/>
                <a:cs typeface="+mn-lt"/>
              </a:rPr>
              <a:t>Effets</a:t>
            </a:r>
            <a:r>
              <a:rPr lang="en-US" dirty="0">
                <a:ea typeface="+mn-lt"/>
                <a:cs typeface="+mn-lt"/>
              </a:rPr>
              <a:t> des innovations </a:t>
            </a:r>
            <a:r>
              <a:rPr lang="en-US" dirty="0" err="1">
                <a:ea typeface="+mn-lt"/>
                <a:cs typeface="+mn-lt"/>
              </a:rPr>
              <a:t>technologiques</a:t>
            </a:r>
            <a:endParaRPr lang="en-US">
              <a:cs typeface="Calibri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F1F75FA-AC0E-8518-2DDD-5F57631C78DE}"/>
              </a:ext>
            </a:extLst>
          </p:cNvPr>
          <p:cNvSpPr txBox="1"/>
          <p:nvPr/>
        </p:nvSpPr>
        <p:spPr>
          <a:xfrm>
            <a:off x="3146930" y="414589"/>
            <a:ext cx="7442200" cy="923330"/>
          </a:xfrm>
          <a:prstGeom prst="rect">
            <a:avLst/>
          </a:prstGeom>
          <a:solidFill>
            <a:srgbClr val="ED7D3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ea typeface="+mn-lt"/>
                <a:cs typeface="+mn-lt"/>
              </a:rPr>
              <a:t>Entreprises </a:t>
            </a:r>
            <a:r>
              <a:rPr lang="en-US" dirty="0" err="1">
                <a:ea typeface="+mn-lt"/>
                <a:cs typeface="+mn-lt"/>
              </a:rPr>
              <a:t>innovantes</a:t>
            </a:r>
            <a:r>
              <a:rPr lang="en-US" dirty="0">
                <a:ea typeface="+mn-lt"/>
                <a:cs typeface="+mn-lt"/>
              </a:rPr>
              <a:t> -- France -- 2000-…</a:t>
            </a:r>
          </a:p>
          <a:p>
            <a:r>
              <a:rPr lang="en-US" dirty="0" err="1">
                <a:ea typeface="+mn-lt"/>
                <a:cs typeface="+mn-lt"/>
              </a:rPr>
              <a:t>Délocalisations</a:t>
            </a:r>
            <a:r>
              <a:rPr lang="en-US" dirty="0">
                <a:ea typeface="+mn-lt"/>
                <a:cs typeface="+mn-lt"/>
              </a:rPr>
              <a:t> (</a:t>
            </a:r>
            <a:r>
              <a:rPr lang="en-US" dirty="0" err="1">
                <a:ea typeface="+mn-lt"/>
                <a:cs typeface="+mn-lt"/>
              </a:rPr>
              <a:t>économie</a:t>
            </a:r>
            <a:r>
              <a:rPr lang="en-US" dirty="0">
                <a:ea typeface="+mn-lt"/>
                <a:cs typeface="+mn-lt"/>
              </a:rPr>
              <a:t> politique) -- France -- 2000-…</a:t>
            </a:r>
          </a:p>
          <a:p>
            <a:r>
              <a:rPr lang="en-US" dirty="0" err="1">
                <a:ea typeface="+mn-lt"/>
                <a:cs typeface="+mn-lt"/>
              </a:rPr>
              <a:t>Aménagement</a:t>
            </a:r>
            <a:r>
              <a:rPr lang="en-US" dirty="0">
                <a:ea typeface="+mn-lt"/>
                <a:cs typeface="+mn-lt"/>
              </a:rPr>
              <a:t> du </a:t>
            </a:r>
            <a:r>
              <a:rPr lang="en-US" dirty="0" err="1">
                <a:ea typeface="+mn-lt"/>
                <a:cs typeface="+mn-lt"/>
              </a:rPr>
              <a:t>territoire</a:t>
            </a:r>
            <a:r>
              <a:rPr lang="en-US" dirty="0">
                <a:ea typeface="+mn-lt"/>
                <a:cs typeface="+mn-lt"/>
              </a:rPr>
              <a:t> -- Innovations </a:t>
            </a:r>
            <a:r>
              <a:rPr lang="en-US" dirty="0" err="1">
                <a:ea typeface="+mn-lt"/>
                <a:cs typeface="+mn-lt"/>
              </a:rPr>
              <a:t>technologiques</a:t>
            </a:r>
            <a:r>
              <a:rPr lang="en-US" dirty="0">
                <a:ea typeface="+mn-lt"/>
                <a:cs typeface="+mn-lt"/>
              </a:rPr>
              <a:t> -- France -- 2000-...</a:t>
            </a:r>
            <a:endParaRPr lang="en-US">
              <a:cs typeface="Calibri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4B500C3-7998-5602-3D0D-A895F42F6CE4}"/>
              </a:ext>
            </a:extLst>
          </p:cNvPr>
          <p:cNvSpPr txBox="1"/>
          <p:nvPr/>
        </p:nvSpPr>
        <p:spPr>
          <a:xfrm>
            <a:off x="173566" y="1792817"/>
            <a:ext cx="3547533" cy="175432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/>
              <a:t>Recherche </a:t>
            </a:r>
            <a:r>
              <a:rPr lang="en-US" err="1"/>
              <a:t>industrielle</a:t>
            </a:r>
            <a:endParaRPr lang="en-US" dirty="0" err="1">
              <a:cs typeface="Calibri"/>
            </a:endParaRPr>
          </a:p>
          <a:p>
            <a:r>
              <a:rPr lang="en-US" dirty="0"/>
              <a:t>Innovation</a:t>
            </a:r>
            <a:endParaRPr lang="en-US" dirty="0">
              <a:cs typeface="Calibri"/>
            </a:endParaRPr>
          </a:p>
          <a:p>
            <a:r>
              <a:rPr lang="en-US" dirty="0"/>
              <a:t>Innovation -- Aspect </a:t>
            </a:r>
            <a:r>
              <a:rPr lang="en-US" err="1"/>
              <a:t>économique</a:t>
            </a:r>
            <a:endParaRPr lang="en-US" dirty="0" err="1"/>
          </a:p>
          <a:p>
            <a:r>
              <a:rPr lang="en-US" dirty="0"/>
              <a:t>Innovation – Gestion</a:t>
            </a:r>
            <a:endParaRPr lang="en-US" dirty="0">
              <a:cs typeface="Calibri" panose="020F0502020204030204"/>
            </a:endParaRPr>
          </a:p>
          <a:p>
            <a:r>
              <a:rPr lang="en-US" dirty="0"/>
              <a:t>Innovation – </a:t>
            </a:r>
            <a:r>
              <a:rPr lang="en-US" dirty="0" err="1"/>
              <a:t>Sociologie</a:t>
            </a:r>
          </a:p>
          <a:p>
            <a:r>
              <a:rPr lang="en-US" dirty="0" err="1"/>
              <a:t>Créativité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technologie</a:t>
            </a:r>
            <a:endParaRPr lang="en-US" dirty="0">
              <a:cs typeface="Calibri"/>
            </a:endParaRPr>
          </a:p>
        </p:txBody>
      </p:sp>
      <p:pic>
        <p:nvPicPr>
          <p:cNvPr id="14" name="Picture 14">
            <a:extLst>
              <a:ext uri="{FF2B5EF4-FFF2-40B4-BE49-F238E27FC236}">
                <a16:creationId xmlns:a16="http://schemas.microsoft.com/office/drawing/2014/main" id="{E0E73637-7A2C-4FDB-710D-C631426381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983" y="261354"/>
            <a:ext cx="1430866" cy="1382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628612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B5CC3CB-4730-9B05-D728-61A51FA668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cs typeface="Calibri Light"/>
              </a:rPr>
              <a:t>Bientôt la fin de ce projet labo...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2974FCD-72AE-8F06-7A33-542952AFBD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fr-FR" dirty="0">
                <a:cs typeface="Calibri"/>
              </a:rPr>
              <a:t>Tester d'autres algorithmes</a:t>
            </a:r>
          </a:p>
          <a:p>
            <a:r>
              <a:rPr lang="fr-FR" dirty="0">
                <a:cs typeface="Calibri"/>
              </a:rPr>
              <a:t>Affiner la compréhension des différentes métriques</a:t>
            </a:r>
          </a:p>
          <a:p>
            <a:r>
              <a:rPr lang="fr-FR" dirty="0">
                <a:cs typeface="Calibri"/>
              </a:rPr>
              <a:t>Evaluer qualitativement (sur 100 documents):</a:t>
            </a:r>
          </a:p>
          <a:p>
            <a:pPr lvl="1"/>
            <a:r>
              <a:rPr lang="fr-FR" dirty="0">
                <a:cs typeface="Calibri"/>
              </a:rPr>
              <a:t>Les indexations humaines</a:t>
            </a:r>
          </a:p>
          <a:p>
            <a:pPr lvl="1"/>
            <a:r>
              <a:rPr lang="fr-FR" dirty="0">
                <a:cs typeface="Calibri"/>
              </a:rPr>
              <a:t>Les indexations machine</a:t>
            </a:r>
          </a:p>
          <a:p>
            <a:r>
              <a:rPr lang="fr-FR" dirty="0">
                <a:cs typeface="Calibri"/>
              </a:rPr>
              <a:t>Publier le jeu de données des notices réindexées comme benchmark</a:t>
            </a:r>
          </a:p>
          <a:p>
            <a:r>
              <a:rPr lang="fr-FR" dirty="0">
                <a:cs typeface="Calibri"/>
              </a:rPr>
              <a:t>Faire le bilan du projet</a:t>
            </a:r>
          </a:p>
          <a:p>
            <a:r>
              <a:rPr lang="fr-FR" dirty="0">
                <a:cs typeface="Calibri"/>
              </a:rPr>
              <a:t>Communiquer, publier etc.</a:t>
            </a:r>
          </a:p>
          <a:p>
            <a:endParaRPr lang="fr-FR" dirty="0">
              <a:cs typeface="Calibri"/>
            </a:endParaRPr>
          </a:p>
          <a:p>
            <a:endParaRPr lang="fr-FR" dirty="0">
              <a:cs typeface="Calibri"/>
            </a:endParaRP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43C0F4F-8026-C321-301F-91DDF41F89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2FCBC-EEB5-4C69-B74C-B6D6B76A6DCD}" type="slidenum">
              <a:rPr lang="fr-FR" smtClean="0"/>
              <a:t>45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398123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B5CC3CB-4730-9B05-D728-61A51FA668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Conclusion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2974FCD-72AE-8F06-7A33-542952AFBD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626969" cy="4351338"/>
          </a:xfrm>
        </p:spPr>
        <p:txBody>
          <a:bodyPr>
            <a:normAutofit/>
          </a:bodyPr>
          <a:lstStyle/>
          <a:p>
            <a:r>
              <a:rPr lang="fr-FR"/>
              <a:t>Projet en cours à finir. Et la suite ?</a:t>
            </a:r>
          </a:p>
          <a:p>
            <a:r>
              <a:rPr lang="fr-FR"/>
              <a:t>Quelle place pour l’IA dans le projet d’établissement Abes 2024-2028 ?</a:t>
            </a:r>
          </a:p>
          <a:p>
            <a:r>
              <a:rPr lang="fr-FR"/>
              <a:t>Il faut y aller et accélérer, mais pas n’importe comment, </a:t>
            </a:r>
            <a:r>
              <a:rPr lang="fr-FR" b="1"/>
              <a:t>avec des principes</a:t>
            </a:r>
            <a:r>
              <a:rPr lang="fr-FR"/>
              <a:t> :</a:t>
            </a:r>
          </a:p>
          <a:p>
            <a:pPr lvl="1"/>
            <a:r>
              <a:rPr lang="fr-FR"/>
              <a:t>Priorités alignées sur le  projet d’établissement et donc les besoins des utilisateurs (professionnels, non professionnels)</a:t>
            </a:r>
          </a:p>
          <a:p>
            <a:pPr lvl="1"/>
            <a:r>
              <a:rPr lang="fr-FR"/>
              <a:t>Travailler avec nos utilisateurs professionnels</a:t>
            </a:r>
          </a:p>
          <a:p>
            <a:pPr lvl="1"/>
            <a:r>
              <a:rPr lang="fr-FR"/>
              <a:t>Conserver le souci de la qualité</a:t>
            </a:r>
          </a:p>
          <a:p>
            <a:pPr lvl="1"/>
            <a:r>
              <a:rPr lang="fr-FR"/>
              <a:t>Privilégier des solutions et des données ouvertes (données sources et données générées)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43C0F4F-8026-C321-301F-91DDF41F89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2FCBC-EEB5-4C69-B74C-B6D6B76A6DCD}" type="slidenum">
              <a:rPr lang="fr-FR" smtClean="0"/>
              <a:t>46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776465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341ABA2-0093-A453-1C2C-407AE17A2D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9CAD273-B8A6-3239-BF92-FEAFDDD8F5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buNone/>
            </a:pPr>
            <a:r>
              <a:rPr lang="fr-FR" dirty="0">
                <a:cs typeface="Calibri"/>
                <a:hlinkClick r:id="rId2"/>
              </a:rPr>
              <a:t>thebault.aurelie@gmail.com</a:t>
            </a:r>
            <a:r>
              <a:rPr lang="fr-FR" dirty="0">
                <a:cs typeface="Calibri"/>
              </a:rPr>
              <a:t> </a:t>
            </a:r>
            <a:endParaRPr lang="en-US" dirty="0"/>
          </a:p>
          <a:p>
            <a:pPr marL="0" indent="0" algn="ctr">
              <a:buNone/>
            </a:pPr>
            <a:r>
              <a:rPr lang="fr-FR" dirty="0">
                <a:cs typeface="Calibri"/>
                <a:hlinkClick r:id="rId3"/>
              </a:rPr>
              <a:t>slab@abes.fr</a:t>
            </a:r>
            <a:r>
              <a:rPr lang="fr-FR" dirty="0">
                <a:cs typeface="Calibri"/>
              </a:rPr>
              <a:t> (Labo)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9AE8F5F-6778-BEF9-91B8-12303F866E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2FCBC-EEB5-4C69-B74C-B6D6B76A6DCD}" type="slidenum">
              <a:rPr lang="fr-FR" smtClean="0"/>
              <a:t>47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13089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8BD802FE-7996-01B6-B81A-768DB88735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Que vient faire l’IA dans les bibliothèques ?</a:t>
            </a:r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27E47415-7FEA-2FEE-A81C-E682B4F808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fr-FR" dirty="0"/>
              <a:t>Présentation générale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2EB81CD-8D9E-4734-5E71-D2837A88A8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2FCBC-EEB5-4C69-B74C-B6D6B76A6DCD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9955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9CAB8BA-8DB9-817E-2E47-FE51151419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Que vient faire l’IA dans les bibliothèques 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E4838C9-E95D-0020-F94C-654B083C2C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Traiter des images</a:t>
            </a:r>
          </a:p>
          <a:p>
            <a:r>
              <a:rPr lang="fr-FR"/>
              <a:t>Traiter des textes</a:t>
            </a:r>
            <a:endParaRPr lang="fr-FR">
              <a:cs typeface="Calibri"/>
            </a:endParaRPr>
          </a:p>
          <a:p>
            <a:r>
              <a:rPr lang="fr-FR" b="1"/>
              <a:t>Traiter des notices</a:t>
            </a:r>
            <a:endParaRPr lang="fr-FR" b="1">
              <a:cs typeface="Calibri"/>
            </a:endParaRPr>
          </a:p>
          <a:p>
            <a:r>
              <a:rPr lang="fr-FR"/>
              <a:t>Traiter des logs d’usage</a:t>
            </a:r>
            <a:endParaRPr lang="fr-FR">
              <a:cs typeface="Calibri"/>
            </a:endParaRPr>
          </a:p>
          <a:p>
            <a:r>
              <a:rPr lang="fr-FR"/>
              <a:t>Traiter des index de recherche</a:t>
            </a:r>
            <a:endParaRPr lang="fr-FR">
              <a:cs typeface="Calibri"/>
            </a:endParaRPr>
          </a:p>
          <a:p>
            <a:pPr marL="0" indent="0">
              <a:buNone/>
            </a:pPr>
            <a:r>
              <a:rPr lang="fr-FR"/>
              <a:t>Etc.</a:t>
            </a:r>
            <a:endParaRPr lang="fr-FR">
              <a:cs typeface="Calibri"/>
            </a:endParaRP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A338AC6-FE18-3152-52EB-1E02DEAE7A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2FCBC-EEB5-4C69-B74C-B6D6B76A6DCD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89542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9CAB8BA-8DB9-817E-2E47-FE51151419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Que vient faire l’IA dans les bibliothèques 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E4838C9-E95D-0020-F94C-654B083C2C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fr-FR" dirty="0"/>
              <a:t>Classer, catégoriser des documents</a:t>
            </a:r>
          </a:p>
          <a:p>
            <a:r>
              <a:rPr lang="fr-FR" dirty="0"/>
              <a:t>Générer de nouvelles métadonnées</a:t>
            </a:r>
            <a:endParaRPr lang="fr-FR" dirty="0">
              <a:cs typeface="Calibri"/>
            </a:endParaRPr>
          </a:p>
          <a:p>
            <a:pPr lvl="1"/>
            <a:r>
              <a:rPr lang="fr-FR" dirty="0"/>
              <a:t>Indexation automatique</a:t>
            </a:r>
            <a:endParaRPr lang="fr-FR" dirty="0">
              <a:cs typeface="Calibri"/>
            </a:endParaRPr>
          </a:p>
          <a:p>
            <a:pPr lvl="1"/>
            <a:r>
              <a:rPr lang="fr-FR" dirty="0"/>
              <a:t>Identification des contributeurs</a:t>
            </a:r>
            <a:endParaRPr lang="fr-FR" dirty="0">
              <a:cs typeface="Calibri"/>
            </a:endParaRPr>
          </a:p>
          <a:p>
            <a:pPr lvl="1"/>
            <a:r>
              <a:rPr lang="fr-FR" dirty="0"/>
              <a:t>Structuration plus fine des notices</a:t>
            </a:r>
            <a:endParaRPr lang="fr-FR" dirty="0">
              <a:cs typeface="Calibri"/>
            </a:endParaRPr>
          </a:p>
          <a:p>
            <a:pPr lvl="1"/>
            <a:r>
              <a:rPr lang="fr-FR" dirty="0" err="1">
                <a:cs typeface="Calibri"/>
              </a:rPr>
              <a:t>LRMisation</a:t>
            </a:r>
            <a:r>
              <a:rPr lang="fr-FR" dirty="0">
                <a:cs typeface="Calibri"/>
              </a:rPr>
              <a:t> ?</a:t>
            </a:r>
            <a:endParaRPr lang="fr-FR" dirty="0"/>
          </a:p>
          <a:p>
            <a:r>
              <a:rPr lang="fr-FR" dirty="0"/>
              <a:t>Recommander des documents</a:t>
            </a:r>
            <a:endParaRPr lang="fr-FR" dirty="0">
              <a:cs typeface="Calibri"/>
            </a:endParaRPr>
          </a:p>
          <a:p>
            <a:r>
              <a:rPr lang="fr-FR" dirty="0"/>
              <a:t>Améliorer la recherche, l’exploration, etc.</a:t>
            </a:r>
            <a:endParaRPr lang="fr-FR" dirty="0">
              <a:cs typeface="Calibri"/>
            </a:endParaRPr>
          </a:p>
          <a:p>
            <a:pPr marL="0" indent="0">
              <a:buNone/>
            </a:pPr>
            <a:r>
              <a:rPr lang="fr-FR" dirty="0"/>
              <a:t>Etc.</a:t>
            </a:r>
            <a:endParaRPr lang="fr-FR" dirty="0">
              <a:cs typeface="Calibri"/>
            </a:endParaRP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A338AC6-FE18-3152-52EB-1E02DEAE7A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2FCBC-EEB5-4C69-B74C-B6D6B76A6DCD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48106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8BD802FE-7996-01B6-B81A-768DB88735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L’IA, de quoi parle-t-on ?</a:t>
            </a:r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27E47415-7FEA-2FEE-A81C-E682B4F808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Présentation générale</a:t>
            </a:r>
            <a:endParaRPr lang="en-US"/>
          </a:p>
          <a:p>
            <a:endParaRPr lang="fr-FR" dirty="0">
              <a:cs typeface="Calibri"/>
            </a:endParaRP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2EB81CD-8D9E-4734-5E71-D2837A88A8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2FCBC-EEB5-4C69-B74C-B6D6B76A6DCD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69921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874E281-AEE8-4956-287C-E3EE1605E0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/>
              <a:t>IA… De quoi parle-t-on ?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63303B6-435C-CBE7-79D3-A318016DA0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2FCBC-EEB5-4C69-B74C-B6D6B76A6DCD}" type="slidenum">
              <a:rPr lang="fr-FR" smtClean="0"/>
              <a:t>9</a:t>
            </a:fld>
            <a:endParaRPr lang="fr-FR"/>
          </a:p>
        </p:txBody>
      </p:sp>
      <p:graphicFrame>
        <p:nvGraphicFramePr>
          <p:cNvPr id="6" name="Tableau 6">
            <a:extLst>
              <a:ext uri="{FF2B5EF4-FFF2-40B4-BE49-F238E27FC236}">
                <a16:creationId xmlns:a16="http://schemas.microsoft.com/office/drawing/2014/main" id="{3CD25123-108A-4A8B-44C0-A1071C78C5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8302210"/>
              </p:ext>
            </p:extLst>
          </p:nvPr>
        </p:nvGraphicFramePr>
        <p:xfrm>
          <a:off x="1854200" y="2280920"/>
          <a:ext cx="8128000" cy="2296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1790408107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38294205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fr-FR"/>
                    </a:p>
                    <a:p>
                      <a:pPr algn="ctr"/>
                      <a:r>
                        <a:rPr lang="fr-FR" dirty="0"/>
                        <a:t>IA symbolique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IA numérique</a:t>
                      </a:r>
                    </a:p>
                    <a:p>
                      <a:pPr algn="ctr"/>
                      <a:r>
                        <a:rPr lang="fr-FR" dirty="0"/>
                        <a:t>= </a:t>
                      </a:r>
                      <a:r>
                        <a:rPr lang="fr-FR" i="1" dirty="0"/>
                        <a:t>machine </a:t>
                      </a:r>
                      <a:r>
                        <a:rPr lang="fr-FR" i="1" dirty="0" err="1"/>
                        <a:t>learning</a:t>
                      </a:r>
                      <a:endParaRPr lang="fr-FR" i="1" dirty="0"/>
                    </a:p>
                    <a:p>
                      <a:pPr algn="ctr"/>
                      <a:r>
                        <a:rPr lang="fr-FR" dirty="0"/>
                        <a:t>= apprentissage automatique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57908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Déduire à partir de règles explicites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Extrapoler à partir de nombreux exemples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89404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Explicable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Boîte noire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29956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Ex : </a:t>
                      </a:r>
                      <a:r>
                        <a:rPr lang="fr-FR" dirty="0" err="1"/>
                        <a:t>Qualinka</a:t>
                      </a:r>
                      <a:r>
                        <a:rPr lang="fr-FR" dirty="0"/>
                        <a:t> (identification des auteurs)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Ex : voir plus loin travaux </a:t>
                      </a:r>
                      <a:r>
                        <a:rPr lang="fr-FR" dirty="0" err="1"/>
                        <a:t>Abes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60674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807115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Excel" ma:contentTypeID="0x010100505AF35FDCA54D2FA379F261E520FD37003BA607584A07684089D0538041E41208040702009C311D83D8571F44AE67250D527ED2A8" ma:contentTypeVersion="0" ma:contentTypeDescription="" ma:contentTypeScope="" ma:versionID="01e1419deba99ebc401528dee4ffb2b6">
  <xsd:schema xmlns:xsd="http://www.w3.org/2001/XMLSchema" xmlns:xs="http://www.w3.org/2001/XMLSchema" xmlns:p="http://schemas.microsoft.com/office/2006/metadata/properties" xmlns:ns2="9cb235b8-7541-4a6e-b886-1bf4192805bd" xmlns:ns3="http://schemas.microsoft.com/sharepoint/v3/fields" xmlns:ns4="fdfc4818-8913-436f-b377-048022affe40" targetNamespace="http://schemas.microsoft.com/office/2006/metadata/properties" ma:root="true" ma:fieldsID="dd435dcb1edf0d6a76c0e5ebc380aad0" ns2:_="" ns3:_="" ns4:_="">
    <xsd:import namespace="9cb235b8-7541-4a6e-b886-1bf4192805bd"/>
    <xsd:import namespace="http://schemas.microsoft.com/sharepoint/v3/fields"/>
    <xsd:import namespace="fdfc4818-8913-436f-b377-048022affe40"/>
    <xsd:element name="properties">
      <xsd:complexType>
        <xsd:sequence>
          <xsd:element name="documentManagement">
            <xsd:complexType>
              <xsd:all>
                <xsd:element ref="ns2:Structure" minOccurs="0"/>
                <xsd:element ref="ns2:TRI" minOccurs="0"/>
                <xsd:element ref="ns2:Type_x0020_de_x0020_document_x0020_standard" minOccurs="0"/>
                <xsd:element ref="ns2:Etat_x0020_du_x0020_document" minOccurs="0"/>
                <xsd:element ref="ns2:Année" minOccurs="0"/>
                <xsd:element ref="ns3:_DCDateCreated" minOccurs="0"/>
                <xsd:element ref="ns2:Tags" minOccurs="0"/>
                <xsd:element ref="ns4:Exaged_DocName" minOccurs="0"/>
                <xsd:element ref="ns2:Type_x0020_spec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cb235b8-7541-4a6e-b886-1bf4192805bd" elementFormDefault="qualified">
    <xsd:import namespace="http://schemas.microsoft.com/office/2006/documentManagement/types"/>
    <xsd:import namespace="http://schemas.microsoft.com/office/infopath/2007/PartnerControls"/>
    <xsd:element name="Structure" ma:index="2" nillable="true" ma:displayName="Structure émettrice" ma:default="ABES" ma:format="Dropdown" ma:indexed="true" ma:internalName="Structure">
      <xsd:simpleType>
        <xsd:restriction base="dms:Choice">
          <xsd:enumeration value="AAF"/>
          <xsd:enumeration value="ABES"/>
          <xsd:enumeration value="ADBU"/>
          <xsd:enumeration value="AMUE"/>
          <xsd:enumeration value="AN"/>
          <xsd:enumeration value="ANR"/>
          <xsd:enumeration value="BNF"/>
          <xsd:enumeration value="CERL"/>
          <xsd:enumeration value="CNRS"/>
          <xsd:enumeration value="CNRS-DIST"/>
          <xsd:enumeration value="Couperin"/>
          <xsd:enumeration value="Cellule budgétaire"/>
          <xsd:enumeration value="Cellule Communication"/>
          <xsd:enumeration value="Cellule Qualité"/>
          <xsd:enumeration value="CINES"/>
          <xsd:enumeration value="CRFCB"/>
          <xsd:enumeration value="CTLes"/>
          <xsd:enumeration value="DART"/>
          <xsd:enumeration value="DEP"/>
          <xsd:enumeration value="Direction"/>
          <xsd:enumeration value="DSG"/>
          <xsd:enumeration value="DSG - PACT"/>
          <xsd:enumeration value="DSG - Finances"/>
          <xsd:enumeration value="DSG - RH"/>
          <xsd:enumeration value="DSG - Secrétariat"/>
          <xsd:enumeration value="Dept ADELE"/>
          <xsd:enumeration value="DSI"/>
          <xsd:enumeration value="DSI - P2I"/>
          <xsd:enumeration value="DSI - PEM"/>
          <xsd:enumeration value="DSI - PSD"/>
          <xsd:enumeration value="DSI - PSIR"/>
          <xsd:enumeration value="DSIN - SSGI"/>
          <xsd:enumeration value="DSR"/>
          <xsd:enumeration value="DSR - Méta"/>
          <xsd:enumeration value="DSR - PFD"/>
          <xsd:enumeration value="DSR - PGC"/>
          <xsd:enumeration value="DSR - PGR"/>
          <xsd:enumeration value="DSR - PIT"/>
          <xsd:enumeration value="GT-Calames"/>
          <xsd:enumeration value="GT-EAD"/>
          <xsd:enumeration value="FILL"/>
          <xsd:enumeration value="INIST"/>
          <xsd:enumeration value="ISSN"/>
          <xsd:enumeration value="LIRM"/>
          <xsd:enumeration value="MCC"/>
          <xsd:enumeration value="MESR"/>
          <xsd:enumeration value="Mission évaluation"/>
          <xsd:enumeration value="Mission Normalisation"/>
          <xsd:enumeration value="Mission PEB"/>
          <xsd:enumeration value="Missions Projets Européens"/>
          <xsd:enumeration value="Mission Ressources Electroniques"/>
          <xsd:enumeration value="Mission Rétroconversion"/>
          <xsd:enumeration value="Mission SGB mutualisé"/>
          <xsd:enumeration value="Mission Sudoc PS"/>
          <xsd:enumeration value="Mission Thèses"/>
          <xsd:enumeration value="OCLC"/>
          <xsd:enumeration value="Réseau Calames"/>
          <xsd:enumeration value="Réseau Sudoc"/>
          <xsd:enumeration value="Réseau Sudoc-PS"/>
          <xsd:enumeration value="Réseau thèses"/>
          <xsd:enumeration value="RNSR"/>
          <xsd:enumeration value="SIAF"/>
          <xsd:enumeration value="Autre"/>
        </xsd:restriction>
      </xsd:simpleType>
    </xsd:element>
    <xsd:element name="TRI" ma:index="3" nillable="true" ma:displayName="Trigramme" ma:default="A renseigner" ma:format="Dropdown" ma:internalName="TRI">
      <xsd:simpleType>
        <xsd:restriction base="dms:Choice">
          <xsd:enumeration value="A renseigner"/>
          <xsd:enumeration value="ACT"/>
          <xsd:enumeration value="AFE"/>
          <xsd:enumeration value="AFY"/>
          <xsd:enumeration value="AGT"/>
          <xsd:enumeration value="AHE"/>
          <xsd:enumeration value="AJL"/>
          <xsd:enumeration value="ALM"/>
          <xsd:enumeration value="ALP"/>
          <xsd:enumeration value="AMZ"/>
          <xsd:enumeration value="BBR"/>
          <xsd:enumeration value="BCS"/>
          <xsd:enumeration value="BEB"/>
          <xsd:enumeration value="BDE"/>
          <xsd:enumeration value="BML"/>
          <xsd:enumeration value="BTS"/>
          <xsd:enumeration value="CAD"/>
          <xsd:enumeration value="CBD"/>
          <xsd:enumeration value="CCI"/>
          <xsd:enumeration value="CDE"/>
          <xsd:enumeration value="CDT"/>
          <xsd:enumeration value="CFY"/>
          <xsd:enumeration value="CLY"/>
          <xsd:enumeration value="CMC"/>
          <xsd:enumeration value="COU"/>
          <xsd:enumeration value="CPD"/>
          <xsd:enumeration value="CST"/>
          <xsd:enumeration value="DAN"/>
          <xsd:enumeration value="DBZ"/>
          <xsd:enumeration value="DED"/>
          <xsd:enumeration value="DOO"/>
          <xsd:enumeration value="DRY"/>
          <xsd:enumeration value="DSA"/>
          <xsd:enumeration value="DST"/>
          <xsd:enumeration value="ECU"/>
          <xsd:enumeration value="ECT"/>
          <xsd:enumeration value="EHR"/>
          <xsd:enumeration value="ELS"/>
          <xsd:enumeration value="EMS"/>
          <xsd:enumeration value="ENO"/>
          <xsd:enumeration value="ERM"/>
          <xsd:enumeration value="FBE"/>
          <xsd:enumeration value="FBT"/>
          <xsd:enumeration value="FCR"/>
          <xsd:enumeration value="FBR"/>
          <xsd:enumeration value="FML"/>
          <xsd:enumeration value="FPX"/>
          <xsd:enumeration value="FRF"/>
          <xsd:enumeration value="GLT"/>
          <xsd:enumeration value="HLE"/>
          <xsd:enumeration value="HST"/>
          <xsd:enumeration value="IAN"/>
          <xsd:enumeration value="ILU"/>
          <xsd:enumeration value="IMN"/>
          <xsd:enumeration value="IMR"/>
          <xsd:enumeration value="JBN"/>
          <xsd:enumeration value="JCE"/>
          <xsd:enumeration value="JFH"/>
          <xsd:enumeration value="JFZ"/>
          <xsd:enumeration value="JGT"/>
          <xsd:enumeration value="JHN"/>
          <xsd:enumeration value="JKN"/>
          <xsd:enumeration value="JLR"/>
          <xsd:enumeration value="JLP"/>
          <xsd:enumeration value="JMF"/>
          <xsd:enumeration value="JML"/>
          <xsd:enumeration value="JNO"/>
          <xsd:enumeration value="JPA"/>
          <xsd:enumeration value="JVK"/>
          <xsd:enumeration value="KGX"/>
          <xsd:enumeration value="KMI"/>
          <xsd:enumeration value="LBA"/>
          <xsd:enumeration value="LBL"/>
          <xsd:enumeration value="LBT"/>
          <xsd:enumeration value="LJZ"/>
          <xsd:enumeration value="LNA"/>
          <xsd:enumeration value="LPL"/>
          <xsd:enumeration value="MBA"/>
          <xsd:enumeration value="MBN"/>
          <xsd:enumeration value="MBT"/>
          <xsd:enumeration value="MCN"/>
          <xsd:enumeration value="MCO"/>
          <xsd:enumeration value="MCR"/>
          <xsd:enumeration value="MCS"/>
          <xsd:enumeration value="MEN"/>
          <xsd:enumeration value="MGD"/>
          <xsd:enumeration value="MGT"/>
          <xsd:enumeration value="MGX"/>
          <xsd:enumeration value="MJN"/>
          <xsd:enumeration value="MLD"/>
          <xsd:enumeration value="MLP"/>
          <xsd:enumeration value="MPA"/>
          <xsd:enumeration value="MPD"/>
          <xsd:enumeration value="MPN"/>
          <xsd:enumeration value="MPR"/>
          <xsd:enumeration value="MPT"/>
          <xsd:enumeration value="MRX"/>
          <xsd:enumeration value="MSO"/>
          <xsd:enumeration value="MSR"/>
          <xsd:enumeration value="MTE"/>
          <xsd:enumeration value="MYG"/>
          <xsd:enumeration value="NBD"/>
          <xsd:enumeration value="NBT"/>
          <xsd:enumeration value="NMN"/>
          <xsd:enumeration value="OCN"/>
          <xsd:enumeration value="OKI"/>
          <xsd:enumeration value="OMZ"/>
          <xsd:enumeration value="ORX"/>
          <xsd:enumeration value="PDZ"/>
          <xsd:enumeration value="PFK"/>
          <xsd:enumeration value="PLP"/>
          <xsd:enumeration value="PMA"/>
          <xsd:enumeration value="PMI"/>
          <xsd:enumeration value="PML"/>
          <xsd:enumeration value="PPN"/>
          <xsd:enumeration value="PPO"/>
          <xsd:enumeration value="PPS"/>
          <xsd:enumeration value="RBD"/>
          <xsd:enumeration value="RJD"/>
          <xsd:enumeration value="ROA"/>
          <xsd:enumeration value="RPA"/>
          <xsd:enumeration value="RPT"/>
          <xsd:enumeration value="SBL"/>
          <xsd:enumeration value="SDT"/>
          <xsd:enumeration value="SGT"/>
          <xsd:enumeration value="SGY"/>
          <xsd:enumeration value="SLM"/>
          <xsd:enumeration value="SNX"/>
          <xsd:enumeration value="SPE"/>
          <xsd:enumeration value="SPR"/>
          <xsd:enumeration value="SQN"/>
          <xsd:enumeration value="SRY"/>
          <xsd:enumeration value="SSI"/>
          <xsd:enumeration value="TCN"/>
          <xsd:enumeration value="TDN"/>
          <xsd:enumeration value="TFU"/>
          <xsd:enumeration value="TMX"/>
          <xsd:enumeration value="TZA"/>
          <xsd:enumeration value="VGO"/>
          <xsd:enumeration value="VSA"/>
          <xsd:enumeration value="YBN"/>
          <xsd:enumeration value="YDD"/>
          <xsd:enumeration value="YNS"/>
        </xsd:restriction>
      </xsd:simpleType>
    </xsd:element>
    <xsd:element name="Type_x0020_de_x0020_document_x0020_standard" ma:index="4" nillable="true" ma:displayName="Type de document" ma:default="A renseigner" ma:format="Dropdown" ma:internalName="Type_x0020_de_x0020_document_x0020_standard" ma:readOnly="false">
      <xsd:simpleType>
        <xsd:restriction base="dms:Choice">
          <xsd:enumeration value="A renseigner"/>
          <xsd:enumeration value="Acte d'engagement"/>
          <xsd:enumeration value="Affichette porte"/>
          <xsd:enumeration value="Annexe"/>
          <xsd:enumeration value="Annexe 2"/>
          <xsd:enumeration value="Annuaire"/>
          <xsd:enumeration value="Avenant"/>
          <xsd:enumeration value="Avenant au marché"/>
          <xsd:enumeration value="BE"/>
          <xsd:enumeration value="Besoins fonctionnels"/>
          <xsd:enumeration value="Bon de livraison"/>
          <xsd:enumeration value="Brochure commerciale"/>
          <xsd:enumeration value="CCAP"/>
          <xsd:enumeration value="CCTP"/>
          <xsd:enumeration value="Chevalet"/>
          <xsd:enumeration value="Chrono"/>
          <xsd:enumeration value="Compte-rendu réunion"/>
          <xsd:enumeration value="Convention"/>
          <xsd:enumeration value="Courrier"/>
          <xsd:enumeration value="DC 1"/>
          <xsd:enumeration value="DC 2"/>
          <xsd:enumeration value="Déclaration"/>
          <xsd:enumeration value="Demande de précisions"/>
          <xsd:enumeration value="Devis"/>
          <xsd:enumeration value="Diaporama Formation"/>
          <xsd:enumeration value="Documentation fonctionnelle"/>
          <xsd:enumeration value="Documentation technique"/>
          <xsd:enumeration value="Dossier de candidature"/>
          <xsd:enumeration value="Dossier d'exploitation"/>
          <xsd:enumeration value="Dossier de spécifications"/>
          <xsd:enumeration value="Dossier de recette"/>
          <xsd:enumeration value="Enquête"/>
          <xsd:enumeration value="Etiquette"/>
          <xsd:enumeration value="Etude"/>
          <xsd:enumeration value="Fiche application"/>
          <xsd:enumeration value="Fiche formateur"/>
          <xsd:enumeration value="Fiche projet"/>
          <xsd:enumeration value="Licence"/>
          <xsd:enumeration value="Manuel"/>
          <xsd:enumeration value="Norme"/>
          <xsd:enumeration value="Note"/>
          <xsd:enumeration value="Notification"/>
          <xsd:enumeration value="Notification rejet"/>
          <xsd:enumeration value="Ordre du jour réunion"/>
          <xsd:enumeration value="Organigramme"/>
          <xsd:enumeration value="Ouverture de plis"/>
          <xsd:enumeration value="Plan de formation"/>
          <xsd:enumeration value="Plan de communication"/>
          <xsd:enumeration value="Plaquette - brochure"/>
          <xsd:enumeration value="Présentation - Communication"/>
          <xsd:enumeration value="Procédure"/>
          <xsd:enumeration value="Programme (formation)"/>
          <xsd:enumeration value="Prospective"/>
          <xsd:enumeration value="Rapport"/>
          <xsd:enumeration value="Rapport d'activité"/>
          <xsd:enumeration value="Rapport d'analyse"/>
          <xsd:enumeration value="Rapport de présentation"/>
          <xsd:enumeration value="Reconduction"/>
          <xsd:enumeration value="Revue application"/>
          <xsd:enumeration value="Specs développement"/>
          <xsd:enumeration value="Support"/>
          <xsd:enumeration value="Tableau de bord"/>
          <xsd:enumeration value="Tableau de suivi"/>
          <xsd:enumeration value="TP Formation"/>
          <xsd:enumeration value="TP jeu1"/>
          <xsd:enumeration value="TP jeu2"/>
          <xsd:enumeration value="TP jeu3"/>
          <xsd:enumeration value="Tp jeu corsé"/>
          <xsd:enumeration value="Autre"/>
        </xsd:restriction>
      </xsd:simpleType>
    </xsd:element>
    <xsd:element name="Etat_x0020_du_x0020_document" ma:index="5" nillable="true" ma:displayName="Etat du document" ma:format="Dropdown" ma:internalName="Etat_x0020_du_x0020_document">
      <xsd:simpleType>
        <xsd:restriction base="dms:Choice">
          <xsd:enumeration value="Brouillon"/>
          <xsd:enumeration value="Document de travail"/>
          <xsd:enumeration value="Document préparatoire"/>
          <xsd:enumeration value="A valider"/>
          <xsd:enumeration value="Validé"/>
          <xsd:enumeration value="Diffusé"/>
          <xsd:enumeration value="Applicable"/>
          <xsd:enumeration value="En cours de publication"/>
          <xsd:enumeration value="Prêt à publier"/>
          <xsd:enumeration value="Publié"/>
          <xsd:enumeration value="Périmé"/>
          <xsd:enumeration value="Version finale à conserver"/>
        </xsd:restriction>
      </xsd:simpleType>
    </xsd:element>
    <xsd:element name="Année" ma:index="6" nillable="true" ma:displayName="Année" ma:default="A renseigner" ma:format="Dropdown" ma:internalName="Ann_x00e9_e">
      <xsd:simpleType>
        <xsd:restriction base="dms:Choice">
          <xsd:enumeration value="A renseigner"/>
          <xsd:enumeration value="2023"/>
          <xsd:enumeration value="2022"/>
          <xsd:enumeration value="2021"/>
          <xsd:enumeration value="2020"/>
          <xsd:enumeration value="2019"/>
          <xsd:enumeration value="2018"/>
          <xsd:enumeration value="2017"/>
          <xsd:enumeration value="2016"/>
          <xsd:enumeration value="2015"/>
          <xsd:enumeration value="2014"/>
          <xsd:enumeration value="2013"/>
          <xsd:enumeration value="2012"/>
          <xsd:enumeration value="2011"/>
          <xsd:enumeration value="2010"/>
          <xsd:enumeration value="2009"/>
          <xsd:enumeration value="2008"/>
          <xsd:enumeration value="2007"/>
          <xsd:enumeration value="2006"/>
          <xsd:enumeration value="2005"/>
          <xsd:enumeration value="2004"/>
          <xsd:enumeration value="2003"/>
          <xsd:enumeration value="2002"/>
          <xsd:enumeration value="2001"/>
          <xsd:enumeration value="2000"/>
          <xsd:enumeration value="1999"/>
          <xsd:enumeration value="1998"/>
          <xsd:enumeration value="1997"/>
          <xsd:enumeration value="1996"/>
          <xsd:enumeration value="1995"/>
        </xsd:restriction>
      </xsd:simpleType>
    </xsd:element>
    <xsd:element name="Tags" ma:index="10" nillable="true" ma:displayName="Tags" ma:internalName="Tags">
      <xsd:simpleType>
        <xsd:restriction base="dms:Text">
          <xsd:maxLength value="255"/>
        </xsd:restriction>
      </xsd:simpleType>
    </xsd:element>
    <xsd:element name="Type_x0020_spec" ma:index="18" nillable="true" ma:displayName="Concerne" ma:default="A renseigner" ma:hidden="true" ma:internalName="Type_x0020_spec" ma:readOnly="false">
      <xsd:complexType>
        <xsd:complexContent>
          <xsd:extension base="dms:MultiChoiceFillIn">
            <xsd:sequence>
              <xsd:element name="Value" maxOccurs="unbounded" minOccurs="0" nillable="true">
                <xsd:simpleType>
                  <xsd:union memberTypes="dms:Text">
                    <xsd:simpleType>
                      <xsd:restriction base="dms:Choice">
                        <xsd:enumeration value="A renseigner"/>
                        <xsd:enumeration value="APCC"/>
                        <xsd:enumeration value="CBS"/>
                        <xsd:enumeration value="Exports à la demande"/>
                        <xsd:enumeration value="Exports réguliers"/>
                        <xsd:enumeration value="Exports hors réseaux"/>
                        <xsd:enumeration value="Guide Méthodo"/>
                        <xsd:enumeration value="Imports Sudoc"/>
                        <xsd:enumeration value="PSI"/>
                        <xsd:enumeration value="Scripts"/>
                        <xsd:enumeration value="Self Sudoc"/>
                        <xsd:enumeration value="Site Web"/>
                        <xsd:enumeration value="Supeb"/>
                        <xsd:enumeration value="Webstats"/>
                        <xsd:enumeration value="WinIBW"/>
                        <xsd:enumeration value="Z39-50"/>
                      </xsd:restriction>
                    </xsd:simpleType>
                  </xsd:union>
                </xsd:simple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DCDateCreated" ma:index="7" nillable="true" ma:displayName="Date de création" ma:default="[today]" ma:description="Date à laquelle la ressource a été créée" ma:format="DateOnly" ma:internalName="_DCDateCreated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dfc4818-8913-436f-b377-048022affe40" elementFormDefault="qualified">
    <xsd:import namespace="http://schemas.microsoft.com/office/2006/documentManagement/types"/>
    <xsd:import namespace="http://schemas.microsoft.com/office/infopath/2007/PartnerControls"/>
    <xsd:element name="Exaged_DocName" ma:index="13" nillable="true" ma:displayName="Nom du document" ma:hidden="true" ma:internalName="Exaged_DocNam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1" ma:displayName="Type de contenu"/>
        <xsd:element ref="dc:title" minOccurs="0" maxOccurs="1" ma:index="1" ma:displayName="Titre"/>
        <xsd:element ref="dc:subject" minOccurs="0" maxOccurs="1"/>
        <xsd:element ref="dc:description" minOccurs="0" maxOccurs="1" ma:index="8" ma:displayName="Commentaires"/>
        <xsd:element name="keywords" minOccurs="0" maxOccurs="1" type="xsd:string" ma:index="9" ma:displayName="Mots clé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ype_x0020_spec xmlns="9cb235b8-7541-4a6e-b886-1bf4192805bd">
      <Value>A renseigner</Value>
    </Type_x0020_spec>
    <Etat_x0020_du_x0020_document xmlns="9cb235b8-7541-4a6e-b886-1bf4192805bd">Validé</Etat_x0020_du_x0020_document>
    <TRI xmlns="9cb235b8-7541-4a6e-b886-1bf4192805bd">YNS</TRI>
    <Tags xmlns="9cb235b8-7541-4a6e-b886-1bf4192805bd" xsi:nil="true"/>
    <Structure xmlns="9cb235b8-7541-4a6e-b886-1bf4192805bd">ABES</Structure>
    <Type_x0020_de_x0020_document_x0020_standard xmlns="9cb235b8-7541-4a6e-b886-1bf4192805bd">Présentation - Communication</Type_x0020_de_x0020_document_x0020_standard>
    <Année xmlns="9cb235b8-7541-4a6e-b886-1bf4192805bd">2023</Année>
    <Exaged_DocName xmlns="fdfc4818-8913-436f-b377-048022affe40" xsi:nil="true"/>
    <_DCDateCreated xmlns="http://schemas.microsoft.com/sharepoint/v3/fields">2023-05-24T22:00:00+00:00</_DCDateCreated>
  </documentManagement>
</p:properties>
</file>

<file path=customXml/itemProps1.xml><?xml version="1.0" encoding="utf-8"?>
<ds:datastoreItem xmlns:ds="http://schemas.openxmlformats.org/officeDocument/2006/customXml" ds:itemID="{49C1B325-981B-4ED3-8924-6D21D9C16F9A}"/>
</file>

<file path=customXml/itemProps2.xml><?xml version="1.0" encoding="utf-8"?>
<ds:datastoreItem xmlns:ds="http://schemas.openxmlformats.org/officeDocument/2006/customXml" ds:itemID="{1F34902D-5BEE-4491-8B3A-9204AF30C064}"/>
</file>

<file path=customXml/itemProps3.xml><?xml version="1.0" encoding="utf-8"?>
<ds:datastoreItem xmlns:ds="http://schemas.openxmlformats.org/officeDocument/2006/customXml" ds:itemID="{8758BD7B-D0E4-4BCF-8116-703F242D6C83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Application>Microsoft Office PowerPoint</Application>
  <PresentationFormat>Widescreen</PresentationFormat>
  <Slides>47</Slides>
  <Notes>27</Notes>
  <HiddenSlides>2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48" baseType="lpstr">
      <vt:lpstr>Thème Office</vt:lpstr>
      <vt:lpstr>De l’intelligence artificielle au service de nos données</vt:lpstr>
      <vt:lpstr>Plan</vt:lpstr>
      <vt:lpstr>PowerPoint Presentation</vt:lpstr>
      <vt:lpstr>PowerPoint Presentation</vt:lpstr>
      <vt:lpstr>Que vient faire l’IA dans les bibliothèques ?</vt:lpstr>
      <vt:lpstr>Que vient faire l’IA dans les bibliothèques ?</vt:lpstr>
      <vt:lpstr>Que vient faire l’IA dans les bibliothèques ?</vt:lpstr>
      <vt:lpstr>L’IA, de quoi parle-t-on ?</vt:lpstr>
      <vt:lpstr>IA… De quoi parle-t-on ?</vt:lpstr>
      <vt:lpstr>Apprendre, mais sur quelles données ?</vt:lpstr>
      <vt:lpstr>LLM</vt:lpstr>
      <vt:lpstr>PowerPoint Presentation</vt:lpstr>
      <vt:lpstr>Les débuts de l’IA au labo de l’Abes</vt:lpstr>
      <vt:lpstr>Le labo de l’Abes</vt:lpstr>
      <vt:lpstr>#1 Extraction et identification des Personnes et Fonctions dans le texte des mentions de responsabilité des notices bibliographiques Sudoc</vt:lpstr>
      <vt:lpstr>Extraction des personnes et fonctions dans le texte des mentions de responsabilité des notices bibliographiques</vt:lpstr>
      <vt:lpstr>PowerPoint Presentation</vt:lpstr>
      <vt:lpstr>Trouver les codes de fonction UNIMARC derrière les mentions de fonction</vt:lpstr>
      <vt:lpstr>#2 Indexation RAMEAU automatique</vt:lpstr>
      <vt:lpstr>Indexation RAMEAU automatique</vt:lpstr>
      <vt:lpstr>Projet achevé avant de commencer !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La question de l’évaluation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Evaluation Qualitative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ChatGPT ne connaît pas (encore) RAMEAU</vt:lpstr>
      <vt:lpstr>ChatGPT ne connaît pas (encore) RAMEAU... mais génère de bons mots-clés libres</vt:lpstr>
      <vt:lpstr>Créativité et innovation dans les territoires </vt:lpstr>
      <vt:lpstr>PowerPoint Presentation</vt:lpstr>
      <vt:lpstr>Bientôt la fin de ce projet labo...</vt:lpstr>
      <vt:lpstr>Conclusion</vt:lpstr>
      <vt:lpstr>PowerPoint Presentation</vt:lpstr>
    </vt:vector>
  </TitlesOfParts>
  <Company>ABES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 l'intelligence artificielle aus ervice de nos données</dc:title>
  <dc:creator>Christophe Arnaud</dc:creator>
  <cp:keywords>IA</cp:keywords>
  <dc:description/>
  <cp:revision>315</cp:revision>
  <dcterms:created xsi:type="dcterms:W3CDTF">2018-04-12T07:17:58Z</dcterms:created>
  <dcterms:modified xsi:type="dcterms:W3CDTF">2023-05-23T10:04:12Z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0x010100505AF35FDCA54D2FA379F261E520FD37003BA607584A07684089D0538041E41208040702009C311D83D8571F44AE67250D527ED2A8</vt:lpwstr>
  </property>
  <property fmtid="{D5CDD505-2E9C-101B-9397-08002B2CF9AE}" pid="3" name="Type de document standard">
    <vt:lpwstr>A renseigner</vt:lpwstr>
  </property>
</Properties>
</file>