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72" r:id="rId2"/>
  </p:sldMasterIdLst>
  <p:notesMasterIdLst>
    <p:notesMasterId r:id="rId21"/>
  </p:notesMasterIdLst>
  <p:sldIdLst>
    <p:sldId id="270" r:id="rId3"/>
    <p:sldId id="271" r:id="rId4"/>
    <p:sldId id="272" r:id="rId5"/>
    <p:sldId id="273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hy2zVH+4PSuUfZD/PQt7MFeesnT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9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customschemas.google.com/relationships/presentationmetadata" Target="metadata"/><Relationship Id="rId37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8373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4459a5dbb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g24459a5dbb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459a5dbba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g24459a5dbba_0_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4459a5dbba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g24459a5dbba_0_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4459a5dbba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g24459a5dbba_0_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qualificatif : à la discipline (économistes, politistes, historiennes et historiens, sociologues, juristes etc.) Diversité disciplinaire de ScPo : sorti de nos grandes matières, on trouve des démographes, géographes, psychologues sociaux, philosophes,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notice d’origine propre mais pauvre et à mettre à jour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après cette présentation détaillée, qui je l’espère ne vous a pas vous allez me dire : et Paprika dans tout ça ? eh bien Paprika arrive comme la cerise sur le chantier !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e2b02b5bb2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g1e2b02b5bb2_0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voilà mon instant people de la présentation, avec un extrait de la crème de l’enseignement science potin, un peu de bling intellectuel : quelques unes des éminentes personnalités que j’ai eu l’honneur de soigner les notices d’autorités. Peu de femmes, beaucoup de René et de Raymond, et même un René Rémond (qui a donné son nom à une bibliothèque de ScPo)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ces autorités ont gagné une 5e étoile suite à leur traitement via Paprika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446d61863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g2446d618638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8373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483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2428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2dd21eb8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g1e2dd21eb8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4459a5dbba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g24459a5dbba_0_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outil de visualisation et d’intervention avec accès IdRef. Attribution d’un qualificatif à chacun de ces John Crowley, ce qui permet de les distinguer au premier coup d’oeil, sans avoir à éplucher leurs notices respectives.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j’ai déplacé deux liens mal orientés, et créé deux liens au passage. Dans des cas plus spectaculaires je recours au diagnostic de Qualinka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5FC16-4D40-484F-BA64-9B4518876FC4}" type="datetime1">
              <a:rPr lang="fr-FR" smtClean="0"/>
              <a:t>17/05/2023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Rappel titre présentation - Intervenant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2FCBC-EEB5-4C69-B74C-B6D6B76A6D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780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18AC2-F51F-44AA-BE11-69DC0E8925BA}" type="datetime1">
              <a:rPr lang="fr-FR" smtClean="0"/>
              <a:t>17/05/2023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Rappel titre présentation - Intervenant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2FCBC-EEB5-4C69-B74C-B6D6B76A6D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043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E4408-9D27-41AE-8DDD-EFE3DFF2D44C}" type="datetime1">
              <a:rPr lang="fr-FR" smtClean="0"/>
              <a:t>17/05/2023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Rappel titre présentation - Intervenant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2FCBC-EEB5-4C69-B74C-B6D6B76A6D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043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l-sciencespo.archives-ouvertes.fr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doc.fr/11505021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7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09800" y="1484435"/>
            <a:ext cx="7772400" cy="742950"/>
          </a:xfrm>
        </p:spPr>
        <p:txBody>
          <a:bodyPr>
            <a:normAutofit/>
          </a:bodyPr>
          <a:lstStyle/>
          <a:p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4 ans déjà !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317376" y="4513370"/>
            <a:ext cx="7664824" cy="946516"/>
          </a:xfrm>
        </p:spPr>
        <p:txBody>
          <a:bodyPr/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Myriam Cordaro et Carole Melzac /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Abes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Clément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Siberchicot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 / Sciences Po Paris</a:t>
            </a: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209800" y="2354637"/>
            <a:ext cx="7772400" cy="742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i="1" dirty="0">
                <a:solidFill>
                  <a:srgbClr val="F36A4D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Explorer paprika.idref.fr</a:t>
            </a:r>
          </a:p>
        </p:txBody>
      </p:sp>
    </p:spTree>
    <p:extLst>
      <p:ext uri="{BB962C8B-B14F-4D97-AF65-F5344CB8AC3E}">
        <p14:creationId xmlns:p14="http://schemas.microsoft.com/office/powerpoint/2010/main" val="1945637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4459a5dbba_0_12"/>
          <p:cNvSpPr txBox="1">
            <a:spLocks noGrp="1"/>
          </p:cNvSpPr>
          <p:nvPr>
            <p:ph type="title"/>
          </p:nvPr>
        </p:nvSpPr>
        <p:spPr>
          <a:xfrm>
            <a:off x="2152650" y="609601"/>
            <a:ext cx="78867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Paprika au fil de l’eau ⛵ 3/3 </a:t>
            </a:r>
            <a:endParaRPr/>
          </a:p>
        </p:txBody>
      </p:sp>
      <p:sp>
        <p:nvSpPr>
          <p:cNvPr id="132" name="Google Shape;132;g24459a5dbba_0_12"/>
          <p:cNvSpPr txBox="1">
            <a:spLocks noGrp="1"/>
          </p:cNvSpPr>
          <p:nvPr>
            <p:ph type="body" idx="1"/>
          </p:nvPr>
        </p:nvSpPr>
        <p:spPr>
          <a:xfrm>
            <a:off x="1264024" y="1787037"/>
            <a:ext cx="91428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000"/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enrichir les liens de fameuses notices d’autorités 📎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ts val="2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exemple : Lénine, Vladimir Ilitch 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244 liens</a:t>
            </a: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créés grâce à Paprika (record personnel 🏆)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33" name="Google Shape;133;g24459a5dbba_0_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34" name="Google Shape;134;g24459a5dbba_0_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  <p:pic>
        <p:nvPicPr>
          <p:cNvPr id="135" name="Google Shape;135;g24459a5dbba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823" y="3712125"/>
            <a:ext cx="1287825" cy="1861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459a5dbba_0_33"/>
          <p:cNvSpPr txBox="1">
            <a:spLocks noGrp="1"/>
          </p:cNvSpPr>
          <p:nvPr>
            <p:ph type="title"/>
          </p:nvPr>
        </p:nvSpPr>
        <p:spPr>
          <a:xfrm>
            <a:off x="2152650" y="609601"/>
            <a:ext cx="78867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Chantier annuel de dédoublonnage 👥 </a:t>
            </a:r>
            <a:endParaRPr/>
          </a:p>
        </p:txBody>
      </p:sp>
      <p:sp>
        <p:nvSpPr>
          <p:cNvPr id="141" name="Google Shape;141;g24459a5dbba_0_33"/>
          <p:cNvSpPr txBox="1">
            <a:spLocks noGrp="1"/>
          </p:cNvSpPr>
          <p:nvPr>
            <p:ph type="body" idx="1"/>
          </p:nvPr>
        </p:nvSpPr>
        <p:spPr>
          <a:xfrm>
            <a:off x="1264024" y="1787037"/>
            <a:ext cx="91428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000"/>
              <a:buNone/>
            </a:pPr>
            <a:endParaRPr sz="20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Fin 2019 : dédoublonnage de 270 doublons créés par mon ILN, grâce au combo </a:t>
            </a:r>
            <a:r>
              <a:rPr lang="fr-FR" sz="2400" dirty="0" err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AlgoDoublons</a:t>
            </a: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- Paprika - </a:t>
            </a:r>
            <a:r>
              <a:rPr lang="fr-FR" sz="2400" dirty="0" err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IdRef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 Narrow"/>
              <a:buChar char="o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extraction des doublons potentiels par l’API avec </a:t>
            </a:r>
            <a:r>
              <a:rPr lang="fr-FR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paramètre Paprika générant les URL de recherche dans Paprika</a:t>
            </a:r>
            <a:endParaRPr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 Narrow"/>
              <a:buChar char="o"/>
            </a:pPr>
            <a:r>
              <a:rPr lang="fr-FR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visualisation des doublons potentiels dans Paprika, création de 744 liens au passage</a:t>
            </a:r>
            <a:endParaRPr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 Narrow"/>
              <a:buChar char="o"/>
            </a:pPr>
            <a:r>
              <a:rPr lang="fr-FR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dédoublonnage effectué dans </a:t>
            </a:r>
            <a:r>
              <a:rPr lang="fr-FR" dirty="0" err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IdRef</a:t>
            </a:r>
            <a:r>
              <a:rPr lang="fr-FR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(zone 024)</a:t>
            </a:r>
            <a:endParaRPr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Depuis, chaque début d’année : réitération de ce chantier sur les doublons potentiels créés l’année précédente : 60 à 80 notices d’autorité dédoublonnées en moyenne + des dizaines de liens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42" name="Google Shape;142;g24459a5dbba_0_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43" name="Google Shape;143;g24459a5dbba_0_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4459a5dbba_0_52"/>
          <p:cNvSpPr txBox="1">
            <a:spLocks noGrp="1"/>
          </p:cNvSpPr>
          <p:nvPr>
            <p:ph type="title"/>
          </p:nvPr>
        </p:nvSpPr>
        <p:spPr>
          <a:xfrm>
            <a:off x="2152650" y="609801"/>
            <a:ext cx="78867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ct val="100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Un chantier au long cours : créer les liens manquants détectés par AlgoLiens 🛳️</a:t>
            </a:r>
            <a:endParaRPr/>
          </a:p>
        </p:txBody>
      </p:sp>
      <p:sp>
        <p:nvSpPr>
          <p:cNvPr id="149" name="Google Shape;149;g24459a5dbba_0_52"/>
          <p:cNvSpPr txBox="1">
            <a:spLocks noGrp="1"/>
          </p:cNvSpPr>
          <p:nvPr>
            <p:ph type="body" idx="1"/>
          </p:nvPr>
        </p:nvSpPr>
        <p:spPr>
          <a:xfrm>
            <a:off x="1264024" y="1787037"/>
            <a:ext cx="91428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ct val="100000"/>
              <a:buNone/>
            </a:pPr>
            <a:endParaRPr sz="20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Chantier entamé durant le confinement du printemps 2020 : </a:t>
            </a:r>
            <a:r>
              <a:rPr lang="fr-FR" sz="2400" b="1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14 190 </a:t>
            </a: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liens 70X à établir dans les notices bibliographiques créés par mon ILN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Liage en masse pour 3 403 de ces notices soumises à un programme de liage automatique proposé par l’</a:t>
            </a:r>
            <a:r>
              <a:rPr lang="fr-FR" sz="2400" dirty="0" err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Abes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Reliquat traité manuellement en passant par Paprika, via les URL générées dans le fichier </a:t>
            </a:r>
            <a:r>
              <a:rPr lang="fr-FR" sz="2400" dirty="0" err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AlgoLiens</a:t>
            </a: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; création de 2 300 liens + 500 nouvelles notices d’autorité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Elargissement du périmètre de ce chantier à l’ensemble des notices bibliographiques sous lesquelles Sciences Po est localisé :  6 738 notices liées en masse grâce au diagnostic automatique de l’</a:t>
            </a:r>
            <a:r>
              <a:rPr lang="fr-FR" sz="2400" dirty="0" err="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Abes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Reste à faire : 9 100 lignes dont une forte majorité de notices en cyrillique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Un jour : s’attaquer aux liens 71X mais entreprise irréaliste tant que Paprika ne permet pas de traiter les collectivités </a:t>
            </a:r>
            <a:r>
              <a:rPr lang="fr-FR" sz="1700" dirty="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😿</a:t>
            </a:r>
            <a:endParaRPr sz="17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50" name="Google Shape;150;g24459a5dbba_0_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51" name="Google Shape;151;g24459a5dbba_0_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4459a5dbba_0_45"/>
          <p:cNvSpPr txBox="1">
            <a:spLocks noGrp="1"/>
          </p:cNvSpPr>
          <p:nvPr>
            <p:ph type="title"/>
          </p:nvPr>
        </p:nvSpPr>
        <p:spPr>
          <a:xfrm>
            <a:off x="1688450" y="609600"/>
            <a:ext cx="83508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ct val="100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Amélioration et harmonisation des notices IdRef de la faculté permanente de Sciences Po</a:t>
            </a:r>
            <a:endParaRPr/>
          </a:p>
        </p:txBody>
      </p:sp>
      <p:sp>
        <p:nvSpPr>
          <p:cNvPr id="157" name="Google Shape;157;g24459a5dbba_0_45"/>
          <p:cNvSpPr txBox="1">
            <a:spLocks noGrp="1"/>
          </p:cNvSpPr>
          <p:nvPr>
            <p:ph type="body" idx="1"/>
          </p:nvPr>
        </p:nvSpPr>
        <p:spPr>
          <a:xfrm>
            <a:off x="719150" y="1969850"/>
            <a:ext cx="10634700" cy="4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ct val="100000"/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057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En 2020 : alignement avec IdRef des 350 membres de la faculté permanente de Sciences Po répertoriés dans notre archive ouverte (locale à l’époque)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057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Eté 2023 : fourniture des ID HAL, ORCID, Scopus + affiliation de ces personnes à leurs centre de recherche par mes collègues chargés de notre archive ouverte  </a:t>
            </a:r>
            <a:r>
              <a:rPr lang="fr-FR" sz="24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Spire-HAL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057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Enrichissements des notices d’autorité, via leur formulaire IdRef : 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438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 Narrow"/>
              <a:buChar char="○"/>
            </a:pPr>
            <a:r>
              <a:rPr lang="fr-FR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en identifiants externes</a:t>
            </a:r>
            <a:endParaRPr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438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 Narrow"/>
              <a:buChar char="○"/>
            </a:pPr>
            <a:r>
              <a:rPr lang="fr-FR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en données codées manquantes (langues, nationalités, dates…)</a:t>
            </a:r>
            <a:endParaRPr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marR="0" lvl="1" indent="-2438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 Narrow"/>
              <a:buChar char="○"/>
            </a:pPr>
            <a:r>
              <a:rPr lang="fr-FR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en qualificatifs 200 $c</a:t>
            </a:r>
            <a:endParaRPr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438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 Narrow"/>
              <a:buChar char="○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en liens </a:t>
            </a:r>
            <a:r>
              <a:rPr lang="fr-FR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510</a:t>
            </a: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vers leur structure de rattachement (l’un des 12 centres de recherche de Sciences Po)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057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Clic systématique sur le bouton              pour vérifier la qualité des liens et les améliorer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Bilan : 337 liens créés grâce à Paprika + création de 7 nouvelles autorités IdRef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58" name="Google Shape;158;g24459a5dbba_0_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59" name="Google Shape;159;g24459a5dbba_0_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  <p:pic>
        <p:nvPicPr>
          <p:cNvPr id="160" name="Google Shape;160;g24459a5dbba_0_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8600" y="5051799"/>
            <a:ext cx="712850" cy="58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24459a5dbba_0_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5275" y="1468838"/>
            <a:ext cx="783000" cy="78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24459a5dbba_0_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08275" y="1474575"/>
            <a:ext cx="231457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"/>
          <p:cNvSpPr txBox="1">
            <a:spLocks noGrp="1"/>
          </p:cNvSpPr>
          <p:nvPr>
            <p:ph type="ftr" idx="11"/>
          </p:nvPr>
        </p:nvSpPr>
        <p:spPr>
          <a:xfrm>
            <a:off x="3191325" y="6482727"/>
            <a:ext cx="4797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68" name="Google Shape;16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14</a:t>
            </a:fld>
            <a:endParaRPr/>
          </a:p>
        </p:txBody>
      </p:sp>
      <p:sp>
        <p:nvSpPr>
          <p:cNvPr id="169" name="Google Shape;169;p4"/>
          <p:cNvSpPr txBox="1"/>
          <p:nvPr/>
        </p:nvSpPr>
        <p:spPr>
          <a:xfrm>
            <a:off x="427325" y="609600"/>
            <a:ext cx="106413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28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Amélioration des notices des mémoires de l’Institut d’études politiques de Paris </a:t>
            </a:r>
            <a:endParaRPr sz="200"/>
          </a:p>
        </p:txBody>
      </p:sp>
      <p:sp>
        <p:nvSpPr>
          <p:cNvPr id="170" name="Google Shape;170;p4"/>
          <p:cNvSpPr txBox="1"/>
          <p:nvPr/>
        </p:nvSpPr>
        <p:spPr>
          <a:xfrm>
            <a:off x="1095050" y="1636325"/>
            <a:ext cx="8989800" cy="48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6A4D"/>
              </a:buClr>
              <a:buSzPct val="36585"/>
              <a:buFont typeface="Arial"/>
              <a:buNone/>
            </a:pPr>
            <a:r>
              <a:rPr lang="fr-FR" sz="8200" b="1" i="1" dirty="0">
                <a:solidFill>
                  <a:srgbClr val="F36A4D"/>
                </a:solidFill>
                <a:latin typeface="Arial Narrow"/>
                <a:ea typeface="Arial Narrow"/>
                <a:cs typeface="Arial Narrow"/>
                <a:sym typeface="Arial Narrow"/>
              </a:rPr>
              <a:t>Méthodologie</a:t>
            </a:r>
            <a:endParaRPr sz="8200" b="1" i="1" dirty="0">
              <a:solidFill>
                <a:srgbClr val="F36A4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Arial"/>
              <a:buNone/>
            </a:pPr>
            <a:endParaRPr sz="3000" b="1" i="1" dirty="0">
              <a:solidFill>
                <a:srgbClr val="F36A4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ct val="100000"/>
              <a:buAutoNum type="arabicPeriod"/>
            </a:pPr>
            <a:r>
              <a:rPr lang="fr-FR" sz="6749" dirty="0">
                <a:solidFill>
                  <a:srgbClr val="3F3F3F"/>
                </a:solidFill>
              </a:rPr>
              <a:t>identification du corpus : à partir de la mention en note de thèse ⇒ </a:t>
            </a:r>
            <a:r>
              <a:rPr lang="fr-FR" sz="6749" b="1" dirty="0">
                <a:solidFill>
                  <a:srgbClr val="3F3F3F"/>
                </a:solidFill>
              </a:rPr>
              <a:t>6150 notices</a:t>
            </a:r>
            <a:endParaRPr sz="6749" b="1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AutoNum type="arabicPeriod"/>
            </a:pPr>
            <a:r>
              <a:rPr lang="fr-FR" sz="6749" dirty="0">
                <a:solidFill>
                  <a:srgbClr val="3F3F3F"/>
                </a:solidFill>
              </a:rPr>
              <a:t>extraction des données (depuis </a:t>
            </a:r>
            <a:r>
              <a:rPr lang="fr-FR" sz="6749" dirty="0" err="1">
                <a:solidFill>
                  <a:srgbClr val="3F3F3F"/>
                </a:solidFill>
              </a:rPr>
              <a:t>WiniBW</a:t>
            </a:r>
            <a:r>
              <a:rPr lang="fr-FR" sz="6749" dirty="0">
                <a:solidFill>
                  <a:srgbClr val="3F3F3F"/>
                </a:solidFill>
              </a:rPr>
              <a:t> ou Alma, via </a:t>
            </a:r>
            <a:r>
              <a:rPr lang="fr-FR" sz="6749" dirty="0" err="1">
                <a:solidFill>
                  <a:srgbClr val="3F3F3F"/>
                </a:solidFill>
              </a:rPr>
              <a:t>MarcEdit</a:t>
            </a:r>
            <a:r>
              <a:rPr lang="fr-FR" sz="6749" dirty="0">
                <a:solidFill>
                  <a:srgbClr val="3F3F3F"/>
                </a:solidFill>
              </a:rPr>
              <a:t>)</a:t>
            </a:r>
            <a:endParaRPr sz="6749" dirty="0"/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AutoNum type="arabicPeriod"/>
            </a:pPr>
            <a:r>
              <a:rPr lang="fr-FR" sz="6749" dirty="0">
                <a:solidFill>
                  <a:srgbClr val="3F3F3F"/>
                </a:solidFill>
              </a:rPr>
              <a:t>raffinage des données dans </a:t>
            </a:r>
            <a:r>
              <a:rPr lang="fr-FR" sz="6749" dirty="0" err="1">
                <a:solidFill>
                  <a:srgbClr val="3F3F3F"/>
                </a:solidFill>
              </a:rPr>
              <a:t>OpenRefine</a:t>
            </a:r>
            <a:endParaRPr sz="6749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AutoNum type="arabicPeriod"/>
            </a:pPr>
            <a:r>
              <a:rPr lang="fr-FR" sz="6749" dirty="0">
                <a:solidFill>
                  <a:srgbClr val="3F3F3F"/>
                </a:solidFill>
              </a:rPr>
              <a:t>repérage des améliorations à apporter le cas échéant : </a:t>
            </a:r>
            <a:endParaRPr sz="6749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 Narrow"/>
              <a:buChar char="●"/>
            </a:pPr>
            <a:r>
              <a:rPr lang="fr-FR" sz="6749" dirty="0">
                <a:solidFill>
                  <a:srgbClr val="3F3F3F"/>
                </a:solidFill>
              </a:rPr>
              <a:t>ajout d’une zone </a:t>
            </a:r>
            <a:r>
              <a:rPr lang="fr-FR" sz="6749" b="1" dirty="0">
                <a:solidFill>
                  <a:srgbClr val="3F3F3F"/>
                </a:solidFill>
              </a:rPr>
              <a:t>183</a:t>
            </a:r>
            <a:endParaRPr sz="6749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 Narrow"/>
              <a:buChar char="●"/>
            </a:pPr>
            <a:r>
              <a:rPr lang="fr-FR" sz="6749" dirty="0">
                <a:solidFill>
                  <a:srgbClr val="3F3F3F"/>
                </a:solidFill>
              </a:rPr>
              <a:t>transformation des zones </a:t>
            </a:r>
            <a:r>
              <a:rPr lang="fr-FR" sz="6749" b="1" dirty="0">
                <a:solidFill>
                  <a:srgbClr val="3F3F3F"/>
                </a:solidFill>
              </a:rPr>
              <a:t>210 </a:t>
            </a:r>
            <a:r>
              <a:rPr lang="fr-FR" sz="6749" dirty="0">
                <a:solidFill>
                  <a:srgbClr val="3F3F3F"/>
                </a:solidFill>
              </a:rPr>
              <a:t>en </a:t>
            </a:r>
            <a:r>
              <a:rPr lang="fr-FR" sz="6749" b="1" dirty="0">
                <a:solidFill>
                  <a:srgbClr val="3F3F3F"/>
                </a:solidFill>
              </a:rPr>
              <a:t>214</a:t>
            </a:r>
            <a:endParaRPr sz="6749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 Narrow"/>
              <a:buChar char="●"/>
            </a:pPr>
            <a:r>
              <a:rPr lang="fr-FR" sz="6749" dirty="0">
                <a:solidFill>
                  <a:srgbClr val="3F3F3F"/>
                </a:solidFill>
              </a:rPr>
              <a:t>ajout d’un point d’accès de l’établissement de soutenance en </a:t>
            </a:r>
            <a:r>
              <a:rPr lang="fr-FR" sz="6749" b="1" dirty="0">
                <a:solidFill>
                  <a:srgbClr val="3F3F3F"/>
                </a:solidFill>
              </a:rPr>
              <a:t>711</a:t>
            </a:r>
            <a:endParaRPr sz="6749" b="1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 Narrow"/>
              <a:buChar char="●"/>
            </a:pPr>
            <a:r>
              <a:rPr lang="fr-FR" sz="6749" dirty="0">
                <a:solidFill>
                  <a:srgbClr val="3F3F3F"/>
                </a:solidFill>
              </a:rPr>
              <a:t>changement des codes de fonction </a:t>
            </a:r>
            <a:r>
              <a:rPr lang="fr-FR" sz="6749" b="1" dirty="0">
                <a:solidFill>
                  <a:srgbClr val="3F3F3F"/>
                </a:solidFill>
              </a:rPr>
              <a:t>727 (directeur de thèse) </a:t>
            </a:r>
            <a:r>
              <a:rPr lang="fr-FR" sz="6749" dirty="0">
                <a:solidFill>
                  <a:srgbClr val="3F3F3F"/>
                </a:solidFill>
              </a:rPr>
              <a:t>en </a:t>
            </a:r>
            <a:r>
              <a:rPr lang="fr-FR" sz="6749" b="1" dirty="0">
                <a:solidFill>
                  <a:srgbClr val="3F3F3F"/>
                </a:solidFill>
              </a:rPr>
              <a:t>003 (encadrant académique)</a:t>
            </a:r>
            <a:endParaRPr sz="6749" b="1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 Narrow"/>
              <a:buChar char="●"/>
            </a:pPr>
            <a:r>
              <a:rPr lang="fr-FR" sz="6749" dirty="0">
                <a:solidFill>
                  <a:srgbClr val="3F3F3F"/>
                </a:solidFill>
              </a:rPr>
              <a:t>ajout d’une </a:t>
            </a:r>
            <a:r>
              <a:rPr lang="fr-FR" sz="6749" b="1" dirty="0">
                <a:solidFill>
                  <a:srgbClr val="3F3F3F"/>
                </a:solidFill>
              </a:rPr>
              <a:t>Dewey en 676 basée sur la discipline de soutenance indiquée en note de thèse</a:t>
            </a:r>
            <a:endParaRPr sz="6749" b="1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 Narrow"/>
              <a:buChar char="●"/>
            </a:pPr>
            <a:r>
              <a:rPr lang="fr-FR" sz="6749" dirty="0">
                <a:solidFill>
                  <a:srgbClr val="3F3F3F"/>
                </a:solidFill>
              </a:rPr>
              <a:t>ajout des </a:t>
            </a:r>
            <a:r>
              <a:rPr lang="fr-FR" sz="6749" b="1" dirty="0">
                <a:solidFill>
                  <a:srgbClr val="3F3F3F"/>
                </a:solidFill>
              </a:rPr>
              <a:t>points d’accès 701 des </a:t>
            </a:r>
            <a:r>
              <a:rPr lang="fr-FR" sz="6749" b="1" dirty="0" err="1">
                <a:solidFill>
                  <a:srgbClr val="3F3F3F"/>
                </a:solidFill>
              </a:rPr>
              <a:t>encadrant·e·s</a:t>
            </a:r>
            <a:r>
              <a:rPr lang="fr-FR" sz="6749" b="1" dirty="0">
                <a:solidFill>
                  <a:srgbClr val="3F3F3F"/>
                </a:solidFill>
              </a:rPr>
              <a:t> académiques </a:t>
            </a:r>
            <a:r>
              <a:rPr lang="fr-FR" sz="6749" b="1" dirty="0" err="1">
                <a:solidFill>
                  <a:srgbClr val="3F3F3F"/>
                </a:solidFill>
              </a:rPr>
              <a:t>mentionné·e·s</a:t>
            </a:r>
            <a:r>
              <a:rPr lang="fr-FR" sz="6749" b="1" dirty="0">
                <a:solidFill>
                  <a:srgbClr val="3F3F3F"/>
                </a:solidFill>
              </a:rPr>
              <a:t> en 200 $g</a:t>
            </a:r>
            <a:endParaRPr sz="6749" b="1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AutoNum type="arabicPeriod" startAt="5"/>
            </a:pPr>
            <a:r>
              <a:rPr lang="fr-FR" sz="6749" dirty="0">
                <a:solidFill>
                  <a:srgbClr val="3F3F3F"/>
                </a:solidFill>
              </a:rPr>
              <a:t>extraction en 200$g puis alignement des noms des encadrants académiques sans point d’accès via un service de réconciliation avec </a:t>
            </a:r>
            <a:r>
              <a:rPr lang="fr-FR" sz="6749" dirty="0" err="1">
                <a:solidFill>
                  <a:srgbClr val="3F3F3F"/>
                </a:solidFill>
              </a:rPr>
              <a:t>IdRef</a:t>
            </a:r>
            <a:r>
              <a:rPr lang="fr-FR" sz="6749" dirty="0">
                <a:solidFill>
                  <a:srgbClr val="3F3F3F"/>
                </a:solidFill>
              </a:rPr>
              <a:t> dans </a:t>
            </a:r>
            <a:r>
              <a:rPr lang="fr-FR" sz="6749" dirty="0" err="1">
                <a:solidFill>
                  <a:srgbClr val="3F3F3F"/>
                </a:solidFill>
              </a:rPr>
              <a:t>OpenRefine</a:t>
            </a:r>
            <a:r>
              <a:rPr lang="fr-FR" sz="6749" dirty="0">
                <a:solidFill>
                  <a:srgbClr val="3F3F3F"/>
                </a:solidFill>
              </a:rPr>
              <a:t>, récupération de leurs identifiants PPN, construction des zones 701 #1$3XXXXXXXXX$4003 adéquates</a:t>
            </a:r>
            <a:endParaRPr sz="6749" dirty="0">
              <a:solidFill>
                <a:srgbClr val="3F3F3F"/>
              </a:solidFill>
            </a:endParaRPr>
          </a:p>
          <a:p>
            <a:pPr marL="457200" marR="0" lvl="0" indent="-3357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AutoNum type="arabicPeriod" startAt="5"/>
            </a:pPr>
            <a:r>
              <a:rPr lang="fr-FR" sz="6749" dirty="0">
                <a:solidFill>
                  <a:srgbClr val="3F3F3F"/>
                </a:solidFill>
              </a:rPr>
              <a:t>correspondance des disciplines mentionnées en zone de thèse 328 $c avec la classification Dewey</a:t>
            </a:r>
            <a:endParaRPr sz="6749" dirty="0">
              <a:solidFill>
                <a:srgbClr val="3F3F3F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35560"/>
              <a:buFont typeface="Arial"/>
              <a:buNone/>
            </a:pPr>
            <a:r>
              <a:rPr lang="fr-FR" sz="6749" dirty="0">
                <a:solidFill>
                  <a:srgbClr val="3F3F3F"/>
                </a:solidFill>
              </a:rPr>
              <a:t>⇒ fourniture du fichier d’enrichissement à l’</a:t>
            </a:r>
            <a:r>
              <a:rPr lang="fr-FR" sz="6749" dirty="0" err="1">
                <a:solidFill>
                  <a:srgbClr val="3F3F3F"/>
                </a:solidFill>
              </a:rPr>
              <a:t>Abes</a:t>
            </a:r>
            <a:r>
              <a:rPr lang="fr-FR" sz="6749" dirty="0">
                <a:solidFill>
                  <a:srgbClr val="3F3F3F"/>
                </a:solidFill>
              </a:rPr>
              <a:t> (</a:t>
            </a:r>
            <a:r>
              <a:rPr lang="fr-FR" sz="6749" dirty="0" err="1">
                <a:solidFill>
                  <a:srgbClr val="3F3F3F"/>
                </a:solidFill>
              </a:rPr>
              <a:t>poke</a:t>
            </a:r>
            <a:r>
              <a:rPr lang="fr-FR" sz="6749" dirty="0">
                <a:solidFill>
                  <a:srgbClr val="3F3F3F"/>
                </a:solidFill>
              </a:rPr>
              <a:t> Olivier Rousseaux 👋)</a:t>
            </a:r>
            <a:endParaRPr sz="4680" dirty="0">
              <a:solidFill>
                <a:srgbClr val="3F3F3F"/>
              </a:solidFill>
            </a:endParaRPr>
          </a:p>
        </p:txBody>
      </p:sp>
      <p:pic>
        <p:nvPicPr>
          <p:cNvPr id="171" name="Google Shape;171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16145" y="1402000"/>
            <a:ext cx="2683699" cy="55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33150" y="1287000"/>
            <a:ext cx="783000" cy="78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"/>
          <p:cNvSpPr txBox="1">
            <a:spLocks noGrp="1"/>
          </p:cNvSpPr>
          <p:nvPr>
            <p:ph type="title"/>
          </p:nvPr>
        </p:nvSpPr>
        <p:spPr>
          <a:xfrm>
            <a:off x="2152650" y="609601"/>
            <a:ext cx="7886700" cy="953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ct val="100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Des données brutes à rafraîchir, normaliser et enrichir 💎 </a:t>
            </a:r>
            <a:endParaRPr/>
          </a:p>
        </p:txBody>
      </p:sp>
      <p:sp>
        <p:nvSpPr>
          <p:cNvPr id="178" name="Google Shape;178;p6"/>
          <p:cNvSpPr txBox="1">
            <a:spLocks noGrp="1"/>
          </p:cNvSpPr>
          <p:nvPr>
            <p:ph type="body" idx="1"/>
          </p:nvPr>
        </p:nvSpPr>
        <p:spPr>
          <a:xfrm>
            <a:off x="238125" y="1721200"/>
            <a:ext cx="4505400" cy="39021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fr-FR" sz="1100">
                <a:latin typeface="Arial"/>
                <a:ea typeface="Arial"/>
                <a:cs typeface="Arial"/>
                <a:sym typeface="Arial"/>
              </a:rPr>
            </a:br>
            <a:r>
              <a:rPr lang="fr-FR" sz="1656">
                <a:latin typeface="Arial"/>
                <a:ea typeface="Arial"/>
                <a:cs typeface="Arial"/>
                <a:sym typeface="Arial"/>
              </a:rPr>
              <a:t>Notice rétroconvertie originelle</a:t>
            </a:r>
            <a:br>
              <a:rPr lang="fr-FR" sz="1100">
                <a:latin typeface="Arial"/>
                <a:ea typeface="Arial"/>
                <a:cs typeface="Arial"/>
                <a:sym typeface="Arial"/>
              </a:rPr>
            </a:br>
            <a:br>
              <a:rPr lang="fr-FR" sz="1100">
                <a:latin typeface="Arial"/>
                <a:ea typeface="Arial"/>
                <a:cs typeface="Arial"/>
                <a:sym typeface="Arial"/>
              </a:rPr>
            </a:br>
            <a:r>
              <a:rPr lang="fr-FR" sz="1100">
                <a:latin typeface="Arial"/>
                <a:ea typeface="Arial"/>
                <a:cs typeface="Arial"/>
                <a:sym typeface="Arial"/>
              </a:rPr>
              <a:t>003 </a:t>
            </a:r>
            <a:r>
              <a:rPr lang="fr-FR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https://www.sudoc.fr/115050213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101 0#‎$afre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102 ##‎$aFR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181 ##‎$P01‎$ctxt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182 ##‎$P01‎$cn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200 1#‎$a@Essai sur l'internationalisation du système financier de Chine‎$fYa Jie Chen‎$g</a:t>
            </a:r>
            <a:r>
              <a:rPr lang="fr-FR" sz="1100" b="1">
                <a:latin typeface="Arial"/>
                <a:ea typeface="Arial"/>
                <a:cs typeface="Arial"/>
                <a:sym typeface="Arial"/>
              </a:rPr>
              <a:t>sous la direction de Jean-Claude Casanova</a:t>
            </a: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210 ##‎$d1994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215 ##‎$a81 f.‎$d30 cm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328 #0‎$bMémoire de DEA‎$c</a:t>
            </a:r>
            <a:r>
              <a:rPr lang="fr-FR" sz="1100" b="1">
                <a:latin typeface="Arial"/>
                <a:ea typeface="Arial"/>
                <a:cs typeface="Arial"/>
                <a:sym typeface="Arial"/>
              </a:rPr>
              <a:t>Economie appliquée. Relations économiques internationales‎</a:t>
            </a:r>
            <a:r>
              <a:rPr lang="fr-FR" sz="1100">
                <a:latin typeface="Arial"/>
                <a:ea typeface="Arial"/>
                <a:cs typeface="Arial"/>
                <a:sym typeface="Arial"/>
              </a:rPr>
              <a:t>$eParis, Institut d'études politiques‎$d1994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Arial"/>
                <a:ea typeface="Arial"/>
                <a:cs typeface="Arial"/>
                <a:sym typeface="Arial"/>
              </a:rPr>
              <a:t>700 #1‎$3268419469Chen, Ya Jie (19..-....)‎$4070 (Auteur)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2800"/>
              <a:buNone/>
            </a:pPr>
            <a:r>
              <a:rPr lang="fr-FR"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79" name="Google Shape;179;p6"/>
          <p:cNvSpPr txBox="1">
            <a:spLocks noGrp="1"/>
          </p:cNvSpPr>
          <p:nvPr>
            <p:ph type="ftr" idx="11"/>
          </p:nvPr>
        </p:nvSpPr>
        <p:spPr>
          <a:xfrm>
            <a:off x="1368425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80" name="Google Shape;18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  <p:sp>
        <p:nvSpPr>
          <p:cNvPr id="181" name="Google Shape;181;p6"/>
          <p:cNvSpPr txBox="1"/>
          <p:nvPr/>
        </p:nvSpPr>
        <p:spPr>
          <a:xfrm>
            <a:off x="5483225" y="1721200"/>
            <a:ext cx="6289800" cy="477600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7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700">
                <a:solidFill>
                  <a:schemeClr val="dk1"/>
                </a:solidFill>
              </a:rPr>
              <a:t>Notice mise à jour et enrichie</a:t>
            </a:r>
            <a:br>
              <a:rPr lang="fr-FR" sz="1100">
                <a:solidFill>
                  <a:schemeClr val="dk1"/>
                </a:solidFill>
              </a:rPr>
            </a:br>
            <a:br>
              <a:rPr lang="fr-FR" sz="1100">
                <a:solidFill>
                  <a:schemeClr val="dk1"/>
                </a:solidFill>
              </a:rPr>
            </a:br>
            <a:r>
              <a:rPr lang="fr-FR" sz="1100">
                <a:solidFill>
                  <a:schemeClr val="dk1"/>
                </a:solidFill>
              </a:rPr>
              <a:t>003 </a:t>
            </a:r>
            <a:r>
              <a:rPr lang="fr-FR" sz="1100" u="sng">
                <a:solidFill>
                  <a:schemeClr val="hlink"/>
                </a:solidFill>
                <a:hlinkClick r:id="rId3"/>
              </a:rPr>
              <a:t>https://www.sudoc.fr/115050213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101 0#‎$afre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102 ##‎$aFR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181 ##‎$P01‎$ctxt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182 ##‎$P01‎$cn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0000FF"/>
                </a:solidFill>
              </a:rPr>
              <a:t>183 ##‎$P01‎$anga</a:t>
            </a:r>
            <a:endParaRPr sz="1100" b="1">
              <a:solidFill>
                <a:srgbClr val="0000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200 1#‎$a@Essai sur l'internationalisation du système financier de Chine‎$fYa Jie Chen‎$gsous la direction de Jean-Claude Casanova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0000FF"/>
                </a:solidFill>
              </a:rPr>
              <a:t>214 #1‎$</a:t>
            </a:r>
            <a:r>
              <a:rPr lang="fr-FR" sz="1100">
                <a:solidFill>
                  <a:schemeClr val="dk1"/>
                </a:solidFill>
              </a:rPr>
              <a:t>d1994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215 ##‎$a81 f.‎$d30 cm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328 #0‎$bMémoire de DEA‎$cEconomie appliquée. Relations économiques internationales‎$eParis, Institut d'études politiques‎$d1994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0000FF"/>
                </a:solidFill>
              </a:rPr>
              <a:t>608 ##‎$3027253139Thèses et écrits académiques‎$2rameau</a:t>
            </a:r>
            <a:endParaRPr sz="1100" b="1">
              <a:solidFill>
                <a:srgbClr val="0000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0000FF"/>
                </a:solidFill>
              </a:rPr>
              <a:t>676 ##‎$a337‎$v23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solidFill>
                  <a:schemeClr val="dk1"/>
                </a:solidFill>
              </a:rPr>
              <a:t>700 #1‎$3268419469Chen, Ya Jie (19..-....)‎$4070 (Auteur)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0000FF"/>
                </a:solidFill>
              </a:rPr>
              <a:t>701 #1‎$3026770199Casanova, Jean-Claude (1934-.... ; économiste)‎$4003 (Encadrant académique)</a:t>
            </a:r>
            <a:endParaRPr sz="1100" b="1">
              <a:solidFill>
                <a:srgbClr val="0000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0000FF"/>
                </a:solidFill>
              </a:rPr>
              <a:t>711 02‎$3027918459@Institut d'études politiques (Paris ; 1945-....)‎$4295 (Organisme de soutenance)</a:t>
            </a:r>
            <a:endParaRPr sz="1100" b="1">
              <a:solidFill>
                <a:srgbClr val="0000FF"/>
              </a:solidFill>
            </a:endParaRPr>
          </a:p>
        </p:txBody>
      </p:sp>
      <p:pic>
        <p:nvPicPr>
          <p:cNvPr id="182" name="Google Shape;182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1038" y="3270727"/>
            <a:ext cx="642375" cy="77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7625" y="3891700"/>
            <a:ext cx="642300" cy="706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6"/>
          <p:cNvSpPr/>
          <p:nvPr/>
        </p:nvSpPr>
        <p:spPr>
          <a:xfrm>
            <a:off x="4792225" y="4722113"/>
            <a:ext cx="642300" cy="3651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5"/>
          <p:cNvSpPr txBox="1">
            <a:spLocks noGrp="1"/>
          </p:cNvSpPr>
          <p:nvPr>
            <p:ph type="title"/>
          </p:nvPr>
        </p:nvSpPr>
        <p:spPr>
          <a:xfrm>
            <a:off x="947250" y="676475"/>
            <a:ext cx="98103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ct val="100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Traitement de mémoires : et Paprika dans tout ça ? </a:t>
            </a:r>
            <a:r>
              <a:rPr lang="fr-FR" sz="351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🤨</a:t>
            </a:r>
            <a:endParaRPr sz="5511"/>
          </a:p>
        </p:txBody>
      </p:sp>
      <p:sp>
        <p:nvSpPr>
          <p:cNvPr id="190" name="Google Shape;190;p5"/>
          <p:cNvSpPr txBox="1">
            <a:spLocks noGrp="1"/>
          </p:cNvSpPr>
          <p:nvPr>
            <p:ph type="body" idx="1"/>
          </p:nvPr>
        </p:nvSpPr>
        <p:spPr>
          <a:xfrm>
            <a:off x="824750" y="1787025"/>
            <a:ext cx="105291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0000" lnSpcReduction="20000"/>
          </a:bodyPr>
          <a:lstStyle/>
          <a:p>
            <a:pPr marL="2286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💡 Grâce à ce chantier : mise au jour de l’ensemble des directrices et directeurs de mémoires depuis 1945, soit </a:t>
            </a:r>
            <a:r>
              <a:rPr lang="fr-FR" sz="3297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850 personnes</a:t>
            </a:r>
            <a:endParaRPr sz="3297" b="1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👨‍🏭 Pour parachever ce travail : traitement via Paprika afin de résoudre leurs problèmes de liens potentiels, et mettre à niveau leurs notices</a:t>
            </a: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198064" algn="l" rtl="0"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Char char="✔"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création en masse des URL Paprika au moyen d’une formule Excel / Sheets ou d’une transformation </a:t>
            </a:r>
            <a:r>
              <a:rPr lang="fr-FR" sz="3297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OpenRefine</a:t>
            </a: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198064" algn="l" rtl="0"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Char char="✔"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traitement dans Paprika et </a:t>
            </a:r>
            <a:r>
              <a:rPr lang="fr-FR" sz="3297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IdRef : création et correction de liens, enrichissements de données, dédoublonnage, détection des enrichissements possibles</a:t>
            </a: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7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3752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Résultats :</a:t>
            </a:r>
            <a:endParaRPr sz="3752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792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806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Char char="✔"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777 liens créés</a:t>
            </a: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806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Char char="✔"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92 liens erronés corrigés</a:t>
            </a: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806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Char char="✔"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410 autorités </a:t>
            </a:r>
            <a:r>
              <a:rPr lang="fr-FR" sz="3297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IdRef</a:t>
            </a: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enrichies (qualificatifs et autres)</a:t>
            </a:r>
            <a:endParaRPr sz="3297" dirty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9806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Char char="✔"/>
            </a:pPr>
            <a:r>
              <a:rPr lang="fr-FR" sz="3297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37 dédoublonnages</a:t>
            </a:r>
            <a:endParaRPr sz="2400" dirty="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ct val="100000"/>
              <a:buNone/>
            </a:pPr>
            <a:endParaRPr dirty="0"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1" name="Google Shape;191;p5"/>
          <p:cNvSpPr txBox="1">
            <a:spLocks noGrp="1"/>
          </p:cNvSpPr>
          <p:nvPr>
            <p:ph type="ftr" idx="11"/>
          </p:nvPr>
        </p:nvSpPr>
        <p:spPr>
          <a:xfrm>
            <a:off x="2318900" y="6418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92" name="Google Shape;19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  <p:sp>
        <p:nvSpPr>
          <p:cNvPr id="193" name="Google Shape;193;p5"/>
          <p:cNvSpPr txBox="1"/>
          <p:nvPr/>
        </p:nvSpPr>
        <p:spPr>
          <a:xfrm>
            <a:off x="6065900" y="4169000"/>
            <a:ext cx="2544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4" name="Google Shape;19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1150" y="3694475"/>
            <a:ext cx="5117599" cy="291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e2b02b5bb2_0_30"/>
          <p:cNvSpPr txBox="1">
            <a:spLocks noGrp="1"/>
          </p:cNvSpPr>
          <p:nvPr>
            <p:ph type="title"/>
          </p:nvPr>
        </p:nvSpPr>
        <p:spPr>
          <a:xfrm>
            <a:off x="331000" y="687625"/>
            <a:ext cx="115335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ct val="100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🤩 Sciences Po All Stars : des autorités cinq étoiles </a:t>
            </a:r>
            <a:r>
              <a:rPr lang="fr-FR" sz="2666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🌟🌟🌟🌟🌟 </a:t>
            </a:r>
            <a:endParaRPr sz="4177"/>
          </a:p>
        </p:txBody>
      </p:sp>
      <p:sp>
        <p:nvSpPr>
          <p:cNvPr id="200" name="Google Shape;200;g1e2b02b5bb2_0_30"/>
          <p:cNvSpPr txBox="1">
            <a:spLocks noGrp="1"/>
          </p:cNvSpPr>
          <p:nvPr>
            <p:ph type="body" idx="1"/>
          </p:nvPr>
        </p:nvSpPr>
        <p:spPr>
          <a:xfrm>
            <a:off x="824749" y="1787025"/>
            <a:ext cx="98517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7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2800"/>
              <a:buNone/>
            </a:pPr>
            <a:endParaRPr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g1e2b02b5bb2_0_30"/>
          <p:cNvSpPr txBox="1">
            <a:spLocks noGrp="1"/>
          </p:cNvSpPr>
          <p:nvPr>
            <p:ph type="ftr" idx="11"/>
          </p:nvPr>
        </p:nvSpPr>
        <p:spPr>
          <a:xfrm>
            <a:off x="4038600" y="6675500"/>
            <a:ext cx="4114800" cy="1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202" name="Google Shape;202;g1e2b02b5bb2_0_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  <p:sp>
        <p:nvSpPr>
          <p:cNvPr id="203" name="Google Shape;203;g1e2b02b5bb2_0_30"/>
          <p:cNvSpPr txBox="1"/>
          <p:nvPr/>
        </p:nvSpPr>
        <p:spPr>
          <a:xfrm>
            <a:off x="6065900" y="4169000"/>
            <a:ext cx="2544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g1e2b02b5bb2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9264" y="4326700"/>
            <a:ext cx="1124189" cy="168609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05" name="Google Shape;205;g1e2b02b5bb2_0_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1542" y="4326700"/>
            <a:ext cx="1418995" cy="16861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06" name="Google Shape;206;g1e2b02b5bb2_0_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2813" y="4323425"/>
            <a:ext cx="1489425" cy="1753801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07" name="Google Shape;207;g1e2b02b5bb2_0_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5500" y="4340507"/>
            <a:ext cx="1182600" cy="158576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08" name="Google Shape;208;g1e2b02b5bb2_0_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99550" y="4431413"/>
            <a:ext cx="1649400" cy="16494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09" name="Google Shape;209;g1e2b02b5bb2_0_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952611" y="4329775"/>
            <a:ext cx="1533214" cy="19146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10" name="Google Shape;210;g1e2b02b5bb2_0_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390913" y="1716340"/>
            <a:ext cx="1182576" cy="177387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11" name="Google Shape;211;g1e2b02b5bb2_0_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847525" y="1585200"/>
            <a:ext cx="1124175" cy="185650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12" name="Google Shape;212;g1e2b02b5bb2_0_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24750" y="1933412"/>
            <a:ext cx="1182575" cy="164938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13" name="Google Shape;213;g1e2b02b5bb2_0_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332029" y="1819259"/>
            <a:ext cx="1363600" cy="1771988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pic>
        <p:nvPicPr>
          <p:cNvPr id="214" name="Google Shape;214;g1e2b02b5bb2_0_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346725" y="1948675"/>
            <a:ext cx="1533225" cy="153322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  <p:sp>
        <p:nvSpPr>
          <p:cNvPr id="215" name="Google Shape;215;g1e2b02b5bb2_0_30"/>
          <p:cNvSpPr txBox="1"/>
          <p:nvPr/>
        </p:nvSpPr>
        <p:spPr>
          <a:xfrm>
            <a:off x="706550" y="3497550"/>
            <a:ext cx="1419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Alfred Sauvy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027124401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g1e2b02b5bb2_0_30"/>
          <p:cNvSpPr txBox="1"/>
          <p:nvPr/>
        </p:nvSpPr>
        <p:spPr>
          <a:xfrm>
            <a:off x="6307300" y="3658075"/>
            <a:ext cx="1419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Pierre Renouvin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027095428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g1e2b02b5bb2_0_30"/>
          <p:cNvSpPr txBox="1"/>
          <p:nvPr/>
        </p:nvSpPr>
        <p:spPr>
          <a:xfrm>
            <a:off x="4435475" y="3441700"/>
            <a:ext cx="1533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André Siegfried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027417506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g1e2b02b5bb2_0_30"/>
          <p:cNvSpPr txBox="1"/>
          <p:nvPr/>
        </p:nvSpPr>
        <p:spPr>
          <a:xfrm>
            <a:off x="2455313" y="3550225"/>
            <a:ext cx="14895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Laurence Bertrand-Dorléac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029288797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g1e2b02b5bb2_0_30"/>
          <p:cNvSpPr txBox="1"/>
          <p:nvPr/>
        </p:nvSpPr>
        <p:spPr>
          <a:xfrm>
            <a:off x="7856825" y="3755675"/>
            <a:ext cx="1182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1e2b02b5bb2_0_30"/>
          <p:cNvSpPr txBox="1"/>
          <p:nvPr/>
        </p:nvSpPr>
        <p:spPr>
          <a:xfrm>
            <a:off x="7760225" y="3497550"/>
            <a:ext cx="1419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Nonna Mayer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027019977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g1e2b02b5bb2_0_30"/>
          <p:cNvSpPr txBox="1"/>
          <p:nvPr/>
        </p:nvSpPr>
        <p:spPr>
          <a:xfrm>
            <a:off x="9361550" y="3582800"/>
            <a:ext cx="1419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Bruno Latour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02825354X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g1e2b02b5bb2_0_30"/>
          <p:cNvSpPr txBox="1"/>
          <p:nvPr/>
        </p:nvSpPr>
        <p:spPr>
          <a:xfrm>
            <a:off x="1069875" y="5995700"/>
            <a:ext cx="1419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Hélène Carrère d’Encausse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026768879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g1e2b02b5bb2_0_30"/>
          <p:cNvSpPr txBox="1"/>
          <p:nvPr/>
        </p:nvSpPr>
        <p:spPr>
          <a:xfrm>
            <a:off x="2652375" y="6006850"/>
            <a:ext cx="1419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Raymond Aron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PPN 026691825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g1e2b02b5bb2_0_30"/>
          <p:cNvSpPr txBox="1"/>
          <p:nvPr/>
        </p:nvSpPr>
        <p:spPr>
          <a:xfrm>
            <a:off x="4424325" y="5984550"/>
            <a:ext cx="1363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Pap Ndiaye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026691825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g1e2b02b5bb2_0_30"/>
          <p:cNvSpPr txBox="1"/>
          <p:nvPr/>
        </p:nvSpPr>
        <p:spPr>
          <a:xfrm>
            <a:off x="6258338" y="5993088"/>
            <a:ext cx="1419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Raymond Barre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026706407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1e2b02b5bb2_0_30"/>
          <p:cNvSpPr txBox="1"/>
          <p:nvPr/>
        </p:nvSpPr>
        <p:spPr>
          <a:xfrm>
            <a:off x="7934825" y="6077225"/>
            <a:ext cx="1738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René Dumont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026843323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1e2b02b5bb2_0_30"/>
          <p:cNvSpPr txBox="1"/>
          <p:nvPr/>
        </p:nvSpPr>
        <p:spPr>
          <a:xfrm>
            <a:off x="9864300" y="6278525"/>
            <a:ext cx="14895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René Rémond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latin typeface="Calibri"/>
                <a:ea typeface="Calibri"/>
                <a:cs typeface="Calibri"/>
                <a:sym typeface="Calibri"/>
              </a:rPr>
              <a:t>PPN 032044194</a:t>
            </a:r>
            <a:br>
              <a:rPr lang="fr-FR">
                <a:latin typeface="Calibri"/>
                <a:ea typeface="Calibri"/>
                <a:cs typeface="Calibri"/>
                <a:sym typeface="Calibri"/>
              </a:rPr>
            </a:b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8" name="Google Shape;228;g1e2b02b5bb2_0_3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007500" y="139625"/>
            <a:ext cx="661400" cy="66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g1e2b02b5bb2_0_3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569700" y="242297"/>
            <a:ext cx="2309089" cy="6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g1e2b02b5bb2_0_3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559298" y="1817864"/>
            <a:ext cx="1235464" cy="16494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bevel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446d618638_0_7"/>
          <p:cNvSpPr txBox="1">
            <a:spLocks noGrp="1"/>
          </p:cNvSpPr>
          <p:nvPr>
            <p:ph type="title"/>
          </p:nvPr>
        </p:nvSpPr>
        <p:spPr>
          <a:xfrm>
            <a:off x="2093150" y="609801"/>
            <a:ext cx="78867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Liste de vœux</a:t>
            </a:r>
            <a:r>
              <a:rPr lang="fr-FR" sz="1050">
                <a:solidFill>
                  <a:srgbClr val="4D5156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🎁</a:t>
            </a:r>
            <a:endParaRPr/>
          </a:p>
        </p:txBody>
      </p:sp>
      <p:sp>
        <p:nvSpPr>
          <p:cNvPr id="236" name="Google Shape;236;g2446d618638_0_7"/>
          <p:cNvSpPr txBox="1">
            <a:spLocks noGrp="1"/>
          </p:cNvSpPr>
          <p:nvPr>
            <p:ph type="body" idx="1"/>
          </p:nvPr>
        </p:nvSpPr>
        <p:spPr>
          <a:xfrm>
            <a:off x="719150" y="1787025"/>
            <a:ext cx="106347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000"/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une interaction plus fluide et directe avec IdRef ?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une ouverture aux données IdRef hors Sudoc ?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élargir Paprika aux collectivités ?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étendre Paprika à l’indexation Rameau ?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➢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mise en place de challenges Paprika collectifs pour traiter des 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autorités particulièrement mal liées ou emmêlées ?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7" name="Google Shape;237;g2446d618638_0_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238" name="Google Shape;238;g2446d618638_0_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18</a:t>
            </a:fld>
            <a:endParaRPr/>
          </a:p>
        </p:txBody>
      </p:sp>
      <p:pic>
        <p:nvPicPr>
          <p:cNvPr id="239" name="Google Shape;239;g2446d618638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5425" y="4924375"/>
            <a:ext cx="783000" cy="78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g2446d618638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8415" y="4924375"/>
            <a:ext cx="1346760" cy="78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g2446d618638_0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43500" y="3469888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09800" y="1484435"/>
            <a:ext cx="7772400" cy="742950"/>
          </a:xfrm>
        </p:spPr>
        <p:txBody>
          <a:bodyPr>
            <a:normAutofit/>
          </a:bodyPr>
          <a:lstStyle/>
          <a:p>
            <a:r>
              <a:rPr lang="fr-FR" sz="4400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Qualinka</a:t>
            </a:r>
            <a:endParaRPr lang="fr-FR" sz="44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209800" y="2354637"/>
            <a:ext cx="7772400" cy="742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i="1" dirty="0">
                <a:solidFill>
                  <a:srgbClr val="F36A4D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Et la lumière fut… dans Paprika</a:t>
            </a:r>
          </a:p>
        </p:txBody>
      </p:sp>
    </p:spTree>
    <p:extLst>
      <p:ext uri="{BB962C8B-B14F-4D97-AF65-F5344CB8AC3E}">
        <p14:creationId xmlns:p14="http://schemas.microsoft.com/office/powerpoint/2010/main" val="369017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Paprika 4 ans déjà – Carole Melzac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2FCBC-EEB5-4C69-B74C-B6D6B76A6DCD}" type="slidenum">
              <a:rPr lang="fr-FR" smtClean="0"/>
              <a:t>3</a:t>
            </a:fld>
            <a:endParaRPr lang="fr-FR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2152650" y="609601"/>
            <a:ext cx="7886700" cy="953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Qualinka</a:t>
            </a:r>
            <a:r>
              <a:rPr lang="fr-FR" sz="40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072403" y="1715319"/>
            <a:ext cx="9936256" cy="4345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i="1" dirty="0">
                <a:solidFill>
                  <a:srgbClr val="F36A4D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Un outil de diagnostic</a:t>
            </a:r>
          </a:p>
          <a:p>
            <a:pPr marL="0" indent="0">
              <a:buNone/>
            </a:pP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Qualinka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est un programme de liage et </a:t>
            </a:r>
            <a:r>
              <a:rPr lang="fr-F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</a:rPr>
              <a:t>de diagnostic, issu d’un travail de recherche mené depuis 2012 à l’</a:t>
            </a:r>
            <a:r>
              <a:rPr lang="fr-FR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</a:rPr>
              <a:t>Abes</a:t>
            </a:r>
            <a:r>
              <a:rPr lang="fr-FR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</a:rPr>
              <a:t> avec des partenaires académiques. On peut le qualifier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d’intelligence artificielle explicable : </a:t>
            </a:r>
          </a:p>
          <a:p>
            <a:pPr marL="0" indent="0">
              <a:buNone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2400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</a:rPr>
              <a:t>« </a:t>
            </a: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l’IA explicable se concentre sur les mécanismes abstraits du raisonnement, leur mathématisation avec la logique formelle, et leurs mises en œuvre par des machines. </a:t>
            </a:r>
          </a:p>
          <a:p>
            <a:pPr marL="0" indent="0">
              <a:buNone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Son caractère explicable provient de ses racines logiques garantissant la fiabilité de ses conclusions. » </a:t>
            </a:r>
          </a:p>
          <a:p>
            <a:pPr marL="0" indent="0" algn="r">
              <a:buNone/>
            </a:pPr>
            <a:r>
              <a:rPr kumimoji="0" lang="fr-FR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https://www.anabasis-assets.com/fr/blog/intelligence-explicable-avec-les-outils-du-web-semantique-partie-1.html</a:t>
            </a:r>
          </a:p>
          <a:p>
            <a:pPr marL="0" indent="0">
              <a:buNone/>
            </a:pPr>
            <a:endParaRPr lang="fr-FR" b="1" i="1" dirty="0">
              <a:solidFill>
                <a:srgbClr val="F36A4D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321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Paprika 4 ans déjà – Carole Melzac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2FCBC-EEB5-4C69-B74C-B6D6B76A6DCD}" type="slidenum">
              <a:rPr lang="fr-FR" smtClean="0"/>
              <a:t>4</a:t>
            </a:fld>
            <a:endParaRPr lang="fr-FR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2152650" y="609601"/>
            <a:ext cx="7886700" cy="953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Qualinka</a:t>
            </a:r>
            <a:r>
              <a:rPr lang="fr-FR" sz="40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026459" y="1787037"/>
            <a:ext cx="9936256" cy="4345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i="1" dirty="0">
                <a:solidFill>
                  <a:srgbClr val="F36A4D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Principes</a:t>
            </a:r>
          </a:p>
          <a:p>
            <a:pPr marL="0" indent="0">
              <a:buNone/>
            </a:pPr>
            <a:endParaRPr lang="fr-FR" b="1" i="1" dirty="0">
              <a:solidFill>
                <a:srgbClr val="F36A4D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F36A4D"/>
              </a:buClr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 Authentification requise</a:t>
            </a:r>
          </a:p>
          <a:p>
            <a:pPr marL="457200" lvl="1" indent="0">
              <a:buClr>
                <a:srgbClr val="C00000"/>
              </a:buClr>
              <a:buNone/>
            </a:pP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>
              <a:buClr>
                <a:srgbClr val="F36A4D"/>
              </a:buClr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 L’outil propose, l’humain dispose</a:t>
            </a: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marL="0" indent="0">
              <a:buClr>
                <a:srgbClr val="F36A4D"/>
              </a:buClr>
              <a:buNone/>
            </a:pP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>
              <a:buClr>
                <a:srgbClr val="F36A4D"/>
              </a:buClr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 Un comportement explicité </a:t>
            </a:r>
          </a:p>
          <a:p>
            <a:pPr marL="0" indent="0">
              <a:buClr>
                <a:srgbClr val="F36A4D"/>
              </a:buClr>
              <a:buNone/>
            </a:pPr>
            <a:endParaRPr lang="fr-FR" sz="2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>
              <a:buClr>
                <a:srgbClr val="F36A4D"/>
              </a:buClr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La couleur comme guide </a:t>
            </a: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fr-FR" b="1" i="1" dirty="0">
              <a:solidFill>
                <a:srgbClr val="F36A4D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85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2209800" y="1484435"/>
            <a:ext cx="7772400" cy="74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ct val="100000"/>
              <a:buFont typeface="Arial Narrow"/>
              <a:buNone/>
            </a:pPr>
            <a:r>
              <a:rPr lang="fr-FR" sz="44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Paprika : retour d’expérience et cas d’usage</a:t>
            </a:r>
            <a:endParaRPr/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3238800" y="3665325"/>
            <a:ext cx="6016500" cy="9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rPr lang="fr-FR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Clément Siberchicot / Bibliothèque de Sciences Po (Paris)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2209800" y="2354637"/>
            <a:ext cx="77724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6A4D"/>
              </a:buClr>
              <a:buSzPts val="3600"/>
              <a:buFont typeface="Arial Narrow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e2dd21eb88_0_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</p:txBody>
      </p:sp>
      <p:sp>
        <p:nvSpPr>
          <p:cNvPr id="96" name="Google Shape;96;g1e2dd21eb88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  <p:sp>
        <p:nvSpPr>
          <p:cNvPr id="97" name="Google Shape;97;g1e2dd21eb88_0_0"/>
          <p:cNvSpPr txBox="1"/>
          <p:nvPr/>
        </p:nvSpPr>
        <p:spPr>
          <a:xfrm>
            <a:off x="2152650" y="609601"/>
            <a:ext cx="78867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Atouts de Paprika 🃏</a:t>
            </a:r>
            <a:endParaRPr/>
          </a:p>
        </p:txBody>
      </p:sp>
      <p:sp>
        <p:nvSpPr>
          <p:cNvPr id="98" name="Google Shape;98;g1e2dd21eb88_0_0"/>
          <p:cNvSpPr txBox="1"/>
          <p:nvPr/>
        </p:nvSpPr>
        <p:spPr>
          <a:xfrm>
            <a:off x="1072403" y="1715319"/>
            <a:ext cx="9936300" cy="4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10000"/>
          </a:bodyPr>
          <a:lstStyle/>
          <a:p>
            <a:pPr marL="228600" lvl="0" indent="-1828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Une application de visualisation et de curation 🔎</a:t>
            </a:r>
            <a:endParaRPr sz="1694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03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la création et la correction de liens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03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visualiser et traiter les doublons et les homonymes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03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améliorer les notices d’autorité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18288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Une interface amicale 🤗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190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Permettant de travailler hors de WiniBW et du format MARC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190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Full web : possibilité de travailler depuis n’importe quel poste (adapté aux permanences calmes en service public !)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190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Disposant de fonctionnalités ingénieuses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098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Un outil exploitant à fond la mutualisation des données 🔁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03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Incitant à intervenir dans des données partagées avec d’autres établissements, voire complètement extérieures à mon catalogue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098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Paprika, couteau suisse de la boîte à outils du bibliothécaire 🧰 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03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Usage combinable avec d’autres applications et outils de l’écosystème Abes (et au-delà) : AlgoLiens, AlgoDoublons, IdRef, OpenRefine…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03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Paprika s’inscrit facilement dans des workflows, des routines de travail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</p:txBody>
      </p:sp>
      <p:sp>
        <p:nvSpPr>
          <p:cNvPr id="104" name="Google Shape;104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  <p:sp>
        <p:nvSpPr>
          <p:cNvPr id="105" name="Google Shape;105;p2"/>
          <p:cNvSpPr txBox="1"/>
          <p:nvPr/>
        </p:nvSpPr>
        <p:spPr>
          <a:xfrm>
            <a:off x="2152650" y="609601"/>
            <a:ext cx="7886700" cy="953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Typologie des cas d’usage</a:t>
            </a:r>
            <a:endParaRPr/>
          </a:p>
        </p:txBody>
      </p:sp>
      <p:sp>
        <p:nvSpPr>
          <p:cNvPr id="106" name="Google Shape;106;p2"/>
          <p:cNvSpPr txBox="1"/>
          <p:nvPr/>
        </p:nvSpPr>
        <p:spPr>
          <a:xfrm>
            <a:off x="1072403" y="1715319"/>
            <a:ext cx="9936256" cy="4345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21717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Au fil de l’eau</a:t>
            </a:r>
            <a:endParaRPr sz="1694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le dédoublonnage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démêler les noeuds de liens (redistribuer les liens aux bonnes autorités)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créer des liens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171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Dans les chantiers cycliques 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190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Dédoublonnage annuel avec AlgoDoublons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552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Dans les chantiers au </a:t>
            </a:r>
            <a:r>
              <a:rPr lang="fr-FR" sz="1341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(très)</a:t>
            </a: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 long cours 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Traiter progressivement la masse des liens manquants avec AlgoLiens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5527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Dans les chantiers qualité ponctuels 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Amélioration des notices d’autorité des chercheuses et chercheurs de Sciences Po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3177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ct val="100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Chantier d’enrichissement des notices de mémoires de Sciences Po</a:t>
            </a:r>
            <a:endParaRPr sz="2800" b="1" i="1">
              <a:solidFill>
                <a:srgbClr val="F36A4D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4459a5dbba_0_4"/>
          <p:cNvSpPr txBox="1">
            <a:spLocks noGrp="1"/>
          </p:cNvSpPr>
          <p:nvPr>
            <p:ph type="title"/>
          </p:nvPr>
        </p:nvSpPr>
        <p:spPr>
          <a:xfrm>
            <a:off x="2152650" y="609601"/>
            <a:ext cx="78867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Paprika au fil de l’eau ⛵ 1/3 </a:t>
            </a:r>
            <a:endParaRPr/>
          </a:p>
        </p:txBody>
      </p:sp>
      <p:sp>
        <p:nvSpPr>
          <p:cNvPr id="112" name="Google Shape;112;g24459a5dbba_0_4"/>
          <p:cNvSpPr txBox="1">
            <a:spLocks noGrp="1"/>
          </p:cNvSpPr>
          <p:nvPr>
            <p:ph type="body" idx="1"/>
          </p:nvPr>
        </p:nvSpPr>
        <p:spPr>
          <a:xfrm>
            <a:off x="1264025" y="1427449"/>
            <a:ext cx="9142800" cy="4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dédoublonner et désambiguïser 👥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41300" algn="l" rtl="0"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ts val="2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lorsque je repère ou que l’on me signale un doublon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41300" algn="l" rtl="0"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ts val="2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désambiguïser des homonymes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13" name="Google Shape;113;g24459a5dbba_0_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F3F3F"/>
              </a:solidFill>
            </a:endParaRPr>
          </a:p>
        </p:txBody>
      </p:sp>
      <p:sp>
        <p:nvSpPr>
          <p:cNvPr id="114" name="Google Shape;114;g24459a5dbba_0_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  <p:pic>
        <p:nvPicPr>
          <p:cNvPr id="115" name="Google Shape;115;g24459a5dbba_0_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4575" y="2500472"/>
            <a:ext cx="8550951" cy="373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g24459a5dbba_0_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74575" y="2500475"/>
            <a:ext cx="8550952" cy="3805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"/>
          <p:cNvSpPr txBox="1">
            <a:spLocks noGrp="1"/>
          </p:cNvSpPr>
          <p:nvPr>
            <p:ph type="title"/>
          </p:nvPr>
        </p:nvSpPr>
        <p:spPr>
          <a:xfrm>
            <a:off x="2152650" y="609601"/>
            <a:ext cx="7886700" cy="953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4000"/>
              <a:buFont typeface="Arial Narrow"/>
              <a:buNone/>
            </a:pPr>
            <a:r>
              <a:rPr lang="fr-FR" sz="4000">
                <a:solidFill>
                  <a:srgbClr val="2E75B5"/>
                </a:solidFill>
                <a:latin typeface="Arial Narrow"/>
                <a:ea typeface="Arial Narrow"/>
                <a:cs typeface="Arial Narrow"/>
                <a:sym typeface="Arial Narrow"/>
              </a:rPr>
              <a:t>Paprika au fil de l’eau ⛵ 2/3 </a:t>
            </a:r>
            <a:endParaRPr/>
          </a:p>
        </p:txBody>
      </p:sp>
      <p:sp>
        <p:nvSpPr>
          <p:cNvPr id="122" name="Google Shape;122;p3"/>
          <p:cNvSpPr txBox="1">
            <a:spLocks noGrp="1"/>
          </p:cNvSpPr>
          <p:nvPr>
            <p:ph type="body" idx="1"/>
          </p:nvPr>
        </p:nvSpPr>
        <p:spPr>
          <a:xfrm>
            <a:off x="1264025" y="1334350"/>
            <a:ext cx="9142800" cy="479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000"/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36A4D"/>
              </a:buClr>
              <a:buSzPts val="2400"/>
              <a:buFont typeface="Noto Sans Symbols"/>
              <a:buChar char="⮚"/>
            </a:pPr>
            <a:r>
              <a:rPr lang="fr-FR" sz="24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Pour réparer les liens 🩹</a:t>
            </a:r>
            <a:endParaRPr sz="24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36A4D"/>
              </a:buClr>
              <a:buSzPts val="2000"/>
              <a:buFont typeface="Courier New"/>
              <a:buChar char="o"/>
            </a:pPr>
            <a:r>
              <a:rPr lang="fr-FR" sz="2000">
                <a:solidFill>
                  <a:srgbClr val="3F3F3F"/>
                </a:solidFill>
                <a:latin typeface="Arial Narrow"/>
                <a:ea typeface="Arial Narrow"/>
                <a:cs typeface="Arial Narrow"/>
                <a:sym typeface="Arial Narrow"/>
              </a:rPr>
              <a:t>lorsque je découvre un noeud de liens mal orientés 🤯</a:t>
            </a: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68580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000">
              <a:solidFill>
                <a:srgbClr val="3F3F3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23" name="Google Shape;12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– Clément Siberchicot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solidFill>
                  <a:srgbClr val="3F3F3F"/>
                </a:solidFill>
              </a:rPr>
              <a:t>Paprika : retour d’expérience - Clément Siberchicot</a:t>
            </a:r>
            <a:endParaRPr>
              <a:solidFill>
                <a:srgbClr val="3F3F3F"/>
              </a:solidFill>
            </a:endParaRPr>
          </a:p>
        </p:txBody>
      </p:sp>
      <p:sp>
        <p:nvSpPr>
          <p:cNvPr id="124" name="Google Shape;12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  <p:pic>
        <p:nvPicPr>
          <p:cNvPr id="125" name="Google Shape;12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5922" y="2502725"/>
            <a:ext cx="6725150" cy="410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5925" y="2502725"/>
            <a:ext cx="7886700" cy="410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PPT" ma:contentTypeID="0x010100505AF35FDCA54D2FA379F261E520FD37003BA607584A07684089D0538041E4120804070300B4FB9E4236232C408D7CEC7CFAFDD101" ma:contentTypeVersion="0" ma:contentTypeDescription="" ma:contentTypeScope="" ma:versionID="ccbe070b4ba815047a0b870ebb87a7d7">
  <xsd:schema xmlns:xsd="http://www.w3.org/2001/XMLSchema" xmlns:xs="http://www.w3.org/2001/XMLSchema" xmlns:p="http://schemas.microsoft.com/office/2006/metadata/properties" xmlns:ns2="9cb235b8-7541-4a6e-b886-1bf4192805bd" xmlns:ns3="http://schemas.microsoft.com/sharepoint/v3/fields" xmlns:ns4="fdfc4818-8913-436f-b377-048022affe40" targetNamespace="http://schemas.microsoft.com/office/2006/metadata/properties" ma:root="true" ma:fieldsID="5ad9b719b764076b8dc273ce53fe414c" ns2:_="" ns3:_="" ns4:_="">
    <xsd:import namespace="9cb235b8-7541-4a6e-b886-1bf4192805bd"/>
    <xsd:import namespace="http://schemas.microsoft.com/sharepoint/v3/fields"/>
    <xsd:import namespace="fdfc4818-8913-436f-b377-048022affe40"/>
    <xsd:element name="properties">
      <xsd:complexType>
        <xsd:sequence>
          <xsd:element name="documentManagement">
            <xsd:complexType>
              <xsd:all>
                <xsd:element ref="ns2:Structure" minOccurs="0"/>
                <xsd:element ref="ns2:TRI" minOccurs="0"/>
                <xsd:element ref="ns2:Etat_x0020_du_x0020_document" minOccurs="0"/>
                <xsd:element ref="ns2:Année" minOccurs="0"/>
                <xsd:element ref="ns3:_DCDateCreated" minOccurs="0"/>
                <xsd:element ref="ns2:Tags" minOccurs="0"/>
                <xsd:element ref="ns2:Type_x0020_spec" minOccurs="0"/>
                <xsd:element ref="ns2:Nom_x0020_du_x0020_marché" minOccurs="0"/>
                <xsd:element ref="ns2:Type_x0020_de_x0020_document_x0020_technique" minOccurs="0"/>
                <xsd:element ref="ns2:Sujet_x0020_convention" minOccurs="0"/>
                <xsd:element ref="ns2:Type_x0020_Doc_x0020_PPT" minOccurs="0"/>
                <xsd:element ref="ns4:Exaged_DocName" minOccurs="0"/>
                <xsd:element ref="ns2:Nom_x0020_de_x0020_la_x0020_form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b235b8-7541-4a6e-b886-1bf4192805bd" elementFormDefault="qualified">
    <xsd:import namespace="http://schemas.microsoft.com/office/2006/documentManagement/types"/>
    <xsd:import namespace="http://schemas.microsoft.com/office/infopath/2007/PartnerControls"/>
    <xsd:element name="Structure" ma:index="2" nillable="true" ma:displayName="Structure émettrice" ma:default="ABES" ma:format="Dropdown" ma:indexed="true" ma:internalName="Structure">
      <xsd:simpleType>
        <xsd:restriction base="dms:Choice">
          <xsd:enumeration value="AAF"/>
          <xsd:enumeration value="ABES"/>
          <xsd:enumeration value="ADBU"/>
          <xsd:enumeration value="AMUE"/>
          <xsd:enumeration value="AN"/>
          <xsd:enumeration value="ANR"/>
          <xsd:enumeration value="BNF"/>
          <xsd:enumeration value="CERL"/>
          <xsd:enumeration value="CNRS"/>
          <xsd:enumeration value="CNRS-DIST"/>
          <xsd:enumeration value="Couperin"/>
          <xsd:enumeration value="Cellule budgétaire"/>
          <xsd:enumeration value="Cellule Communication"/>
          <xsd:enumeration value="Cellule Qualité"/>
          <xsd:enumeration value="CINES"/>
          <xsd:enumeration value="CRFCB"/>
          <xsd:enumeration value="CTLes"/>
          <xsd:enumeration value="DART"/>
          <xsd:enumeration value="DEP"/>
          <xsd:enumeration value="Direction"/>
          <xsd:enumeration value="DSG"/>
          <xsd:enumeration value="DSG - PACT"/>
          <xsd:enumeration value="DSG - Finances"/>
          <xsd:enumeration value="DSG - RH"/>
          <xsd:enumeration value="DSG - Secrétariat"/>
          <xsd:enumeration value="Dept ADELE"/>
          <xsd:enumeration value="DSI"/>
          <xsd:enumeration value="DSI - P2I"/>
          <xsd:enumeration value="DSI - PEM"/>
          <xsd:enumeration value="DSI - PSD"/>
          <xsd:enumeration value="DSI - PSIR"/>
          <xsd:enumeration value="DSIN - SSGI"/>
          <xsd:enumeration value="DSR"/>
          <xsd:enumeration value="DSR - Méta"/>
          <xsd:enumeration value="DSR - PFD"/>
          <xsd:enumeration value="DSR - PGC"/>
          <xsd:enumeration value="DSR - PGR"/>
          <xsd:enumeration value="DSR - PIT"/>
          <xsd:enumeration value="GT-Calames"/>
          <xsd:enumeration value="GT-EAD"/>
          <xsd:enumeration value="FILL"/>
          <xsd:enumeration value="INIST"/>
          <xsd:enumeration value="ISSN"/>
          <xsd:enumeration value="LIRM"/>
          <xsd:enumeration value="MCC"/>
          <xsd:enumeration value="MESR"/>
          <xsd:enumeration value="Mission évaluation"/>
          <xsd:enumeration value="Mission Normalisation"/>
          <xsd:enumeration value="Mission PEB"/>
          <xsd:enumeration value="Missions Projets Européens"/>
          <xsd:enumeration value="Mission Ressources Electroniques"/>
          <xsd:enumeration value="Mission Rétroconversion"/>
          <xsd:enumeration value="Mission SGB mutualisé"/>
          <xsd:enumeration value="Mission Sudoc PS"/>
          <xsd:enumeration value="Mission Thèses"/>
          <xsd:enumeration value="OCLC"/>
          <xsd:enumeration value="Réseau Calames"/>
          <xsd:enumeration value="Réseau Sudoc"/>
          <xsd:enumeration value="Réseau Sudoc-PS"/>
          <xsd:enumeration value="Réseau thèses"/>
          <xsd:enumeration value="RNSR"/>
          <xsd:enumeration value="SIAF"/>
          <xsd:enumeration value="Autre"/>
        </xsd:restriction>
      </xsd:simpleType>
    </xsd:element>
    <xsd:element name="TRI" ma:index="3" nillable="true" ma:displayName="Trigramme" ma:default="A renseigner" ma:format="Dropdown" ma:internalName="TRI">
      <xsd:simpleType>
        <xsd:restriction base="dms:Choice">
          <xsd:enumeration value="A renseigner"/>
          <xsd:enumeration value="ACT"/>
          <xsd:enumeration value="AFE"/>
          <xsd:enumeration value="AFY"/>
          <xsd:enumeration value="AGT"/>
          <xsd:enumeration value="AHE"/>
          <xsd:enumeration value="AJL"/>
          <xsd:enumeration value="ALM"/>
          <xsd:enumeration value="ALP"/>
          <xsd:enumeration value="AMZ"/>
          <xsd:enumeration value="BBR"/>
          <xsd:enumeration value="BCS"/>
          <xsd:enumeration value="BEB"/>
          <xsd:enumeration value="BDE"/>
          <xsd:enumeration value="BML"/>
          <xsd:enumeration value="BTS"/>
          <xsd:enumeration value="CAD"/>
          <xsd:enumeration value="CBD"/>
          <xsd:enumeration value="CCI"/>
          <xsd:enumeration value="CDE"/>
          <xsd:enumeration value="CDT"/>
          <xsd:enumeration value="CFY"/>
          <xsd:enumeration value="CLY"/>
          <xsd:enumeration value="CMC"/>
          <xsd:enumeration value="COU"/>
          <xsd:enumeration value="CPD"/>
          <xsd:enumeration value="CST"/>
          <xsd:enumeration value="DAN"/>
          <xsd:enumeration value="DBZ"/>
          <xsd:enumeration value="DED"/>
          <xsd:enumeration value="DOO"/>
          <xsd:enumeration value="DRY"/>
          <xsd:enumeration value="DSA"/>
          <xsd:enumeration value="DST"/>
          <xsd:enumeration value="ECU"/>
          <xsd:enumeration value="ECT"/>
          <xsd:enumeration value="EHR"/>
          <xsd:enumeration value="ELS"/>
          <xsd:enumeration value="EMS"/>
          <xsd:enumeration value="ENO"/>
          <xsd:enumeration value="ERM"/>
          <xsd:enumeration value="FBE"/>
          <xsd:enumeration value="FBT"/>
          <xsd:enumeration value="FCR"/>
          <xsd:enumeration value="FBR"/>
          <xsd:enumeration value="FML"/>
          <xsd:enumeration value="FPX"/>
          <xsd:enumeration value="FRF"/>
          <xsd:enumeration value="GLT"/>
          <xsd:enumeration value="HLE"/>
          <xsd:enumeration value="HST"/>
          <xsd:enumeration value="IAN"/>
          <xsd:enumeration value="ILU"/>
          <xsd:enumeration value="IMN"/>
          <xsd:enumeration value="IMR"/>
          <xsd:enumeration value="JBN"/>
          <xsd:enumeration value="JCE"/>
          <xsd:enumeration value="JFH"/>
          <xsd:enumeration value="JFZ"/>
          <xsd:enumeration value="JGT"/>
          <xsd:enumeration value="JHN"/>
          <xsd:enumeration value="JKN"/>
          <xsd:enumeration value="JLR"/>
          <xsd:enumeration value="JLP"/>
          <xsd:enumeration value="JMF"/>
          <xsd:enumeration value="JML"/>
          <xsd:enumeration value="JNO"/>
          <xsd:enumeration value="JPA"/>
          <xsd:enumeration value="JVK"/>
          <xsd:enumeration value="KGX"/>
          <xsd:enumeration value="KMI"/>
          <xsd:enumeration value="LBA"/>
          <xsd:enumeration value="LBL"/>
          <xsd:enumeration value="LBT"/>
          <xsd:enumeration value="LJZ"/>
          <xsd:enumeration value="LNA"/>
          <xsd:enumeration value="LPL"/>
          <xsd:enumeration value="MBA"/>
          <xsd:enumeration value="MBN"/>
          <xsd:enumeration value="MBT"/>
          <xsd:enumeration value="MCN"/>
          <xsd:enumeration value="MCO"/>
          <xsd:enumeration value="MCR"/>
          <xsd:enumeration value="MCS"/>
          <xsd:enumeration value="MEN"/>
          <xsd:enumeration value="MGD"/>
          <xsd:enumeration value="MGT"/>
          <xsd:enumeration value="MGX"/>
          <xsd:enumeration value="MJN"/>
          <xsd:enumeration value="MLD"/>
          <xsd:enumeration value="MLP"/>
          <xsd:enumeration value="MPA"/>
          <xsd:enumeration value="MPD"/>
          <xsd:enumeration value="MPN"/>
          <xsd:enumeration value="MPR"/>
          <xsd:enumeration value="MPT"/>
          <xsd:enumeration value="MRX"/>
          <xsd:enumeration value="MSO"/>
          <xsd:enumeration value="MSR"/>
          <xsd:enumeration value="MTE"/>
          <xsd:enumeration value="MYG"/>
          <xsd:enumeration value="NBD"/>
          <xsd:enumeration value="NBT"/>
          <xsd:enumeration value="NMN"/>
          <xsd:enumeration value="OCN"/>
          <xsd:enumeration value="OKI"/>
          <xsd:enumeration value="OMZ"/>
          <xsd:enumeration value="ORX"/>
          <xsd:enumeration value="PDZ"/>
          <xsd:enumeration value="PFK"/>
          <xsd:enumeration value="PLP"/>
          <xsd:enumeration value="PMA"/>
          <xsd:enumeration value="PMI"/>
          <xsd:enumeration value="PML"/>
          <xsd:enumeration value="PPN"/>
          <xsd:enumeration value="PPO"/>
          <xsd:enumeration value="PPS"/>
          <xsd:enumeration value="RBD"/>
          <xsd:enumeration value="RJD"/>
          <xsd:enumeration value="ROA"/>
          <xsd:enumeration value="RPA"/>
          <xsd:enumeration value="RPT"/>
          <xsd:enumeration value="SBL"/>
          <xsd:enumeration value="SDT"/>
          <xsd:enumeration value="SGT"/>
          <xsd:enumeration value="SGY"/>
          <xsd:enumeration value="SLM"/>
          <xsd:enumeration value="SNX"/>
          <xsd:enumeration value="SPE"/>
          <xsd:enumeration value="SPR"/>
          <xsd:enumeration value="SQN"/>
          <xsd:enumeration value="SRY"/>
          <xsd:enumeration value="SSI"/>
          <xsd:enumeration value="TCN"/>
          <xsd:enumeration value="TDN"/>
          <xsd:enumeration value="TFU"/>
          <xsd:enumeration value="TMX"/>
          <xsd:enumeration value="TZA"/>
          <xsd:enumeration value="VGO"/>
          <xsd:enumeration value="VSA"/>
          <xsd:enumeration value="YBN"/>
          <xsd:enumeration value="YDD"/>
          <xsd:enumeration value="YNS"/>
        </xsd:restriction>
      </xsd:simpleType>
    </xsd:element>
    <xsd:element name="Etat_x0020_du_x0020_document" ma:index="4" nillable="true" ma:displayName="Etat du document" ma:format="Dropdown" ma:internalName="Etat_x0020_du_x0020_document">
      <xsd:simpleType>
        <xsd:restriction base="dms:Choice">
          <xsd:enumeration value="Brouillon"/>
          <xsd:enumeration value="Document de travail"/>
          <xsd:enumeration value="Document préparatoire"/>
          <xsd:enumeration value="A valider"/>
          <xsd:enumeration value="Validé"/>
          <xsd:enumeration value="Diffusé"/>
          <xsd:enumeration value="Applicable"/>
          <xsd:enumeration value="En cours de publication"/>
          <xsd:enumeration value="Prêt à publier"/>
          <xsd:enumeration value="Publié"/>
          <xsd:enumeration value="Périmé"/>
          <xsd:enumeration value="Version finale à conserver"/>
        </xsd:restriction>
      </xsd:simpleType>
    </xsd:element>
    <xsd:element name="Année" ma:index="5" nillable="true" ma:displayName="Année" ma:default="A renseigner" ma:format="Dropdown" ma:internalName="Ann_x00e9_e">
      <xsd:simpleType>
        <xsd:restriction base="dms:Choice">
          <xsd:enumeration value="A renseigner"/>
          <xsd:enumeration value="2023"/>
          <xsd:enumeration value="2022"/>
          <xsd:enumeration value="2021"/>
          <xsd:enumeration value="2020"/>
          <xsd:enumeration value="2019"/>
          <xsd:enumeration value="2018"/>
          <xsd:enumeration value="2017"/>
          <xsd:enumeration value="2016"/>
          <xsd:enumeration value="2015"/>
          <xsd:enumeration value="2014"/>
          <xsd:enumeration value="2013"/>
          <xsd:enumeration value="2012"/>
          <xsd:enumeration value="2011"/>
          <xsd:enumeration value="2010"/>
          <xsd:enumeration value="2009"/>
          <xsd:enumeration value="2008"/>
          <xsd:enumeration value="2007"/>
          <xsd:enumeration value="2006"/>
          <xsd:enumeration value="2005"/>
          <xsd:enumeration value="2004"/>
          <xsd:enumeration value="2003"/>
          <xsd:enumeration value="2002"/>
          <xsd:enumeration value="2001"/>
          <xsd:enumeration value="2000"/>
          <xsd:enumeration value="1999"/>
          <xsd:enumeration value="1998"/>
          <xsd:enumeration value="1997"/>
          <xsd:enumeration value="1996"/>
          <xsd:enumeration value="1995"/>
        </xsd:restriction>
      </xsd:simpleType>
    </xsd:element>
    <xsd:element name="Tags" ma:index="9" nillable="true" ma:displayName="Tags" ma:internalName="Tags">
      <xsd:simpleType>
        <xsd:restriction base="dms:Text">
          <xsd:maxLength value="255"/>
        </xsd:restriction>
      </xsd:simpleType>
    </xsd:element>
    <xsd:element name="Type_x0020_spec" ma:index="10" nillable="true" ma:displayName="Concerne" ma:default="A renseigner" ma:hidden="true" ma:internalName="Type_x0020_spec" ma:readOnly="false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A renseigner"/>
                        <xsd:enumeration value="APCC"/>
                        <xsd:enumeration value="CBS"/>
                        <xsd:enumeration value="Exports à la demande"/>
                        <xsd:enumeration value="Exports réguliers"/>
                        <xsd:enumeration value="Exports hors réseaux"/>
                        <xsd:enumeration value="Guide Méthodo"/>
                        <xsd:enumeration value="Imports Sudoc"/>
                        <xsd:enumeration value="PSI"/>
                        <xsd:enumeration value="Scripts"/>
                        <xsd:enumeration value="Self Sudoc"/>
                        <xsd:enumeration value="Site Web"/>
                        <xsd:enumeration value="Supeb"/>
                        <xsd:enumeration value="Webstats"/>
                        <xsd:enumeration value="WinIBW"/>
                        <xsd:enumeration value="Z39-50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Nom_x0020_du_x0020_marché" ma:index="11" nillable="true" ma:displayName="Nom du marché" ma:default="A renseigner" ma:format="Dropdown" ma:hidden="true" ma:internalName="Nom_x0020_du_x0020_march_x00e9_" ma:readOnly="false">
      <xsd:simpleType>
        <xsd:restriction base="dms:Choice">
          <xsd:enumeration value="A renseigner"/>
          <xsd:enumeration value="CAIRN"/>
          <xsd:enumeration value="CAS"/>
          <xsd:enumeration value="Dalloz"/>
          <xsd:enumeration value="Doctrinal plus"/>
          <xsd:enumeration value="EBSCO - Business Source"/>
          <xsd:enumeration value="Elsevier-ScienceDirect"/>
          <xsd:enumeration value="JSTOR"/>
          <xsd:enumeration value="Lamyline"/>
          <xsd:enumeration value="Lexis-Nexis - Jurisclasseur"/>
          <xsd:enumeration value="Proquest - Chadwyck-Healey"/>
        </xsd:restriction>
      </xsd:simpleType>
    </xsd:element>
    <xsd:element name="Type_x0020_de_x0020_document_x0020_technique" ma:index="12" nillable="true" ma:displayName="Type de document technique" ma:default="A renseigner" ma:format="Dropdown" ma:hidden="true" ma:internalName="Type_x0020_de_x0020_document_x0020_technique" ma:readOnly="false">
      <xsd:simpleType>
        <xsd:restriction base="dms:Choice">
          <xsd:enumeration value="A renseigner"/>
          <xsd:enumeration value="Dossier de recette"/>
          <xsd:enumeration value="Fiche exploitation"/>
          <xsd:enumeration value="Fiche application"/>
          <xsd:enumeration value="Procédure"/>
          <xsd:enumeration value="Revue d'application"/>
        </xsd:restriction>
      </xsd:simpleType>
    </xsd:element>
    <xsd:element name="Sujet_x0020_convention" ma:index="13" nillable="true" ma:displayName="Nom de la convention" ma:default="A renseigner" ma:format="Dropdown" ma:hidden="true" ma:internalName="Sujet_x0020_convention" ma:readOnly="false">
      <xsd:simpleType>
        <xsd:restriction base="dms:Choice">
          <xsd:enumeration value="A renseigner"/>
          <xsd:enumeration value="Calames"/>
          <xsd:enumeration value="CERL"/>
          <xsd:enumeration value="Cession de données"/>
          <xsd:enumeration value="Groupement commandes"/>
          <xsd:enumeration value="IdRef"/>
          <xsd:enumeration value="PebWeb"/>
          <xsd:enumeration value="PebWini"/>
          <xsd:enumeration value="RetroCalames"/>
          <xsd:enumeration value="RetroSociétés"/>
          <xsd:enumeration value="Star"/>
          <xsd:enumeration value="Step"/>
          <xsd:enumeration value="Sudoc"/>
          <xsd:enumeration value="Sudoc-PS"/>
          <xsd:enumeration value="Thèses"/>
          <xsd:enumeration value="WebDewey"/>
          <xsd:enumeration value="WorldCat"/>
          <xsd:enumeration value="Autres"/>
        </xsd:restriction>
      </xsd:simpleType>
    </xsd:element>
    <xsd:element name="Type_x0020_Doc_x0020_PPT" ma:index="15" nillable="true" ma:displayName="Type Doc PPT" ma:default="Présentation" ma:format="Dropdown" ma:internalName="Type_x0020_Doc_x0020_PPT">
      <xsd:simpleType>
        <xsd:restriction base="dms:Choice">
          <xsd:enumeration value="Présentation"/>
          <xsd:enumeration value="Raconte-mois"/>
          <xsd:enumeration value="Formation interne"/>
          <xsd:enumeration value="Formation externe"/>
          <xsd:enumeration value="JABES"/>
          <xsd:enumeration value="JCR"/>
          <xsd:enumeration value="Autre"/>
        </xsd:restriction>
      </xsd:simpleType>
    </xsd:element>
    <xsd:element name="Nom_x0020_de_x0020_la_x0020_formation" ma:index="22" nillable="true" ma:displayName="Liste des formations" ma:default="A renseigner" ma:format="Dropdown" ma:hidden="true" ma:internalName="Nom_x0020_de_x0020_la_x0020_formation" ma:readOnly="false">
      <xsd:simpleType>
        <xsd:restriction base="dms:Choice">
          <xsd:enumeration value="A renseigner"/>
          <xsd:enumeration value="Calames"/>
          <xsd:enumeration value="Collègues"/>
          <xsd:enumeration value="Coordi"/>
          <xsd:enumeration value="Coraut"/>
          <xsd:enumeration value="Immersion"/>
          <xsd:enumeration value="INIT"/>
          <xsd:enumeration value="Moodle"/>
          <xsd:enumeration value="RespCR"/>
          <xsd:enumeration value="STAR"/>
          <xsd:enumeration value="SUPEB"/>
          <xsd:enumeration value="WebDewey"/>
          <xsd:enumeration value="Webstats"/>
          <xsd:enumeration value="WinIBW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DCDateCreated" ma:index="6" nillable="true" ma:displayName="Date de création" ma:default="[today]" ma:description="Date à laquelle la ressource a été créée" ma:format="DateOnly" ma:internalName="_DCDateCreated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fc4818-8913-436f-b377-048022affe40" elementFormDefault="qualified">
    <xsd:import namespace="http://schemas.microsoft.com/office/2006/documentManagement/types"/>
    <xsd:import namespace="http://schemas.microsoft.com/office/infopath/2007/PartnerControls"/>
    <xsd:element name="Exaged_DocName" ma:index="21" nillable="true" ma:displayName="Nom du document" ma:hidden="true" ma:internalName="Exaged_DocNam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Type de contenu"/>
        <xsd:element ref="dc:title" minOccurs="0" maxOccurs="1" ma:index="1" ma:displayName="Titre"/>
        <xsd:element ref="dc:subject" minOccurs="0" maxOccurs="1"/>
        <xsd:element ref="dc:description" minOccurs="0" maxOccurs="1" ma:index="7" ma:displayName="Commentaires"/>
        <xsd:element name="keywords" minOccurs="0" maxOccurs="1" type="xsd:string" ma:index="8" ma:displayName="Mots clé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ype_x0020_Doc_x0020_PPT xmlns="9cb235b8-7541-4a6e-b886-1bf4192805bd">Présentation</Type_x0020_Doc_x0020_PPT>
    <Nom_x0020_du_x0020_marché xmlns="9cb235b8-7541-4a6e-b886-1bf4192805bd">A renseigner</Nom_x0020_du_x0020_marché>
    <Type_x0020_spec xmlns="9cb235b8-7541-4a6e-b886-1bf4192805bd">
      <Value>A renseigner</Value>
    </Type_x0020_spec>
    <Type_x0020_de_x0020_document_x0020_technique xmlns="9cb235b8-7541-4a6e-b886-1bf4192805bd">A renseigner</Type_x0020_de_x0020_document_x0020_technique>
    <Etat_x0020_du_x0020_document xmlns="9cb235b8-7541-4a6e-b886-1bf4192805bd" xsi:nil="true"/>
    <Nom_x0020_de_x0020_la_x0020_formation xmlns="9cb235b8-7541-4a6e-b886-1bf4192805bd">A renseigner</Nom_x0020_de_x0020_la_x0020_formation>
    <TRI xmlns="9cb235b8-7541-4a6e-b886-1bf4192805bd">A renseigner</TRI>
    <Tags xmlns="9cb235b8-7541-4a6e-b886-1bf4192805bd" xsi:nil="true"/>
    <Structure xmlns="9cb235b8-7541-4a6e-b886-1bf4192805bd">ABES</Structure>
    <Année xmlns="9cb235b8-7541-4a6e-b886-1bf4192805bd">2023</Année>
    <Sujet_x0020_convention xmlns="9cb235b8-7541-4a6e-b886-1bf4192805bd">A renseigner</Sujet_x0020_convention>
    <Exaged_DocName xmlns="fdfc4818-8913-436f-b377-048022affe40" xsi:nil="true"/>
    <_DCDateCreated xmlns="http://schemas.microsoft.com/sharepoint/v3/fields">2023-05-25T22:00:00+00:00</_DCDateCreated>
  </documentManagement>
</p:properties>
</file>

<file path=customXml/itemProps1.xml><?xml version="1.0" encoding="utf-8"?>
<ds:datastoreItem xmlns:ds="http://schemas.openxmlformats.org/officeDocument/2006/customXml" ds:itemID="{9522A80C-32F2-4956-832C-703D9211C0F1}"/>
</file>

<file path=customXml/itemProps2.xml><?xml version="1.0" encoding="utf-8"?>
<ds:datastoreItem xmlns:ds="http://schemas.openxmlformats.org/officeDocument/2006/customXml" ds:itemID="{94B2981A-CDBE-4A65-943E-B981881D0107}"/>
</file>

<file path=customXml/itemProps3.xml><?xml version="1.0" encoding="utf-8"?>
<ds:datastoreItem xmlns:ds="http://schemas.openxmlformats.org/officeDocument/2006/customXml" ds:itemID="{4B6855EF-A6CE-4D99-9774-1C60F550814D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1997</Words>
  <Application>Microsoft Office PowerPoint</Application>
  <PresentationFormat>Grand écran</PresentationFormat>
  <Paragraphs>219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7" baseType="lpstr">
      <vt:lpstr>Arial</vt:lpstr>
      <vt:lpstr>Calibri</vt:lpstr>
      <vt:lpstr>Wingdings</vt:lpstr>
      <vt:lpstr>Arial Narrow</vt:lpstr>
      <vt:lpstr>Noto Sans Symbols</vt:lpstr>
      <vt:lpstr>Courier New</vt:lpstr>
      <vt:lpstr>Calibri Light</vt:lpstr>
      <vt:lpstr>Thème Office</vt:lpstr>
      <vt:lpstr>Thème Office</vt:lpstr>
      <vt:lpstr> 4 ans déjà !</vt:lpstr>
      <vt:lpstr>Qualinka</vt:lpstr>
      <vt:lpstr>Présentation PowerPoint</vt:lpstr>
      <vt:lpstr>Présentation PowerPoint</vt:lpstr>
      <vt:lpstr>Paprika : retour d’expérience et cas d’usage</vt:lpstr>
      <vt:lpstr>Présentation PowerPoint</vt:lpstr>
      <vt:lpstr>Présentation PowerPoint</vt:lpstr>
      <vt:lpstr>Paprika au fil de l’eau ⛵ 1/3 </vt:lpstr>
      <vt:lpstr>Paprika au fil de l’eau ⛵ 2/3 </vt:lpstr>
      <vt:lpstr>Paprika au fil de l’eau ⛵ 3/3 </vt:lpstr>
      <vt:lpstr>Chantier annuel de dédoublonnage 👥 </vt:lpstr>
      <vt:lpstr>Un chantier au long cours : créer les liens manquants détectés par AlgoLiens 🛳️</vt:lpstr>
      <vt:lpstr>Amélioration et harmonisation des notices IdRef de la faculté permanente de Sciences Po</vt:lpstr>
      <vt:lpstr>Présentation PowerPoint</vt:lpstr>
      <vt:lpstr>Des données brutes à rafraîchir, normaliser et enrichir 💎 </vt:lpstr>
      <vt:lpstr>Traitement de mémoires : et Paprika dans tout ça ? 🤨</vt:lpstr>
      <vt:lpstr>🤩 Sciences Po All Stars : des autorités cinq étoiles 🌟🌟🌟🌟🌟 </vt:lpstr>
      <vt:lpstr>Liste de vœux 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parallèle Paprika</dc:title>
  <dc:creator>Christophe Arnaud</dc:creator>
  <cp:keywords/>
  <dc:description/>
  <cp:lastModifiedBy>Myriam Cordaro</cp:lastModifiedBy>
  <cp:revision>6</cp:revision>
  <dcterms:created xsi:type="dcterms:W3CDTF">2018-04-12T07:17:58Z</dcterms:created>
  <dcterms:modified xsi:type="dcterms:W3CDTF">2023-05-17T10:09:50Z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0x010100505AF35FDCA54D2FA379F261E520FD37003BA607584A07684089D0538041E4120804070300B4FB9E4236232C408D7CEC7CFAFDD101</vt:lpwstr>
  </property>
  <property fmtid="{D5CDD505-2E9C-101B-9397-08002B2CF9AE}" pid="3" name="Type de document standard">
    <vt:lpwstr>A renseigner</vt:lpwstr>
  </property>
</Properties>
</file>