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8" r:id="rId3"/>
    <p:sldId id="285" r:id="rId4"/>
    <p:sldId id="281" r:id="rId5"/>
    <p:sldId id="286" r:id="rId6"/>
    <p:sldId id="294" r:id="rId7"/>
    <p:sldId id="259" r:id="rId8"/>
    <p:sldId id="283" r:id="rId9"/>
    <p:sldId id="287" r:id="rId10"/>
    <p:sldId id="292" r:id="rId11"/>
    <p:sldId id="293" r:id="rId12"/>
    <p:sldId id="295" r:id="rId13"/>
    <p:sldId id="297" r:id="rId14"/>
    <p:sldId id="298" r:id="rId15"/>
    <p:sldId id="290" r:id="rId16"/>
    <p:sldId id="262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FFFFF"/>
    <a:srgbClr val="FFD4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5441" autoAdjust="0"/>
  </p:normalViewPr>
  <p:slideViewPr>
    <p:cSldViewPr snapToGrid="0">
      <p:cViewPr varScale="1">
        <p:scale>
          <a:sx n="83" d="100"/>
          <a:sy n="83" d="100"/>
        </p:scale>
        <p:origin x="156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C023AD-1F97-413F-9EF9-C603A5274E3C}" type="datetimeFigureOut">
              <a:rPr lang="lv-LV" smtClean="0"/>
              <a:t>08.05.2023</a:t>
            </a:fld>
            <a:endParaRPr lang="lv-L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v-L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431AC-E441-475A-AF11-48FC3AF9D663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954632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431AC-E441-475A-AF11-48FC3AF9D663}" type="slidenum">
              <a:rPr lang="lv-LV" smtClean="0"/>
              <a:t>2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0200104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431AC-E441-475A-AF11-48FC3AF9D663}" type="slidenum">
              <a:rPr lang="lv-LV" smtClean="0"/>
              <a:t>13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1101081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431AC-E441-475A-AF11-48FC3AF9D663}" type="slidenum">
              <a:rPr lang="lv-LV" smtClean="0"/>
              <a:t>14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363504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431AC-E441-475A-AF11-48FC3AF9D663}" type="slidenum">
              <a:rPr lang="lv-LV" smtClean="0"/>
              <a:t>15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2806718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431AC-E441-475A-AF11-48FC3AF9D663}" type="slidenum">
              <a:rPr lang="lv-LV" smtClean="0"/>
              <a:t>16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3437636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431AC-E441-475A-AF11-48FC3AF9D663}" type="slidenum">
              <a:rPr lang="lv-LV" smtClean="0"/>
              <a:t>3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17322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431AC-E441-475A-AF11-48FC3AF9D663}" type="slidenum">
              <a:rPr lang="lv-LV" smtClean="0"/>
              <a:t>4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307231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431AC-E441-475A-AF11-48FC3AF9D663}" type="slidenum">
              <a:rPr lang="lv-LV" smtClean="0"/>
              <a:t>5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7314590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431AC-E441-475A-AF11-48FC3AF9D663}" type="slidenum">
              <a:rPr lang="lv-LV" smtClean="0"/>
              <a:t>6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1781908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431AC-E441-475A-AF11-48FC3AF9D663}" type="slidenum">
              <a:rPr lang="lv-LV" smtClean="0"/>
              <a:t>9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5354197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431AC-E441-475A-AF11-48FC3AF9D663}" type="slidenum">
              <a:rPr lang="lv-LV" smtClean="0"/>
              <a:t>10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5349877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431AC-E441-475A-AF11-48FC3AF9D663}" type="slidenum">
              <a:rPr lang="lv-LV" smtClean="0"/>
              <a:t>11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5643675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5431AC-E441-475A-AF11-48FC3AF9D663}" type="slidenum">
              <a:rPr lang="lv-LV" smtClean="0"/>
              <a:t>12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344191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AA8BE-7C65-4F27-B7E3-F97AE031CB18}" type="datetimeFigureOut">
              <a:rPr lang="lv-LV" smtClean="0"/>
              <a:t>08.05.2023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24EE-070B-466E-8373-4AED825BEA5F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150219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AA8BE-7C65-4F27-B7E3-F97AE031CB18}" type="datetimeFigureOut">
              <a:rPr lang="lv-LV" smtClean="0"/>
              <a:t>08.05.2023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24EE-070B-466E-8373-4AED825BEA5F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236114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AA8BE-7C65-4F27-B7E3-F97AE031CB18}" type="datetimeFigureOut">
              <a:rPr lang="lv-LV" smtClean="0"/>
              <a:t>08.05.2023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24EE-070B-466E-8373-4AED825BEA5F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724988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AA8BE-7C65-4F27-B7E3-F97AE031CB18}" type="datetimeFigureOut">
              <a:rPr lang="lv-LV" smtClean="0"/>
              <a:t>08.05.2023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24EE-070B-466E-8373-4AED825BEA5F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170639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AA8BE-7C65-4F27-B7E3-F97AE031CB18}" type="datetimeFigureOut">
              <a:rPr lang="lv-LV" smtClean="0"/>
              <a:t>08.05.2023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24EE-070B-466E-8373-4AED825BEA5F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543754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AA8BE-7C65-4F27-B7E3-F97AE031CB18}" type="datetimeFigureOut">
              <a:rPr lang="lv-LV" smtClean="0"/>
              <a:t>08.05.2023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24EE-070B-466E-8373-4AED825BEA5F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44804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AA8BE-7C65-4F27-B7E3-F97AE031CB18}" type="datetimeFigureOut">
              <a:rPr lang="lv-LV" smtClean="0"/>
              <a:t>08.05.2023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24EE-070B-466E-8373-4AED825BEA5F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790768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AA8BE-7C65-4F27-B7E3-F97AE031CB18}" type="datetimeFigureOut">
              <a:rPr lang="lv-LV" smtClean="0"/>
              <a:t>08.05.2023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24EE-070B-466E-8373-4AED825BEA5F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434132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AA8BE-7C65-4F27-B7E3-F97AE031CB18}" type="datetimeFigureOut">
              <a:rPr lang="lv-LV" smtClean="0"/>
              <a:t>08.05.2023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24EE-070B-466E-8373-4AED825BEA5F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596523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AA8BE-7C65-4F27-B7E3-F97AE031CB18}" type="datetimeFigureOut">
              <a:rPr lang="lv-LV" smtClean="0"/>
              <a:t>08.05.2023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24EE-070B-466E-8373-4AED825BEA5F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829408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AA8BE-7C65-4F27-B7E3-F97AE031CB18}" type="datetimeFigureOut">
              <a:rPr lang="lv-LV" smtClean="0"/>
              <a:t>08.05.2023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724EE-070B-466E-8373-4AED825BEA5F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283466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8000">
              <a:srgbClr val="FFFF00"/>
            </a:gs>
            <a:gs pos="0">
              <a:schemeClr val="accent4">
                <a:lumMod val="0"/>
                <a:lumOff val="100000"/>
              </a:schemeClr>
            </a:gs>
            <a:gs pos="25000">
              <a:schemeClr val="accent4">
                <a:lumMod val="0"/>
                <a:lumOff val="100000"/>
              </a:schemeClr>
            </a:gs>
            <a:gs pos="50000">
              <a:srgbClr val="FFD44B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BAA8BE-7C65-4F27-B7E3-F97AE031CB18}" type="datetimeFigureOut">
              <a:rPr lang="lv-LV" smtClean="0"/>
              <a:t>08.05.2023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724EE-070B-466E-8373-4AED825BEA5F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651831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mailto:ilva.trapina@lu.lv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1590/S1806-92902017001000005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55575" y="951907"/>
            <a:ext cx="8596183" cy="184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Polymorphisms in CAST genes and their association with feed efficiency </a:t>
            </a:r>
            <a:br>
              <a:rPr lang="en-US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Latvian Dark-Head sheep</a:t>
            </a:r>
            <a:endParaRPr lang="en-US" sz="3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3703600" y="6488668"/>
            <a:ext cx="17645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lv-LV" altLang="lv-LV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en-GB" altLang="lv-LV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0" y="3143375"/>
            <a:ext cx="91440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GB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I.Trapina</a:t>
            </a:r>
            <a:endParaRPr lang="lv-LV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lv-LV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Genomics and Bioinformatics</a:t>
            </a:r>
            <a:r>
              <a:rPr lang="lv-LV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Institute of Biology of the University of Latvia</a:t>
            </a:r>
            <a:r>
              <a:rPr lang="lv-LV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Riga</a:t>
            </a:r>
            <a:r>
              <a:rPr lang="lv-LV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Latvia </a:t>
            </a:r>
            <a:endParaRPr lang="lv-LV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GB" sz="16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ilva.trapina@lu.lv</a:t>
            </a:r>
            <a:endParaRPr lang="lv-LV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1049392" y="5775046"/>
            <a:ext cx="707292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GB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Genomics and </a:t>
            </a:r>
            <a:r>
              <a:rPr lang="en-GB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Bioinformatics</a:t>
            </a:r>
            <a:r>
              <a:rPr lang="lv-LV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Institute of Biology of the University of </a:t>
            </a:r>
            <a:r>
              <a:rPr lang="en-GB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Latvia</a:t>
            </a:r>
            <a:r>
              <a:rPr lang="lv-LV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Riga</a:t>
            </a:r>
            <a:r>
              <a:rPr lang="lv-LV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Latvia; </a:t>
            </a:r>
            <a:r>
              <a:rPr lang="en-GB" sz="1200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ilva.trapina@lu.lv</a:t>
            </a:r>
            <a:endParaRPr lang="lv-LV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Department of Animal </a:t>
            </a:r>
            <a:r>
              <a:rPr lang="en-GB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Sciences</a:t>
            </a:r>
            <a:r>
              <a:rPr lang="lv-LV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Latvian University of Life Sciences and </a:t>
            </a:r>
            <a:r>
              <a:rPr lang="en-GB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Technologies</a:t>
            </a:r>
            <a:r>
              <a:rPr lang="lv-LV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Jelgava</a:t>
            </a:r>
            <a:r>
              <a:rPr lang="lv-LV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Latvia;</a:t>
            </a:r>
            <a:endParaRPr lang="lv-LV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AutoShape 2" descr="AttÄlu rezultÄti vaicÄjumam âeraf logoâ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v-LV"/>
          </a:p>
        </p:txBody>
      </p:sp>
      <p:sp>
        <p:nvSpPr>
          <p:cNvPr id="10" name="AutoShape 4" descr="AttÄlu rezultÄti vaicÄjumam âeraf logoâ"/>
          <p:cNvSpPr>
            <a:spLocks noChangeAspect="1" noChangeArrowheads="1"/>
          </p:cNvSpPr>
          <p:nvPr/>
        </p:nvSpPr>
        <p:spPr bwMode="auto">
          <a:xfrm>
            <a:off x="307974" y="7937"/>
            <a:ext cx="4803671" cy="480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v-LV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692" y="61162"/>
            <a:ext cx="1622922" cy="64714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4" y="34021"/>
            <a:ext cx="1919914" cy="72084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55575" y="5430697"/>
            <a:ext cx="85652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v-LV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Co-authors</a:t>
            </a:r>
            <a:r>
              <a:rPr lang="lv-LV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D.Kairisa</a:t>
            </a:r>
            <a:r>
              <a:rPr lang="en-GB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lv-LV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lv-LV" dirty="0">
                <a:latin typeface="Times New Roman" panose="02020603050405020304" pitchFamily="18" charset="0"/>
                <a:cs typeface="Times New Roman" panose="02020603050405020304" pitchFamily="18" charset="0"/>
              </a:rPr>
              <a:t>S.Plavina</a:t>
            </a:r>
            <a:r>
              <a:rPr lang="en-US" altLang="lv-LV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lv-LV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J.Paramonovs</a:t>
            </a:r>
            <a:r>
              <a:rPr lang="en-US" altLang="lv-LV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lv-LV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N. Krasnevska</a:t>
            </a:r>
            <a:r>
              <a:rPr lang="en-US" altLang="lv-LV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lv-LV" altLang="lv-LV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N.Paramonova</a:t>
            </a:r>
            <a:r>
              <a:rPr lang="en-GB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lv-LV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27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0338"/>
            <a:ext cx="9144000" cy="520700"/>
          </a:xfrm>
        </p:spPr>
        <p:txBody>
          <a:bodyPr>
            <a:noAutofit/>
          </a:bodyPr>
          <a:lstStyle/>
          <a:p>
            <a:pPr algn="ctr"/>
            <a:r>
              <a:rPr lang="en-US" altLang="lv-LV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en-US" altLang="lv-LV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674565"/>
            <a:ext cx="9144000" cy="520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Correlation between indicators </a:t>
            </a:r>
            <a:endParaRPr lang="en-US" altLang="lv-LV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668" y="1278792"/>
            <a:ext cx="6560662" cy="41594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2110" y="5534526"/>
            <a:ext cx="9059779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92735" algn="just">
              <a:spcAft>
                <a:spcPts val="0"/>
              </a:spcAft>
            </a:pPr>
            <a:r>
              <a:rPr lang="en-US" sz="1600" dirty="0" smtClean="0">
                <a:latin typeface="Times New Roman" panose="02020603050405020304" pitchFamily="18" charset="0"/>
                <a:ea typeface="Arial Unicode MS"/>
              </a:rPr>
              <a:t>The correlation </a:t>
            </a:r>
            <a:r>
              <a:rPr lang="en-US" sz="1600" dirty="0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between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feed efficiency </a:t>
            </a:r>
            <a:r>
              <a:rPr lang="en-US" sz="1600" dirty="0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indicators and live </a:t>
            </a:r>
            <a:r>
              <a:rPr lang="en-US" sz="1600" dirty="0" smtClean="0">
                <a:latin typeface="Times New Roman" panose="02020603050405020304" pitchFamily="18" charset="0"/>
                <a:ea typeface="Arial Unicode MS"/>
              </a:rPr>
              <a:t>weight gain over 60 days indicates their economic importance in meat production. </a:t>
            </a:r>
          </a:p>
          <a:p>
            <a:pPr indent="292735" algn="just">
              <a:spcAft>
                <a:spcPts val="0"/>
              </a:spcAft>
            </a:pPr>
            <a:r>
              <a:rPr lang="en-US" sz="1600" dirty="0" smtClean="0">
                <a:latin typeface="Times New Roman" panose="02020603050405020304" pitchFamily="18" charset="0"/>
                <a:ea typeface="Arial Unicode MS"/>
              </a:rPr>
              <a:t>The correlations were established between DMI and RGR, KR, BW at day 150 and body weight gained at 60 days (ΔBW 60), which indicates </a:t>
            </a:r>
            <a:r>
              <a:rPr lang="en-US" sz="1600" b="1" dirty="0" smtClean="0">
                <a:latin typeface="Times New Roman" panose="02020603050405020304" pitchFamily="18" charset="0"/>
                <a:ea typeface="Arial Unicode MS"/>
              </a:rPr>
              <a:t>an unknown factor affecting feed intake of lambs</a:t>
            </a:r>
            <a:r>
              <a:rPr lang="en-US" sz="1600" dirty="0" smtClean="0">
                <a:latin typeface="Times New Roman" panose="02020603050405020304" pitchFamily="18" charset="0"/>
                <a:ea typeface="Arial Unicode MS"/>
              </a:rPr>
              <a:t>, since feed was available to all lambs without restrictions.</a:t>
            </a:r>
            <a:endParaRPr lang="en-US" sz="1600" dirty="0">
              <a:latin typeface="Times New Roman" panose="02020603050405020304" pitchFamily="18" charset="0"/>
              <a:ea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60650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520700"/>
          </a:xfrm>
        </p:spPr>
        <p:txBody>
          <a:bodyPr>
            <a:noAutofit/>
          </a:bodyPr>
          <a:lstStyle/>
          <a:p>
            <a:pPr algn="ctr"/>
            <a:r>
              <a:rPr lang="en-US" altLang="lv-LV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en-US" altLang="lv-LV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3191" y="531953"/>
            <a:ext cx="9144000" cy="520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CAST gene structure with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polymorph</a:t>
            </a:r>
            <a:r>
              <a:rPr lang="lv-LV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lv-LV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LT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breed </a:t>
            </a:r>
            <a:endParaRPr lang="en-US" altLang="lv-LV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1" y="1041400"/>
            <a:ext cx="9110809" cy="173652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3191" y="2777924"/>
            <a:ext cx="8925614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Comparing 48 sequences of lambs with reference sequences </a:t>
            </a:r>
            <a:r>
              <a:rPr lang="en-US" altLang="lv-LV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(ARS_UI_Ramb_v2.0)</a:t>
            </a:r>
            <a:r>
              <a:rPr lang="en-US" sz="1600" dirty="0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, </a:t>
            </a:r>
            <a:r>
              <a:rPr lang="en-US" sz="1600" b="1" dirty="0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83 polymorphisms, </a:t>
            </a:r>
            <a:r>
              <a:rPr lang="en-US" sz="1600" dirty="0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including </a:t>
            </a:r>
            <a:r>
              <a:rPr lang="en-US" sz="1600" b="1" dirty="0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16 SNP in exons</a:t>
            </a:r>
            <a:r>
              <a:rPr lang="en-US" sz="1600" dirty="0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, two variable </a:t>
            </a:r>
            <a:r>
              <a:rPr lang="en-US" sz="1600" dirty="0" err="1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PolyT</a:t>
            </a:r>
            <a:r>
              <a:rPr lang="en-US" sz="1600" dirty="0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, and seven </a:t>
            </a:r>
            <a:r>
              <a:rPr lang="en-US" sz="1600" dirty="0" err="1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InDel</a:t>
            </a:r>
            <a:r>
              <a:rPr lang="en-US" sz="1600" dirty="0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, with known identification (ID) numbers, were identified</a:t>
            </a:r>
            <a:r>
              <a:rPr lang="lv-LV" sz="1600" dirty="0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, </a:t>
            </a:r>
            <a:r>
              <a:rPr lang="lv-LV" sz="1600" dirty="0" err="1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and</a:t>
            </a:r>
            <a:r>
              <a:rPr lang="lv-LV" sz="1600" dirty="0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t</a:t>
            </a:r>
            <a:r>
              <a:rPr lang="en-US" sz="1600" b="1" dirty="0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wo SNP without ID numbers were found.</a:t>
            </a:r>
          </a:p>
          <a:p>
            <a:pPr marL="457200" indent="-457200" algn="just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In the case of four loci, all samples were 100% with </a:t>
            </a:r>
            <a:r>
              <a:rPr lang="en-US" sz="1600" dirty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minor alleles compared with the database; in the other four, minor </a:t>
            </a:r>
            <a:r>
              <a:rPr lang="en-US" sz="1600" dirty="0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alleles were more than 75%.</a:t>
            </a:r>
          </a:p>
          <a:p>
            <a:pPr marL="457200" indent="-457200" algn="just">
              <a:lnSpc>
                <a:spcPct val="13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Forty (40) loci form </a:t>
            </a:r>
            <a:r>
              <a:rPr lang="en-US" sz="1600" b="1" dirty="0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five</a:t>
            </a:r>
            <a:r>
              <a:rPr lang="en-US" sz="1600" dirty="0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groups with </a:t>
            </a:r>
            <a:r>
              <a:rPr lang="en-US" sz="1600" b="1" dirty="0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complete linkage disequilibrium </a:t>
            </a:r>
            <a:r>
              <a:rPr lang="en-US" sz="1600" dirty="0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between polymorphisms.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0538" y="4790783"/>
            <a:ext cx="3509239" cy="2009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48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0338"/>
            <a:ext cx="9144000" cy="520700"/>
          </a:xfrm>
        </p:spPr>
        <p:txBody>
          <a:bodyPr>
            <a:noAutofit/>
          </a:bodyPr>
          <a:lstStyle/>
          <a:p>
            <a:pPr algn="ctr"/>
            <a:r>
              <a:rPr lang="en-US" altLang="lv-LV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en-US" altLang="lv-LV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615331"/>
            <a:ext cx="9144000" cy="520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CAST gene polymorphism</a:t>
            </a:r>
            <a:r>
              <a:rPr lang="lv-LV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associations in LT breed </a:t>
            </a:r>
            <a:endParaRPr lang="en-US" altLang="lv-LV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608" y="2496908"/>
            <a:ext cx="5924783" cy="415532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83285" y="1216305"/>
            <a:ext cx="75608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the case of SNP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rs408766737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was found a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statistically significant association with feed conversion ratio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kg, and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feed efficiency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g</a:t>
            </a:r>
            <a:endParaRPr lang="lv-LV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05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0338"/>
            <a:ext cx="9144000" cy="520700"/>
          </a:xfrm>
        </p:spPr>
        <p:txBody>
          <a:bodyPr>
            <a:noAutofit/>
          </a:bodyPr>
          <a:lstStyle/>
          <a:p>
            <a:pPr algn="ctr"/>
            <a:r>
              <a:rPr lang="en-US" altLang="lv-LV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en-US" altLang="lv-LV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615331"/>
            <a:ext cx="9144000" cy="520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CAST gene polymorphism</a:t>
            </a:r>
            <a:r>
              <a:rPr lang="lv-LV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associations in LT breed </a:t>
            </a:r>
            <a:endParaRPr lang="en-US" altLang="lv-LV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53828" y="1398443"/>
            <a:ext cx="75608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case of eight (8) SNPs was found to have a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statistically significant association with </a:t>
            </a:r>
          </a:p>
          <a:p>
            <a:pPr algn="ctr"/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Residual feed intake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18" y="3042969"/>
            <a:ext cx="4368040" cy="310339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4258" y="3042969"/>
            <a:ext cx="4412216" cy="3103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95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0338"/>
            <a:ext cx="9144000" cy="520700"/>
          </a:xfrm>
        </p:spPr>
        <p:txBody>
          <a:bodyPr>
            <a:noAutofit/>
          </a:bodyPr>
          <a:lstStyle/>
          <a:p>
            <a:pPr algn="ctr"/>
            <a:r>
              <a:rPr lang="en-US" altLang="lv-LV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en-US" altLang="lv-LV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615331"/>
            <a:ext cx="9144000" cy="520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CAST gene polymorphism</a:t>
            </a:r>
            <a:r>
              <a:rPr lang="lv-LV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associations in LT breed </a:t>
            </a:r>
            <a:endParaRPr lang="en-US" altLang="lv-LV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94" y="3138272"/>
            <a:ext cx="4324332" cy="304058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554" y="3138272"/>
            <a:ext cx="4286035" cy="304058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17844" y="1487869"/>
            <a:ext cx="796741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case of three (3) SNPs was found to have a 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statistically significant association with </a:t>
            </a:r>
          </a:p>
          <a:p>
            <a:pPr algn="ctr"/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Residual weight gain and/or Residual intake and weight gain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Straight Arrow Connector 8"/>
          <p:cNvCxnSpPr>
            <a:cxnSpLocks/>
          </p:cNvCxnSpPr>
          <p:nvPr/>
        </p:nvCxnSpPr>
        <p:spPr bwMode="auto">
          <a:xfrm>
            <a:off x="6196263" y="2544200"/>
            <a:ext cx="312821" cy="594072"/>
          </a:xfrm>
          <a:prstGeom prst="straightConnector1">
            <a:avLst/>
          </a:prstGeom>
          <a:noFill/>
          <a:ln w="9525" cap="flat" cmpd="sng" algn="ctr">
            <a:solidFill>
              <a:srgbClr val="990F0F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Straight Arrow Connector 10"/>
          <p:cNvCxnSpPr>
            <a:cxnSpLocks/>
          </p:cNvCxnSpPr>
          <p:nvPr/>
        </p:nvCxnSpPr>
        <p:spPr bwMode="auto">
          <a:xfrm flipH="1">
            <a:off x="3022679" y="2518167"/>
            <a:ext cx="453190" cy="620105"/>
          </a:xfrm>
          <a:prstGeom prst="straightConnector1">
            <a:avLst/>
          </a:prstGeom>
          <a:noFill/>
          <a:ln w="9525" cap="flat" cmpd="sng" algn="ctr">
            <a:solidFill>
              <a:srgbClr val="990F0F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41281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19382"/>
            <a:ext cx="9144000" cy="520700"/>
          </a:xfrm>
        </p:spPr>
        <p:txBody>
          <a:bodyPr>
            <a:noAutofit/>
          </a:bodyPr>
          <a:lstStyle/>
          <a:p>
            <a:pPr algn="ctr"/>
            <a:r>
              <a:rPr lang="en-US" altLang="lv-LV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en-US" altLang="lv-LV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4107" y="1959437"/>
            <a:ext cx="8475786" cy="415498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65113" indent="-265113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exon and their flanking intron regions of the CAST gene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lv-LV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Latvian dark head </a:t>
            </a:r>
            <a:r>
              <a:rPr lang="en-US" altLang="lv-LV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lambs,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81 known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two (2) new polymorphisms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compared to the last reference sequence (ARS_UI_Ramb_v2.0).</a:t>
            </a:r>
          </a:p>
          <a:p>
            <a:pPr marL="265113" indent="-265113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SNP 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rs408766737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the CAST gene is associated and can potentially be molecular markers to predict the 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FCR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and/or 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value.</a:t>
            </a:r>
          </a:p>
          <a:p>
            <a:pPr marL="265113" indent="-265113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200" b="1" dirty="0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Eight (8) SNPs</a:t>
            </a:r>
            <a:r>
              <a:rPr lang="en-US" sz="2200" dirty="0" smtClean="0"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 </a:t>
            </a:r>
            <a:r>
              <a:rPr lang="en-US" altLang="lv-LV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the CAST gene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associated and can potentially</a:t>
            </a:r>
            <a:r>
              <a:rPr lang="en-US" altLang="lv-LV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be molecular markers to predict the </a:t>
            </a:r>
            <a:r>
              <a:rPr lang="en-US" altLang="lv-LV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RFI, RWG and/or RIG value</a:t>
            </a:r>
            <a:r>
              <a:rPr lang="en-US" altLang="lv-LV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9716" y="120726"/>
            <a:ext cx="1861134" cy="1838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93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348078" y="1295500"/>
            <a:ext cx="7989888" cy="1432069"/>
          </a:xfrm>
        </p:spPr>
        <p:txBody>
          <a:bodyPr/>
          <a:lstStyle/>
          <a:p>
            <a:pPr algn="r"/>
            <a:r>
              <a:rPr lang="en-GB" altLang="lv-LV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your attention</a:t>
            </a:r>
            <a:r>
              <a:rPr lang="en-GB" altLang="lv-LV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GB" altLang="lv-LV" sz="8000" b="1" dirty="0"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64862" y="5938695"/>
            <a:ext cx="687753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research </a:t>
            </a:r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lv-LV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funded 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the </a:t>
            </a:r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Latvian Council of Science </a:t>
            </a:r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project </a:t>
            </a:r>
            <a:r>
              <a:rPr lang="en-US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</a:t>
            </a:r>
            <a:r>
              <a:rPr lang="lv-LV" sz="15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lzp-2021/1-0489</a:t>
            </a:r>
            <a:r>
              <a:rPr lang="lv-LV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t-EE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„Development </a:t>
            </a:r>
            <a:r>
              <a:rPr lang="et-EE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an innovative approach to identify biological determinants involved in the</a:t>
            </a:r>
            <a:r>
              <a:rPr lang="et-EE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t-EE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between-animal variation in feed efficiency in sheep farming’’</a:t>
            </a:r>
            <a:endParaRPr lang="lv-LV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50" y="5785064"/>
            <a:ext cx="2358051" cy="10920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769" y="193135"/>
            <a:ext cx="1940886" cy="7739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703" y="116017"/>
            <a:ext cx="2416189" cy="90717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86268" y="2387266"/>
            <a:ext cx="3132698" cy="3082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83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149835"/>
            <a:ext cx="91440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Sheep in Latvia</a:t>
            </a:r>
            <a:endParaRPr lang="en-US" altLang="lv-LV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2" descr="Latvijas tumšgalves aitu šķirne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v-LV"/>
          </a:p>
        </p:txBody>
      </p:sp>
      <p:sp>
        <p:nvSpPr>
          <p:cNvPr id="14" name="TextBox 13"/>
          <p:cNvSpPr txBox="1"/>
          <p:nvPr/>
        </p:nvSpPr>
        <p:spPr>
          <a:xfrm>
            <a:off x="0" y="742960"/>
            <a:ext cx="86789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December of 2022, 87.32 thousands of sheep of different breeds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94069" y="5710271"/>
            <a:ext cx="45915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 of Sheep's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farmers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Selection by breeder;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Production – meat, wool and other.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1755" y="4755954"/>
            <a:ext cx="1555617" cy="196081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82564" y="5513459"/>
            <a:ext cx="2394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G.Jansone</a:t>
            </a:r>
            <a:r>
              <a:rPr lang="en-US" sz="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presentation at «XIX Baltic Animal Breeding Conference», 2022 </a:t>
            </a:r>
            <a:endParaRPr lang="en-US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98" y="1260042"/>
            <a:ext cx="4451267" cy="339950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4824921" y="1627236"/>
            <a:ext cx="4095935" cy="3888975"/>
            <a:chOff x="5315111" y="1162476"/>
            <a:chExt cx="3687029" cy="347897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1965" y="1834488"/>
              <a:ext cx="3213941" cy="2806967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689221" y="1376346"/>
              <a:ext cx="739158" cy="733552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635634" y="1168473"/>
              <a:ext cx="644875" cy="780559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flipH="1">
              <a:off x="7421992" y="1162476"/>
              <a:ext cx="770065" cy="792554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245222" y="3576071"/>
              <a:ext cx="756918" cy="907843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flipH="1">
              <a:off x="5315111" y="2556489"/>
              <a:ext cx="724266" cy="559286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290375" y="1479030"/>
              <a:ext cx="666611" cy="7109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8704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149835"/>
            <a:ext cx="91440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lv-LV" sz="36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Latvian</a:t>
            </a:r>
            <a:r>
              <a:rPr lang="lv-LV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Dark-</a:t>
            </a:r>
            <a:r>
              <a:rPr lang="lv-LV" sz="36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Head</a:t>
            </a:r>
            <a:r>
              <a:rPr lang="lv-LV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lv-LV" sz="36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breed</a:t>
            </a:r>
            <a:endParaRPr lang="en-GB" altLang="lv-LV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2" descr="Latvijas tumšgalves aitu šķirne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v-LV"/>
          </a:p>
        </p:txBody>
      </p:sp>
      <p:sp>
        <p:nvSpPr>
          <p:cNvPr id="14" name="TextBox 13"/>
          <p:cNvSpPr txBox="1"/>
          <p:nvPr/>
        </p:nvSpPr>
        <p:spPr>
          <a:xfrm>
            <a:off x="358586" y="649757"/>
            <a:ext cx="85468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t-EE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t-E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2018, </a:t>
            </a:r>
            <a:r>
              <a:rPr lang="et-EE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Latvian dark-headed </a:t>
            </a:r>
            <a:r>
              <a:rPr lang="et-E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(Latvijas tumšgalve; LT) sheep </a:t>
            </a:r>
            <a:r>
              <a:rPr lang="et-EE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were </a:t>
            </a:r>
            <a:r>
              <a:rPr lang="et-E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breed </a:t>
            </a:r>
            <a:r>
              <a:rPr lang="et-EE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t-E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 farms </a:t>
            </a:r>
            <a:r>
              <a:rPr lang="et-EE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a total of </a:t>
            </a:r>
            <a:r>
              <a:rPr lang="et-EE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3 752 ewes</a:t>
            </a:r>
            <a:r>
              <a:rPr lang="et-E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t-EE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while </a:t>
            </a:r>
            <a:r>
              <a:rPr lang="et-E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43 breeding </a:t>
            </a:r>
            <a:r>
              <a:rPr lang="et-EE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sire rams </a:t>
            </a:r>
            <a:r>
              <a:rPr lang="et-EE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were in </a:t>
            </a:r>
            <a:r>
              <a:rPr lang="et-E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et-EE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farms</a:t>
            </a:r>
            <a:r>
              <a:rPr lang="et-E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et-EE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2021 23% of all sheep in Latvia were LT (67% crossbreads).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20555" y="2118599"/>
            <a:ext cx="300636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lv-LV" sz="1400" dirty="0" smtClean="0">
                <a:latin typeface="Times New Roman" panose="02020603050405020304" pitchFamily="18" charset="0"/>
                <a:ea typeface="Arial Unicode MS"/>
              </a:rPr>
              <a:t>W</a:t>
            </a:r>
            <a:r>
              <a:rPr lang="en-GB" sz="1400" dirty="0" smtClean="0">
                <a:latin typeface="Times New Roman" panose="02020603050405020304" pitchFamily="18" charset="0"/>
                <a:ea typeface="Arial Unicode MS"/>
              </a:rPr>
              <a:t>as </a:t>
            </a:r>
            <a:r>
              <a:rPr lang="en-GB" sz="1400" dirty="0">
                <a:latin typeface="Times New Roman" panose="02020603050405020304" pitchFamily="18" charset="0"/>
                <a:ea typeface="Arial Unicode MS"/>
              </a:rPr>
              <a:t>created by crossing local Latvian sheep with Shropshire </a:t>
            </a:r>
            <a:r>
              <a:rPr lang="en-GB" sz="1400" dirty="0" smtClean="0">
                <a:latin typeface="Times New Roman" panose="02020603050405020304" pitchFamily="18" charset="0"/>
                <a:ea typeface="Arial Unicode MS"/>
              </a:rPr>
              <a:t>and </a:t>
            </a:r>
            <a:r>
              <a:rPr lang="en-GB" sz="1400" dirty="0">
                <a:latin typeface="Times New Roman" panose="02020603050405020304" pitchFamily="18" charset="0"/>
                <a:ea typeface="Arial Unicode MS"/>
              </a:rPr>
              <a:t>Oxfordshire rams imported from Sweden and England. The first pedigree or breeder's book for </a:t>
            </a:r>
            <a:r>
              <a:rPr lang="en-GB" sz="1400" dirty="0" smtClean="0">
                <a:latin typeface="Times New Roman" panose="02020603050405020304" pitchFamily="18" charset="0"/>
                <a:ea typeface="Arial Unicode MS"/>
              </a:rPr>
              <a:t>L</a:t>
            </a:r>
            <a:r>
              <a:rPr lang="lv-LV" sz="1400" dirty="0" smtClean="0">
                <a:latin typeface="Times New Roman" panose="02020603050405020304" pitchFamily="18" charset="0"/>
                <a:ea typeface="Arial Unicode MS"/>
              </a:rPr>
              <a:t>T</a:t>
            </a:r>
            <a:r>
              <a:rPr lang="en-GB" sz="1400" dirty="0" smtClean="0">
                <a:latin typeface="Times New Roman" panose="02020603050405020304" pitchFamily="18" charset="0"/>
                <a:ea typeface="Arial Unicode MS"/>
              </a:rPr>
              <a:t> </a:t>
            </a:r>
            <a:r>
              <a:rPr lang="en-GB" sz="1400" dirty="0">
                <a:latin typeface="Times New Roman" panose="02020603050405020304" pitchFamily="18" charset="0"/>
                <a:ea typeface="Arial Unicode MS"/>
              </a:rPr>
              <a:t>rams was issued in 1939</a:t>
            </a:r>
            <a:r>
              <a:rPr lang="lv-LV" sz="1400" dirty="0">
                <a:latin typeface="Times New Roman" panose="02020603050405020304" pitchFamily="18" charset="0"/>
                <a:ea typeface="Arial Unicode MS"/>
              </a:rPr>
              <a:t>.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647062" y="1737504"/>
            <a:ext cx="2666772" cy="1760160"/>
            <a:chOff x="642865" y="1662180"/>
            <a:chExt cx="2666772" cy="1760160"/>
          </a:xfrm>
        </p:grpSpPr>
        <p:grpSp>
          <p:nvGrpSpPr>
            <p:cNvPr id="13" name="Group 12"/>
            <p:cNvGrpSpPr/>
            <p:nvPr/>
          </p:nvGrpSpPr>
          <p:grpSpPr>
            <a:xfrm>
              <a:off x="1707381" y="2345113"/>
              <a:ext cx="1602256" cy="1077227"/>
              <a:chOff x="863478" y="3193227"/>
              <a:chExt cx="1912593" cy="1119675"/>
            </a:xfrm>
          </p:grpSpPr>
          <p:pic>
            <p:nvPicPr>
              <p:cNvPr id="2052" name="Picture 4" descr="Oxford | breed of sheep | Britannica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63478" y="3262728"/>
                <a:ext cx="1864213" cy="10501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" name="Rectangle 6"/>
              <p:cNvSpPr/>
              <p:nvPr/>
            </p:nvSpPr>
            <p:spPr>
              <a:xfrm>
                <a:off x="1520442" y="3193227"/>
                <a:ext cx="1255629" cy="319905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none">
                <a:spAutoFit/>
              </a:bodyPr>
              <a:lstStyle/>
              <a:p>
                <a:r>
                  <a:rPr lang="en-GB" sz="1400" dirty="0">
                    <a:latin typeface="Times New Roman" panose="02020603050405020304" pitchFamily="18" charset="0"/>
                    <a:ea typeface="Arial Unicode MS"/>
                  </a:rPr>
                  <a:t>Oxfordshire</a:t>
                </a:r>
                <a:endParaRPr lang="lv-LV" dirty="0"/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642865" y="1662180"/>
              <a:ext cx="1259010" cy="1116133"/>
              <a:chOff x="964751" y="1749628"/>
              <a:chExt cx="1673185" cy="1338549"/>
            </a:xfrm>
          </p:grpSpPr>
          <p:pic>
            <p:nvPicPr>
              <p:cNvPr id="2050" name="Picture 2" descr="Breed Description – Shropshire Sheep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4751" y="1749628"/>
                <a:ext cx="1673185" cy="13385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" name="Rectangle 5"/>
              <p:cNvSpPr/>
              <p:nvPr/>
            </p:nvSpPr>
            <p:spPr>
              <a:xfrm>
                <a:off x="1359303" y="2702539"/>
                <a:ext cx="1278633" cy="369109"/>
              </a:xfrm>
              <a:prstGeom prst="rect">
                <a:avLst/>
              </a:prstGeom>
              <a:solidFill>
                <a:srgbClr val="FFFFFF">
                  <a:alpha val="50196"/>
                </a:srgbClr>
              </a:solidFill>
            </p:spPr>
            <p:txBody>
              <a:bodyPr wrap="none">
                <a:spAutoFit/>
              </a:bodyPr>
              <a:lstStyle/>
              <a:p>
                <a:r>
                  <a:rPr lang="en-GB" sz="1400" dirty="0">
                    <a:latin typeface="Times New Roman" panose="02020603050405020304" pitchFamily="18" charset="0"/>
                    <a:ea typeface="Arial Unicode MS"/>
                  </a:rPr>
                  <a:t>Shropshire</a:t>
                </a:r>
                <a:endParaRPr lang="lv-LV" sz="1400" dirty="0"/>
              </a:p>
            </p:txBody>
          </p:sp>
        </p:grpSp>
        <p:sp>
          <p:nvSpPr>
            <p:cNvPr id="15" name="Rectangle 14"/>
            <p:cNvSpPr/>
            <p:nvPr/>
          </p:nvSpPr>
          <p:spPr>
            <a:xfrm>
              <a:off x="2409194" y="1753195"/>
              <a:ext cx="56938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4000" b="1" dirty="0">
                  <a:latin typeface="Times New Roman" panose="02020603050405020304" pitchFamily="18" charset="0"/>
                  <a:ea typeface="Arial Unicode MS"/>
                </a:rPr>
                <a:t>♂</a:t>
              </a:r>
              <a:endParaRPr lang="lv-LV" sz="4000" b="1" dirty="0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495659" y="1782339"/>
            <a:ext cx="2648341" cy="2233818"/>
            <a:chOff x="6495658" y="1855767"/>
            <a:chExt cx="2648341" cy="2233818"/>
          </a:xfrm>
        </p:grpSpPr>
        <p:pic>
          <p:nvPicPr>
            <p:cNvPr id="2054" name="Picture 6" descr="https://lh3.googleusercontent.com/iiTILtmaLztEPSMAyGzfTecKqR068soZ7vpJ5iwZc56HB_AYauTZWg47VNQlCLQ6NuJXE14t_vUtzkjOJZGp0-oANskvWmsuphk2ASCElV0e5X7USbO42Eg1xH6c1KMBTkejm1wfhwSm0193qoC6EoSiIiPBIB6MWkdPBm86-jOwjgJLcF0hotBX8NnvFj6lFxUseSNW80mtazqYwLvAeDBX1YbiMVBfXggsibacDL8FS5p8KN20Kj25v7EHnwQNw6_bEUj5RjzicZC_gYk0mtlcP6rN0nFkvE7C6bXXze9BdPF4x9bvrdkiYBmkW6yfJk-ZKMZCwtW3eDs-EccS1fAEpHBY_xkyxc-8xZ3WvRG8ki4qxNpKW0dviHfgerkQJDap5eR-UtTiuIRxvAns_i-ELcntPKXEjwu0sJn-P5xYrtkOj7W-irx2YSiO2QoRLhBkp5PIWqCUpRL4x6a9pifObKmvdGMCRzLcVFFwF3TtRw9z_ELgXyEcmqiEKgHCgcED63jeS287BIh0TsdTZDBUSgD52L_a7s3jHxQdJcRRW1j6EUg0p0zSWC-qMZGc_EqvPb2e9npKPJwxdRn5zInIWi5WD06agpE608ok7_p8OFYI=w550-h369-no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728" t="35658" b="24411"/>
            <a:stretch/>
          </p:blipFill>
          <p:spPr bwMode="auto">
            <a:xfrm>
              <a:off x="7151619" y="1920771"/>
              <a:ext cx="1594520" cy="11777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6903032" y="3135478"/>
              <a:ext cx="224096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lv-LV" sz="1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Latvian</a:t>
              </a:r>
              <a:r>
                <a:rPr lang="lv-LV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lv-LV" sz="1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local</a:t>
              </a:r>
              <a:r>
                <a:rPr lang="lv-LV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lv-LV" sz="1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sheep</a:t>
              </a:r>
              <a:r>
                <a:rPr lang="lv-LV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 algn="ctr"/>
              <a:r>
                <a:rPr lang="lv-LV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Fragment </a:t>
              </a:r>
              <a:r>
                <a:rPr lang="lv-LV" sz="1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from</a:t>
              </a:r>
              <a:r>
                <a:rPr lang="lv-LV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lv-LV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Painting</a:t>
              </a:r>
              <a:r>
                <a:rPr lang="lv-LV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"</a:t>
              </a:r>
              <a:r>
                <a:rPr lang="lv-LV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Shepherd's</a:t>
              </a:r>
              <a:r>
                <a:rPr lang="lv-LV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lv-LV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Daughter</a:t>
              </a:r>
              <a:r>
                <a:rPr lang="lv-LV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" </a:t>
              </a:r>
              <a:r>
                <a:rPr lang="lv-LV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lv-LV" sz="14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J.Rozentals</a:t>
              </a:r>
              <a:r>
                <a:rPr lang="lv-LV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; 1896</a:t>
              </a:r>
              <a:r>
                <a:rPr lang="lv-LV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).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6495658" y="1855767"/>
              <a:ext cx="56938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4000" b="1" dirty="0" smtClean="0">
                  <a:latin typeface="Times New Roman" panose="02020603050405020304" pitchFamily="18" charset="0"/>
                  <a:ea typeface="Arial Unicode MS"/>
                </a:rPr>
                <a:t>♀</a:t>
              </a:r>
              <a:endParaRPr lang="lv-LV" sz="4000" b="1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07975" y="3302068"/>
            <a:ext cx="8643816" cy="3509406"/>
            <a:chOff x="307975" y="3302068"/>
            <a:chExt cx="8643816" cy="3509406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10453" y="3302068"/>
              <a:ext cx="1961127" cy="2479160"/>
            </a:xfrm>
            <a:prstGeom prst="rect">
              <a:avLst/>
            </a:prstGeom>
          </p:spPr>
        </p:pic>
        <p:sp>
          <p:nvSpPr>
            <p:cNvPr id="4" name="Rectangle 3"/>
            <p:cNvSpPr/>
            <p:nvPr/>
          </p:nvSpPr>
          <p:spPr>
            <a:xfrm>
              <a:off x="307975" y="6165143"/>
              <a:ext cx="86438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indent="292735" algn="ctr">
                <a:spcAft>
                  <a:spcPts val="0"/>
                </a:spcAft>
              </a:pPr>
              <a:r>
                <a:rPr lang="en-GB" dirty="0" smtClean="0">
                  <a:latin typeface="Times New Roman" panose="02020603050405020304" pitchFamily="18" charset="0"/>
                  <a:ea typeface="Arial Unicode MS"/>
                </a:rPr>
                <a:t>Currently </a:t>
              </a:r>
              <a:r>
                <a:rPr lang="en-GB" dirty="0">
                  <a:latin typeface="Times New Roman" panose="02020603050405020304" pitchFamily="18" charset="0"/>
                  <a:ea typeface="Arial Unicode MS"/>
                </a:rPr>
                <a:t>live weight of ewes of </a:t>
              </a:r>
              <a:r>
                <a:rPr lang="lv-LV" dirty="0" smtClean="0">
                  <a:latin typeface="Times New Roman" panose="02020603050405020304" pitchFamily="18" charset="0"/>
                  <a:ea typeface="Arial Unicode MS"/>
                </a:rPr>
                <a:t>LT</a:t>
              </a:r>
              <a:r>
                <a:rPr lang="en-GB" dirty="0" smtClean="0">
                  <a:latin typeface="Times New Roman" panose="02020603050405020304" pitchFamily="18" charset="0"/>
                  <a:ea typeface="Arial Unicode MS"/>
                </a:rPr>
                <a:t> </a:t>
              </a:r>
              <a:r>
                <a:rPr lang="en-GB" dirty="0">
                  <a:latin typeface="Times New Roman" panose="02020603050405020304" pitchFamily="18" charset="0"/>
                  <a:ea typeface="Arial Unicode MS"/>
                </a:rPr>
                <a:t>breed is about 55 – </a:t>
              </a:r>
              <a:r>
                <a:rPr lang="en-GB">
                  <a:latin typeface="Times New Roman" panose="02020603050405020304" pitchFamily="18" charset="0"/>
                  <a:ea typeface="Arial Unicode MS"/>
                </a:rPr>
                <a:t>65 </a:t>
              </a:r>
              <a:r>
                <a:rPr lang="en-GB" smtClean="0">
                  <a:latin typeface="Times New Roman" panose="02020603050405020304" pitchFamily="18" charset="0"/>
                  <a:ea typeface="Arial Unicode MS"/>
                </a:rPr>
                <a:t>kg</a:t>
              </a:r>
              <a:r>
                <a:rPr lang="lv-LV" smtClean="0">
                  <a:latin typeface="Times New Roman" panose="02020603050405020304" pitchFamily="18" charset="0"/>
                  <a:ea typeface="Arial Unicode MS"/>
                </a:rPr>
                <a:t>,</a:t>
              </a:r>
              <a:r>
                <a:rPr lang="en-GB" smtClean="0">
                  <a:latin typeface="Times New Roman" panose="02020603050405020304" pitchFamily="18" charset="0"/>
                  <a:ea typeface="Arial Unicode MS"/>
                </a:rPr>
                <a:t> </a:t>
              </a:r>
              <a:r>
                <a:rPr lang="en-GB" dirty="0">
                  <a:latin typeface="Times New Roman" panose="02020603050405020304" pitchFamily="18" charset="0"/>
                  <a:ea typeface="Arial Unicode MS"/>
                </a:rPr>
                <a:t>rams - 95 – </a:t>
              </a:r>
              <a:r>
                <a:rPr lang="en-GB">
                  <a:latin typeface="Times New Roman" panose="02020603050405020304" pitchFamily="18" charset="0"/>
                  <a:ea typeface="Arial Unicode MS"/>
                </a:rPr>
                <a:t>120 </a:t>
              </a:r>
              <a:r>
                <a:rPr lang="en-GB" smtClean="0">
                  <a:latin typeface="Times New Roman" panose="02020603050405020304" pitchFamily="18" charset="0"/>
                  <a:ea typeface="Arial Unicode MS"/>
                </a:rPr>
                <a:t>kg</a:t>
              </a:r>
              <a:r>
                <a:rPr lang="lv-LV" smtClean="0">
                  <a:latin typeface="Times New Roman" panose="02020603050405020304" pitchFamily="18" charset="0"/>
                  <a:ea typeface="Arial Unicode MS"/>
                </a:rPr>
                <a:t>,</a:t>
              </a:r>
              <a:r>
                <a:rPr lang="en-GB" smtClean="0">
                  <a:latin typeface="Times New Roman" panose="02020603050405020304" pitchFamily="18" charset="0"/>
                  <a:ea typeface="Arial Unicode MS"/>
                </a:rPr>
                <a:t> </a:t>
              </a:r>
              <a:r>
                <a:rPr lang="en-GB" dirty="0">
                  <a:latin typeface="Times New Roman" panose="02020603050405020304" pitchFamily="18" charset="0"/>
                  <a:ea typeface="Arial Unicode MS"/>
                </a:rPr>
                <a:t>wool cut 3.5 – 4.5 and 5.0 – </a:t>
              </a:r>
              <a:r>
                <a:rPr lang="en-GB">
                  <a:latin typeface="Times New Roman" panose="02020603050405020304" pitchFamily="18" charset="0"/>
                  <a:ea typeface="Arial Unicode MS"/>
                </a:rPr>
                <a:t>6.0 </a:t>
              </a:r>
              <a:r>
                <a:rPr lang="en-GB" smtClean="0">
                  <a:latin typeface="Times New Roman" panose="02020603050405020304" pitchFamily="18" charset="0"/>
                  <a:ea typeface="Arial Unicode MS"/>
                </a:rPr>
                <a:t>kg</a:t>
              </a:r>
              <a:r>
                <a:rPr lang="lv-LV" smtClean="0">
                  <a:latin typeface="Times New Roman" panose="02020603050405020304" pitchFamily="18" charset="0"/>
                  <a:ea typeface="Arial Unicode MS"/>
                </a:rPr>
                <a:t>,</a:t>
              </a:r>
              <a:r>
                <a:rPr lang="en-GB" smtClean="0">
                  <a:latin typeface="Times New Roman" panose="02020603050405020304" pitchFamily="18" charset="0"/>
                  <a:ea typeface="Arial Unicode MS"/>
                </a:rPr>
                <a:t> </a:t>
              </a:r>
              <a:r>
                <a:rPr lang="en-GB" dirty="0">
                  <a:latin typeface="Times New Roman" panose="02020603050405020304" pitchFamily="18" charset="0"/>
                  <a:ea typeface="Arial Unicode MS"/>
                </a:rPr>
                <a:t>respectively. The average fertility of ewes is 150 </a:t>
              </a:r>
              <a:r>
                <a:rPr lang="en-GB" dirty="0" smtClean="0">
                  <a:latin typeface="Times New Roman" panose="02020603050405020304" pitchFamily="18" charset="0"/>
                  <a:ea typeface="Arial Unicode MS"/>
                </a:rPr>
                <a:t>– 160</a:t>
              </a:r>
              <a:r>
                <a:rPr lang="lv-LV" dirty="0" smtClean="0">
                  <a:latin typeface="Times New Roman" panose="02020603050405020304" pitchFamily="18" charset="0"/>
                  <a:ea typeface="Arial Unicode MS"/>
                </a:rPr>
                <a:t>%.</a:t>
              </a:r>
              <a:endParaRPr lang="lv-LV" dirty="0">
                <a:latin typeface="Times New Roman" panose="02020603050405020304" pitchFamily="18" charset="0"/>
                <a:ea typeface="Arial Unicode MS"/>
              </a:endParaRPr>
            </a:p>
          </p:txBody>
        </p:sp>
        <p:pic>
          <p:nvPicPr>
            <p:cNvPr id="2056" name="Picture 8" descr="Latvijas tumšgalve — Vikipēdija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0448" y="4731694"/>
              <a:ext cx="1858132" cy="1393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8" name="Picture 10" descr="Pašu izlolotā “Latvijas tumšgalve”. Nekas lētāks un labāks aitu biznesa  sākšanai nav | Laukos.lv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3454" y="4865259"/>
              <a:ext cx="1919155" cy="12800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60092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0" y="128615"/>
            <a:ext cx="91440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Feed efficiency</a:t>
            </a:r>
            <a:endParaRPr lang="en-US" altLang="lv-LV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Elfa Diāna Aitu dienās 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1" t="20196" r="58613" b="6105"/>
          <a:stretch/>
        </p:blipFill>
        <p:spPr bwMode="auto">
          <a:xfrm>
            <a:off x="914036" y="2425827"/>
            <a:ext cx="1222482" cy="168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2199116" y="3167649"/>
            <a:ext cx="4330237" cy="15631"/>
          </a:xfrm>
          <a:prstGeom prst="straightConnector1">
            <a:avLst/>
          </a:prstGeom>
          <a:ln w="38100">
            <a:prstDash val="dashDot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661" y="2502935"/>
            <a:ext cx="1763388" cy="120155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75210" y="4081942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lamb</a:t>
            </a:r>
            <a:endParaRPr lang="en-US" sz="2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06527" y="3712308"/>
            <a:ext cx="2235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Till adult sheep/ram</a:t>
            </a:r>
            <a:endParaRPr lang="en-US" sz="2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6681" y="5956302"/>
            <a:ext cx="86953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Improving 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Feed efficiency</a:t>
            </a:r>
            <a:r>
              <a:rPr lang="en-US" sz="1600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by 5% can bring economic benefits up to four times higher than a 5% increase in average daily gain for </a:t>
            </a:r>
            <a:r>
              <a:rPr lang="lv-LV" sz="1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animals</a:t>
            </a:r>
            <a:r>
              <a:rPr lang="en-US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600" dirty="0"/>
          </a:p>
        </p:txBody>
      </p:sp>
      <p:sp>
        <p:nvSpPr>
          <p:cNvPr id="15" name="Rectangle 14"/>
          <p:cNvSpPr/>
          <p:nvPr/>
        </p:nvSpPr>
        <p:spPr>
          <a:xfrm>
            <a:off x="2690579" y="2371130"/>
            <a:ext cx="3177251" cy="646331"/>
          </a:xfrm>
          <a:prstGeom prst="rect">
            <a:avLst/>
          </a:prstGeom>
          <a:solidFill>
            <a:srgbClr val="F2F2F2"/>
          </a:solidFill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Feed</a:t>
            </a: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accounts for </a:t>
            </a:r>
            <a:r>
              <a:rPr lang="en-GB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65–70% of the cost </a:t>
            </a: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the sheep industry</a:t>
            </a:r>
            <a:endParaRPr lang="lv-LV" dirty="0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2199116" y="3167649"/>
            <a:ext cx="4389166" cy="1319348"/>
          </a:xfrm>
          <a:prstGeom prst="straightConnector1">
            <a:avLst/>
          </a:prstGeom>
          <a:ln w="38100">
            <a:prstDash val="dashDot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6" name="Picture 2" descr="When does a Lamb Become Mutton?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659" y="4098135"/>
            <a:ext cx="1722063" cy="1168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266093" y="794058"/>
            <a:ext cx="87467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8775" algn="just">
              <a:spcBef>
                <a:spcPts val="600"/>
              </a:spcBef>
              <a:spcAft>
                <a:spcPts val="1200"/>
              </a:spcAft>
            </a:pPr>
            <a:r>
              <a:rPr lang="en-US" altLang="lv-LV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Feed efficiency is a crucial economic trait </a:t>
            </a:r>
            <a:r>
              <a:rPr lang="en-US" altLang="lv-LV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animal </a:t>
            </a:r>
            <a:r>
              <a:rPr lang="en-US" altLang="lv-LV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husbandry</a:t>
            </a:r>
            <a:r>
              <a:rPr lang="lv-LV" altLang="lv-LV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lv-LV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because 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feed-efficient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animal will eat less while maintaining production and health and emitting less methane.</a:t>
            </a:r>
            <a:r>
              <a:rPr lang="en-US" altLang="lv-LV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Improving feed efficiency parameters is highly important because </a:t>
            </a:r>
            <a:r>
              <a:rPr lang="en-US" altLang="lv-LV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sire rams </a:t>
            </a:r>
            <a:r>
              <a:rPr lang="en-US" altLang="lv-LV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better feed efficiency </a:t>
            </a:r>
            <a:r>
              <a:rPr lang="en-US" altLang="lv-LV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produce offspring</a:t>
            </a:r>
            <a:r>
              <a:rPr lang="en-US" altLang="lv-LV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with higher values of this indicator.</a:t>
            </a:r>
            <a:endParaRPr lang="en-US" altLang="lv-LV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66092" y="4911249"/>
            <a:ext cx="65249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Feed efficiency is a multifactorial and complex animal trait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and differences between animals result from the interaction of many biological processes, which in turn are influenced by the physiological state.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10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0" y="277107"/>
            <a:ext cx="91440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Feed efficiency indicators</a:t>
            </a:r>
            <a:endParaRPr lang="en-US" altLang="lv-LV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431" y="1326388"/>
            <a:ext cx="8210884" cy="358708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99338" y="4913476"/>
            <a:ext cx="79399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 smtClean="0"/>
              <a:t>Lima et al.</a:t>
            </a:r>
            <a:r>
              <a:rPr lang="lv-LV" sz="1200" dirty="0" smtClean="0"/>
              <a:t>,</a:t>
            </a:r>
            <a:r>
              <a:rPr lang="en-US" sz="1200" dirty="0" smtClean="0"/>
              <a:t> 2017</a:t>
            </a:r>
          </a:p>
          <a:p>
            <a:pPr algn="r"/>
            <a:r>
              <a:rPr lang="en-US" sz="1200" dirty="0" smtClean="0"/>
              <a:t>Economic analysis</a:t>
            </a:r>
            <a:r>
              <a:rPr lang="lv-LV" sz="1200" dirty="0" smtClean="0"/>
              <a:t>,</a:t>
            </a:r>
            <a:r>
              <a:rPr lang="en-US" sz="1200" dirty="0" smtClean="0"/>
              <a:t> performance</a:t>
            </a:r>
            <a:r>
              <a:rPr lang="lv-LV" sz="1200" dirty="0" smtClean="0"/>
              <a:t>,</a:t>
            </a:r>
            <a:r>
              <a:rPr lang="en-US" sz="1200" dirty="0" smtClean="0"/>
              <a:t> and feed efficiency in feedlot lambs. </a:t>
            </a:r>
            <a:r>
              <a:rPr lang="en-US" sz="1200" i="1" dirty="0" err="1" smtClean="0"/>
              <a:t>Revista</a:t>
            </a:r>
            <a:r>
              <a:rPr lang="en-US" sz="1200" i="1" dirty="0" smtClean="0"/>
              <a:t> </a:t>
            </a:r>
            <a:r>
              <a:rPr lang="en-US" sz="1200" i="1" dirty="0" err="1" smtClean="0"/>
              <a:t>Brasileira</a:t>
            </a:r>
            <a:r>
              <a:rPr lang="en-US" sz="1200" i="1" dirty="0" smtClean="0"/>
              <a:t> de </a:t>
            </a:r>
            <a:r>
              <a:rPr lang="en-US" sz="1200" i="1" dirty="0" err="1" smtClean="0"/>
              <a:t>Zootecnia</a:t>
            </a:r>
            <a:r>
              <a:rPr lang="en-US" sz="1200" dirty="0" smtClean="0"/>
              <a:t>. </a:t>
            </a:r>
            <a:r>
              <a:rPr lang="en-US" sz="1200" i="1" dirty="0" smtClean="0"/>
              <a:t>46</a:t>
            </a:r>
            <a:r>
              <a:rPr lang="en-US" sz="1200" dirty="0" smtClean="0"/>
              <a:t>(10). 821–829. </a:t>
            </a:r>
            <a:r>
              <a:rPr lang="en-US" sz="1200" dirty="0" smtClean="0">
                <a:hlinkClick r:id="rId4"/>
              </a:rPr>
              <a:t>https://doi.org/10.1590/S1806-92902017001000005</a:t>
            </a:r>
            <a:endParaRPr lang="en-US" sz="1200" dirty="0"/>
          </a:p>
        </p:txBody>
      </p:sp>
      <p:sp>
        <p:nvSpPr>
          <p:cNvPr id="8" name="Right Brace 7"/>
          <p:cNvSpPr/>
          <p:nvPr/>
        </p:nvSpPr>
        <p:spPr>
          <a:xfrm rot="10800000">
            <a:off x="687754" y="1891322"/>
            <a:ext cx="411584" cy="1289539"/>
          </a:xfrm>
          <a:prstGeom prst="rightBrace">
            <a:avLst>
              <a:gd name="adj1" fmla="val 8333"/>
              <a:gd name="adj2" fmla="val 49408"/>
            </a:avLst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18" name="Right Brace 17"/>
          <p:cNvSpPr/>
          <p:nvPr/>
        </p:nvSpPr>
        <p:spPr>
          <a:xfrm rot="10800000">
            <a:off x="685124" y="3180862"/>
            <a:ext cx="411584" cy="1125415"/>
          </a:xfrm>
          <a:prstGeom prst="rightBrace">
            <a:avLst>
              <a:gd name="adj1" fmla="val 8333"/>
              <a:gd name="adj2" fmla="val 49408"/>
            </a:avLst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9" name="TextBox 8"/>
          <p:cNvSpPr txBox="1"/>
          <p:nvPr/>
        </p:nvSpPr>
        <p:spPr>
          <a:xfrm>
            <a:off x="-71654" y="2155171"/>
            <a:ext cx="800219" cy="70788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Ratio traits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-43442" y="3213179"/>
            <a:ext cx="800219" cy="106078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Residual traits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7901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149835"/>
            <a:ext cx="914400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lv-LV" sz="36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Calpastatin</a:t>
            </a:r>
            <a:r>
              <a:rPr lang="lv-LV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lv-LV" sz="3600" b="1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or</a:t>
            </a:r>
            <a:r>
              <a:rPr lang="lv-LV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CAST</a:t>
            </a:r>
            <a:endParaRPr lang="en-GB" altLang="lv-LV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AutoShape 2" descr="Latvijas tumšgalves aitu šķirne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lv-LV"/>
          </a:p>
        </p:txBody>
      </p:sp>
      <p:sp>
        <p:nvSpPr>
          <p:cNvPr id="4" name="Rectangle 3"/>
          <p:cNvSpPr/>
          <p:nvPr/>
        </p:nvSpPr>
        <p:spPr>
          <a:xfrm>
            <a:off x="294936" y="2739043"/>
            <a:ext cx="87445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calpain</a:t>
            </a:r>
            <a:r>
              <a:rPr lang="lv-LV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calpastatin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syste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 is one of four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proteolytic (</a:t>
            </a:r>
            <a:r>
              <a:rPr lang="lv-LV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calcium-dependent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systems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play a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significant role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skeletal muscle 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myofibrillar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protein degradation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indicating their active role in muscle growth.</a:t>
            </a:r>
          </a:p>
        </p:txBody>
      </p:sp>
      <p:sp>
        <p:nvSpPr>
          <p:cNvPr id="5" name="Rectangle 4"/>
          <p:cNvSpPr/>
          <p:nvPr/>
        </p:nvSpPr>
        <p:spPr>
          <a:xfrm>
            <a:off x="226856" y="873583"/>
            <a:ext cx="88969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Calpastatin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is a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regulatory protein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 highly specific endogenous μ- and m- 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calpains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inhibitor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(calcium-dependent neutral proteinase), which doesn’t affect other proteases, but </a:t>
            </a:r>
            <a:r>
              <a:rPr lang="lv-LV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</a:t>
            </a:r>
            <a:r>
              <a:rPr lang="lv-LV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negative regulator of 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calpain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activity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4936" y="4740796"/>
            <a:ext cx="87141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reduction levels of the muscle proteolysis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elevating the </a:t>
            </a:r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calpastatin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activity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leads to a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reduction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protein production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protein turnover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This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stimulates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animals’ growth due to an effective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muscle increase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However, even though the above-mentioned processes may be desirable for a live animal, the unintended consequence may be a decrease in postmortem proteolysis</a:t>
            </a:r>
            <a:r>
              <a:rPr lang="lv-LV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2513" y="5972165"/>
            <a:ext cx="84789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Calpastatin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gene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polymorphism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determination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meat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sheep breeding is a </a:t>
            </a:r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crucial factor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among molecular genetic markers.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alpains are activated by elevated Ca 2+ and enhance their own activity...  | Download Scientific Diagra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193" y="3308025"/>
            <a:ext cx="2694700" cy="137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375" y="3308025"/>
            <a:ext cx="1513704" cy="133512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0041" y="1436052"/>
            <a:ext cx="1742304" cy="10326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73890" y="3308025"/>
            <a:ext cx="3637597" cy="113756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42537" y="1396803"/>
            <a:ext cx="2584405" cy="1111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09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56492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en-US" altLang="lv-LV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Aim of the study</a:t>
            </a:r>
            <a:r>
              <a:rPr lang="en-US" altLang="lv-LV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lv-LV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53145" y="2126007"/>
            <a:ext cx="8380193" cy="18598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5000"/>
              </a:lnSpc>
              <a:buNone/>
            </a:pPr>
            <a:r>
              <a:rPr lang="lv-LV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nalyze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CAST gene and their polymorphisms for association with feed conversion ratio in the Latvian Dark-head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breed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the first time.</a:t>
            </a:r>
            <a:endParaRPr lang="en-US" altLang="lv-LV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3145" y="5925437"/>
            <a:ext cx="8571053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The </a:t>
            </a:r>
            <a:r>
              <a:rPr lang="en-US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purpose of full project</a:t>
            </a:r>
            <a:r>
              <a:rPr lang="en-US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is to determine </a:t>
            </a:r>
            <a:r>
              <a:rPr lang="en-US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genetic and molecular markers </a:t>
            </a:r>
            <a:r>
              <a:rPr lang="en-US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to identify individual animals in </a:t>
            </a:r>
            <a:r>
              <a:rPr lang="en-US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sheep</a:t>
            </a:r>
            <a:r>
              <a:rPr lang="en-US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herds with the maximum </a:t>
            </a:r>
            <a:r>
              <a:rPr lang="en-US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predisposition</a:t>
            </a:r>
            <a:r>
              <a:rPr lang="en-US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to </a:t>
            </a:r>
            <a:r>
              <a:rPr lang="en-US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feed</a:t>
            </a:r>
            <a:r>
              <a:rPr lang="en-US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digestibility or </a:t>
            </a:r>
            <a:r>
              <a:rPr lang="en-US" sz="1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efficiency</a:t>
            </a:r>
            <a:r>
              <a:rPr lang="en-US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(FE) and </a:t>
            </a:r>
            <a:r>
              <a:rPr lang="en-US" sz="14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weight gain</a:t>
            </a:r>
            <a:r>
              <a:rPr lang="lv-LV" sz="14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en-US" sz="14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with the aim of their introduction into breeding. </a:t>
            </a:r>
            <a:endParaRPr lang="en-US" sz="14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96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11947" y="3765060"/>
            <a:ext cx="4788316" cy="1477328"/>
          </a:xfrm>
          <a:prstGeom prst="rect">
            <a:avLst/>
          </a:prstGeom>
          <a:solidFill>
            <a:schemeClr val="bg2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1966913" indent="93663" algn="just"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Calculation of </a:t>
            </a:r>
            <a:r>
              <a:rPr lang="en-US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Feed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efficiency indicators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from phenotypic indicators</a:t>
            </a:r>
            <a:endParaRPr lang="lv-LV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966913" indent="93663" algn="just">
              <a:buFont typeface="Wingdings" panose="05000000000000000000" pitchFamily="2" charset="2"/>
              <a:buChar char="Ø"/>
            </a:pPr>
            <a:r>
              <a:rPr lang="et-E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Correlation between indicators</a:t>
            </a: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t="6106" r="47124" b="15939"/>
          <a:stretch/>
        </p:blipFill>
        <p:spPr>
          <a:xfrm>
            <a:off x="258107" y="3825325"/>
            <a:ext cx="1866784" cy="1202344"/>
          </a:xfrm>
          <a:prstGeom prst="rect">
            <a:avLst/>
          </a:prstGeom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597671"/>
          </a:xfrm>
        </p:spPr>
        <p:txBody>
          <a:bodyPr>
            <a:normAutofit/>
          </a:bodyPr>
          <a:lstStyle/>
          <a:p>
            <a:pPr algn="ctr"/>
            <a:r>
              <a:rPr lang="en-US" altLang="lv-LV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  <a:endParaRPr lang="en-US" altLang="lv-LV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9367" y="105329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lv-LV" dirty="0"/>
          </a:p>
        </p:txBody>
      </p:sp>
      <p:sp>
        <p:nvSpPr>
          <p:cNvPr id="6" name="Rectangle 5"/>
          <p:cNvSpPr/>
          <p:nvPr/>
        </p:nvSpPr>
        <p:spPr>
          <a:xfrm>
            <a:off x="1456813" y="639444"/>
            <a:ext cx="80698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48 </a:t>
            </a:r>
            <a:r>
              <a:rPr lang="en-US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lambs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of 13 sire rams of Latvian dark-headed breed:</a:t>
            </a:r>
          </a:p>
          <a:p>
            <a:pPr marL="85725" indent="179388"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start age 87.02 ± 7.1 days with intervals from 73 till 102 days (2.5/3.4 months);</a:t>
            </a:r>
          </a:p>
          <a:p>
            <a:pPr marL="85725" indent="179388"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start body weight 25.12 ± 2.50 kg with intervals 19.60 till 32.40 kg.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1948" y="2629533"/>
            <a:ext cx="7447129" cy="646331"/>
          </a:xfrm>
          <a:prstGeom prst="rect">
            <a:avLst/>
          </a:prstGeom>
          <a:solidFill>
            <a:schemeClr val="bg2"/>
          </a:solidFill>
          <a:ln>
            <a:solidFill>
              <a:srgbClr val="C00000"/>
            </a:solidFill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At average weight</a:t>
            </a:r>
            <a:r>
              <a:rPr lang="lv-LV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45 – 50 kg of lambs of one ram</a:t>
            </a:r>
          </a:p>
          <a:p>
            <a:pPr algn="ctr"/>
            <a:r>
              <a:rPr lang="en-US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Phenotypic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parameters  AND  </a:t>
            </a:r>
            <a:r>
              <a:rPr lang="en-US" b="1" dirty="0" smtClean="0">
                <a:latin typeface="Times New Roman" panose="02020603050405020304" pitchFamily="18" charset="0"/>
              </a:rPr>
              <a:t>Blood sample </a:t>
            </a:r>
            <a:r>
              <a:rPr lang="en-US" dirty="0" smtClean="0">
                <a:latin typeface="Times New Roman" panose="02020603050405020304" pitchFamily="18" charset="0"/>
              </a:rPr>
              <a:t>for DNA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993662" y="1488877"/>
            <a:ext cx="54707" cy="1152922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2735385" y="3289550"/>
            <a:ext cx="199789" cy="38368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755160" y="1672164"/>
            <a:ext cx="4586418" cy="738664"/>
          </a:xfrm>
          <a:prstGeom prst="rect">
            <a:avLst/>
          </a:prstGeom>
          <a:solidFill>
            <a:srgbClr val="F2F2F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Intensive fattened with straw, mineral fodder and combined fodder without limitations in ram control breeding station “</a:t>
            </a:r>
            <a:r>
              <a:rPr lang="en-US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Klimpas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 in the summer months of 2022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03054" y="5975094"/>
            <a:ext cx="80661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Statistical analyses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SPSS 25.0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the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ssociation between polymorphisms and Feed efficiency indicators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5306646" y="3730720"/>
            <a:ext cx="3752912" cy="1511668"/>
            <a:chOff x="5293960" y="4014646"/>
            <a:chExt cx="3701990" cy="1480941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93960" y="4014646"/>
              <a:ext cx="3701990" cy="1480941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5471099" y="4555061"/>
              <a:ext cx="3347710" cy="400110"/>
            </a:xfrm>
            <a:prstGeom prst="rect">
              <a:avLst/>
            </a:prstGeom>
            <a:solidFill>
              <a:schemeClr val="bg1">
                <a:lumMod val="95000"/>
                <a:alpha val="47843"/>
              </a:schemeClr>
            </a:solidFill>
            <a:ln>
              <a:solidFill>
                <a:srgbClr val="C00000"/>
              </a:solidFill>
              <a:prstDash val="solid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 smtClean="0"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Sequencing of CAST gene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29" name="Straight Arrow Connector 28"/>
          <p:cNvCxnSpPr/>
          <p:nvPr/>
        </p:nvCxnSpPr>
        <p:spPr>
          <a:xfrm>
            <a:off x="6005282" y="3285385"/>
            <a:ext cx="336296" cy="453161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2" name="Picture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477" y="1701395"/>
            <a:ext cx="1152405" cy="1536540"/>
          </a:xfrm>
          <a:prstGeom prst="rect">
            <a:avLst/>
          </a:prstGeom>
        </p:spPr>
      </p:pic>
      <p:sp>
        <p:nvSpPr>
          <p:cNvPr id="35" name="Right Arrow 34"/>
          <p:cNvSpPr/>
          <p:nvPr/>
        </p:nvSpPr>
        <p:spPr bwMode="auto">
          <a:xfrm rot="5400000">
            <a:off x="4845354" y="4208633"/>
            <a:ext cx="732703" cy="2800218"/>
          </a:xfrm>
          <a:prstGeom prst="rightArrow">
            <a:avLst>
              <a:gd name="adj1" fmla="val 54460"/>
              <a:gd name="adj2" fmla="val 48920"/>
            </a:avLst>
          </a:prstGeom>
          <a:solidFill>
            <a:schemeClr val="bg2"/>
          </a:solidFill>
          <a:ln w="19050">
            <a:solidFill>
              <a:srgbClr val="990000"/>
            </a:solidFill>
            <a:miter lim="800000"/>
            <a:headEnd/>
            <a:tailEnd/>
          </a:ln>
        </p:spPr>
        <p:txBody>
          <a:bodyPr rot="10800000" rtlCol="0" anchor="ctr"/>
          <a:lstStyle/>
          <a:p>
            <a:pPr algn="ctr" defTabSz="3792538"/>
            <a:endParaRPr lang="lv-LV" sz="4300" b="1" dirty="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88" y="99457"/>
            <a:ext cx="1407725" cy="161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22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520700"/>
          </a:xfrm>
        </p:spPr>
        <p:txBody>
          <a:bodyPr>
            <a:noAutofit/>
          </a:bodyPr>
          <a:lstStyle/>
          <a:p>
            <a:pPr algn="ctr"/>
            <a:r>
              <a:rPr lang="en-US" altLang="lv-LV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en-US" altLang="lv-LV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0" y="529608"/>
            <a:ext cx="9144000" cy="424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t-E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Feed efficiency (</a:t>
            </a:r>
            <a:r>
              <a:rPr lang="et-EE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et-EE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and </a:t>
            </a:r>
            <a:r>
              <a:rPr lang="et-E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Feed conversion ratio (</a:t>
            </a:r>
            <a:r>
              <a:rPr lang="et-EE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FCR</a:t>
            </a:r>
            <a:r>
              <a:rPr lang="et-EE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lv-LV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3064" y="954570"/>
            <a:ext cx="68675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t-EE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FCR (kg feed </a:t>
            </a:r>
            <a:r>
              <a:rPr lang="et-EE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DMI per 1kg </a:t>
            </a:r>
            <a:r>
              <a:rPr lang="et-EE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live mass gain</a:t>
            </a:r>
            <a:r>
              <a:rPr lang="et-EE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t-EE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4.00 </a:t>
            </a:r>
            <a:r>
              <a:rPr lang="et-EE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to </a:t>
            </a:r>
            <a:r>
              <a:rPr lang="et-EE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5.00 </a:t>
            </a:r>
            <a:r>
              <a:rPr lang="et-EE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(for FE in </a:t>
            </a:r>
            <a:r>
              <a:rPr lang="et-EE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grams </a:t>
            </a:r>
            <a:r>
              <a:rPr lang="et-EE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from 200 </a:t>
            </a:r>
            <a:r>
              <a:rPr lang="et-EE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to </a:t>
            </a:r>
            <a:r>
              <a:rPr lang="et-EE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250) on high-concentrate </a:t>
            </a:r>
            <a:r>
              <a:rPr lang="et-EE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rations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t-EE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5.00 </a:t>
            </a:r>
            <a:r>
              <a:rPr lang="et-EE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to </a:t>
            </a:r>
            <a:r>
              <a:rPr lang="et-EE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6.00 </a:t>
            </a:r>
            <a:r>
              <a:rPr lang="et-EE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t-EE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FE, g, </a:t>
            </a:r>
            <a:r>
              <a:rPr lang="et-EE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166.67 – 200) on some forages of good quality </a:t>
            </a:r>
            <a:endParaRPr lang="et-EE" sz="1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t-EE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&gt; </a:t>
            </a:r>
            <a:r>
              <a:rPr lang="et-EE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6 </a:t>
            </a:r>
            <a:r>
              <a:rPr lang="et-EE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(&lt;166.67 </a:t>
            </a:r>
            <a:r>
              <a:rPr lang="et-EE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g) on feeds of lesser quality </a:t>
            </a:r>
            <a:endParaRPr lang="lv-LV" sz="1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931" y="1908677"/>
            <a:ext cx="5758546" cy="4098584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51413" y="6107097"/>
            <a:ext cx="8529611" cy="7078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prstDash val="dash"/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the LT breed, the </a:t>
            </a:r>
            <a:r>
              <a:rPr lang="en-US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average FCR </a:t>
            </a:r>
            <a:r>
              <a:rPr 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5.09 ± 0.15 kg </a:t>
            </a:r>
            <a:r>
              <a:rPr 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with an interval from 3.33 to 7.92</a:t>
            </a:r>
            <a:r>
              <a:rPr lang="lv-LV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v-LV" sz="20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but</a:t>
            </a:r>
            <a:r>
              <a:rPr lang="lv-LV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FE: 202.4 </a:t>
            </a:r>
            <a:r>
              <a:rPr lang="en-US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± </a:t>
            </a:r>
            <a:r>
              <a:rPr lang="lv-LV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lv-LV" sz="20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 g</a:t>
            </a:r>
            <a:r>
              <a:rPr lang="lv-LV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(126.2 – 400.5)</a:t>
            </a:r>
            <a:r>
              <a:rPr lang="en-US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588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3860</TotalTime>
  <Words>1271</Words>
  <Application>Microsoft Office PowerPoint</Application>
  <PresentationFormat>On-screen Show (4:3)</PresentationFormat>
  <Paragraphs>104</Paragraphs>
  <Slides>16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Arial Unicode MS</vt:lpstr>
      <vt:lpstr>Calibri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 of the study </vt:lpstr>
      <vt:lpstr>Materials and methods</vt:lpstr>
      <vt:lpstr>Results</vt:lpstr>
      <vt:lpstr>Results</vt:lpstr>
      <vt:lpstr>Results</vt:lpstr>
      <vt:lpstr>Results</vt:lpstr>
      <vt:lpstr>Results</vt:lpstr>
      <vt:lpstr>Results</vt:lpstr>
      <vt:lpstr>Conclusion</vt:lpstr>
      <vt:lpstr>Thank you for your attention!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Ilva Trapiņa</dc:creator>
  <cp:lastModifiedBy>Ilva Trapiņa</cp:lastModifiedBy>
  <cp:revision>191</cp:revision>
  <dcterms:created xsi:type="dcterms:W3CDTF">2019-04-03T07:55:53Z</dcterms:created>
  <dcterms:modified xsi:type="dcterms:W3CDTF">2023-05-08T09:37:30Z</dcterms:modified>
</cp:coreProperties>
</file>