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7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8" r:id="rId18"/>
    <p:sldId id="273" r:id="rId19"/>
    <p:sldId id="274" r:id="rId20"/>
    <p:sldId id="275" r:id="rId21"/>
    <p:sldId id="276" r:id="rId22"/>
    <p:sldId id="277" r:id="rId23"/>
    <p:sldId id="278" r:id="rId24"/>
    <p:sldId id="289" r:id="rId25"/>
    <p:sldId id="280" r:id="rId26"/>
    <p:sldId id="281" r:id="rId27"/>
    <p:sldId id="282" r:id="rId28"/>
    <p:sldId id="284" r:id="rId29"/>
    <p:sldId id="285" r:id="rId30"/>
    <p:sldId id="286" r:id="rId3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Open Sans" panose="020B0606030504020204" pitchFamily="3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äivi Kanerva" initials="" lastIdx="2" clrIdx="0"/>
  <p:cmAuthor id="1" name="Manna Satama" initials="" lastIdx="2" clrIdx="1"/>
  <p:cmAuthor id="2" name="Siiri Fuchs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8A3AA6-F3C7-4DB1-9791-919296981C4E}" v="26" dt="2023-05-17T07:34:35.4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4" autoAdjust="0"/>
    <p:restoredTop sz="86386" autoAdjust="0"/>
  </p:normalViewPr>
  <p:slideViewPr>
    <p:cSldViewPr snapToGrid="0">
      <p:cViewPr varScale="1">
        <p:scale>
          <a:sx n="185" d="100"/>
          <a:sy n="185" d="100"/>
        </p:scale>
        <p:origin x="1002" y="15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68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holm, Tanja M" userId="5bf6bc2c-77e5-4689-b057-cac31ffb349b" providerId="ADAL" clId="{E98A3AA6-F3C7-4DB1-9791-919296981C4E}"/>
    <pc:docChg chg="undo redo custSel addSld delSld modSld">
      <pc:chgData name="Lindholm, Tanja M" userId="5bf6bc2c-77e5-4689-b057-cac31ffb349b" providerId="ADAL" clId="{E98A3AA6-F3C7-4DB1-9791-919296981C4E}" dt="2023-05-17T12:05:04.072" v="3240" actId="20577"/>
      <pc:docMkLst>
        <pc:docMk/>
      </pc:docMkLst>
      <pc:sldChg chg="modSp mod">
        <pc:chgData name="Lindholm, Tanja M" userId="5bf6bc2c-77e5-4689-b057-cac31ffb349b" providerId="ADAL" clId="{E98A3AA6-F3C7-4DB1-9791-919296981C4E}" dt="2023-05-16T13:24:05.259" v="2951" actId="962"/>
        <pc:sldMkLst>
          <pc:docMk/>
          <pc:sldMk cId="0" sldId="256"/>
        </pc:sldMkLst>
        <pc:picChg chg="mod">
          <ac:chgData name="Lindholm, Tanja M" userId="5bf6bc2c-77e5-4689-b057-cac31ffb349b" providerId="ADAL" clId="{E98A3AA6-F3C7-4DB1-9791-919296981C4E}" dt="2023-05-16T13:24:05.259" v="2951" actId="962"/>
          <ac:picMkLst>
            <pc:docMk/>
            <pc:sldMk cId="0" sldId="256"/>
            <ac:picMk id="56" creationId="{00000000-0000-0000-0000-000000000000}"/>
          </ac:picMkLst>
        </pc:picChg>
      </pc:sldChg>
      <pc:sldChg chg="delCm modNotes">
        <pc:chgData name="Lindholm, Tanja M" userId="5bf6bc2c-77e5-4689-b057-cac31ffb349b" providerId="ADAL" clId="{E98A3AA6-F3C7-4DB1-9791-919296981C4E}" dt="2023-05-16T11:23:28.130" v="32" actId="1592"/>
        <pc:sldMkLst>
          <pc:docMk/>
          <pc:sldMk cId="0" sldId="257"/>
        </pc:sldMkLst>
      </pc:sldChg>
      <pc:sldChg chg="modSp mod">
        <pc:chgData name="Lindholm, Tanja M" userId="5bf6bc2c-77e5-4689-b057-cac31ffb349b" providerId="ADAL" clId="{E98A3AA6-F3C7-4DB1-9791-919296981C4E}" dt="2023-05-16T12:39:51.640" v="397" actId="962"/>
        <pc:sldMkLst>
          <pc:docMk/>
          <pc:sldMk cId="0" sldId="258"/>
        </pc:sldMkLst>
        <pc:spChg chg="mod">
          <ac:chgData name="Lindholm, Tanja M" userId="5bf6bc2c-77e5-4689-b057-cac31ffb349b" providerId="ADAL" clId="{E98A3AA6-F3C7-4DB1-9791-919296981C4E}" dt="2023-05-16T12:30:05.703" v="135" actId="1076"/>
          <ac:spMkLst>
            <pc:docMk/>
            <pc:sldMk cId="0" sldId="258"/>
            <ac:spMk id="68" creationId="{00000000-0000-0000-0000-000000000000}"/>
          </ac:spMkLst>
        </pc:spChg>
        <pc:grpChg chg="mod">
          <ac:chgData name="Lindholm, Tanja M" userId="5bf6bc2c-77e5-4689-b057-cac31ffb349b" providerId="ADAL" clId="{E98A3AA6-F3C7-4DB1-9791-919296981C4E}" dt="2023-05-16T12:39:51.640" v="397" actId="962"/>
          <ac:grpSpMkLst>
            <pc:docMk/>
            <pc:sldMk cId="0" sldId="258"/>
            <ac:grpSpMk id="70" creationId="{00000000-0000-0000-0000-000000000000}"/>
          </ac:grpSpMkLst>
        </pc:grpChg>
      </pc:sldChg>
      <pc:sldChg chg="modSp mod">
        <pc:chgData name="Lindholm, Tanja M" userId="5bf6bc2c-77e5-4689-b057-cac31ffb349b" providerId="ADAL" clId="{E98A3AA6-F3C7-4DB1-9791-919296981C4E}" dt="2023-05-16T12:30:13.941" v="136" actId="255"/>
        <pc:sldMkLst>
          <pc:docMk/>
          <pc:sldMk cId="0" sldId="259"/>
        </pc:sldMkLst>
        <pc:spChg chg="mod">
          <ac:chgData name="Lindholm, Tanja M" userId="5bf6bc2c-77e5-4689-b057-cac31ffb349b" providerId="ADAL" clId="{E98A3AA6-F3C7-4DB1-9791-919296981C4E}" dt="2023-05-16T12:30:13.941" v="136" actId="255"/>
          <ac:spMkLst>
            <pc:docMk/>
            <pc:sldMk cId="0" sldId="259"/>
            <ac:spMk id="78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1:24:42.389" v="33" actId="20577"/>
          <ac:spMkLst>
            <pc:docMk/>
            <pc:sldMk cId="0" sldId="259"/>
            <ac:spMk id="79" creationId="{00000000-0000-0000-0000-000000000000}"/>
          </ac:spMkLst>
        </pc:spChg>
      </pc:sldChg>
      <pc:sldChg chg="modSp mod">
        <pc:chgData name="Lindholm, Tanja M" userId="5bf6bc2c-77e5-4689-b057-cac31ffb349b" providerId="ADAL" clId="{E98A3AA6-F3C7-4DB1-9791-919296981C4E}" dt="2023-05-16T12:30:24.230" v="137" actId="255"/>
        <pc:sldMkLst>
          <pc:docMk/>
          <pc:sldMk cId="0" sldId="260"/>
        </pc:sldMkLst>
        <pc:spChg chg="mod">
          <ac:chgData name="Lindholm, Tanja M" userId="5bf6bc2c-77e5-4689-b057-cac31ffb349b" providerId="ADAL" clId="{E98A3AA6-F3C7-4DB1-9791-919296981C4E}" dt="2023-05-16T12:30:24.230" v="137" actId="255"/>
          <ac:spMkLst>
            <pc:docMk/>
            <pc:sldMk cId="0" sldId="260"/>
            <ac:spMk id="84" creationId="{00000000-0000-0000-0000-000000000000}"/>
          </ac:spMkLst>
        </pc:spChg>
      </pc:sldChg>
      <pc:sldChg chg="modSp mod">
        <pc:chgData name="Lindholm, Tanja M" userId="5bf6bc2c-77e5-4689-b057-cac31ffb349b" providerId="ADAL" clId="{E98A3AA6-F3C7-4DB1-9791-919296981C4E}" dt="2023-05-16T13:28:08.829" v="3118" actId="962"/>
        <pc:sldMkLst>
          <pc:docMk/>
          <pc:sldMk cId="0" sldId="261"/>
        </pc:sldMkLst>
        <pc:spChg chg="mod">
          <ac:chgData name="Lindholm, Tanja M" userId="5bf6bc2c-77e5-4689-b057-cac31ffb349b" providerId="ADAL" clId="{E98A3AA6-F3C7-4DB1-9791-919296981C4E}" dt="2023-05-16T12:30:34.680" v="138" actId="255"/>
          <ac:spMkLst>
            <pc:docMk/>
            <pc:sldMk cId="0" sldId="261"/>
            <ac:spMk id="90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3:28:08.829" v="3118" actId="962"/>
          <ac:picMkLst>
            <pc:docMk/>
            <pc:sldMk cId="0" sldId="261"/>
            <ac:picMk id="92" creationId="{00000000-0000-0000-0000-000000000000}"/>
          </ac:picMkLst>
        </pc:picChg>
      </pc:sldChg>
      <pc:sldChg chg="modSp mod">
        <pc:chgData name="Lindholm, Tanja M" userId="5bf6bc2c-77e5-4689-b057-cac31ffb349b" providerId="ADAL" clId="{E98A3AA6-F3C7-4DB1-9791-919296981C4E}" dt="2023-05-16T13:28:15.889" v="3119" actId="962"/>
        <pc:sldMkLst>
          <pc:docMk/>
          <pc:sldMk cId="0" sldId="262"/>
        </pc:sldMkLst>
        <pc:spChg chg="mod">
          <ac:chgData name="Lindholm, Tanja M" userId="5bf6bc2c-77e5-4689-b057-cac31ffb349b" providerId="ADAL" clId="{E98A3AA6-F3C7-4DB1-9791-919296981C4E}" dt="2023-05-16T12:30:44.803" v="139" actId="255"/>
          <ac:spMkLst>
            <pc:docMk/>
            <pc:sldMk cId="0" sldId="262"/>
            <ac:spMk id="97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3:28:15.889" v="3119" actId="962"/>
          <ac:picMkLst>
            <pc:docMk/>
            <pc:sldMk cId="0" sldId="262"/>
            <ac:picMk id="99" creationId="{00000000-0000-0000-0000-000000000000}"/>
          </ac:picMkLst>
        </pc:picChg>
      </pc:sldChg>
      <pc:sldChg chg="modSp mod">
        <pc:chgData name="Lindholm, Tanja M" userId="5bf6bc2c-77e5-4689-b057-cac31ffb349b" providerId="ADAL" clId="{E98A3AA6-F3C7-4DB1-9791-919296981C4E}" dt="2023-05-16T13:28:20.551" v="3120" actId="962"/>
        <pc:sldMkLst>
          <pc:docMk/>
          <pc:sldMk cId="0" sldId="263"/>
        </pc:sldMkLst>
        <pc:spChg chg="mod">
          <ac:chgData name="Lindholm, Tanja M" userId="5bf6bc2c-77e5-4689-b057-cac31ffb349b" providerId="ADAL" clId="{E98A3AA6-F3C7-4DB1-9791-919296981C4E}" dt="2023-05-16T12:30:50.722" v="140" actId="1076"/>
          <ac:spMkLst>
            <pc:docMk/>
            <pc:sldMk cId="0" sldId="263"/>
            <ac:spMk id="104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3:28:20.551" v="3120" actId="962"/>
          <ac:picMkLst>
            <pc:docMk/>
            <pc:sldMk cId="0" sldId="263"/>
            <ac:picMk id="107" creationId="{00000000-0000-0000-0000-000000000000}"/>
          </ac:picMkLst>
        </pc:picChg>
      </pc:sldChg>
      <pc:sldChg chg="modSp del mod">
        <pc:chgData name="Lindholm, Tanja M" userId="5bf6bc2c-77e5-4689-b057-cac31ffb349b" providerId="ADAL" clId="{E98A3AA6-F3C7-4DB1-9791-919296981C4E}" dt="2023-05-16T13:10:07.661" v="2776" actId="47"/>
        <pc:sldMkLst>
          <pc:docMk/>
          <pc:sldMk cId="0" sldId="264"/>
        </pc:sldMkLst>
        <pc:spChg chg="mod">
          <ac:chgData name="Lindholm, Tanja M" userId="5bf6bc2c-77e5-4689-b057-cac31ffb349b" providerId="ADAL" clId="{E98A3AA6-F3C7-4DB1-9791-919296981C4E}" dt="2023-05-16T13:00:33.614" v="2767" actId="1076"/>
          <ac:spMkLst>
            <pc:docMk/>
            <pc:sldMk cId="0" sldId="264"/>
            <ac:spMk id="116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2:41:05.470" v="521" actId="962"/>
          <ac:picMkLst>
            <pc:docMk/>
            <pc:sldMk cId="0" sldId="264"/>
            <ac:picMk id="114" creationId="{00000000-0000-0000-0000-000000000000}"/>
          </ac:picMkLst>
        </pc:picChg>
        <pc:picChg chg="mod">
          <ac:chgData name="Lindholm, Tanja M" userId="5bf6bc2c-77e5-4689-b057-cac31ffb349b" providerId="ADAL" clId="{E98A3AA6-F3C7-4DB1-9791-919296981C4E}" dt="2023-05-16T12:41:30.586" v="595" actId="962"/>
          <ac:picMkLst>
            <pc:docMk/>
            <pc:sldMk cId="0" sldId="264"/>
            <ac:picMk id="115" creationId="{00000000-0000-0000-0000-000000000000}"/>
          </ac:picMkLst>
        </pc:picChg>
        <pc:picChg chg="mod">
          <ac:chgData name="Lindholm, Tanja M" userId="5bf6bc2c-77e5-4689-b057-cac31ffb349b" providerId="ADAL" clId="{E98A3AA6-F3C7-4DB1-9791-919296981C4E}" dt="2023-05-16T12:41:41.602" v="597" actId="962"/>
          <ac:picMkLst>
            <pc:docMk/>
            <pc:sldMk cId="0" sldId="264"/>
            <ac:picMk id="119" creationId="{00000000-0000-0000-0000-000000000000}"/>
          </ac:picMkLst>
        </pc:picChg>
      </pc:sldChg>
      <pc:sldChg chg="modSp mod">
        <pc:chgData name="Lindholm, Tanja M" userId="5bf6bc2c-77e5-4689-b057-cac31ffb349b" providerId="ADAL" clId="{E98A3AA6-F3C7-4DB1-9791-919296981C4E}" dt="2023-05-16T13:14:08.281" v="2804" actId="962"/>
        <pc:sldMkLst>
          <pc:docMk/>
          <pc:sldMk cId="0" sldId="265"/>
        </pc:sldMkLst>
        <pc:spChg chg="mod">
          <ac:chgData name="Lindholm, Tanja M" userId="5bf6bc2c-77e5-4689-b057-cac31ffb349b" providerId="ADAL" clId="{E98A3AA6-F3C7-4DB1-9791-919296981C4E}" dt="2023-05-16T12:31:17.481" v="144" actId="255"/>
          <ac:spMkLst>
            <pc:docMk/>
            <pc:sldMk cId="0" sldId="265"/>
            <ac:spMk id="124" creationId="{00000000-0000-0000-0000-000000000000}"/>
          </ac:spMkLst>
        </pc:spChg>
        <pc:spChg chg="ord">
          <ac:chgData name="Lindholm, Tanja M" userId="5bf6bc2c-77e5-4689-b057-cac31ffb349b" providerId="ADAL" clId="{E98A3AA6-F3C7-4DB1-9791-919296981C4E}" dt="2023-05-16T13:13:58.641" v="2802"/>
          <ac:spMkLst>
            <pc:docMk/>
            <pc:sldMk cId="0" sldId="265"/>
            <ac:spMk id="125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1:28:04.518" v="35" actId="2711"/>
          <ac:spMkLst>
            <pc:docMk/>
            <pc:sldMk cId="0" sldId="265"/>
            <ac:spMk id="127" creationId="{00000000-0000-0000-0000-000000000000}"/>
          </ac:spMkLst>
        </pc:spChg>
        <pc:spChg chg="mod ord">
          <ac:chgData name="Lindholm, Tanja M" userId="5bf6bc2c-77e5-4689-b057-cac31ffb349b" providerId="ADAL" clId="{E98A3AA6-F3C7-4DB1-9791-919296981C4E}" dt="2023-05-16T13:14:08.281" v="2804" actId="962"/>
          <ac:spMkLst>
            <pc:docMk/>
            <pc:sldMk cId="0" sldId="265"/>
            <ac:spMk id="128" creationId="{00000000-0000-0000-0000-000000000000}"/>
          </ac:spMkLst>
        </pc:spChg>
      </pc:sldChg>
      <pc:sldChg chg="modSp mod">
        <pc:chgData name="Lindholm, Tanja M" userId="5bf6bc2c-77e5-4689-b057-cac31ffb349b" providerId="ADAL" clId="{E98A3AA6-F3C7-4DB1-9791-919296981C4E}" dt="2023-05-16T13:18:37.100" v="2835" actId="207"/>
        <pc:sldMkLst>
          <pc:docMk/>
          <pc:sldMk cId="0" sldId="266"/>
        </pc:sldMkLst>
        <pc:spChg chg="mod">
          <ac:chgData name="Lindholm, Tanja M" userId="5bf6bc2c-77e5-4689-b057-cac31ffb349b" providerId="ADAL" clId="{E98A3AA6-F3C7-4DB1-9791-919296981C4E}" dt="2023-05-16T12:31:37.740" v="147" actId="1076"/>
          <ac:spMkLst>
            <pc:docMk/>
            <pc:sldMk cId="0" sldId="266"/>
            <ac:spMk id="133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2:31:42.718" v="148" actId="207"/>
          <ac:spMkLst>
            <pc:docMk/>
            <pc:sldMk cId="0" sldId="266"/>
            <ac:spMk id="134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3:18:37.100" v="2835" actId="207"/>
          <ac:spMkLst>
            <pc:docMk/>
            <pc:sldMk cId="0" sldId="266"/>
            <ac:spMk id="135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3:14:30.591" v="2805" actId="962"/>
          <ac:spMkLst>
            <pc:docMk/>
            <pc:sldMk cId="0" sldId="266"/>
            <ac:spMk id="136" creationId="{00000000-0000-0000-0000-000000000000}"/>
          </ac:spMkLst>
        </pc:spChg>
      </pc:sldChg>
      <pc:sldChg chg="modSp mod modNotesTx">
        <pc:chgData name="Lindholm, Tanja M" userId="5bf6bc2c-77e5-4689-b057-cac31ffb349b" providerId="ADAL" clId="{E98A3AA6-F3C7-4DB1-9791-919296981C4E}" dt="2023-05-16T13:28:41.111" v="3121" actId="962"/>
        <pc:sldMkLst>
          <pc:docMk/>
          <pc:sldMk cId="0" sldId="267"/>
        </pc:sldMkLst>
        <pc:spChg chg="mod">
          <ac:chgData name="Lindholm, Tanja M" userId="5bf6bc2c-77e5-4689-b057-cac31ffb349b" providerId="ADAL" clId="{E98A3AA6-F3C7-4DB1-9791-919296981C4E}" dt="2023-05-16T12:31:49.840" v="149" actId="207"/>
          <ac:spMkLst>
            <pc:docMk/>
            <pc:sldMk cId="0" sldId="267"/>
            <ac:spMk id="142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3:28:41.111" v="3121" actId="962"/>
          <ac:spMkLst>
            <pc:docMk/>
            <pc:sldMk cId="0" sldId="267"/>
            <ac:spMk id="143" creationId="{00000000-0000-0000-0000-000000000000}"/>
          </ac:spMkLst>
        </pc:spChg>
      </pc:sldChg>
      <pc:sldChg chg="modSp mod">
        <pc:chgData name="Lindholm, Tanja M" userId="5bf6bc2c-77e5-4689-b057-cac31ffb349b" providerId="ADAL" clId="{E98A3AA6-F3C7-4DB1-9791-919296981C4E}" dt="2023-05-16T12:31:56.036" v="150" actId="207"/>
        <pc:sldMkLst>
          <pc:docMk/>
          <pc:sldMk cId="0" sldId="268"/>
        </pc:sldMkLst>
        <pc:spChg chg="mod">
          <ac:chgData name="Lindholm, Tanja M" userId="5bf6bc2c-77e5-4689-b057-cac31ffb349b" providerId="ADAL" clId="{E98A3AA6-F3C7-4DB1-9791-919296981C4E}" dt="2023-05-16T12:31:56.036" v="150" actId="207"/>
          <ac:spMkLst>
            <pc:docMk/>
            <pc:sldMk cId="0" sldId="268"/>
            <ac:spMk id="149" creationId="{00000000-0000-0000-0000-000000000000}"/>
          </ac:spMkLst>
        </pc:spChg>
      </pc:sldChg>
      <pc:sldChg chg="addSp delSp modSp mod">
        <pc:chgData name="Lindholm, Tanja M" userId="5bf6bc2c-77e5-4689-b057-cac31ffb349b" providerId="ADAL" clId="{E98A3AA6-F3C7-4DB1-9791-919296981C4E}" dt="2023-05-17T07:28:11.264" v="3137"/>
        <pc:sldMkLst>
          <pc:docMk/>
          <pc:sldMk cId="0" sldId="269"/>
        </pc:sldMkLst>
        <pc:spChg chg="add del mod">
          <ac:chgData name="Lindholm, Tanja M" userId="5bf6bc2c-77e5-4689-b057-cac31ffb349b" providerId="ADAL" clId="{E98A3AA6-F3C7-4DB1-9791-919296981C4E}" dt="2023-05-17T07:28:11.264" v="3137"/>
          <ac:spMkLst>
            <pc:docMk/>
            <pc:sldMk cId="0" sldId="269"/>
            <ac:spMk id="2" creationId="{CD759ACE-1B99-56C7-2626-BC1D5BECED90}"/>
          </ac:spMkLst>
        </pc:spChg>
        <pc:spChg chg="add mod">
          <ac:chgData name="Lindholm, Tanja M" userId="5bf6bc2c-77e5-4689-b057-cac31ffb349b" providerId="ADAL" clId="{E98A3AA6-F3C7-4DB1-9791-919296981C4E}" dt="2023-05-16T12:11:27.831" v="66" actId="1076"/>
          <ac:spMkLst>
            <pc:docMk/>
            <pc:sldMk cId="0" sldId="269"/>
            <ac:spMk id="3" creationId="{99C130E4-026E-B507-AD8B-ED17AA17B02B}"/>
          </ac:spMkLst>
        </pc:spChg>
        <pc:spChg chg="mod">
          <ac:chgData name="Lindholm, Tanja M" userId="5bf6bc2c-77e5-4689-b057-cac31ffb349b" providerId="ADAL" clId="{E98A3AA6-F3C7-4DB1-9791-919296981C4E}" dt="2023-05-16T12:11:41.751" v="68" actId="207"/>
          <ac:spMkLst>
            <pc:docMk/>
            <pc:sldMk cId="0" sldId="269"/>
            <ac:spMk id="156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2:11:02.354" v="62" actId="1076"/>
          <ac:spMkLst>
            <pc:docMk/>
            <pc:sldMk cId="0" sldId="269"/>
            <ac:spMk id="158" creationId="{00000000-0000-0000-0000-000000000000}"/>
          </ac:spMkLst>
        </pc:spChg>
        <pc:picChg chg="mod ord">
          <ac:chgData name="Lindholm, Tanja M" userId="5bf6bc2c-77e5-4689-b057-cac31ffb349b" providerId="ADAL" clId="{E98A3AA6-F3C7-4DB1-9791-919296981C4E}" dt="2023-05-16T13:14:50.561" v="2809" actId="962"/>
          <ac:picMkLst>
            <pc:docMk/>
            <pc:sldMk cId="0" sldId="269"/>
            <ac:picMk id="157" creationId="{00000000-0000-0000-0000-000000000000}"/>
          </ac:picMkLst>
        </pc:picChg>
      </pc:sldChg>
      <pc:sldChg chg="delSp modSp mod">
        <pc:chgData name="Lindholm, Tanja M" userId="5bf6bc2c-77e5-4689-b057-cac31ffb349b" providerId="ADAL" clId="{E98A3AA6-F3C7-4DB1-9791-919296981C4E}" dt="2023-05-16T13:28:54.779" v="3122" actId="962"/>
        <pc:sldMkLst>
          <pc:docMk/>
          <pc:sldMk cId="0" sldId="270"/>
        </pc:sldMkLst>
        <pc:spChg chg="mod">
          <ac:chgData name="Lindholm, Tanja M" userId="5bf6bc2c-77e5-4689-b057-cac31ffb349b" providerId="ADAL" clId="{E98A3AA6-F3C7-4DB1-9791-919296981C4E}" dt="2023-05-16T12:32:12.274" v="151" actId="255"/>
          <ac:spMkLst>
            <pc:docMk/>
            <pc:sldMk cId="0" sldId="270"/>
            <ac:spMk id="163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2:33:04.322" v="160" actId="1076"/>
          <ac:spMkLst>
            <pc:docMk/>
            <pc:sldMk cId="0" sldId="270"/>
            <ac:spMk id="164" creationId="{00000000-0000-0000-0000-000000000000}"/>
          </ac:spMkLst>
        </pc:spChg>
        <pc:spChg chg="del">
          <ac:chgData name="Lindholm, Tanja M" userId="5bf6bc2c-77e5-4689-b057-cac31ffb349b" providerId="ADAL" clId="{E98A3AA6-F3C7-4DB1-9791-919296981C4E}" dt="2023-05-16T09:48:40.591" v="0" actId="478"/>
          <ac:spMkLst>
            <pc:docMk/>
            <pc:sldMk cId="0" sldId="270"/>
            <ac:spMk id="165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2:32:48.910" v="158" actId="403"/>
          <ac:spMkLst>
            <pc:docMk/>
            <pc:sldMk cId="0" sldId="270"/>
            <ac:spMk id="166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3:28:54.779" v="3122" actId="962"/>
          <ac:picMkLst>
            <pc:docMk/>
            <pc:sldMk cId="0" sldId="270"/>
            <ac:picMk id="167" creationId="{00000000-0000-0000-0000-000000000000}"/>
          </ac:picMkLst>
        </pc:picChg>
      </pc:sldChg>
      <pc:sldChg chg="addSp modSp mod">
        <pc:chgData name="Lindholm, Tanja M" userId="5bf6bc2c-77e5-4689-b057-cac31ffb349b" providerId="ADAL" clId="{E98A3AA6-F3C7-4DB1-9791-919296981C4E}" dt="2023-05-17T07:31:11.062" v="3200" actId="20577"/>
        <pc:sldMkLst>
          <pc:docMk/>
          <pc:sldMk cId="0" sldId="271"/>
        </pc:sldMkLst>
        <pc:spChg chg="add mod">
          <ac:chgData name="Lindholm, Tanja M" userId="5bf6bc2c-77e5-4689-b057-cac31ffb349b" providerId="ADAL" clId="{E98A3AA6-F3C7-4DB1-9791-919296981C4E}" dt="2023-05-17T07:31:11.062" v="3200" actId="20577"/>
          <ac:spMkLst>
            <pc:docMk/>
            <pc:sldMk cId="0" sldId="271"/>
            <ac:spMk id="2" creationId="{79449956-7F06-26A3-E11F-925057EA1054}"/>
          </ac:spMkLst>
        </pc:spChg>
        <pc:spChg chg="mod">
          <ac:chgData name="Lindholm, Tanja M" userId="5bf6bc2c-77e5-4689-b057-cac31ffb349b" providerId="ADAL" clId="{E98A3AA6-F3C7-4DB1-9791-919296981C4E}" dt="2023-05-16T12:13:13.640" v="69" actId="207"/>
          <ac:spMkLst>
            <pc:docMk/>
            <pc:sldMk cId="0" sldId="271"/>
            <ac:spMk id="173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3:28:59.456" v="3123" actId="962"/>
          <ac:picMkLst>
            <pc:docMk/>
            <pc:sldMk cId="0" sldId="271"/>
            <ac:picMk id="174" creationId="{00000000-0000-0000-0000-000000000000}"/>
          </ac:picMkLst>
        </pc:picChg>
      </pc:sldChg>
      <pc:sldChg chg="addSp delSp modSp del mod">
        <pc:chgData name="Lindholm, Tanja M" userId="5bf6bc2c-77e5-4689-b057-cac31ffb349b" providerId="ADAL" clId="{E98A3AA6-F3C7-4DB1-9791-919296981C4E}" dt="2023-05-16T13:12:19.125" v="2794" actId="47"/>
        <pc:sldMkLst>
          <pc:docMk/>
          <pc:sldMk cId="0" sldId="272"/>
        </pc:sldMkLst>
        <pc:spChg chg="add del">
          <ac:chgData name="Lindholm, Tanja M" userId="5bf6bc2c-77e5-4689-b057-cac31ffb349b" providerId="ADAL" clId="{E98A3AA6-F3C7-4DB1-9791-919296981C4E}" dt="2023-05-16T12:59:24.925" v="2757" actId="22"/>
          <ac:spMkLst>
            <pc:docMk/>
            <pc:sldMk cId="0" sldId="272"/>
            <ac:spMk id="3" creationId="{E4AB6DDF-532D-8DC7-8D4E-9F482FE55A7F}"/>
          </ac:spMkLst>
        </pc:spChg>
        <pc:spChg chg="add mod">
          <ac:chgData name="Lindholm, Tanja M" userId="5bf6bc2c-77e5-4689-b057-cac31ffb349b" providerId="ADAL" clId="{E98A3AA6-F3C7-4DB1-9791-919296981C4E}" dt="2023-05-16T13:00:11.565" v="2766" actId="1076"/>
          <ac:spMkLst>
            <pc:docMk/>
            <pc:sldMk cId="0" sldId="272"/>
            <ac:spMk id="5" creationId="{D66C643D-403B-22CD-4D6F-2FC59313121F}"/>
          </ac:spMkLst>
        </pc:spChg>
        <pc:picChg chg="mod">
          <ac:chgData name="Lindholm, Tanja M" userId="5bf6bc2c-77e5-4689-b057-cac31ffb349b" providerId="ADAL" clId="{E98A3AA6-F3C7-4DB1-9791-919296981C4E}" dt="2023-05-16T12:47:11.730" v="1639" actId="962"/>
          <ac:picMkLst>
            <pc:docMk/>
            <pc:sldMk cId="0" sldId="272"/>
            <ac:picMk id="180" creationId="{00000000-0000-0000-0000-000000000000}"/>
          </ac:picMkLst>
        </pc:picChg>
        <pc:picChg chg="mod">
          <ac:chgData name="Lindholm, Tanja M" userId="5bf6bc2c-77e5-4689-b057-cac31ffb349b" providerId="ADAL" clId="{E98A3AA6-F3C7-4DB1-9791-919296981C4E}" dt="2023-05-16T12:46:46.041" v="1537" actId="962"/>
          <ac:picMkLst>
            <pc:docMk/>
            <pc:sldMk cId="0" sldId="272"/>
            <ac:picMk id="181" creationId="{00000000-0000-0000-0000-000000000000}"/>
          </ac:picMkLst>
        </pc:picChg>
        <pc:picChg chg="mod">
          <ac:chgData name="Lindholm, Tanja M" userId="5bf6bc2c-77e5-4689-b057-cac31ffb349b" providerId="ADAL" clId="{E98A3AA6-F3C7-4DB1-9791-919296981C4E}" dt="2023-05-16T12:42:56.310" v="737" actId="962"/>
          <ac:picMkLst>
            <pc:docMk/>
            <pc:sldMk cId="0" sldId="272"/>
            <ac:picMk id="182" creationId="{00000000-0000-0000-0000-000000000000}"/>
          </ac:picMkLst>
        </pc:picChg>
      </pc:sldChg>
      <pc:sldChg chg="modSp mod delCm modNotes">
        <pc:chgData name="Lindholm, Tanja M" userId="5bf6bc2c-77e5-4689-b057-cac31ffb349b" providerId="ADAL" clId="{E98A3AA6-F3C7-4DB1-9791-919296981C4E}" dt="2023-05-17T12:04:57.128" v="3239" actId="20577"/>
        <pc:sldMkLst>
          <pc:docMk/>
          <pc:sldMk cId="0" sldId="273"/>
        </pc:sldMkLst>
        <pc:spChg chg="mod">
          <ac:chgData name="Lindholm, Tanja M" userId="5bf6bc2c-77e5-4689-b057-cac31ffb349b" providerId="ADAL" clId="{E98A3AA6-F3C7-4DB1-9791-919296981C4E}" dt="2023-05-16T12:14:47.071" v="101" actId="20577"/>
          <ac:spMkLst>
            <pc:docMk/>
            <pc:sldMk cId="0" sldId="273"/>
            <ac:spMk id="187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7T12:04:57.128" v="3239" actId="20577"/>
          <ac:spMkLst>
            <pc:docMk/>
            <pc:sldMk cId="0" sldId="273"/>
            <ac:spMk id="188" creationId="{00000000-0000-0000-0000-000000000000}"/>
          </ac:spMkLst>
        </pc:spChg>
      </pc:sldChg>
      <pc:sldChg chg="addSp modSp mod">
        <pc:chgData name="Lindholm, Tanja M" userId="5bf6bc2c-77e5-4689-b057-cac31ffb349b" providerId="ADAL" clId="{E98A3AA6-F3C7-4DB1-9791-919296981C4E}" dt="2023-05-17T07:31:44.664" v="3203" actId="1076"/>
        <pc:sldMkLst>
          <pc:docMk/>
          <pc:sldMk cId="0" sldId="274"/>
        </pc:sldMkLst>
        <pc:spChg chg="add mod">
          <ac:chgData name="Lindholm, Tanja M" userId="5bf6bc2c-77e5-4689-b057-cac31ffb349b" providerId="ADAL" clId="{E98A3AA6-F3C7-4DB1-9791-919296981C4E}" dt="2023-05-17T07:31:44.664" v="3203" actId="1076"/>
          <ac:spMkLst>
            <pc:docMk/>
            <pc:sldMk cId="0" sldId="274"/>
            <ac:spMk id="2" creationId="{03E6478D-C914-ADF6-8064-19251AE9668F}"/>
          </ac:spMkLst>
        </pc:spChg>
        <pc:spChg chg="mod">
          <ac:chgData name="Lindholm, Tanja M" userId="5bf6bc2c-77e5-4689-b057-cac31ffb349b" providerId="ADAL" clId="{E98A3AA6-F3C7-4DB1-9791-919296981C4E}" dt="2023-05-16T12:27:11.530" v="102" actId="207"/>
          <ac:spMkLst>
            <pc:docMk/>
            <pc:sldMk cId="0" sldId="274"/>
            <ac:spMk id="193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2:27:18.603" v="103" actId="207"/>
          <ac:spMkLst>
            <pc:docMk/>
            <pc:sldMk cId="0" sldId="274"/>
            <ac:spMk id="194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7T07:31:32.936" v="3201" actId="1076"/>
          <ac:spMkLst>
            <pc:docMk/>
            <pc:sldMk cId="0" sldId="274"/>
            <ac:spMk id="195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3:29:08.164" v="3124" actId="962"/>
          <ac:picMkLst>
            <pc:docMk/>
            <pc:sldMk cId="0" sldId="274"/>
            <ac:picMk id="196" creationId="{00000000-0000-0000-0000-000000000000}"/>
          </ac:picMkLst>
        </pc:picChg>
      </pc:sldChg>
      <pc:sldChg chg="modSp mod">
        <pc:chgData name="Lindholm, Tanja M" userId="5bf6bc2c-77e5-4689-b057-cac31ffb349b" providerId="ADAL" clId="{E98A3AA6-F3C7-4DB1-9791-919296981C4E}" dt="2023-05-17T07:31:57.411" v="3206" actId="1076"/>
        <pc:sldMkLst>
          <pc:docMk/>
          <pc:sldMk cId="0" sldId="275"/>
        </pc:sldMkLst>
        <pc:spChg chg="mod">
          <ac:chgData name="Lindholm, Tanja M" userId="5bf6bc2c-77e5-4689-b057-cac31ffb349b" providerId="ADAL" clId="{E98A3AA6-F3C7-4DB1-9791-919296981C4E}" dt="2023-05-16T12:27:42.640" v="108" actId="404"/>
          <ac:spMkLst>
            <pc:docMk/>
            <pc:sldMk cId="0" sldId="275"/>
            <ac:spMk id="201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7T07:31:57.411" v="3206" actId="1076"/>
          <ac:spMkLst>
            <pc:docMk/>
            <pc:sldMk cId="0" sldId="275"/>
            <ac:spMk id="204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3:29:12.656" v="3125" actId="962"/>
          <ac:picMkLst>
            <pc:docMk/>
            <pc:sldMk cId="0" sldId="275"/>
            <ac:picMk id="202" creationId="{00000000-0000-0000-0000-000000000000}"/>
          </ac:picMkLst>
        </pc:picChg>
        <pc:picChg chg="mod">
          <ac:chgData name="Lindholm, Tanja M" userId="5bf6bc2c-77e5-4689-b057-cac31ffb349b" providerId="ADAL" clId="{E98A3AA6-F3C7-4DB1-9791-919296981C4E}" dt="2023-05-16T12:48:28.102" v="1827" actId="962"/>
          <ac:picMkLst>
            <pc:docMk/>
            <pc:sldMk cId="0" sldId="275"/>
            <ac:picMk id="203" creationId="{00000000-0000-0000-0000-000000000000}"/>
          </ac:picMkLst>
        </pc:picChg>
      </pc:sldChg>
      <pc:sldChg chg="addSp modSp mod">
        <pc:chgData name="Lindholm, Tanja M" userId="5bf6bc2c-77e5-4689-b057-cac31ffb349b" providerId="ADAL" clId="{E98A3AA6-F3C7-4DB1-9791-919296981C4E}" dt="2023-05-17T07:33:10.259" v="3219" actId="1076"/>
        <pc:sldMkLst>
          <pc:docMk/>
          <pc:sldMk cId="0" sldId="276"/>
        </pc:sldMkLst>
        <pc:spChg chg="add mod">
          <ac:chgData name="Lindholm, Tanja M" userId="5bf6bc2c-77e5-4689-b057-cac31ffb349b" providerId="ADAL" clId="{E98A3AA6-F3C7-4DB1-9791-919296981C4E}" dt="2023-05-17T07:33:10.259" v="3219" actId="1076"/>
          <ac:spMkLst>
            <pc:docMk/>
            <pc:sldMk cId="0" sldId="276"/>
            <ac:spMk id="2" creationId="{0C3701D3-2F84-1850-DD4F-0C0ECC6D08CF}"/>
          </ac:spMkLst>
        </pc:spChg>
        <pc:spChg chg="mod">
          <ac:chgData name="Lindholm, Tanja M" userId="5bf6bc2c-77e5-4689-b057-cac31ffb349b" providerId="ADAL" clId="{E98A3AA6-F3C7-4DB1-9791-919296981C4E}" dt="2023-05-16T12:34:43.903" v="161" actId="207"/>
          <ac:spMkLst>
            <pc:docMk/>
            <pc:sldMk cId="0" sldId="276"/>
            <ac:spMk id="209" creationId="{00000000-0000-0000-0000-000000000000}"/>
          </ac:spMkLst>
        </pc:spChg>
        <pc:spChg chg="mod ord">
          <ac:chgData name="Lindholm, Tanja M" userId="5bf6bc2c-77e5-4689-b057-cac31ffb349b" providerId="ADAL" clId="{E98A3AA6-F3C7-4DB1-9791-919296981C4E}" dt="2023-05-16T13:15:28.410" v="2814"/>
          <ac:spMkLst>
            <pc:docMk/>
            <pc:sldMk cId="0" sldId="276"/>
            <ac:spMk id="211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7T07:32:39.014" v="3214" actId="1076"/>
          <ac:spMkLst>
            <pc:docMk/>
            <pc:sldMk cId="0" sldId="276"/>
            <ac:spMk id="212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7T07:33:04.330" v="3217" actId="1076"/>
          <ac:spMkLst>
            <pc:docMk/>
            <pc:sldMk cId="0" sldId="276"/>
            <ac:spMk id="213" creationId="{00000000-0000-0000-0000-000000000000}"/>
          </ac:spMkLst>
        </pc:spChg>
        <pc:picChg chg="mod ord">
          <ac:chgData name="Lindholm, Tanja M" userId="5bf6bc2c-77e5-4689-b057-cac31ffb349b" providerId="ADAL" clId="{E98A3AA6-F3C7-4DB1-9791-919296981C4E}" dt="2023-05-16T13:15:35.890" v="2817" actId="962"/>
          <ac:picMkLst>
            <pc:docMk/>
            <pc:sldMk cId="0" sldId="276"/>
            <ac:picMk id="210" creationId="{00000000-0000-0000-0000-000000000000}"/>
          </ac:picMkLst>
        </pc:picChg>
      </pc:sldChg>
      <pc:sldChg chg="addSp modSp mod">
        <pc:chgData name="Lindholm, Tanja M" userId="5bf6bc2c-77e5-4689-b057-cac31ffb349b" providerId="ADAL" clId="{E98A3AA6-F3C7-4DB1-9791-919296981C4E}" dt="2023-05-17T07:33:21.775" v="3221" actId="1076"/>
        <pc:sldMkLst>
          <pc:docMk/>
          <pc:sldMk cId="0" sldId="277"/>
        </pc:sldMkLst>
        <pc:spChg chg="add mod">
          <ac:chgData name="Lindholm, Tanja M" userId="5bf6bc2c-77e5-4689-b057-cac31ffb349b" providerId="ADAL" clId="{E98A3AA6-F3C7-4DB1-9791-919296981C4E}" dt="2023-05-17T07:33:21.775" v="3221" actId="1076"/>
          <ac:spMkLst>
            <pc:docMk/>
            <pc:sldMk cId="0" sldId="277"/>
            <ac:spMk id="2" creationId="{0B205AFB-7278-432F-031C-973570BA557D}"/>
          </ac:spMkLst>
        </pc:spChg>
        <pc:spChg chg="mod">
          <ac:chgData name="Lindholm, Tanja M" userId="5bf6bc2c-77e5-4689-b057-cac31ffb349b" providerId="ADAL" clId="{E98A3AA6-F3C7-4DB1-9791-919296981C4E}" dt="2023-05-16T12:35:32.397" v="166" actId="20577"/>
          <ac:spMkLst>
            <pc:docMk/>
            <pc:sldMk cId="0" sldId="277"/>
            <ac:spMk id="220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3:29:20.289" v="3126" actId="962"/>
          <ac:picMkLst>
            <pc:docMk/>
            <pc:sldMk cId="0" sldId="277"/>
            <ac:picMk id="219" creationId="{00000000-0000-0000-0000-000000000000}"/>
          </ac:picMkLst>
        </pc:picChg>
      </pc:sldChg>
      <pc:sldChg chg="addSp modSp mod">
        <pc:chgData name="Lindholm, Tanja M" userId="5bf6bc2c-77e5-4689-b057-cac31ffb349b" providerId="ADAL" clId="{E98A3AA6-F3C7-4DB1-9791-919296981C4E}" dt="2023-05-17T07:33:24.948" v="3222"/>
        <pc:sldMkLst>
          <pc:docMk/>
          <pc:sldMk cId="0" sldId="278"/>
        </pc:sldMkLst>
        <pc:spChg chg="add mod">
          <ac:chgData name="Lindholm, Tanja M" userId="5bf6bc2c-77e5-4689-b057-cac31ffb349b" providerId="ADAL" clId="{E98A3AA6-F3C7-4DB1-9791-919296981C4E}" dt="2023-05-17T07:33:24.948" v="3222"/>
          <ac:spMkLst>
            <pc:docMk/>
            <pc:sldMk cId="0" sldId="278"/>
            <ac:spMk id="2" creationId="{A491A581-893E-3A00-5E18-DEA1D67447B3}"/>
          </ac:spMkLst>
        </pc:spChg>
        <pc:spChg chg="mod">
          <ac:chgData name="Lindholm, Tanja M" userId="5bf6bc2c-77e5-4689-b057-cac31ffb349b" providerId="ADAL" clId="{E98A3AA6-F3C7-4DB1-9791-919296981C4E}" dt="2023-05-16T12:28:26.300" v="117" actId="207"/>
          <ac:spMkLst>
            <pc:docMk/>
            <pc:sldMk cId="0" sldId="278"/>
            <ac:spMk id="226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3:29:24.180" v="3127" actId="962"/>
          <ac:picMkLst>
            <pc:docMk/>
            <pc:sldMk cId="0" sldId="278"/>
            <ac:picMk id="227" creationId="{00000000-0000-0000-0000-000000000000}"/>
          </ac:picMkLst>
        </pc:picChg>
      </pc:sldChg>
      <pc:sldChg chg="modSp del mod">
        <pc:chgData name="Lindholm, Tanja M" userId="5bf6bc2c-77e5-4689-b057-cac31ffb349b" providerId="ADAL" clId="{E98A3AA6-F3C7-4DB1-9791-919296981C4E}" dt="2023-05-16T13:17:49.260" v="2831" actId="47"/>
        <pc:sldMkLst>
          <pc:docMk/>
          <pc:sldMk cId="0" sldId="279"/>
        </pc:sldMkLst>
        <pc:spChg chg="mod">
          <ac:chgData name="Lindholm, Tanja M" userId="5bf6bc2c-77e5-4689-b057-cac31ffb349b" providerId="ADAL" clId="{E98A3AA6-F3C7-4DB1-9791-919296981C4E}" dt="2023-05-16T12:35:54.412" v="167" actId="1076"/>
          <ac:spMkLst>
            <pc:docMk/>
            <pc:sldMk cId="0" sldId="279"/>
            <ac:spMk id="232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2:35:58.796" v="168" actId="1076"/>
          <ac:spMkLst>
            <pc:docMk/>
            <pc:sldMk cId="0" sldId="279"/>
            <ac:spMk id="235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2:49:06.102" v="1835" actId="962"/>
          <ac:picMkLst>
            <pc:docMk/>
            <pc:sldMk cId="0" sldId="279"/>
            <ac:picMk id="233" creationId="{00000000-0000-0000-0000-000000000000}"/>
          </ac:picMkLst>
        </pc:picChg>
        <pc:picChg chg="mod">
          <ac:chgData name="Lindholm, Tanja M" userId="5bf6bc2c-77e5-4689-b057-cac31ffb349b" providerId="ADAL" clId="{E98A3AA6-F3C7-4DB1-9791-919296981C4E}" dt="2023-05-16T12:50:37.441" v="2137" actId="962"/>
          <ac:picMkLst>
            <pc:docMk/>
            <pc:sldMk cId="0" sldId="279"/>
            <ac:picMk id="234" creationId="{00000000-0000-0000-0000-000000000000}"/>
          </ac:picMkLst>
        </pc:picChg>
      </pc:sldChg>
      <pc:sldChg chg="addSp modSp mod">
        <pc:chgData name="Lindholm, Tanja M" userId="5bf6bc2c-77e5-4689-b057-cac31ffb349b" providerId="ADAL" clId="{E98A3AA6-F3C7-4DB1-9791-919296981C4E}" dt="2023-05-17T07:33:52.010" v="3227"/>
        <pc:sldMkLst>
          <pc:docMk/>
          <pc:sldMk cId="0" sldId="280"/>
        </pc:sldMkLst>
        <pc:spChg chg="add mod">
          <ac:chgData name="Lindholm, Tanja M" userId="5bf6bc2c-77e5-4689-b057-cac31ffb349b" providerId="ADAL" clId="{E98A3AA6-F3C7-4DB1-9791-919296981C4E}" dt="2023-05-17T07:33:52.010" v="3227"/>
          <ac:spMkLst>
            <pc:docMk/>
            <pc:sldMk cId="0" sldId="280"/>
            <ac:spMk id="2" creationId="{7E2B4AE7-4CF0-D407-16C2-1A5BF5E7BD1F}"/>
          </ac:spMkLst>
        </pc:spChg>
        <pc:spChg chg="mod">
          <ac:chgData name="Lindholm, Tanja M" userId="5bf6bc2c-77e5-4689-b057-cac31ffb349b" providerId="ADAL" clId="{E98A3AA6-F3C7-4DB1-9791-919296981C4E}" dt="2023-05-16T12:28:35.908" v="118" actId="207"/>
          <ac:spMkLst>
            <pc:docMk/>
            <pc:sldMk cId="0" sldId="280"/>
            <ac:spMk id="241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3:29:34.259" v="3129" actId="962"/>
          <ac:picMkLst>
            <pc:docMk/>
            <pc:sldMk cId="0" sldId="280"/>
            <ac:picMk id="242" creationId="{00000000-0000-0000-0000-000000000000}"/>
          </ac:picMkLst>
        </pc:picChg>
      </pc:sldChg>
      <pc:sldChg chg="addSp modSp mod">
        <pc:chgData name="Lindholm, Tanja M" userId="5bf6bc2c-77e5-4689-b057-cac31ffb349b" providerId="ADAL" clId="{E98A3AA6-F3C7-4DB1-9791-919296981C4E}" dt="2023-05-17T07:34:11.494" v="3232" actId="1076"/>
        <pc:sldMkLst>
          <pc:docMk/>
          <pc:sldMk cId="0" sldId="281"/>
        </pc:sldMkLst>
        <pc:spChg chg="add mod">
          <ac:chgData name="Lindholm, Tanja M" userId="5bf6bc2c-77e5-4689-b057-cac31ffb349b" providerId="ADAL" clId="{E98A3AA6-F3C7-4DB1-9791-919296981C4E}" dt="2023-05-17T07:34:11.494" v="3232" actId="1076"/>
          <ac:spMkLst>
            <pc:docMk/>
            <pc:sldMk cId="0" sldId="281"/>
            <ac:spMk id="2" creationId="{F63746EE-1933-07F6-CF68-33E5DD9FCD78}"/>
          </ac:spMkLst>
        </pc:spChg>
        <pc:spChg chg="mod">
          <ac:chgData name="Lindholm, Tanja M" userId="5bf6bc2c-77e5-4689-b057-cac31ffb349b" providerId="ADAL" clId="{E98A3AA6-F3C7-4DB1-9791-919296981C4E}" dt="2023-05-16T12:28:46.260" v="120" actId="255"/>
          <ac:spMkLst>
            <pc:docMk/>
            <pc:sldMk cId="0" sldId="281"/>
            <ac:spMk id="247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2:36:35.230" v="172" actId="20577"/>
          <ac:spMkLst>
            <pc:docMk/>
            <pc:sldMk cId="0" sldId="281"/>
            <ac:spMk id="248" creationId="{00000000-0000-0000-0000-000000000000}"/>
          </ac:spMkLst>
        </pc:spChg>
        <pc:spChg chg="mod ord">
          <ac:chgData name="Lindholm, Tanja M" userId="5bf6bc2c-77e5-4689-b057-cac31ffb349b" providerId="ADAL" clId="{E98A3AA6-F3C7-4DB1-9791-919296981C4E}" dt="2023-05-17T07:34:06.997" v="3231" actId="1076"/>
          <ac:spMkLst>
            <pc:docMk/>
            <pc:sldMk cId="0" sldId="281"/>
            <ac:spMk id="250" creationId="{00000000-0000-0000-0000-000000000000}"/>
          </ac:spMkLst>
        </pc:spChg>
        <pc:spChg chg="ord">
          <ac:chgData name="Lindholm, Tanja M" userId="5bf6bc2c-77e5-4689-b057-cac31ffb349b" providerId="ADAL" clId="{E98A3AA6-F3C7-4DB1-9791-919296981C4E}" dt="2023-05-16T13:16:07.274" v="2821"/>
          <ac:spMkLst>
            <pc:docMk/>
            <pc:sldMk cId="0" sldId="281"/>
            <ac:spMk id="251" creationId="{00000000-0000-0000-0000-000000000000}"/>
          </ac:spMkLst>
        </pc:spChg>
        <pc:picChg chg="mod ord">
          <ac:chgData name="Lindholm, Tanja M" userId="5bf6bc2c-77e5-4689-b057-cac31ffb349b" providerId="ADAL" clId="{E98A3AA6-F3C7-4DB1-9791-919296981C4E}" dt="2023-05-16T13:15:54.415" v="2818"/>
          <ac:picMkLst>
            <pc:docMk/>
            <pc:sldMk cId="0" sldId="281"/>
            <ac:picMk id="249" creationId="{00000000-0000-0000-0000-000000000000}"/>
          </ac:picMkLst>
        </pc:picChg>
        <pc:picChg chg="mod">
          <ac:chgData name="Lindholm, Tanja M" userId="5bf6bc2c-77e5-4689-b057-cac31ffb349b" providerId="ADAL" clId="{E98A3AA6-F3C7-4DB1-9791-919296981C4E}" dt="2023-05-16T13:16:20.330" v="2822" actId="962"/>
          <ac:picMkLst>
            <pc:docMk/>
            <pc:sldMk cId="0" sldId="281"/>
            <ac:picMk id="252" creationId="{00000000-0000-0000-0000-000000000000}"/>
          </ac:picMkLst>
        </pc:picChg>
      </pc:sldChg>
      <pc:sldChg chg="modSp mod">
        <pc:chgData name="Lindholm, Tanja M" userId="5bf6bc2c-77e5-4689-b057-cac31ffb349b" providerId="ADAL" clId="{E98A3AA6-F3C7-4DB1-9791-919296981C4E}" dt="2023-05-17T07:34:25.877" v="3234" actId="20577"/>
        <pc:sldMkLst>
          <pc:docMk/>
          <pc:sldMk cId="0" sldId="282"/>
        </pc:sldMkLst>
        <pc:spChg chg="mod">
          <ac:chgData name="Lindholm, Tanja M" userId="5bf6bc2c-77e5-4689-b057-cac31ffb349b" providerId="ADAL" clId="{E98A3AA6-F3C7-4DB1-9791-919296981C4E}" dt="2023-05-17T07:34:25.877" v="3234" actId="20577"/>
          <ac:spMkLst>
            <pc:docMk/>
            <pc:sldMk cId="0" sldId="282"/>
            <ac:spMk id="258" creationId="{00000000-0000-0000-0000-000000000000}"/>
          </ac:spMkLst>
        </pc:spChg>
        <pc:picChg chg="mod">
          <ac:chgData name="Lindholm, Tanja M" userId="5bf6bc2c-77e5-4689-b057-cac31ffb349b" providerId="ADAL" clId="{E98A3AA6-F3C7-4DB1-9791-919296981C4E}" dt="2023-05-16T13:29:42.072" v="3130" actId="962"/>
          <ac:picMkLst>
            <pc:docMk/>
            <pc:sldMk cId="0" sldId="282"/>
            <ac:picMk id="259" creationId="{00000000-0000-0000-0000-000000000000}"/>
          </ac:picMkLst>
        </pc:picChg>
      </pc:sldChg>
      <pc:sldChg chg="del">
        <pc:chgData name="Lindholm, Tanja M" userId="5bf6bc2c-77e5-4689-b057-cac31ffb349b" providerId="ADAL" clId="{E98A3AA6-F3C7-4DB1-9791-919296981C4E}" dt="2023-05-16T11:11:06.650" v="1" actId="47"/>
        <pc:sldMkLst>
          <pc:docMk/>
          <pc:sldMk cId="0" sldId="283"/>
        </pc:sldMkLst>
      </pc:sldChg>
      <pc:sldChg chg="addSp modSp mod">
        <pc:chgData name="Lindholm, Tanja M" userId="5bf6bc2c-77e5-4689-b057-cac31ffb349b" providerId="ADAL" clId="{E98A3AA6-F3C7-4DB1-9791-919296981C4E}" dt="2023-05-17T07:34:38.698" v="3237" actId="1076"/>
        <pc:sldMkLst>
          <pc:docMk/>
          <pc:sldMk cId="0" sldId="284"/>
        </pc:sldMkLst>
        <pc:spChg chg="add mod">
          <ac:chgData name="Lindholm, Tanja M" userId="5bf6bc2c-77e5-4689-b057-cac31ffb349b" providerId="ADAL" clId="{E98A3AA6-F3C7-4DB1-9791-919296981C4E}" dt="2023-05-17T07:34:38.698" v="3237" actId="1076"/>
          <ac:spMkLst>
            <pc:docMk/>
            <pc:sldMk cId="0" sldId="284"/>
            <ac:spMk id="2" creationId="{FF6BF7B3-E2A6-35DC-6CB9-643E45870A00}"/>
          </ac:spMkLst>
        </pc:spChg>
        <pc:spChg chg="mod">
          <ac:chgData name="Lindholm, Tanja M" userId="5bf6bc2c-77e5-4689-b057-cac31ffb349b" providerId="ADAL" clId="{E98A3AA6-F3C7-4DB1-9791-919296981C4E}" dt="2023-05-16T12:28:57.453" v="121" actId="1076"/>
          <ac:spMkLst>
            <pc:docMk/>
            <pc:sldMk cId="0" sldId="284"/>
            <ac:spMk id="276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6T12:29:15.540" v="124" actId="14100"/>
          <ac:spMkLst>
            <pc:docMk/>
            <pc:sldMk cId="0" sldId="284"/>
            <ac:spMk id="278" creationId="{00000000-0000-0000-0000-000000000000}"/>
          </ac:spMkLst>
        </pc:spChg>
        <pc:picChg chg="mod ord">
          <ac:chgData name="Lindholm, Tanja M" userId="5bf6bc2c-77e5-4689-b057-cac31ffb349b" providerId="ADAL" clId="{E98A3AA6-F3C7-4DB1-9791-919296981C4E}" dt="2023-05-17T07:34:33.971" v="3235" actId="1076"/>
          <ac:picMkLst>
            <pc:docMk/>
            <pc:sldMk cId="0" sldId="284"/>
            <ac:picMk id="277" creationId="{00000000-0000-0000-0000-000000000000}"/>
          </ac:picMkLst>
        </pc:picChg>
      </pc:sldChg>
      <pc:sldChg chg="modSp mod">
        <pc:chgData name="Lindholm, Tanja M" userId="5bf6bc2c-77e5-4689-b057-cac31ffb349b" providerId="ADAL" clId="{E98A3AA6-F3C7-4DB1-9791-919296981C4E}" dt="2023-05-17T12:05:04.072" v="3240" actId="20577"/>
        <pc:sldMkLst>
          <pc:docMk/>
          <pc:sldMk cId="0" sldId="285"/>
        </pc:sldMkLst>
        <pc:spChg chg="mod">
          <ac:chgData name="Lindholm, Tanja M" userId="5bf6bc2c-77e5-4689-b057-cac31ffb349b" providerId="ADAL" clId="{E98A3AA6-F3C7-4DB1-9791-919296981C4E}" dt="2023-05-16T12:37:13.578" v="173" actId="207"/>
          <ac:spMkLst>
            <pc:docMk/>
            <pc:sldMk cId="0" sldId="285"/>
            <ac:spMk id="283" creationId="{00000000-0000-0000-0000-000000000000}"/>
          </ac:spMkLst>
        </pc:spChg>
        <pc:spChg chg="mod">
          <ac:chgData name="Lindholm, Tanja M" userId="5bf6bc2c-77e5-4689-b057-cac31ffb349b" providerId="ADAL" clId="{E98A3AA6-F3C7-4DB1-9791-919296981C4E}" dt="2023-05-17T12:05:04.072" v="3240" actId="20577"/>
          <ac:spMkLst>
            <pc:docMk/>
            <pc:sldMk cId="0" sldId="285"/>
            <ac:spMk id="284" creationId="{00000000-0000-0000-0000-000000000000}"/>
          </ac:spMkLst>
        </pc:spChg>
      </pc:sldChg>
      <pc:sldChg chg="modSp mod">
        <pc:chgData name="Lindholm, Tanja M" userId="5bf6bc2c-77e5-4689-b057-cac31ffb349b" providerId="ADAL" clId="{E98A3AA6-F3C7-4DB1-9791-919296981C4E}" dt="2023-05-17T06:51:10.499" v="3135" actId="255"/>
        <pc:sldMkLst>
          <pc:docMk/>
          <pc:sldMk cId="0" sldId="286"/>
        </pc:sldMkLst>
        <pc:spChg chg="mod">
          <ac:chgData name="Lindholm, Tanja M" userId="5bf6bc2c-77e5-4689-b057-cac31ffb349b" providerId="ADAL" clId="{E98A3AA6-F3C7-4DB1-9791-919296981C4E}" dt="2023-05-17T06:51:10.499" v="3135" actId="255"/>
          <ac:spMkLst>
            <pc:docMk/>
            <pc:sldMk cId="0" sldId="286"/>
            <ac:spMk id="290" creationId="{00000000-0000-0000-0000-000000000000}"/>
          </ac:spMkLst>
        </pc:spChg>
      </pc:sldChg>
      <pc:sldChg chg="modSp del mod">
        <pc:chgData name="Lindholm, Tanja M" userId="5bf6bc2c-77e5-4689-b057-cac31ffb349b" providerId="ADAL" clId="{E98A3AA6-F3C7-4DB1-9791-919296981C4E}" dt="2023-05-16T11:19:49.168" v="28" actId="47"/>
        <pc:sldMkLst>
          <pc:docMk/>
          <pc:sldMk cId="2401278270" sldId="287"/>
        </pc:sldMkLst>
        <pc:spChg chg="mod">
          <ac:chgData name="Lindholm, Tanja M" userId="5bf6bc2c-77e5-4689-b057-cac31ffb349b" providerId="ADAL" clId="{E98A3AA6-F3C7-4DB1-9791-919296981C4E}" dt="2023-05-16T13:10:00.931" v="2775" actId="1076"/>
          <ac:spMkLst>
            <pc:docMk/>
            <pc:sldMk cId="2401278270" sldId="287"/>
            <ac:spMk id="2" creationId="{5A8F7245-5D39-CD89-841B-D5BE516C37E0}"/>
          </ac:spMkLst>
        </pc:spChg>
        <pc:spChg chg="del">
          <ac:chgData name="Lindholm, Tanja M" userId="5bf6bc2c-77e5-4689-b057-cac31ffb349b" providerId="ADAL" clId="{E98A3AA6-F3C7-4DB1-9791-919296981C4E}" dt="2023-05-16T13:09:40.511" v="2772" actId="478"/>
          <ac:spMkLst>
            <pc:docMk/>
            <pc:sldMk cId="2401278270" sldId="287"/>
            <ac:spMk id="3" creationId="{E3E8A663-2316-6D33-C4BF-DC3C1EDF5AB2}"/>
          </ac:spMkLst>
        </pc:spChg>
        <pc:spChg chg="add mod ord">
          <ac:chgData name="Lindholm, Tanja M" userId="5bf6bc2c-77e5-4689-b057-cac31ffb349b" providerId="ADAL" clId="{E98A3AA6-F3C7-4DB1-9791-919296981C4E}" dt="2023-05-16T13:13:20.774" v="2799" actId="13244"/>
          <ac:spMkLst>
            <pc:docMk/>
            <pc:sldMk cId="2401278270" sldId="287"/>
            <ac:spMk id="6" creationId="{6F6709DB-42FB-09BF-CB4C-37FA184AA819}"/>
          </ac:spMkLst>
        </pc:spChg>
        <pc:spChg chg="add mod">
          <ac:chgData name="Lindholm, Tanja M" userId="5bf6bc2c-77e5-4689-b057-cac31ffb349b" providerId="ADAL" clId="{E98A3AA6-F3C7-4DB1-9791-919296981C4E}" dt="2023-05-16T13:09:41.151" v="2773"/>
          <ac:spMkLst>
            <pc:docMk/>
            <pc:sldMk cId="2401278270" sldId="287"/>
            <ac:spMk id="7" creationId="{894A6D21-7D92-801B-B246-2D0594F415FD}"/>
          </ac:spMkLst>
        </pc:spChg>
        <pc:spChg chg="mod">
          <ac:chgData name="Lindholm, Tanja M" userId="5bf6bc2c-77e5-4689-b057-cac31ffb349b" providerId="ADAL" clId="{E98A3AA6-F3C7-4DB1-9791-919296981C4E}" dt="2023-05-16T11:18:34.014" v="18" actId="21"/>
          <ac:spMkLst>
            <pc:docMk/>
            <pc:sldMk cId="2401278270" sldId="287"/>
            <ac:spMk id="296" creationId="{00000000-0000-0000-0000-000000000000}"/>
          </ac:spMkLst>
        </pc:spChg>
        <pc:picChg chg="add mod">
          <ac:chgData name="Lindholm, Tanja M" userId="5bf6bc2c-77e5-4689-b057-cac31ffb349b" providerId="ADAL" clId="{E98A3AA6-F3C7-4DB1-9791-919296981C4E}" dt="2023-05-16T13:13:01.211" v="2797" actId="962"/>
          <ac:picMkLst>
            <pc:docMk/>
            <pc:sldMk cId="2401278270" sldId="287"/>
            <ac:picMk id="4" creationId="{25BF442A-80C6-C1B6-4101-C78FFBB3F8F9}"/>
          </ac:picMkLst>
        </pc:picChg>
        <pc:picChg chg="add mod">
          <ac:chgData name="Lindholm, Tanja M" userId="5bf6bc2c-77e5-4689-b057-cac31ffb349b" providerId="ADAL" clId="{E98A3AA6-F3C7-4DB1-9791-919296981C4E}" dt="2023-05-16T13:09:41.151" v="2773"/>
          <ac:picMkLst>
            <pc:docMk/>
            <pc:sldMk cId="2401278270" sldId="287"/>
            <ac:picMk id="5" creationId="{FFE29E71-9112-9905-821C-AC16E3670734}"/>
          </ac:picMkLst>
        </pc:picChg>
        <pc:picChg chg="add mod">
          <ac:chgData name="Lindholm, Tanja M" userId="5bf6bc2c-77e5-4689-b057-cac31ffb349b" providerId="ADAL" clId="{E98A3AA6-F3C7-4DB1-9791-919296981C4E}" dt="2023-05-16T13:13:12.875" v="2798" actId="962"/>
          <ac:picMkLst>
            <pc:docMk/>
            <pc:sldMk cId="2401278270" sldId="287"/>
            <ac:picMk id="8" creationId="{9E895D49-2BAF-4C8A-D9EE-12C93124C057}"/>
          </ac:picMkLst>
        </pc:picChg>
      </pc:sldChg>
      <pc:sldChg chg="addSp delSp modSp new mod">
        <pc:chgData name="Lindholm, Tanja M" userId="5bf6bc2c-77e5-4689-b057-cac31ffb349b" providerId="ADAL" clId="{E98A3AA6-F3C7-4DB1-9791-919296981C4E}" dt="2023-05-16T13:15:11.610" v="2812" actId="962"/>
        <pc:sldMkLst>
          <pc:docMk/>
          <pc:sldMk cId="1539457383" sldId="288"/>
        </pc:sldMkLst>
        <pc:spChg chg="mod ord">
          <ac:chgData name="Lindholm, Tanja M" userId="5bf6bc2c-77e5-4689-b057-cac31ffb349b" providerId="ADAL" clId="{E98A3AA6-F3C7-4DB1-9791-919296981C4E}" dt="2023-05-16T13:15:08.607" v="2811"/>
          <ac:spMkLst>
            <pc:docMk/>
            <pc:sldMk cId="1539457383" sldId="288"/>
            <ac:spMk id="2" creationId="{6B8AE81C-95E1-C931-0B33-A8D35F20C98C}"/>
          </ac:spMkLst>
        </pc:spChg>
        <pc:spChg chg="del">
          <ac:chgData name="Lindholm, Tanja M" userId="5bf6bc2c-77e5-4689-b057-cac31ffb349b" providerId="ADAL" clId="{E98A3AA6-F3C7-4DB1-9791-919296981C4E}" dt="2023-05-16T13:10:45.002" v="2780" actId="478"/>
          <ac:spMkLst>
            <pc:docMk/>
            <pc:sldMk cId="1539457383" sldId="288"/>
            <ac:spMk id="3" creationId="{C2B6DADD-C5A6-68DA-DA2F-2FA6B8C47243}"/>
          </ac:spMkLst>
        </pc:spChg>
        <pc:picChg chg="add del mod">
          <ac:chgData name="Lindholm, Tanja M" userId="5bf6bc2c-77e5-4689-b057-cac31ffb349b" providerId="ADAL" clId="{E98A3AA6-F3C7-4DB1-9791-919296981C4E}" dt="2023-05-16T13:11:17.111" v="2786"/>
          <ac:picMkLst>
            <pc:docMk/>
            <pc:sldMk cId="1539457383" sldId="288"/>
            <ac:picMk id="4" creationId="{8A82F183-8084-ED33-EB60-42E172505ED0}"/>
          </ac:picMkLst>
        </pc:picChg>
        <pc:picChg chg="add del mod">
          <ac:chgData name="Lindholm, Tanja M" userId="5bf6bc2c-77e5-4689-b057-cac31ffb349b" providerId="ADAL" clId="{E98A3AA6-F3C7-4DB1-9791-919296981C4E}" dt="2023-05-16T13:11:17.111" v="2786"/>
          <ac:picMkLst>
            <pc:docMk/>
            <pc:sldMk cId="1539457383" sldId="288"/>
            <ac:picMk id="5" creationId="{51E30765-2B82-C3EB-E35C-1CE3367207A5}"/>
          </ac:picMkLst>
        </pc:picChg>
        <pc:picChg chg="add mod">
          <ac:chgData name="Lindholm, Tanja M" userId="5bf6bc2c-77e5-4689-b057-cac31ffb349b" providerId="ADAL" clId="{E98A3AA6-F3C7-4DB1-9791-919296981C4E}" dt="2023-05-16T13:11:54.396" v="2791" actId="1076"/>
          <ac:picMkLst>
            <pc:docMk/>
            <pc:sldMk cId="1539457383" sldId="288"/>
            <ac:picMk id="6" creationId="{C66EF9A2-B34C-5731-2FD0-A05C284A777E}"/>
          </ac:picMkLst>
        </pc:picChg>
        <pc:picChg chg="add mod">
          <ac:chgData name="Lindholm, Tanja M" userId="5bf6bc2c-77e5-4689-b057-cac31ffb349b" providerId="ADAL" clId="{E98A3AA6-F3C7-4DB1-9791-919296981C4E}" dt="2023-05-16T13:11:23.551" v="2788"/>
          <ac:picMkLst>
            <pc:docMk/>
            <pc:sldMk cId="1539457383" sldId="288"/>
            <ac:picMk id="7" creationId="{B5797DC3-887D-24AC-448D-E8ED2E3DE7A1}"/>
          </ac:picMkLst>
        </pc:picChg>
        <pc:picChg chg="add mod">
          <ac:chgData name="Lindholm, Tanja M" userId="5bf6bc2c-77e5-4689-b057-cac31ffb349b" providerId="ADAL" clId="{E98A3AA6-F3C7-4DB1-9791-919296981C4E}" dt="2023-05-16T13:15:11.610" v="2812" actId="962"/>
          <ac:picMkLst>
            <pc:docMk/>
            <pc:sldMk cId="1539457383" sldId="288"/>
            <ac:picMk id="8" creationId="{EA13DB62-B0AC-F413-7AFD-885E4F6F5EBC}"/>
          </ac:picMkLst>
        </pc:picChg>
      </pc:sldChg>
      <pc:sldChg chg="addSp delSp modSp new mod modNotesTx">
        <pc:chgData name="Lindholm, Tanja M" userId="5bf6bc2c-77e5-4689-b057-cac31ffb349b" providerId="ADAL" clId="{E98A3AA6-F3C7-4DB1-9791-919296981C4E}" dt="2023-05-17T07:33:47.175" v="3226" actId="1076"/>
        <pc:sldMkLst>
          <pc:docMk/>
          <pc:sldMk cId="774828336" sldId="289"/>
        </pc:sldMkLst>
        <pc:spChg chg="mod">
          <ac:chgData name="Lindholm, Tanja M" userId="5bf6bc2c-77e5-4689-b057-cac31ffb349b" providerId="ADAL" clId="{E98A3AA6-F3C7-4DB1-9791-919296981C4E}" dt="2023-05-16T13:19:07.723" v="2847" actId="20577"/>
          <ac:spMkLst>
            <pc:docMk/>
            <pc:sldMk cId="774828336" sldId="289"/>
            <ac:spMk id="2" creationId="{C2553F3A-ED07-164D-89BA-CDDC00D6448D}"/>
          </ac:spMkLst>
        </pc:spChg>
        <pc:spChg chg="del">
          <ac:chgData name="Lindholm, Tanja M" userId="5bf6bc2c-77e5-4689-b057-cac31ffb349b" providerId="ADAL" clId="{E98A3AA6-F3C7-4DB1-9791-919296981C4E}" dt="2023-05-16T13:17:30.610" v="2827" actId="478"/>
          <ac:spMkLst>
            <pc:docMk/>
            <pc:sldMk cId="774828336" sldId="289"/>
            <ac:spMk id="3" creationId="{0780D129-BDEE-259B-B2CB-4F8A885A1BC6}"/>
          </ac:spMkLst>
        </pc:spChg>
        <pc:spChg chg="add mod">
          <ac:chgData name="Lindholm, Tanja M" userId="5bf6bc2c-77e5-4689-b057-cac31ffb349b" providerId="ADAL" clId="{E98A3AA6-F3C7-4DB1-9791-919296981C4E}" dt="2023-05-17T07:33:47.175" v="3226" actId="1076"/>
          <ac:spMkLst>
            <pc:docMk/>
            <pc:sldMk cId="774828336" sldId="289"/>
            <ac:spMk id="6" creationId="{8E43BD08-2145-B762-C00C-EC6363DC55ED}"/>
          </ac:spMkLst>
        </pc:spChg>
        <pc:picChg chg="add mod">
          <ac:chgData name="Lindholm, Tanja M" userId="5bf6bc2c-77e5-4689-b057-cac31ffb349b" providerId="ADAL" clId="{E98A3AA6-F3C7-4DB1-9791-919296981C4E}" dt="2023-05-16T13:29:30.330" v="3128" actId="962"/>
          <ac:picMkLst>
            <pc:docMk/>
            <pc:sldMk cId="774828336" sldId="289"/>
            <ac:picMk id="4" creationId="{62E82A8C-FEE1-3692-D906-77BBCD6AE635}"/>
          </ac:picMkLst>
        </pc:picChg>
        <pc:picChg chg="add mod">
          <ac:chgData name="Lindholm, Tanja M" userId="5bf6bc2c-77e5-4689-b057-cac31ffb349b" providerId="ADAL" clId="{E98A3AA6-F3C7-4DB1-9791-919296981C4E}" dt="2023-05-16T13:17:40.840" v="2829"/>
          <ac:picMkLst>
            <pc:docMk/>
            <pc:sldMk cId="774828336" sldId="289"/>
            <ac:picMk id="5" creationId="{69E0999E-56D1-E2D7-0F6E-9C941EED465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8c7559445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8c7559445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7dd4a6834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7dd4a68346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98050cb9b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98050cb9b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dd4a6834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7dd4a68346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7b4c695ed5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7b4c695ed5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7b4c695ed5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7b4c695ed5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ab4f1f2c6a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ab4f1f2c6a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7b4c695ed5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7b4c695ed5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ab4f1f2c6a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ab4f1f2c6a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7b4c695ed5_0_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7b4c695ed5_0_2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9faf56dfc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9faf56dfc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7b4c695ed5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7b4c695ed5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7b4c695ed5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7b4c695ed5_0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7265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7b4c695ed5_0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7b4c695ed5_0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7b4c695ed5_0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7b4c695ed5_0_2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7b4c695ed5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17b4c695ed5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a6e0999a4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a6e0999a4a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aec615e13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1aec615e13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17246914e3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217246914e3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9b68455fee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9b68455fee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9b68455fee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9b68455fee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7b4c695ed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7b4c695ed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9582f2de5d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9582f2de5d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9582f2de5d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9582f2de5d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7b4c695ed5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7b4c695ed5_0_1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7dd4a6834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7dd4a68346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csc.fi/data/datasets/metadata-and-documentation/#data-organizati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rdmkit.elixir-europe.org/data_organisation#what-is-the-best-way-to-name-a-fil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lkrenameutility.co.uk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renamer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-scm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gitlab.com/gitlab-org/gitlab" TargetMode="External"/><Relationship Id="rId4" Type="http://schemas.openxmlformats.org/officeDocument/2006/relationships/hyperlink" Target="https://github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doi.org/10.5061/dryad.wstqjq2ht" TargetMode="Externa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doi.org/10.5061/dryad.wstqjq2ht" TargetMode="Externa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ojs.library.queensu.ca/index.php/IEE/issue/view/478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g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datalib.edina.ac.uk/mantra" TargetMode="External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arpentries.org/" TargetMode="External"/><Relationship Id="rId5" Type="http://schemas.openxmlformats.org/officeDocument/2006/relationships/hyperlink" Target="https://datacarpentry.org/spreadsheet-ecology-lesson/" TargetMode="External"/><Relationship Id="rId4" Type="http://schemas.openxmlformats.org/officeDocument/2006/relationships/hyperlink" Target="https://creativecommons.org/licenses/by/4.0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5281/zenodo.1914401" TargetMode="External"/><Relationship Id="rId13" Type="http://schemas.openxmlformats.org/officeDocument/2006/relationships/hyperlink" Target="https://www.jstatsoft.org/article/view/v059i10" TargetMode="External"/><Relationship Id="rId3" Type="http://schemas.openxmlformats.org/officeDocument/2006/relationships/hyperlink" Target="https://mitcommlab.mit.edu/be/commkit/file-structure/#ChooseScaleAims&#8203;https://mitcommlab.mit.edu/be/commkit/file-structure/#ChooseScaleAim" TargetMode="External"/><Relationship Id="rId7" Type="http://schemas.openxmlformats.org/officeDocument/2006/relationships/hyperlink" Target="https://rdmkit.elixir-europe.org/data_organisation#what-is-the-best-way-to-name-a-file" TargetMode="External"/><Relationship Id="rId12" Type="http://schemas.openxmlformats.org/officeDocument/2006/relationships/hyperlink" Target="https://datacarpentry.org/spreadsheet-ecology-lesson/02-common-mistakes/index.html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cs.csc.fi/data/datasets/metadata-and-documentation/#data-organization" TargetMode="External"/><Relationship Id="rId11" Type="http://schemas.openxmlformats.org/officeDocument/2006/relationships/hyperlink" Target="https://carpentries.org/" TargetMode="External"/><Relationship Id="rId5" Type="http://schemas.openxmlformats.org/officeDocument/2006/relationships/hyperlink" Target="https://github.com/mitcommlab/Coding-Documentation/blob/master/File-Structure-Case-Studies.md#three-examples-of-file-structures-for-different-project-types" TargetMode="External"/><Relationship Id="rId15" Type="http://schemas.openxmlformats.org/officeDocument/2006/relationships/hyperlink" Target="https://ojs.library.queensu.ca/index.php/IEE/issue/view/478" TargetMode="External"/><Relationship Id="rId10" Type="http://schemas.openxmlformats.org/officeDocument/2006/relationships/hyperlink" Target="https://datacarpentry.org/spreadsheet-ecology-lesson/" TargetMode="External"/><Relationship Id="rId4" Type="http://schemas.openxmlformats.org/officeDocument/2006/relationships/hyperlink" Target="https://github.com/mitcommlab/Coding-Documentation/blob/master/File-Structure-Case-Studies.md#case-study-2-a-simple-hierarchy%E2%80%8B" TargetMode="External"/><Relationship Id="rId9" Type="http://schemas.openxmlformats.org/officeDocument/2006/relationships/hyperlink" Target="https://doi.org/10.5061/dryad.wstqjq2ht" TargetMode="External"/><Relationship Id="rId14" Type="http://schemas.openxmlformats.org/officeDocument/2006/relationships/hyperlink" Target="https://peerj.com/preprints/3183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dmkit.elixir-europe.org/data_organisation#how-do-you-organise-files-in-a-folder-structur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hyperlink" Target="https://github.com/mitcommlab/Coding-Documentation/blob/master/File-Structure-Case-Studies.md#three-examples-of-file-structures-for-different-project-types" TargetMode="Externa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Datan organisoinnin ABC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Siiri Fuchs, Hanna Koivula, Tuija Korhonen, Tanja Lindholm, Päivi Rauste, Liisa Siipilehto</a:t>
            </a:r>
            <a:endParaRPr/>
          </a:p>
        </p:txBody>
      </p:sp>
      <p:pic>
        <p:nvPicPr>
          <p:cNvPr id="56" name="Google Shape;56;p13" descr="Musta valkoinen ympyrä missä henkilö keskellä. Creative Commons logo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4175" y="4408700"/>
            <a:ext cx="608800" cy="6088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167525" y="4408700"/>
            <a:ext cx="2783100" cy="6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80">
                <a:solidFill>
                  <a:srgbClr val="595959"/>
                </a:solidFill>
              </a:rPr>
              <a:t>CC BY 4.0  Siiri Fuchs, Hanna Koivula, Tuija Korhonen, Tanja Lindholm, Päivi Rauste, Liisa Siipilehto</a:t>
            </a:r>
            <a:endParaRPr sz="118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>
            <a:spLocks noGrp="1"/>
          </p:cNvSpPr>
          <p:nvPr>
            <p:ph type="title"/>
          </p:nvPr>
        </p:nvSpPr>
        <p:spPr>
          <a:xfrm>
            <a:off x="311700" y="3184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500" dirty="0" err="1">
                <a:solidFill>
                  <a:schemeClr val="dk2"/>
                </a:solidFill>
              </a:rPr>
              <a:t>Tiedostojen</a:t>
            </a:r>
            <a:r>
              <a:rPr lang="en-GB" sz="2500" dirty="0">
                <a:solidFill>
                  <a:schemeClr val="dk2"/>
                </a:solidFill>
              </a:rPr>
              <a:t> </a:t>
            </a:r>
            <a:r>
              <a:rPr lang="en-GB" sz="2500" dirty="0" err="1">
                <a:solidFill>
                  <a:schemeClr val="dk2"/>
                </a:solidFill>
              </a:rPr>
              <a:t>nimeäminen</a:t>
            </a:r>
            <a:endParaRPr sz="2500" dirty="0"/>
          </a:p>
        </p:txBody>
      </p:sp>
      <p:sp>
        <p:nvSpPr>
          <p:cNvPr id="126" name="Google Shape;126;p22"/>
          <p:cNvSpPr txBox="1">
            <a:spLocks noGrp="1"/>
          </p:cNvSpPr>
          <p:nvPr>
            <p:ph type="body" idx="1"/>
          </p:nvPr>
        </p:nvSpPr>
        <p:spPr>
          <a:xfrm>
            <a:off x="311700" y="891175"/>
            <a:ext cx="8520600" cy="14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-GB" sz="1400" b="1" dirty="0" err="1"/>
              <a:t>Tiedoston</a:t>
            </a:r>
            <a:r>
              <a:rPr lang="en-GB" sz="1400" b="1" dirty="0"/>
              <a:t> </a:t>
            </a:r>
            <a:r>
              <a:rPr lang="en-GB" sz="1400" b="1" dirty="0" err="1"/>
              <a:t>nimi</a:t>
            </a:r>
            <a:r>
              <a:rPr lang="en-GB" sz="1400" b="1" dirty="0"/>
              <a:t> on </a:t>
            </a:r>
            <a:r>
              <a:rPr lang="en-GB" sz="1400" b="1" dirty="0" err="1"/>
              <a:t>tiedoston</a:t>
            </a:r>
            <a:r>
              <a:rPr lang="en-GB" sz="1400" b="1" dirty="0"/>
              <a:t> </a:t>
            </a:r>
            <a:r>
              <a:rPr lang="en-GB" sz="1400" b="1" dirty="0" err="1"/>
              <a:t>päätunniste</a:t>
            </a:r>
            <a:r>
              <a:rPr lang="en-GB" sz="1400" dirty="0"/>
              <a:t>: </a:t>
            </a:r>
            <a:r>
              <a:rPr lang="en-GB" sz="1400" dirty="0" err="1"/>
              <a:t>lyhyet</a:t>
            </a:r>
            <a:r>
              <a:rPr lang="en-GB" sz="1400" dirty="0"/>
              <a:t> &amp; </a:t>
            </a:r>
            <a:r>
              <a:rPr lang="en-GB" sz="1400" dirty="0" err="1"/>
              <a:t>kuvaavat</a:t>
            </a:r>
            <a:r>
              <a:rPr lang="en-GB" sz="1400" dirty="0"/>
              <a:t> </a:t>
            </a:r>
            <a:r>
              <a:rPr lang="en-GB" sz="1400" dirty="0" err="1"/>
              <a:t>tiedostonimet</a:t>
            </a:r>
            <a:r>
              <a:rPr lang="en-GB" sz="1400" dirty="0"/>
              <a:t> </a:t>
            </a:r>
            <a:r>
              <a:rPr lang="en-GB" sz="1400" dirty="0" err="1"/>
              <a:t>kertovat</a:t>
            </a:r>
            <a:r>
              <a:rPr lang="en-GB" sz="1400" dirty="0"/>
              <a:t> </a:t>
            </a:r>
            <a:r>
              <a:rPr lang="en-GB" sz="1400" dirty="0" err="1"/>
              <a:t>mitä</a:t>
            </a:r>
            <a:r>
              <a:rPr lang="en-GB" sz="1400" dirty="0"/>
              <a:t> </a:t>
            </a:r>
            <a:r>
              <a:rPr lang="en-GB" sz="1400" dirty="0" err="1"/>
              <a:t>tiedosto</a:t>
            </a:r>
            <a:r>
              <a:rPr lang="en-GB" sz="1400" dirty="0"/>
              <a:t> </a:t>
            </a:r>
            <a:r>
              <a:rPr lang="en-GB" sz="1400" dirty="0" err="1"/>
              <a:t>sisältää</a:t>
            </a:r>
            <a:r>
              <a:rPr lang="en-GB" sz="1400" dirty="0"/>
              <a:t> </a:t>
            </a:r>
            <a:r>
              <a:rPr lang="en-GB" sz="1400" dirty="0" err="1"/>
              <a:t>ja</a:t>
            </a:r>
            <a:r>
              <a:rPr lang="en-GB" sz="1400" dirty="0"/>
              <a:t> </a:t>
            </a:r>
            <a:r>
              <a:rPr lang="en-GB" sz="1400" dirty="0" err="1"/>
              <a:t>helpottavat</a:t>
            </a:r>
            <a:r>
              <a:rPr lang="en-GB" sz="1400" dirty="0"/>
              <a:t> </a:t>
            </a:r>
            <a:r>
              <a:rPr lang="en-GB" sz="1400" dirty="0" err="1"/>
              <a:t>datan</a:t>
            </a:r>
            <a:r>
              <a:rPr lang="en-GB" sz="1400" dirty="0"/>
              <a:t> </a:t>
            </a:r>
            <a:r>
              <a:rPr lang="en-GB" sz="1400" dirty="0" err="1"/>
              <a:t>järjestämistä</a:t>
            </a:r>
            <a:r>
              <a:rPr lang="en-GB" sz="1400" dirty="0"/>
              <a:t>, </a:t>
            </a:r>
            <a:r>
              <a:rPr lang="en-GB" sz="1400" dirty="0" err="1"/>
              <a:t>mutta</a:t>
            </a:r>
            <a:r>
              <a:rPr lang="en-GB" sz="1400" dirty="0"/>
              <a:t> vain </a:t>
            </a:r>
            <a:r>
              <a:rPr lang="en-GB" sz="1400" dirty="0" err="1"/>
              <a:t>jos</a:t>
            </a:r>
            <a:r>
              <a:rPr lang="en-GB" sz="1400" dirty="0"/>
              <a:t> </a:t>
            </a:r>
            <a:r>
              <a:rPr lang="en-GB" sz="1400" dirty="0" err="1"/>
              <a:t>nimeäminen</a:t>
            </a:r>
            <a:r>
              <a:rPr lang="en-GB" sz="1400" dirty="0"/>
              <a:t> on </a:t>
            </a:r>
            <a:r>
              <a:rPr lang="en-GB" sz="1400" dirty="0" err="1"/>
              <a:t>ollut</a:t>
            </a:r>
            <a:r>
              <a:rPr lang="en-GB" sz="1400" dirty="0"/>
              <a:t> </a:t>
            </a:r>
            <a:r>
              <a:rPr lang="en-GB" sz="1400" b="1" dirty="0" err="1"/>
              <a:t>johdonmukaista</a:t>
            </a:r>
            <a:r>
              <a:rPr lang="en-GB" sz="1400" dirty="0"/>
              <a:t>.</a:t>
            </a:r>
            <a:endParaRPr sz="140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 dirty="0" err="1"/>
              <a:t>Tiedostojen</a:t>
            </a:r>
            <a:r>
              <a:rPr lang="en-GB" sz="1400" dirty="0"/>
              <a:t> </a:t>
            </a:r>
            <a:r>
              <a:rPr lang="en-GB" sz="1400" b="1" dirty="0" err="1"/>
              <a:t>nimeämiskäytäntö</a:t>
            </a:r>
            <a:r>
              <a:rPr lang="en-GB" sz="1400" b="1" dirty="0"/>
              <a:t> </a:t>
            </a:r>
            <a:r>
              <a:rPr lang="en-GB" sz="1400" b="1" dirty="0" err="1"/>
              <a:t>kannattaa</a:t>
            </a:r>
            <a:r>
              <a:rPr lang="en-GB" sz="1400" b="1" dirty="0"/>
              <a:t> </a:t>
            </a:r>
            <a:r>
              <a:rPr lang="en-GB" sz="1400" b="1" dirty="0" err="1"/>
              <a:t>sopia</a:t>
            </a:r>
            <a:r>
              <a:rPr lang="en-GB" sz="1400" b="1" dirty="0"/>
              <a:t> jo </a:t>
            </a:r>
            <a:r>
              <a:rPr lang="en-GB" sz="1400" b="1" dirty="0" err="1"/>
              <a:t>projektin</a:t>
            </a:r>
            <a:r>
              <a:rPr lang="en-GB" sz="1400" b="1" dirty="0"/>
              <a:t> </a:t>
            </a:r>
            <a:r>
              <a:rPr lang="en-GB" sz="1400" b="1" dirty="0" err="1"/>
              <a:t>alkuvaiheessa</a:t>
            </a:r>
            <a:r>
              <a:rPr lang="en-GB" sz="1400" b="1" dirty="0"/>
              <a:t> </a:t>
            </a:r>
            <a:r>
              <a:rPr lang="en-GB" sz="1400" b="1" dirty="0" err="1"/>
              <a:t>koko</a:t>
            </a:r>
            <a:r>
              <a:rPr lang="en-GB" sz="1400" b="1" dirty="0"/>
              <a:t> </a:t>
            </a:r>
            <a:r>
              <a:rPr lang="en-GB" sz="1400" b="1" dirty="0" err="1"/>
              <a:t>ryhmän</a:t>
            </a:r>
            <a:r>
              <a:rPr lang="en-GB" sz="1400" b="1" dirty="0"/>
              <a:t> </a:t>
            </a:r>
            <a:r>
              <a:rPr lang="en-GB" sz="1400" b="1" dirty="0" err="1"/>
              <a:t>kesken</a:t>
            </a:r>
            <a:r>
              <a:rPr lang="en-GB" sz="1400" dirty="0"/>
              <a:t> </a:t>
            </a:r>
            <a:r>
              <a:rPr lang="en-GB" sz="1400" dirty="0" err="1"/>
              <a:t>ja</a:t>
            </a:r>
            <a:r>
              <a:rPr lang="en-GB" sz="1400" dirty="0"/>
              <a:t> </a:t>
            </a:r>
            <a:r>
              <a:rPr lang="en-GB" sz="1400" dirty="0" err="1"/>
              <a:t>nimiin</a:t>
            </a:r>
            <a:r>
              <a:rPr lang="en-GB" sz="1400" dirty="0"/>
              <a:t> </a:t>
            </a:r>
            <a:r>
              <a:rPr lang="en-GB" sz="1400" dirty="0" err="1"/>
              <a:t>kannattaa</a:t>
            </a:r>
            <a:r>
              <a:rPr lang="en-GB" sz="1400" dirty="0"/>
              <a:t> </a:t>
            </a:r>
            <a:r>
              <a:rPr lang="en-GB" sz="1400" dirty="0" err="1"/>
              <a:t>sisällyttää</a:t>
            </a:r>
            <a:r>
              <a:rPr lang="en-GB" sz="1400" dirty="0"/>
              <a:t> </a:t>
            </a:r>
            <a:r>
              <a:rPr lang="en-GB" sz="1400" dirty="0" err="1"/>
              <a:t>projektille</a:t>
            </a:r>
            <a:r>
              <a:rPr lang="en-GB" sz="1400" dirty="0"/>
              <a:t> </a:t>
            </a:r>
            <a:r>
              <a:rPr lang="en-GB" sz="1400" dirty="0" err="1"/>
              <a:t>merkitykselliset</a:t>
            </a:r>
            <a:r>
              <a:rPr lang="en-GB" sz="1400" dirty="0"/>
              <a:t> </a:t>
            </a:r>
            <a:r>
              <a:rPr lang="en-GB" sz="1400" dirty="0" err="1"/>
              <a:t>elementit</a:t>
            </a:r>
            <a:r>
              <a:rPr lang="en-GB" sz="1400" dirty="0"/>
              <a:t>. </a:t>
            </a:r>
            <a:r>
              <a:rPr lang="en-GB" sz="1400" dirty="0" err="1"/>
              <a:t>Tärkeää</a:t>
            </a:r>
            <a:r>
              <a:rPr lang="en-GB" sz="1400" dirty="0"/>
              <a:t> on, </a:t>
            </a:r>
            <a:r>
              <a:rPr lang="en-GB" sz="1400" dirty="0" err="1"/>
              <a:t>että</a:t>
            </a:r>
            <a:r>
              <a:rPr lang="en-GB" sz="1400" dirty="0"/>
              <a:t> </a:t>
            </a:r>
            <a:r>
              <a:rPr lang="en-GB" sz="1400" dirty="0" err="1"/>
              <a:t>jokainen</a:t>
            </a:r>
            <a:r>
              <a:rPr lang="en-GB" sz="1400" dirty="0"/>
              <a:t> </a:t>
            </a:r>
            <a:r>
              <a:rPr lang="en-GB" sz="1400" dirty="0" err="1"/>
              <a:t>projektissa</a:t>
            </a:r>
            <a:r>
              <a:rPr lang="en-GB" sz="1400" dirty="0"/>
              <a:t> </a:t>
            </a:r>
            <a:r>
              <a:rPr lang="en-GB" sz="1400" dirty="0" err="1"/>
              <a:t>seuraa</a:t>
            </a:r>
            <a:r>
              <a:rPr lang="en-GB" sz="1400" dirty="0"/>
              <a:t> </a:t>
            </a:r>
            <a:r>
              <a:rPr lang="en-GB" sz="1400" dirty="0" err="1"/>
              <a:t>sovittua</a:t>
            </a:r>
            <a:r>
              <a:rPr lang="en-GB" sz="1400" dirty="0"/>
              <a:t> </a:t>
            </a:r>
            <a:r>
              <a:rPr lang="en-GB" sz="1400" dirty="0" err="1"/>
              <a:t>tiedostojen</a:t>
            </a:r>
            <a:r>
              <a:rPr lang="en-GB" sz="1400" dirty="0"/>
              <a:t> </a:t>
            </a:r>
            <a:r>
              <a:rPr lang="en-GB" sz="1400" dirty="0" err="1"/>
              <a:t>nimeämismallia</a:t>
            </a:r>
            <a:r>
              <a:rPr lang="en-GB" sz="1400" dirty="0"/>
              <a:t>.</a:t>
            </a:r>
            <a:endParaRPr sz="1400" dirty="0"/>
          </a:p>
        </p:txBody>
      </p:sp>
      <p:sp>
        <p:nvSpPr>
          <p:cNvPr id="127" name="Google Shape;127;p22"/>
          <p:cNvSpPr txBox="1"/>
          <p:nvPr/>
        </p:nvSpPr>
        <p:spPr>
          <a:xfrm>
            <a:off x="586850" y="2463538"/>
            <a:ext cx="7456500" cy="2090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 b="1" dirty="0" err="1">
                <a:solidFill>
                  <a:srgbClr val="73757D"/>
                </a:solidFill>
                <a:latin typeface="+mn-lt"/>
                <a:ea typeface="Open Sans"/>
                <a:cs typeface="Open Sans"/>
                <a:sym typeface="Open Sans"/>
              </a:rPr>
              <a:t>Esimerkkielementtejä</a:t>
            </a:r>
            <a:r>
              <a:rPr lang="en-GB" sz="1300" b="1" dirty="0">
                <a:solidFill>
                  <a:srgbClr val="73757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300" b="1" dirty="0" err="1">
                <a:solidFill>
                  <a:srgbClr val="73757D"/>
                </a:solidFill>
                <a:latin typeface="+mn-lt"/>
                <a:ea typeface="Open Sans"/>
                <a:cs typeface="Open Sans"/>
                <a:sym typeface="Open Sans"/>
              </a:rPr>
              <a:t>sisällytettäväksi</a:t>
            </a:r>
            <a:r>
              <a:rPr lang="en-GB" sz="1300" b="1" dirty="0">
                <a:solidFill>
                  <a:srgbClr val="73757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300" b="1" dirty="0" err="1">
                <a:solidFill>
                  <a:srgbClr val="73757D"/>
                </a:solidFill>
                <a:latin typeface="+mn-lt"/>
                <a:ea typeface="Open Sans"/>
                <a:cs typeface="Open Sans"/>
                <a:sym typeface="Open Sans"/>
              </a:rPr>
              <a:t>tiedostojen</a:t>
            </a:r>
            <a:r>
              <a:rPr lang="en-GB" sz="1300" b="1" dirty="0">
                <a:solidFill>
                  <a:srgbClr val="73757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300" b="1" dirty="0" err="1">
                <a:solidFill>
                  <a:srgbClr val="73757D"/>
                </a:solidFill>
                <a:latin typeface="+mn-lt"/>
                <a:ea typeface="Open Sans"/>
                <a:cs typeface="Open Sans"/>
                <a:sym typeface="Open Sans"/>
              </a:rPr>
              <a:t>nimiin</a:t>
            </a:r>
            <a:endParaRPr sz="1300" b="1" dirty="0">
              <a:solidFill>
                <a:srgbClr val="73757D"/>
              </a:solidFill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Char char="●"/>
            </a:pP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Luomispäivä</a:t>
            </a:r>
            <a:endParaRPr sz="1200" dirty="0">
              <a:solidFill>
                <a:srgbClr val="2A2E3D"/>
              </a:solidFill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Char char="●"/>
            </a:pP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Projektin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numero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/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kokeen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numero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akronyymi</a:t>
            </a:r>
            <a:endParaRPr sz="1200" dirty="0">
              <a:solidFill>
                <a:srgbClr val="2A2E3D"/>
              </a:solidFill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Char char="●"/>
            </a:pP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Datatyypit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(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näyte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ID,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analyysi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olosuhteet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muutokset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ym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.) </a:t>
            </a:r>
            <a:endParaRPr sz="1200" dirty="0">
              <a:solidFill>
                <a:srgbClr val="2A2E3D"/>
              </a:solidFill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Char char="●"/>
            </a:pP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Paikka /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koordinaatit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endParaRPr sz="1200" dirty="0">
              <a:solidFill>
                <a:srgbClr val="2A2E3D"/>
              </a:solidFill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Char char="●"/>
            </a:pP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Tekijän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nimi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/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nimikirjaimet</a:t>
            </a:r>
            <a:endParaRPr sz="1200" dirty="0">
              <a:solidFill>
                <a:srgbClr val="2A2E3D"/>
              </a:solidFill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Char char="●"/>
            </a:pP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Versionumero</a:t>
            </a:r>
            <a:endParaRPr sz="1200" dirty="0">
              <a:solidFill>
                <a:srgbClr val="2A2E3D"/>
              </a:solidFill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Char char="●"/>
            </a:pP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Viimeiset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kolme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kirjainta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kertoo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tiedostoformaatin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 (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esim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. .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xls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, .rtf, .mov, .</a:t>
            </a:r>
            <a:r>
              <a:rPr lang="en-GB" sz="1200" dirty="0" err="1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tif</a:t>
            </a:r>
            <a:r>
              <a:rPr lang="en-GB" sz="1200" dirty="0">
                <a:solidFill>
                  <a:srgbClr val="2A2E3D"/>
                </a:solidFill>
                <a:latin typeface="+mn-lt"/>
                <a:ea typeface="Open Sans"/>
                <a:cs typeface="Open Sans"/>
                <a:sym typeface="Open Sans"/>
              </a:rPr>
              <a:t>, .doc)</a:t>
            </a:r>
            <a:endParaRPr dirty="0">
              <a:solidFill>
                <a:schemeClr val="dk2"/>
              </a:solidFill>
              <a:latin typeface="+mn-lt"/>
            </a:endParaRPr>
          </a:p>
        </p:txBody>
      </p:sp>
      <p:sp>
        <p:nvSpPr>
          <p:cNvPr id="125" name="Google Shape;125;p22"/>
          <p:cNvSpPr txBox="1">
            <a:spLocks noGrp="1"/>
          </p:cNvSpPr>
          <p:nvPr>
            <p:ph type="body" idx="1"/>
          </p:nvPr>
        </p:nvSpPr>
        <p:spPr>
          <a:xfrm>
            <a:off x="311700" y="4489525"/>
            <a:ext cx="4992900" cy="6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Lähteet:</a:t>
            </a:r>
            <a:endParaRPr sz="1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u="sng">
                <a:solidFill>
                  <a:schemeClr val="hlink"/>
                </a:solidFill>
                <a:hlinkClick r:id="rId3"/>
              </a:rPr>
              <a:t>https://docs.csc.fi/data/datasets/metadata-and-documentation/#data-organization</a:t>
            </a:r>
            <a:endParaRPr sz="1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u="sng">
                <a:solidFill>
                  <a:schemeClr val="hlink"/>
                </a:solidFill>
                <a:hlinkClick r:id="rId4"/>
              </a:rPr>
              <a:t>https://rdmkit.elixir-europe.org/data_organisation#what-is-the-best-way-to-name-a-file</a:t>
            </a:r>
            <a:r>
              <a:rPr lang="en-GB" sz="1000"/>
              <a:t> </a:t>
            </a:r>
            <a:endParaRPr sz="1000"/>
          </a:p>
        </p:txBody>
      </p:sp>
      <p:sp>
        <p:nvSpPr>
          <p:cNvPr id="128" name="Google Shape;128;p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545350" y="236625"/>
            <a:ext cx="33702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050" dirty="0">
                <a:solidFill>
                  <a:srgbClr val="D63384"/>
                </a:solidFill>
                <a:latin typeface="Open Sans"/>
                <a:ea typeface="Open Sans"/>
                <a:cs typeface="Open Sans"/>
                <a:sym typeface="Open Sans"/>
              </a:rPr>
              <a:t>20221202_Mountain_EXP2_Kilpis_DATA_V01.xls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title"/>
          </p:nvPr>
        </p:nvSpPr>
        <p:spPr>
          <a:xfrm>
            <a:off x="311700" y="123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500" dirty="0" err="1">
                <a:solidFill>
                  <a:schemeClr val="dk2"/>
                </a:solidFill>
              </a:rPr>
              <a:t>Vinkkejä</a:t>
            </a:r>
            <a:r>
              <a:rPr lang="en-GB" sz="2500" dirty="0">
                <a:solidFill>
                  <a:schemeClr val="dk2"/>
                </a:solidFill>
              </a:rPr>
              <a:t> </a:t>
            </a:r>
            <a:r>
              <a:rPr lang="en-GB" sz="2500" dirty="0" err="1">
                <a:solidFill>
                  <a:schemeClr val="dk2"/>
                </a:solidFill>
              </a:rPr>
              <a:t>tiedostojen</a:t>
            </a:r>
            <a:r>
              <a:rPr lang="en-GB" sz="2500" dirty="0">
                <a:solidFill>
                  <a:schemeClr val="dk2"/>
                </a:solidFill>
              </a:rPr>
              <a:t> </a:t>
            </a:r>
            <a:r>
              <a:rPr lang="en-GB" sz="2500" dirty="0" err="1">
                <a:solidFill>
                  <a:schemeClr val="dk2"/>
                </a:solidFill>
              </a:rPr>
              <a:t>nimeämiseen</a:t>
            </a:r>
            <a:endParaRPr sz="2500" dirty="0"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1"/>
          </p:nvPr>
        </p:nvSpPr>
        <p:spPr>
          <a:xfrm>
            <a:off x="311700" y="891175"/>
            <a:ext cx="8520600" cy="310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AutoNum type="arabicPeriod"/>
            </a:pP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Tasapainoile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elementtien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määrän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kanssa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: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liian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monta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tekee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nimestä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vaikeasti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ymmärrettävän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liian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vähän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puolestaan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geneerisen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. </a:t>
            </a:r>
            <a:endParaRPr sz="1200" dirty="0">
              <a:solidFill>
                <a:schemeClr val="tx1"/>
              </a:solidFill>
              <a:highlight>
                <a:srgbClr val="FFFFFF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AutoNum type="arabicPeriod"/>
            </a:pP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Järjestä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elementit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yleisestä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spesifiseen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.</a:t>
            </a:r>
            <a:endParaRPr sz="1200" dirty="0">
              <a:solidFill>
                <a:schemeClr val="tx1"/>
              </a:solidFill>
              <a:highlight>
                <a:srgbClr val="FFFFFF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AutoNum type="arabicPeriod"/>
            </a:pP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Käytä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merkityksellisiä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lyhenteitä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.</a:t>
            </a:r>
            <a:endParaRPr sz="1200" dirty="0">
              <a:solidFill>
                <a:schemeClr val="tx1"/>
              </a:solidFill>
              <a:highlight>
                <a:srgbClr val="FFFFFF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AutoNum type="arabicPeriod"/>
            </a:pP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Käytä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alaviivaa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(_),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väliviivaa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(-) tai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isoa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alkukirjainta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elementtien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erottamiseen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nimessä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.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Älä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käytä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välilyöntiä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tai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erikoismerkkejä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: ?!&amp; , * % # ; * ( ) @$ ^ ~ ‘ { } [ ] &lt; &gt;.</a:t>
            </a:r>
            <a:endParaRPr sz="1200" dirty="0">
              <a:solidFill>
                <a:schemeClr val="tx1"/>
              </a:solidFill>
              <a:highlight>
                <a:srgbClr val="FFFFFF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AutoNum type="arabicPeriod"/>
            </a:pP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Käytä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päivämääräformaattina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(ISO8601): YYYYMMDD (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vuosi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, kk,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päivä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),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ja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aika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jos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tarpeen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HHMMSS (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tunnit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minuutit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sekunnit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).</a:t>
            </a:r>
            <a:endParaRPr sz="1200" dirty="0">
              <a:solidFill>
                <a:schemeClr val="tx1"/>
              </a:solidFill>
              <a:highlight>
                <a:srgbClr val="FFFFFF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AutoNum type="arabicPeriod"/>
            </a:pP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Sisällytä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versionumero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nimeen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jos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tarpeen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: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vähintään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kaksi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numeroa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(V02)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ja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pidennä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jos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tarpeen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pienemmille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korjauksille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(V02-03).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Ensimmäiset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nollat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mahdollistavat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että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tiedostot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järjestyvät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oikein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. </a:t>
            </a:r>
            <a:endParaRPr sz="1200" dirty="0">
              <a:solidFill>
                <a:schemeClr val="tx1"/>
              </a:solidFill>
              <a:highlight>
                <a:srgbClr val="FFFFFF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AutoNum type="arabicPeriod"/>
            </a:pP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Kirjoita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nimeämiskäytäntösi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ylös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ja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selitä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lyhenteet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dokumentaatiossasi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(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esim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. Readme-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tiedosto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). </a:t>
            </a:r>
            <a:endParaRPr sz="1200" dirty="0">
              <a:solidFill>
                <a:schemeClr val="tx1"/>
              </a:solidFill>
              <a:highlight>
                <a:srgbClr val="FFFFFF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AutoNum type="arabicPeriod"/>
            </a:pP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Jos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joudut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uudelleen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nimeämään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ison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määrän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tiedostoja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hallitaksesi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tiedostoja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helpommin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, on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mahdollista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käyttää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sovelluksia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esim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. 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+mn-lt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Bulk Rename Utility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(Windows, free), 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uFill>
                  <a:noFill/>
                </a:uFill>
                <a:latin typeface="+mn-lt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Renamer4Mac</a:t>
            </a:r>
            <a:r>
              <a:rPr lang="en-GB" sz="1200" dirty="0">
                <a:solidFill>
                  <a:schemeClr val="tx1"/>
                </a:solidFill>
                <a:highlight>
                  <a:srgbClr val="FFFFFF"/>
                </a:highlight>
                <a:latin typeface="+mn-lt"/>
                <a:ea typeface="Open Sans"/>
                <a:cs typeface="Open Sans"/>
                <a:sym typeface="Open Sans"/>
              </a:rPr>
              <a:t> (Mac).</a:t>
            </a:r>
            <a:endParaRPr sz="1200" dirty="0">
              <a:solidFill>
                <a:schemeClr val="tx1"/>
              </a:solidFill>
              <a:highlight>
                <a:srgbClr val="FFFFFF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400" b="1" dirty="0">
              <a:solidFill>
                <a:schemeClr val="tx1"/>
              </a:solidFill>
            </a:endParaRPr>
          </a:p>
        </p:txBody>
      </p:sp>
      <p:sp>
        <p:nvSpPr>
          <p:cNvPr id="135" name="Google Shape;135;p23"/>
          <p:cNvSpPr txBox="1"/>
          <p:nvPr/>
        </p:nvSpPr>
        <p:spPr>
          <a:xfrm>
            <a:off x="632875" y="3993750"/>
            <a:ext cx="6950100" cy="975621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>
            <a:solidFill>
              <a:srgbClr val="93C4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ESIMERKKI: </a:t>
            </a:r>
            <a:r>
              <a:rPr lang="en-GB" sz="1200" b="1" dirty="0" err="1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Tunturiprojekti</a:t>
            </a:r>
            <a:r>
              <a:rPr lang="en-GB" sz="1200" b="1" dirty="0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GB" sz="1200" b="1" dirty="0" err="1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koe</a:t>
            </a:r>
            <a:r>
              <a:rPr lang="en-GB" sz="1200" b="1" dirty="0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 2, </a:t>
            </a:r>
            <a:r>
              <a:rPr lang="en-GB" sz="1200" b="1" dirty="0" err="1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tehty</a:t>
            </a:r>
            <a:r>
              <a:rPr lang="en-GB" sz="1200" b="1" dirty="0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200" b="1" dirty="0" err="1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Kilpisjärvellä</a:t>
            </a:r>
            <a:r>
              <a:rPr lang="en-GB" sz="1200" b="1" dirty="0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GB" sz="1200" b="1" dirty="0" err="1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datatiedosto</a:t>
            </a:r>
            <a:r>
              <a:rPr lang="en-GB" sz="1200" b="1" dirty="0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200" b="1" dirty="0" err="1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luotu</a:t>
            </a:r>
            <a:r>
              <a:rPr lang="en-GB" sz="1200" b="1" dirty="0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 2.12.2022 </a:t>
            </a:r>
            <a:endParaRPr sz="1200" b="1" dirty="0">
              <a:solidFill>
                <a:srgbClr val="2A2E3D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Char char="●"/>
            </a:pPr>
            <a:r>
              <a:rPr lang="en-GB" sz="1200" dirty="0" err="1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Tiedoston</a:t>
            </a:r>
            <a:r>
              <a:rPr lang="en-GB" sz="1200" dirty="0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nimi</a:t>
            </a:r>
            <a:r>
              <a:rPr lang="en-GB" sz="1200" dirty="0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GB" sz="105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20221202_Mountain_EXP2_Kilpis_DATA_V01.xls</a:t>
            </a:r>
            <a:endParaRPr sz="1050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2E3D"/>
              </a:buClr>
              <a:buSzPts val="1200"/>
              <a:buFont typeface="Open Sans"/>
              <a:buChar char="●"/>
            </a:pPr>
            <a:r>
              <a:rPr lang="en-GB" sz="1200" dirty="0" err="1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Selitys</a:t>
            </a:r>
            <a:r>
              <a:rPr lang="en-GB" sz="1200" dirty="0">
                <a:solidFill>
                  <a:srgbClr val="2A2E3D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GB" sz="105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Time_ProjectAbbreviation_ExperimentNumber_Location_TypeOfData_VersionNumber</a:t>
            </a:r>
            <a:endParaRPr sz="1050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6" name="Google Shape;136;p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545350" y="236625"/>
            <a:ext cx="33702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050" dirty="0">
                <a:solidFill>
                  <a:srgbClr val="D63384"/>
                </a:solidFill>
                <a:latin typeface="Open Sans"/>
                <a:ea typeface="Open Sans"/>
                <a:cs typeface="Open Sans"/>
                <a:sym typeface="Open Sans"/>
              </a:rPr>
              <a:t>20221202_Mountain_EXP2_Kilpis_DATA_V01.xls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5417100" cy="8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Versionhallinta</a:t>
            </a:r>
            <a:r>
              <a:rPr lang="en-GB" dirty="0"/>
              <a:t> </a:t>
            </a:r>
            <a:r>
              <a:rPr lang="en-GB" dirty="0" err="1"/>
              <a:t>auttaa</a:t>
            </a:r>
            <a:r>
              <a:rPr lang="en-GB" dirty="0"/>
              <a:t> </a:t>
            </a:r>
            <a:r>
              <a:rPr lang="en-GB" dirty="0" err="1"/>
              <a:t>pitämään</a:t>
            </a:r>
            <a:r>
              <a:rPr lang="en-GB" dirty="0"/>
              <a:t> </a:t>
            </a:r>
            <a:r>
              <a:rPr lang="en-GB" dirty="0" err="1"/>
              <a:t>datan</a:t>
            </a:r>
            <a:r>
              <a:rPr lang="en-GB" dirty="0"/>
              <a:t> </a:t>
            </a:r>
            <a:r>
              <a:rPr lang="en-GB" dirty="0" err="1"/>
              <a:t>järjestyksessä</a:t>
            </a:r>
            <a:r>
              <a:rPr lang="en-GB" dirty="0"/>
              <a:t>! </a:t>
            </a:r>
            <a:endParaRPr dirty="0"/>
          </a:p>
        </p:txBody>
      </p:sp>
      <p:sp>
        <p:nvSpPr>
          <p:cNvPr id="142" name="Google Shape;142;p24"/>
          <p:cNvSpPr txBox="1">
            <a:spLocks noGrp="1"/>
          </p:cNvSpPr>
          <p:nvPr>
            <p:ph type="body" idx="1"/>
          </p:nvPr>
        </p:nvSpPr>
        <p:spPr>
          <a:xfrm>
            <a:off x="311700" y="14829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>
                <a:solidFill>
                  <a:schemeClr val="tx1"/>
                </a:solidFill>
              </a:rPr>
              <a:t>Versionhallinta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voidaan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tehdä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joko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manuaalisesti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jolloin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tiedoston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nimen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loppuun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liitetään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juokseva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numero</a:t>
            </a:r>
            <a:r>
              <a:rPr lang="en-GB" dirty="0">
                <a:solidFill>
                  <a:schemeClr val="tx1"/>
                </a:solidFill>
              </a:rPr>
              <a:t> (_v03), tai </a:t>
            </a:r>
            <a:r>
              <a:rPr lang="en-GB" dirty="0" err="1">
                <a:solidFill>
                  <a:schemeClr val="tx1"/>
                </a:solidFill>
              </a:rPr>
              <a:t>automaattisesti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mikä</a:t>
            </a:r>
            <a:r>
              <a:rPr lang="en-GB" dirty="0">
                <a:solidFill>
                  <a:schemeClr val="tx1"/>
                </a:solidFill>
              </a:rPr>
              <a:t> on </a:t>
            </a:r>
            <a:r>
              <a:rPr lang="en-GB" dirty="0" err="1">
                <a:solidFill>
                  <a:schemeClr val="tx1"/>
                </a:solidFill>
              </a:rPr>
              <a:t>suositeltavin</a:t>
            </a:r>
            <a:r>
              <a:rPr lang="en-GB" dirty="0">
                <a:solidFill>
                  <a:schemeClr val="tx1"/>
                </a:solidFill>
              </a:rPr>
              <a:t> tapa. </a:t>
            </a:r>
            <a:endParaRPr dirty="0">
              <a:solidFill>
                <a:schemeClr val="tx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 err="1">
                <a:solidFill>
                  <a:schemeClr val="tx1"/>
                </a:solidFill>
              </a:rPr>
              <a:t>Automaattinen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versionhallinta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voidaan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toteuttaa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u="sng" dirty="0" err="1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</a:t>
            </a:r>
            <a:r>
              <a:rPr lang="en-GB" dirty="0" err="1">
                <a:solidFill>
                  <a:schemeClr val="tx1"/>
                </a:solidFill>
              </a:rPr>
              <a:t>in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u="sng" dirty="0" err="1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GitHub</a:t>
            </a:r>
            <a:r>
              <a:rPr lang="en-GB" dirty="0" err="1">
                <a:solidFill>
                  <a:schemeClr val="tx1"/>
                </a:solidFill>
              </a:rPr>
              <a:t>in</a:t>
            </a:r>
            <a:r>
              <a:rPr lang="en-GB" dirty="0">
                <a:solidFill>
                  <a:schemeClr val="tx1"/>
                </a:solidFill>
              </a:rPr>
              <a:t> tai </a:t>
            </a:r>
            <a:r>
              <a:rPr lang="en-GB" u="sng" dirty="0" err="1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GitLab</a:t>
            </a:r>
            <a:r>
              <a:rPr lang="en-GB" dirty="0" err="1">
                <a:solidFill>
                  <a:schemeClr val="tx1"/>
                </a:solidFill>
              </a:rPr>
              <a:t>in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kaltaisilla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ohjelmistoilla</a:t>
            </a:r>
            <a:r>
              <a:rPr lang="en-GB" dirty="0">
                <a:solidFill>
                  <a:schemeClr val="tx1"/>
                </a:solidFill>
              </a:rPr>
              <a:t> (</a:t>
            </a:r>
            <a:r>
              <a:rPr lang="en-GB" dirty="0" err="1">
                <a:solidFill>
                  <a:schemeClr val="tx1"/>
                </a:solidFill>
              </a:rPr>
              <a:t>organisaatiosi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saattaa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tarjota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integroitua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ratkaisua</a:t>
            </a:r>
            <a:r>
              <a:rPr lang="en-GB" dirty="0">
                <a:solidFill>
                  <a:schemeClr val="tx1"/>
                </a:solidFill>
              </a:rPr>
              <a:t>). 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>
                <a:solidFill>
                  <a:schemeClr val="tx1"/>
                </a:solidFill>
              </a:rPr>
              <a:t>Voit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käyttää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myös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pilvitallennusratkaisuja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jotka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yleensä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tarjoavat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automaattisen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tiedostojen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versioinnin</a:t>
            </a:r>
            <a:r>
              <a:rPr lang="en-GB" dirty="0">
                <a:solidFill>
                  <a:schemeClr val="tx1"/>
                </a:solidFill>
              </a:rPr>
              <a:t>. </a:t>
            </a:r>
            <a:r>
              <a:rPr lang="en-GB" dirty="0" err="1">
                <a:solidFill>
                  <a:schemeClr val="tx1"/>
                </a:solidFill>
              </a:rPr>
              <a:t>Versionhallintajärjestelmiä</a:t>
            </a:r>
            <a:r>
              <a:rPr lang="en-GB" dirty="0">
                <a:solidFill>
                  <a:schemeClr val="tx1"/>
                </a:solidFill>
              </a:rPr>
              <a:t> on </a:t>
            </a:r>
            <a:r>
              <a:rPr lang="en-GB" dirty="0" err="1">
                <a:solidFill>
                  <a:schemeClr val="tx1"/>
                </a:solidFill>
              </a:rPr>
              <a:t>useita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sekä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avoimen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lähdekoodin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että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kaupallisia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suljettuja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toteutuksia</a:t>
            </a:r>
            <a:r>
              <a:rPr lang="en-GB" dirty="0">
                <a:solidFill>
                  <a:schemeClr val="tx1"/>
                </a:solidFill>
              </a:rPr>
              <a:t>.</a:t>
            </a:r>
            <a:endParaRPr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43" name="Google Shape;143;p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572650" y="171675"/>
            <a:ext cx="3370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dirty="0">
                <a:solidFill>
                  <a:srgbClr val="D63384"/>
                </a:solidFill>
                <a:latin typeface="Open Sans"/>
                <a:ea typeface="Open Sans"/>
                <a:cs typeface="Open Sans"/>
                <a:sym typeface="Open Sans"/>
              </a:rPr>
              <a:t>20221202_Mountain_EXP2_Kilpis_DATA_V01.xls</a:t>
            </a:r>
            <a:endParaRPr sz="1050" dirty="0">
              <a:solidFill>
                <a:srgbClr val="D6338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50" dirty="0">
                <a:solidFill>
                  <a:srgbClr val="D63384"/>
                </a:solidFill>
                <a:latin typeface="Open Sans"/>
                <a:ea typeface="Open Sans"/>
                <a:cs typeface="Open Sans"/>
                <a:sym typeface="Open Sans"/>
              </a:rPr>
              <a:t>20221202_Mountain_EXP2_Kilpis_DATA_V02.xls</a:t>
            </a:r>
            <a:endParaRPr sz="1050" dirty="0">
              <a:solidFill>
                <a:srgbClr val="D6338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Tärkeää</a:t>
            </a:r>
            <a:r>
              <a:rPr lang="en-GB" dirty="0"/>
              <a:t> </a:t>
            </a:r>
            <a:r>
              <a:rPr lang="en-GB" dirty="0" err="1"/>
              <a:t>muistaa</a:t>
            </a:r>
            <a:r>
              <a:rPr lang="en-GB" dirty="0"/>
              <a:t> </a:t>
            </a:r>
            <a:r>
              <a:rPr lang="en-GB" dirty="0" err="1"/>
              <a:t>versionhallinnassa</a:t>
            </a:r>
            <a:endParaRPr dirty="0"/>
          </a:p>
        </p:txBody>
      </p:sp>
      <p:sp>
        <p:nvSpPr>
          <p:cNvPr id="149" name="Google Shape;149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 err="1">
                <a:solidFill>
                  <a:schemeClr val="tx1"/>
                </a:solidFill>
              </a:rPr>
              <a:t>Versionhallinta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tuottaa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tiedostosta</a:t>
            </a:r>
            <a:r>
              <a:rPr lang="en-GB" sz="1700" dirty="0">
                <a:solidFill>
                  <a:schemeClr val="tx1"/>
                </a:solidFill>
              </a:rPr>
              <a:t> (</a:t>
            </a:r>
            <a:r>
              <a:rPr lang="en-GB" sz="1700" dirty="0" err="1">
                <a:solidFill>
                  <a:schemeClr val="tx1"/>
                </a:solidFill>
              </a:rPr>
              <a:t>muutetun</a:t>
            </a:r>
            <a:r>
              <a:rPr lang="en-GB" sz="1700" dirty="0">
                <a:solidFill>
                  <a:schemeClr val="tx1"/>
                </a:solidFill>
              </a:rPr>
              <a:t>) </a:t>
            </a:r>
            <a:r>
              <a:rPr lang="en-GB" sz="1700" dirty="0" err="1">
                <a:solidFill>
                  <a:schemeClr val="tx1"/>
                </a:solidFill>
              </a:rPr>
              <a:t>kopion</a:t>
            </a:r>
            <a:r>
              <a:rPr lang="en-GB" sz="1700" dirty="0">
                <a:solidFill>
                  <a:schemeClr val="tx1"/>
                </a:solidFill>
              </a:rPr>
              <a:t>, </a:t>
            </a:r>
            <a:r>
              <a:rPr lang="en-GB" sz="1700" dirty="0" err="1">
                <a:solidFill>
                  <a:schemeClr val="tx1"/>
                </a:solidFill>
              </a:rPr>
              <a:t>joka</a:t>
            </a:r>
            <a:r>
              <a:rPr lang="en-GB" sz="1700" dirty="0">
                <a:solidFill>
                  <a:schemeClr val="tx1"/>
                </a:solidFill>
              </a:rPr>
              <a:t> on </a:t>
            </a:r>
            <a:r>
              <a:rPr lang="en-GB" sz="1700" dirty="0" err="1">
                <a:solidFill>
                  <a:schemeClr val="tx1"/>
                </a:solidFill>
              </a:rPr>
              <a:t>merkitty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yksiselitteisesti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versionumerolla</a:t>
            </a:r>
            <a:r>
              <a:rPr lang="en-GB" sz="1700" dirty="0">
                <a:solidFill>
                  <a:schemeClr val="tx1"/>
                </a:solidFill>
              </a:rPr>
              <a:t>. </a:t>
            </a:r>
            <a:r>
              <a:rPr lang="en-GB" sz="1700" dirty="0" err="1">
                <a:solidFill>
                  <a:schemeClr val="tx1"/>
                </a:solidFill>
              </a:rPr>
              <a:t>Versionhallinta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mahdollistaa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palautuksen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edelliseen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versioon</a:t>
            </a:r>
            <a:r>
              <a:rPr lang="en-GB" sz="1700" dirty="0">
                <a:solidFill>
                  <a:schemeClr val="tx1"/>
                </a:solidFill>
              </a:rPr>
              <a:t>, </a:t>
            </a:r>
            <a:r>
              <a:rPr lang="en-GB" sz="1700" dirty="0" err="1">
                <a:solidFill>
                  <a:schemeClr val="tx1"/>
                </a:solidFill>
              </a:rPr>
              <a:t>mikä</a:t>
            </a:r>
            <a:r>
              <a:rPr lang="en-GB" sz="1700" dirty="0">
                <a:solidFill>
                  <a:schemeClr val="tx1"/>
                </a:solidFill>
              </a:rPr>
              <a:t> on </a:t>
            </a:r>
            <a:r>
              <a:rPr lang="en-GB" sz="1700" dirty="0" err="1">
                <a:solidFill>
                  <a:schemeClr val="tx1"/>
                </a:solidFill>
              </a:rPr>
              <a:t>tärkeää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tietojen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jäljitettävyyden</a:t>
            </a:r>
            <a:r>
              <a:rPr lang="en-GB" sz="1700" dirty="0">
                <a:solidFill>
                  <a:schemeClr val="tx1"/>
                </a:solidFill>
              </a:rPr>
              <a:t>, </a:t>
            </a:r>
            <a:r>
              <a:rPr lang="en-GB" sz="1700" dirty="0" err="1">
                <a:solidFill>
                  <a:schemeClr val="tx1"/>
                </a:solidFill>
              </a:rPr>
              <a:t>muokkausten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seurannan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virheiden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korjaamisen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kannalta</a:t>
            </a:r>
            <a:r>
              <a:rPr lang="en-GB" sz="1700" dirty="0">
                <a:solidFill>
                  <a:schemeClr val="tx1"/>
                </a:solidFill>
              </a:rPr>
              <a:t>.</a:t>
            </a:r>
            <a:endParaRPr sz="1700" dirty="0">
              <a:solidFill>
                <a:schemeClr val="tx1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 err="1">
                <a:solidFill>
                  <a:schemeClr val="tx1"/>
                </a:solidFill>
              </a:rPr>
              <a:t>Kun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datatiedostoista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tehdään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uusia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versioita</a:t>
            </a:r>
            <a:r>
              <a:rPr lang="en-GB" sz="1700" dirty="0">
                <a:solidFill>
                  <a:schemeClr val="tx1"/>
                </a:solidFill>
              </a:rPr>
              <a:t>, on </a:t>
            </a:r>
            <a:r>
              <a:rPr lang="en-GB" sz="1700" dirty="0" err="1">
                <a:solidFill>
                  <a:schemeClr val="tx1"/>
                </a:solidFill>
              </a:rPr>
              <a:t>tärkeää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säilyttää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kopio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alkuperäisestä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raakadatasta</a:t>
            </a:r>
            <a:r>
              <a:rPr lang="en-GB" sz="1700" dirty="0">
                <a:solidFill>
                  <a:schemeClr val="tx1"/>
                </a:solidFill>
              </a:rPr>
              <a:t>.</a:t>
            </a:r>
            <a:endParaRPr sz="1700" dirty="0">
              <a:solidFill>
                <a:schemeClr val="tx1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 err="1">
                <a:solidFill>
                  <a:schemeClr val="tx1"/>
                </a:solidFill>
              </a:rPr>
              <a:t>Dataa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jaettaessa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voi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myös</a:t>
            </a:r>
            <a:r>
              <a:rPr lang="en-GB" sz="1700" dirty="0">
                <a:solidFill>
                  <a:schemeClr val="tx1"/>
                </a:solidFill>
              </a:rPr>
              <a:t> olla </a:t>
            </a:r>
            <a:r>
              <a:rPr lang="en-GB" sz="1700" dirty="0" err="1">
                <a:solidFill>
                  <a:schemeClr val="tx1"/>
                </a:solidFill>
              </a:rPr>
              <a:t>hyödyllistä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tarjota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sekä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käsittelemättömät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että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käsitellyt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versiot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datastasi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liittää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mukaan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joko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koodi</a:t>
            </a:r>
            <a:r>
              <a:rPr lang="en-GB" sz="1700" dirty="0">
                <a:solidFill>
                  <a:schemeClr val="tx1"/>
                </a:solidFill>
              </a:rPr>
              <a:t> tai </a:t>
            </a:r>
            <a:r>
              <a:rPr lang="en-GB" sz="1700" dirty="0" err="1">
                <a:solidFill>
                  <a:schemeClr val="tx1"/>
                </a:solidFill>
              </a:rPr>
              <a:t>selitykset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lopullisen</a:t>
            </a:r>
            <a:r>
              <a:rPr lang="en-GB" sz="1700" dirty="0">
                <a:solidFill>
                  <a:schemeClr val="tx1"/>
                </a:solidFill>
              </a:rPr>
              <a:t> version </a:t>
            </a:r>
            <a:r>
              <a:rPr lang="en-GB" sz="1700" dirty="0" err="1">
                <a:solidFill>
                  <a:schemeClr val="tx1"/>
                </a:solidFill>
              </a:rPr>
              <a:t>tuottamiseksi</a:t>
            </a:r>
            <a:r>
              <a:rPr lang="en-GB" sz="1700" dirty="0">
                <a:solidFill>
                  <a:schemeClr val="tx1"/>
                </a:solidFill>
              </a:rPr>
              <a:t>.</a:t>
            </a:r>
            <a:endParaRPr sz="1700" dirty="0">
              <a:solidFill>
                <a:schemeClr val="tx1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 err="1">
                <a:solidFill>
                  <a:schemeClr val="tx1"/>
                </a:solidFill>
              </a:rPr>
              <a:t>Suunnittele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sovi</a:t>
            </a:r>
            <a:r>
              <a:rPr lang="en-GB" sz="1700" dirty="0">
                <a:solidFill>
                  <a:schemeClr val="tx1"/>
                </a:solidFill>
              </a:rPr>
              <a:t>, </a:t>
            </a:r>
            <a:r>
              <a:rPr lang="en-GB" sz="1700" dirty="0" err="1">
                <a:solidFill>
                  <a:schemeClr val="tx1"/>
                </a:solidFill>
              </a:rPr>
              <a:t>mitkä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versiot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datasta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arkistoidaan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ja</a:t>
            </a:r>
            <a:r>
              <a:rPr lang="en-GB" sz="1700" dirty="0">
                <a:solidFill>
                  <a:schemeClr val="tx1"/>
                </a:solidFill>
              </a:rPr>
              <a:t>/tai </a:t>
            </a:r>
            <a:r>
              <a:rPr lang="en-GB" sz="1700" dirty="0" err="1">
                <a:solidFill>
                  <a:schemeClr val="tx1"/>
                </a:solidFill>
              </a:rPr>
              <a:t>julkaistaan</a:t>
            </a:r>
            <a:r>
              <a:rPr lang="en-GB" sz="1700" dirty="0">
                <a:solidFill>
                  <a:schemeClr val="tx1"/>
                </a:solidFill>
              </a:rPr>
              <a:t>.</a:t>
            </a:r>
            <a:endParaRPr sz="1700" dirty="0">
              <a:solidFill>
                <a:schemeClr val="tx1"/>
              </a:solidFill>
            </a:endParaRPr>
          </a:p>
        </p:txBody>
      </p:sp>
      <p:sp>
        <p:nvSpPr>
          <p:cNvPr id="150" name="Google Shape;150;p25"/>
          <p:cNvSpPr txBox="1"/>
          <p:nvPr/>
        </p:nvSpPr>
        <p:spPr>
          <a:xfrm>
            <a:off x="5773800" y="99625"/>
            <a:ext cx="3370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D63384"/>
                </a:solidFill>
                <a:latin typeface="Open Sans"/>
                <a:ea typeface="Open Sans"/>
                <a:cs typeface="Open Sans"/>
                <a:sym typeface="Open Sans"/>
              </a:rPr>
              <a:t>20221202_Mountain_EXP2_Kilpis_DATA_V01.xls</a:t>
            </a:r>
            <a:endParaRPr sz="1050">
              <a:solidFill>
                <a:srgbClr val="D6338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050">
                <a:solidFill>
                  <a:srgbClr val="D63384"/>
                </a:solidFill>
                <a:latin typeface="Open Sans"/>
                <a:ea typeface="Open Sans"/>
                <a:cs typeface="Open Sans"/>
                <a:sym typeface="Open Sans"/>
              </a:rPr>
              <a:t>20221202_Mountain_EXP2_Kilpis_DATA_V02.xls</a:t>
            </a:r>
            <a:endParaRPr sz="1050">
              <a:solidFill>
                <a:srgbClr val="D6338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README.txt  tai LUEMINUT.txt - </a:t>
            </a:r>
            <a:r>
              <a:rPr lang="en-GB" dirty="0" err="1"/>
              <a:t>tiedosto</a:t>
            </a:r>
            <a:endParaRPr dirty="0"/>
          </a:p>
        </p:txBody>
      </p:sp>
      <p:sp>
        <p:nvSpPr>
          <p:cNvPr id="156" name="Google Shape;156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tx1"/>
                </a:solidFill>
              </a:rPr>
              <a:t>README- tai LUEMINUT- </a:t>
            </a:r>
            <a:r>
              <a:rPr lang="en-GB" sz="1700" dirty="0" err="1">
                <a:solidFill>
                  <a:schemeClr val="tx1"/>
                </a:solidFill>
              </a:rPr>
              <a:t>tiedosto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sitoo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datakokonaisuuden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osaset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yhteen</a:t>
            </a:r>
            <a:r>
              <a:rPr lang="en-GB" sz="1700" dirty="0">
                <a:solidFill>
                  <a:schemeClr val="tx1"/>
                </a:solidFill>
              </a:rPr>
              <a:t>. </a:t>
            </a:r>
            <a:r>
              <a:rPr lang="en-GB" sz="1700" dirty="0" err="1">
                <a:solidFill>
                  <a:schemeClr val="tx1"/>
                </a:solidFill>
              </a:rPr>
              <a:t>Siihen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voi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kerryttää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kuvata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datan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historiatietoa</a:t>
            </a:r>
            <a:r>
              <a:rPr lang="en-GB" sz="1700" dirty="0">
                <a:solidFill>
                  <a:schemeClr val="tx1"/>
                </a:solidFill>
              </a:rPr>
              <a:t> (lineage), </a:t>
            </a:r>
            <a:r>
              <a:rPr lang="en-GB" sz="1700" dirty="0" err="1">
                <a:solidFill>
                  <a:schemeClr val="tx1"/>
                </a:solidFill>
              </a:rPr>
              <a:t>eli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erillisten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tiedostojen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väliset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yhteydet</a:t>
            </a:r>
            <a:r>
              <a:rPr lang="en-GB" sz="1700" dirty="0">
                <a:solidFill>
                  <a:schemeClr val="tx1"/>
                </a:solidFill>
              </a:rPr>
              <a:t>, </a:t>
            </a:r>
            <a:r>
              <a:rPr lang="en-GB" sz="1700" dirty="0" err="1">
                <a:solidFill>
                  <a:schemeClr val="tx1"/>
                </a:solidFill>
              </a:rPr>
              <a:t>keruumenetelmät</a:t>
            </a:r>
            <a:r>
              <a:rPr lang="en-GB" sz="1700" dirty="0">
                <a:solidFill>
                  <a:schemeClr val="tx1"/>
                </a:solidFill>
              </a:rPr>
              <a:t>, </a:t>
            </a:r>
            <a:r>
              <a:rPr lang="en-GB" sz="1700" dirty="0" err="1">
                <a:solidFill>
                  <a:schemeClr val="tx1"/>
                </a:solidFill>
              </a:rPr>
              <a:t>datan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laatutietoja</a:t>
            </a:r>
            <a:r>
              <a:rPr lang="en-GB" sz="1700" dirty="0">
                <a:solidFill>
                  <a:schemeClr val="tx1"/>
                </a:solidFill>
              </a:rPr>
              <a:t>, </a:t>
            </a:r>
            <a:r>
              <a:rPr lang="en-GB" sz="1700" dirty="0" err="1">
                <a:solidFill>
                  <a:schemeClr val="tx1"/>
                </a:solidFill>
              </a:rPr>
              <a:t>käyttötarkoitus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rajoitukset</a:t>
            </a:r>
            <a:r>
              <a:rPr lang="en-GB" sz="1700" dirty="0">
                <a:solidFill>
                  <a:schemeClr val="tx1"/>
                </a:solidFill>
              </a:rPr>
              <a:t>.</a:t>
            </a:r>
            <a:endParaRPr sz="1700" dirty="0">
              <a:solidFill>
                <a:schemeClr val="tx1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 i="1" dirty="0" err="1">
                <a:solidFill>
                  <a:schemeClr val="tx1"/>
                </a:solidFill>
              </a:rPr>
              <a:t>LueMinut-tiedostoon</a:t>
            </a:r>
            <a:r>
              <a:rPr lang="en-GB" sz="1700" i="1" dirty="0">
                <a:solidFill>
                  <a:schemeClr val="tx1"/>
                </a:solidFill>
              </a:rPr>
              <a:t> </a:t>
            </a:r>
            <a:r>
              <a:rPr lang="en-GB" sz="1700" i="1" dirty="0" err="1">
                <a:solidFill>
                  <a:schemeClr val="tx1"/>
                </a:solidFill>
              </a:rPr>
              <a:t>kirjataan</a:t>
            </a:r>
            <a:r>
              <a:rPr lang="en-GB" sz="1700" i="1" dirty="0">
                <a:solidFill>
                  <a:schemeClr val="tx1"/>
                </a:solidFill>
              </a:rPr>
              <a:t> </a:t>
            </a:r>
            <a:r>
              <a:rPr lang="en-GB" sz="1700" i="1" dirty="0" err="1">
                <a:solidFill>
                  <a:schemeClr val="tx1"/>
                </a:solidFill>
              </a:rPr>
              <a:t>datan</a:t>
            </a:r>
            <a:r>
              <a:rPr lang="en-GB" sz="1700" i="1" dirty="0">
                <a:solidFill>
                  <a:schemeClr val="tx1"/>
                </a:solidFill>
              </a:rPr>
              <a:t> </a:t>
            </a:r>
            <a:r>
              <a:rPr lang="en-GB" sz="1700" i="1" dirty="0" err="1">
                <a:solidFill>
                  <a:schemeClr val="tx1"/>
                </a:solidFill>
              </a:rPr>
              <a:t>käsittelyssä</a:t>
            </a:r>
            <a:r>
              <a:rPr lang="en-GB" sz="1700" i="1" dirty="0">
                <a:solidFill>
                  <a:schemeClr val="tx1"/>
                </a:solidFill>
              </a:rPr>
              <a:t> (</a:t>
            </a:r>
            <a:r>
              <a:rPr lang="en-GB" sz="1700" i="1" dirty="0" err="1">
                <a:solidFill>
                  <a:schemeClr val="tx1"/>
                </a:solidFill>
              </a:rPr>
              <a:t>ja</a:t>
            </a:r>
            <a:r>
              <a:rPr lang="en-GB" sz="1700" i="1" dirty="0">
                <a:solidFill>
                  <a:schemeClr val="tx1"/>
                </a:solidFill>
              </a:rPr>
              <a:t> </a:t>
            </a:r>
            <a:r>
              <a:rPr lang="en-GB" sz="1700" i="1" dirty="0" err="1">
                <a:solidFill>
                  <a:schemeClr val="tx1"/>
                </a:solidFill>
              </a:rPr>
              <a:t>versioinnissa</a:t>
            </a:r>
            <a:r>
              <a:rPr lang="en-GB" sz="1700" i="1" dirty="0">
                <a:solidFill>
                  <a:schemeClr val="tx1"/>
                </a:solidFill>
              </a:rPr>
              <a:t>) </a:t>
            </a:r>
            <a:r>
              <a:rPr lang="en-GB" sz="1700" i="1" dirty="0" err="1">
                <a:solidFill>
                  <a:schemeClr val="tx1"/>
                </a:solidFill>
              </a:rPr>
              <a:t>syntyvä</a:t>
            </a:r>
            <a:r>
              <a:rPr lang="en-GB" sz="1700" i="1" dirty="0">
                <a:solidFill>
                  <a:schemeClr val="tx1"/>
                </a:solidFill>
              </a:rPr>
              <a:t> </a:t>
            </a:r>
            <a:r>
              <a:rPr lang="en-GB" sz="1700" i="1" dirty="0" err="1">
                <a:solidFill>
                  <a:schemeClr val="tx1"/>
                </a:solidFill>
              </a:rPr>
              <a:t>dokumentaatio</a:t>
            </a:r>
            <a:r>
              <a:rPr lang="en-GB" sz="1700" i="1" dirty="0">
                <a:solidFill>
                  <a:schemeClr val="tx1"/>
                </a:solidFill>
              </a:rPr>
              <a:t> </a:t>
            </a:r>
            <a:r>
              <a:rPr lang="en-GB" sz="1700" i="1" dirty="0" err="1">
                <a:solidFill>
                  <a:schemeClr val="tx1"/>
                </a:solidFill>
              </a:rPr>
              <a:t>ja</a:t>
            </a:r>
            <a:r>
              <a:rPr lang="en-GB" sz="1700" i="1" dirty="0">
                <a:solidFill>
                  <a:schemeClr val="tx1"/>
                </a:solidFill>
              </a:rPr>
              <a:t> </a:t>
            </a:r>
            <a:r>
              <a:rPr lang="en-GB" sz="1700" i="1" dirty="0" err="1">
                <a:solidFill>
                  <a:schemeClr val="tx1"/>
                </a:solidFill>
              </a:rPr>
              <a:t>datan</a:t>
            </a:r>
            <a:r>
              <a:rPr lang="en-GB" sz="1700" i="1" dirty="0">
                <a:solidFill>
                  <a:schemeClr val="tx1"/>
                </a:solidFill>
              </a:rPr>
              <a:t> </a:t>
            </a:r>
            <a:r>
              <a:rPr lang="en-GB" sz="1700" i="1" dirty="0" err="1">
                <a:solidFill>
                  <a:schemeClr val="tx1"/>
                </a:solidFill>
              </a:rPr>
              <a:t>laatuun</a:t>
            </a:r>
            <a:r>
              <a:rPr lang="en-GB" sz="1700" i="1" dirty="0">
                <a:solidFill>
                  <a:schemeClr val="tx1"/>
                </a:solidFill>
              </a:rPr>
              <a:t> </a:t>
            </a:r>
            <a:r>
              <a:rPr lang="en-GB" sz="1700" i="1" dirty="0" err="1">
                <a:solidFill>
                  <a:schemeClr val="tx1"/>
                </a:solidFill>
              </a:rPr>
              <a:t>liittyvää</a:t>
            </a:r>
            <a:r>
              <a:rPr lang="en-GB" sz="1700" i="1" dirty="0">
                <a:solidFill>
                  <a:schemeClr val="tx1"/>
                </a:solidFill>
              </a:rPr>
              <a:t> </a:t>
            </a:r>
            <a:r>
              <a:rPr lang="en-GB" sz="1700" i="1" dirty="0" err="1">
                <a:solidFill>
                  <a:schemeClr val="tx1"/>
                </a:solidFill>
              </a:rPr>
              <a:t>tietoa</a:t>
            </a:r>
            <a:endParaRPr sz="1700" i="1" dirty="0">
              <a:solidFill>
                <a:schemeClr val="tx1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 err="1">
                <a:solidFill>
                  <a:schemeClr val="tx1"/>
                </a:solidFill>
              </a:rPr>
              <a:t>Toimii</a:t>
            </a:r>
            <a:r>
              <a:rPr lang="en-GB" sz="1700" dirty="0">
                <a:solidFill>
                  <a:schemeClr val="tx1"/>
                </a:solidFill>
              </a:rPr>
              <a:t> “</a:t>
            </a:r>
            <a:r>
              <a:rPr lang="en-GB" sz="1700" dirty="0" err="1">
                <a:solidFill>
                  <a:schemeClr val="tx1"/>
                </a:solidFill>
              </a:rPr>
              <a:t>hiljaisen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tiedon</a:t>
            </a:r>
            <a:r>
              <a:rPr lang="en-GB" sz="1700" dirty="0">
                <a:solidFill>
                  <a:schemeClr val="tx1"/>
                </a:solidFill>
              </a:rPr>
              <a:t>” </a:t>
            </a:r>
            <a:r>
              <a:rPr lang="en-GB" sz="1700" dirty="0" err="1">
                <a:solidFill>
                  <a:schemeClr val="tx1"/>
                </a:solidFill>
              </a:rPr>
              <a:t>säilyttäjänä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itselle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tutkimusryhmälle</a:t>
            </a:r>
            <a:endParaRPr sz="1700" i="1" dirty="0">
              <a:solidFill>
                <a:schemeClr val="tx1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 err="1">
                <a:solidFill>
                  <a:schemeClr val="tx1"/>
                </a:solidFill>
              </a:rPr>
              <a:t>Helpottaa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datan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julkaisua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ymmärrettävyyttä</a:t>
            </a:r>
            <a:endParaRPr sz="1700" i="1" dirty="0">
              <a:solidFill>
                <a:schemeClr val="tx1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 dirty="0">
                <a:solidFill>
                  <a:schemeClr val="tx1"/>
                </a:solidFill>
              </a:rPr>
              <a:t>Sen </a:t>
            </a:r>
            <a:r>
              <a:rPr lang="en-GB" sz="1700" dirty="0" err="1">
                <a:solidFill>
                  <a:schemeClr val="tx1"/>
                </a:solidFill>
              </a:rPr>
              <a:t>avulla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ohjeistetaan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datan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uudelleenkäyttöä</a:t>
            </a:r>
            <a:endParaRPr sz="170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700" dirty="0">
              <a:solidFill>
                <a:schemeClr val="tx1"/>
              </a:solidFill>
            </a:endParaRPr>
          </a:p>
        </p:txBody>
      </p:sp>
      <p:sp>
        <p:nvSpPr>
          <p:cNvPr id="158" name="Google Shape;158;p26"/>
          <p:cNvSpPr txBox="1"/>
          <p:nvPr/>
        </p:nvSpPr>
        <p:spPr>
          <a:xfrm>
            <a:off x="311700" y="3939157"/>
            <a:ext cx="7809161" cy="917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fi-FI" sz="1200" dirty="0">
                <a:solidFill>
                  <a:schemeClr val="dk1"/>
                </a:solidFill>
              </a:rPr>
              <a:t>Lisäksi tiedoston tai tietokannan tason metadata kuvaa, mm. miten tiedostot liittyvät toisiinsa ja missä muodossa ne ovat. Kansiotason readme.txt-tiedoston avulla on mahdollista kuvata kaikki projektin tiedostot ja kansiot. </a:t>
            </a:r>
            <a:endParaRPr lang="en-US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C130E4-026E-B507-AD8B-ED17AA17B02B}"/>
              </a:ext>
            </a:extLst>
          </p:cNvPr>
          <p:cNvSpPr txBox="1"/>
          <p:nvPr/>
        </p:nvSpPr>
        <p:spPr>
          <a:xfrm>
            <a:off x="311700" y="4725496"/>
            <a:ext cx="810356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100" dirty="0"/>
              <a:t>https://carpentries-incubator.github.io/spreadsheet-humanities-lesson/02-common-mistakes/</a:t>
            </a:r>
          </a:p>
        </p:txBody>
      </p:sp>
      <p:pic>
        <p:nvPicPr>
          <p:cNvPr id="157" name="Google Shape;157;p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06825" y="227125"/>
            <a:ext cx="1125474" cy="8635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7"/>
          <p:cNvSpPr txBox="1">
            <a:spLocks noGrp="1"/>
          </p:cNvSpPr>
          <p:nvPr>
            <p:ph type="title"/>
          </p:nvPr>
        </p:nvSpPr>
        <p:spPr>
          <a:xfrm>
            <a:off x="199625" y="121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500" dirty="0"/>
              <a:t>ReadMe *LUEMINUT* </a:t>
            </a:r>
            <a:r>
              <a:rPr lang="en-GB" sz="2500" dirty="0" err="1"/>
              <a:t>tiedosto</a:t>
            </a:r>
            <a:endParaRPr sz="2500" dirty="0"/>
          </a:p>
        </p:txBody>
      </p:sp>
      <p:sp>
        <p:nvSpPr>
          <p:cNvPr id="164" name="Google Shape;164;p27"/>
          <p:cNvSpPr txBox="1">
            <a:spLocks noGrp="1"/>
          </p:cNvSpPr>
          <p:nvPr>
            <p:ph type="body" idx="1"/>
          </p:nvPr>
        </p:nvSpPr>
        <p:spPr>
          <a:xfrm>
            <a:off x="199625" y="1442142"/>
            <a:ext cx="4257300" cy="269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>
                <a:solidFill>
                  <a:schemeClr val="dk1"/>
                </a:solidFill>
              </a:rPr>
              <a:t>ReadMe </a:t>
            </a:r>
            <a:r>
              <a:rPr lang="en-GB" sz="1600" dirty="0" err="1">
                <a:solidFill>
                  <a:schemeClr val="dk1"/>
                </a:solidFill>
              </a:rPr>
              <a:t>tiedosto</a:t>
            </a:r>
            <a:r>
              <a:rPr lang="en-GB" sz="1600" dirty="0">
                <a:solidFill>
                  <a:schemeClr val="dk1"/>
                </a:solidFill>
              </a:rPr>
              <a:t> on </a:t>
            </a:r>
            <a:r>
              <a:rPr lang="en-GB" sz="1600" dirty="0" err="1">
                <a:solidFill>
                  <a:schemeClr val="dk1"/>
                </a:solidFill>
              </a:rPr>
              <a:t>yksinkertainen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tekstitiedosto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 err="1">
                <a:solidFill>
                  <a:schemeClr val="dk1"/>
                </a:solidFill>
              </a:rPr>
              <a:t>kuten</a:t>
            </a:r>
            <a:r>
              <a:rPr lang="en-GB" sz="1600" dirty="0">
                <a:solidFill>
                  <a:schemeClr val="dk1"/>
                </a:solidFill>
              </a:rPr>
              <a:t> .txt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>
                <a:solidFill>
                  <a:schemeClr val="dk1"/>
                </a:solidFill>
              </a:rPr>
              <a:t>Se </a:t>
            </a:r>
            <a:r>
              <a:rPr lang="en-GB" sz="1600" dirty="0" err="1">
                <a:solidFill>
                  <a:schemeClr val="dk1"/>
                </a:solidFill>
              </a:rPr>
              <a:t>tulee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nimetä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selkeästi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hyviä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nimeämiskäytänteitä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käyttäen</a:t>
            </a:r>
            <a:r>
              <a:rPr lang="en-GB" sz="1600" dirty="0">
                <a:solidFill>
                  <a:schemeClr val="dk1"/>
                </a:solidFill>
              </a:rPr>
              <a:t> (</a:t>
            </a:r>
            <a:r>
              <a:rPr lang="en-GB" sz="1600" dirty="0" err="1">
                <a:solidFill>
                  <a:schemeClr val="dk1"/>
                </a:solidFill>
              </a:rPr>
              <a:t>ei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pakollista</a:t>
            </a:r>
            <a:r>
              <a:rPr lang="en-GB" sz="1600" dirty="0">
                <a:solidFill>
                  <a:schemeClr val="dk1"/>
                </a:solidFill>
              </a:rPr>
              <a:t>)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>
                <a:solidFill>
                  <a:schemeClr val="dk1"/>
                </a:solidFill>
              </a:rPr>
              <a:t>Se </a:t>
            </a:r>
            <a:r>
              <a:rPr lang="en-GB" sz="1600" dirty="0" err="1">
                <a:solidFill>
                  <a:schemeClr val="dk1"/>
                </a:solidFill>
              </a:rPr>
              <a:t>sisältää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tiedon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milloin</a:t>
            </a:r>
            <a:r>
              <a:rPr lang="en-GB" sz="1600" dirty="0">
                <a:solidFill>
                  <a:schemeClr val="dk1"/>
                </a:solidFill>
              </a:rPr>
              <a:t> se on </a:t>
            </a:r>
            <a:r>
              <a:rPr lang="en-GB" sz="1600" dirty="0" err="1">
                <a:solidFill>
                  <a:schemeClr val="dk1"/>
                </a:solidFill>
              </a:rPr>
              <a:t>luotu</a:t>
            </a:r>
            <a:r>
              <a:rPr lang="en-GB" sz="1600" dirty="0">
                <a:solidFill>
                  <a:schemeClr val="dk1"/>
                </a:solidFill>
              </a:rPr>
              <a:t> tai </a:t>
            </a:r>
            <a:r>
              <a:rPr lang="en-GB" sz="1600" dirty="0" err="1">
                <a:solidFill>
                  <a:schemeClr val="dk1"/>
                </a:solidFill>
              </a:rPr>
              <a:t>päivitetty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Päivämäärä</a:t>
            </a:r>
            <a:r>
              <a:rPr lang="en-GB" sz="1600" dirty="0">
                <a:solidFill>
                  <a:schemeClr val="dk1"/>
                </a:solidFill>
              </a:rPr>
              <a:t> on ISO 8601 </a:t>
            </a:r>
            <a:r>
              <a:rPr lang="en-GB" sz="1600" dirty="0" err="1">
                <a:solidFill>
                  <a:schemeClr val="dk1"/>
                </a:solidFill>
              </a:rPr>
              <a:t>muotoa</a:t>
            </a:r>
            <a:r>
              <a:rPr lang="en-GB" sz="1600" dirty="0">
                <a:solidFill>
                  <a:schemeClr val="dk1"/>
                </a:solidFill>
              </a:rPr>
              <a:t>: YYYYMMDD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Tiedostosta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löytyy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tekijä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sekä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tekijän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yhteystiedot</a:t>
            </a:r>
            <a:endParaRPr sz="1600" dirty="0"/>
          </a:p>
        </p:txBody>
      </p:sp>
      <p:sp>
        <p:nvSpPr>
          <p:cNvPr id="166" name="Google Shape;166;p27"/>
          <p:cNvSpPr txBox="1"/>
          <p:nvPr/>
        </p:nvSpPr>
        <p:spPr>
          <a:xfrm>
            <a:off x="4811824" y="1204842"/>
            <a:ext cx="3908400" cy="29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600" b="1" dirty="0" err="1">
                <a:solidFill>
                  <a:schemeClr val="dk1"/>
                </a:solidFill>
              </a:rPr>
              <a:t>Datasettien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osalta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siinä</a:t>
            </a:r>
            <a:r>
              <a:rPr lang="en-GB" sz="1600" b="1" dirty="0">
                <a:solidFill>
                  <a:schemeClr val="dk1"/>
                </a:solidFill>
              </a:rPr>
              <a:t> on </a:t>
            </a:r>
            <a:r>
              <a:rPr lang="en-GB" sz="1600" b="1" dirty="0" err="1">
                <a:solidFill>
                  <a:schemeClr val="dk1"/>
                </a:solidFill>
              </a:rPr>
              <a:t>tiedot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vähintään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seuraavista</a:t>
            </a:r>
            <a:endParaRPr sz="1600" b="1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Milloin</a:t>
            </a:r>
            <a:r>
              <a:rPr lang="en-GB" sz="1600" dirty="0">
                <a:solidFill>
                  <a:schemeClr val="dk1"/>
                </a:solidFill>
              </a:rPr>
              <a:t> data on </a:t>
            </a:r>
            <a:r>
              <a:rPr lang="en-GB" sz="1600" dirty="0" err="1">
                <a:solidFill>
                  <a:schemeClr val="dk1"/>
                </a:solidFill>
              </a:rPr>
              <a:t>kerätty</a:t>
            </a:r>
            <a:r>
              <a:rPr lang="en-GB" sz="1600" dirty="0">
                <a:solidFill>
                  <a:schemeClr val="dk1"/>
                </a:solidFill>
              </a:rPr>
              <a:t>/</a:t>
            </a:r>
            <a:r>
              <a:rPr lang="en-GB" sz="1600" dirty="0" err="1">
                <a:solidFill>
                  <a:schemeClr val="dk1"/>
                </a:solidFill>
              </a:rPr>
              <a:t>tuotettu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Datan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lisenssi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Linkit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julkaisuun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 err="1">
                <a:solidFill>
                  <a:schemeClr val="dk1"/>
                </a:solidFill>
              </a:rPr>
              <a:t>joka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käyttää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dataa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Linkit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avoimesti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saataviin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datasetteihin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Viite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datasettiin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Tiedostojen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kuvaukset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Viittaus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tiedostoon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 err="1">
                <a:solidFill>
                  <a:schemeClr val="dk1"/>
                </a:solidFill>
              </a:rPr>
              <a:t>jossa</a:t>
            </a:r>
            <a:r>
              <a:rPr lang="en-GB" sz="1600" dirty="0">
                <a:solidFill>
                  <a:schemeClr val="dk1"/>
                </a:solidFill>
              </a:rPr>
              <a:t> on </a:t>
            </a:r>
            <a:r>
              <a:rPr lang="en-GB" sz="1600" dirty="0" err="1">
                <a:solidFill>
                  <a:schemeClr val="dk1"/>
                </a:solidFill>
              </a:rPr>
              <a:t>esim</a:t>
            </a:r>
            <a:r>
              <a:rPr lang="en-GB" sz="1600" dirty="0">
                <a:solidFill>
                  <a:schemeClr val="dk1"/>
                </a:solidFill>
              </a:rPr>
              <a:t>.:</a:t>
            </a:r>
            <a:endParaRPr sz="1600" dirty="0"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GB" sz="1600" dirty="0" err="1">
                <a:solidFill>
                  <a:schemeClr val="dk1"/>
                </a:solidFill>
              </a:rPr>
              <a:t>muuttujien</a:t>
            </a:r>
            <a:r>
              <a:rPr lang="en-GB" sz="1600" dirty="0">
                <a:solidFill>
                  <a:schemeClr val="dk1"/>
                </a:solidFill>
              </a:rPr>
              <a:t> tai </a:t>
            </a:r>
            <a:r>
              <a:rPr lang="en-GB" sz="1600" dirty="0" err="1">
                <a:solidFill>
                  <a:schemeClr val="dk1"/>
                </a:solidFill>
              </a:rPr>
              <a:t>luokitusten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kuvaus</a:t>
            </a:r>
            <a:r>
              <a:rPr lang="en-GB" sz="1600" dirty="0">
                <a:solidFill>
                  <a:schemeClr val="dk1"/>
                </a:solidFill>
              </a:rPr>
              <a:t> (code book)</a:t>
            </a:r>
            <a:endParaRPr sz="1600" dirty="0"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GB" sz="1600" dirty="0" err="1">
                <a:solidFill>
                  <a:schemeClr val="dk1"/>
                </a:solidFill>
              </a:rPr>
              <a:t>datassa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käytetyt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ulkopuoliset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sanastot</a:t>
            </a:r>
            <a:endParaRPr sz="1600" dirty="0">
              <a:solidFill>
                <a:schemeClr val="dk1"/>
              </a:solidFill>
            </a:endParaRPr>
          </a:p>
          <a:p>
            <a:pPr marL="914400" lvl="1" indent="-317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GB" sz="1600" dirty="0" err="1">
                <a:solidFill>
                  <a:schemeClr val="dk1"/>
                </a:solidFill>
              </a:rPr>
              <a:t>menetelmäkuvaukset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ja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datan</a:t>
            </a:r>
            <a:r>
              <a:rPr lang="en-GB" sz="1600" dirty="0">
                <a:solidFill>
                  <a:schemeClr val="dk1"/>
                </a:solidFill>
              </a:rPr>
              <a:t>/</a:t>
            </a:r>
            <a:r>
              <a:rPr lang="en-GB" sz="1600" dirty="0" err="1">
                <a:solidFill>
                  <a:schemeClr val="dk1"/>
                </a:solidFill>
              </a:rPr>
              <a:t>tiedostojen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yhteys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niihin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</p:txBody>
      </p:sp>
      <p:pic>
        <p:nvPicPr>
          <p:cNvPr id="167" name="Google Shape;167;p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4750" y="121225"/>
            <a:ext cx="1125474" cy="8635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Pidä</a:t>
            </a:r>
            <a:r>
              <a:rPr lang="en-GB" dirty="0"/>
              <a:t> </a:t>
            </a:r>
            <a:r>
              <a:rPr lang="en-GB" dirty="0" err="1"/>
              <a:t>kirjaa</a:t>
            </a:r>
            <a:r>
              <a:rPr lang="en-GB" dirty="0"/>
              <a:t> </a:t>
            </a:r>
            <a:r>
              <a:rPr lang="en-GB" dirty="0" err="1"/>
              <a:t>siitä</a:t>
            </a:r>
            <a:r>
              <a:rPr lang="en-GB" dirty="0"/>
              <a:t> </a:t>
            </a:r>
            <a:r>
              <a:rPr lang="en-GB" dirty="0" err="1"/>
              <a:t>mitä</a:t>
            </a:r>
            <a:r>
              <a:rPr lang="en-GB" dirty="0"/>
              <a:t> </a:t>
            </a:r>
            <a:r>
              <a:rPr lang="en-GB" dirty="0" err="1"/>
              <a:t>teet</a:t>
            </a:r>
            <a:endParaRPr dirty="0"/>
          </a:p>
        </p:txBody>
      </p:sp>
      <p:sp>
        <p:nvSpPr>
          <p:cNvPr id="173" name="Google Shape;173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700" dirty="0" err="1">
                <a:solidFill>
                  <a:schemeClr val="tx1"/>
                </a:solidFill>
              </a:rPr>
              <a:t>Toistettavuuden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kannalta</a:t>
            </a:r>
            <a:r>
              <a:rPr lang="en-GB" sz="1700" dirty="0">
                <a:solidFill>
                  <a:schemeClr val="tx1"/>
                </a:solidFill>
              </a:rPr>
              <a:t> on </a:t>
            </a:r>
            <a:r>
              <a:rPr lang="en-GB" sz="1700" dirty="0" err="1">
                <a:solidFill>
                  <a:schemeClr val="tx1"/>
                </a:solidFill>
              </a:rPr>
              <a:t>tärkeää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pitää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kirjaa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kaikista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datan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muokkausvaiheista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endParaRPr sz="1700" dirty="0">
              <a:solidFill>
                <a:schemeClr val="tx1"/>
              </a:solidFill>
            </a:endParaRPr>
          </a:p>
          <a:p>
            <a:pPr marL="457200" lvl="0" indent="-2921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-GB" sz="1700" dirty="0" err="1">
                <a:solidFill>
                  <a:schemeClr val="tx1"/>
                </a:solidFill>
              </a:rPr>
              <a:t>Älä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koskaan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muokkaa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alkuperäistä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nk</a:t>
            </a:r>
            <a:r>
              <a:rPr lang="en-GB" sz="1700" dirty="0">
                <a:solidFill>
                  <a:schemeClr val="tx1"/>
                </a:solidFill>
              </a:rPr>
              <a:t>. </a:t>
            </a:r>
            <a:r>
              <a:rPr lang="en-GB" sz="1700" dirty="0" err="1">
                <a:solidFill>
                  <a:schemeClr val="tx1"/>
                </a:solidFill>
              </a:rPr>
              <a:t>raakadataa</a:t>
            </a:r>
            <a:r>
              <a:rPr lang="en-GB" sz="1700" dirty="0">
                <a:solidFill>
                  <a:schemeClr val="tx1"/>
                </a:solidFill>
              </a:rPr>
              <a:t>. </a:t>
            </a:r>
            <a:endParaRPr sz="1700" dirty="0">
              <a:solidFill>
                <a:schemeClr val="tx1"/>
              </a:solidFill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-GB" sz="1700" dirty="0">
                <a:solidFill>
                  <a:schemeClr val="tx1"/>
                </a:solidFill>
              </a:rPr>
              <a:t>Tee </a:t>
            </a:r>
            <a:r>
              <a:rPr lang="en-GB" sz="1700" dirty="0" err="1">
                <a:solidFill>
                  <a:schemeClr val="tx1"/>
                </a:solidFill>
              </a:rPr>
              <a:t>aina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uusi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tiedosto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datan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eri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vaiheille</a:t>
            </a:r>
            <a:r>
              <a:rPr lang="en-GB" sz="1700" dirty="0">
                <a:solidFill>
                  <a:schemeClr val="tx1"/>
                </a:solidFill>
              </a:rPr>
              <a:t>. </a:t>
            </a:r>
            <a:endParaRPr sz="1700" dirty="0">
              <a:solidFill>
                <a:schemeClr val="tx1"/>
              </a:solidFill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-GB" sz="1700" dirty="0" err="1">
                <a:solidFill>
                  <a:schemeClr val="tx1"/>
                </a:solidFill>
              </a:rPr>
              <a:t>Pidä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kirjaa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eri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datan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muokkausvaiheista</a:t>
            </a:r>
            <a:r>
              <a:rPr lang="en-GB" sz="1700" dirty="0">
                <a:solidFill>
                  <a:schemeClr val="tx1"/>
                </a:solidFill>
              </a:rPr>
              <a:t>. </a:t>
            </a:r>
            <a:endParaRPr sz="1700" dirty="0">
              <a:solidFill>
                <a:schemeClr val="tx1"/>
              </a:solidFill>
            </a:endParaRPr>
          </a:p>
          <a:p>
            <a:pPr marL="914400" lvl="1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</a:pPr>
            <a:r>
              <a:rPr lang="en-GB" sz="1300" dirty="0" err="1">
                <a:solidFill>
                  <a:schemeClr val="tx1"/>
                </a:solidFill>
              </a:rPr>
              <a:t>Minkä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vaiheiden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kautta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päädyit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raakadatasta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analysoitavaan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dataan</a:t>
            </a:r>
            <a:r>
              <a:rPr lang="en-GB" sz="1300" dirty="0">
                <a:solidFill>
                  <a:schemeClr val="tx1"/>
                </a:solidFill>
              </a:rPr>
              <a:t>. </a:t>
            </a:r>
            <a:r>
              <a:rPr lang="en-GB" sz="1300" dirty="0" err="1">
                <a:solidFill>
                  <a:schemeClr val="tx1"/>
                </a:solidFill>
              </a:rPr>
              <a:t>Kirjaa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eri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vaiheet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ylös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esimerkiksi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erilliseen</a:t>
            </a:r>
            <a:r>
              <a:rPr lang="en-GB" sz="1300" dirty="0">
                <a:solidFill>
                  <a:schemeClr val="tx1"/>
                </a:solidFill>
              </a:rPr>
              <a:t> readme (txt) -</a:t>
            </a:r>
            <a:r>
              <a:rPr lang="en-GB" sz="1300" dirty="0" err="1">
                <a:solidFill>
                  <a:schemeClr val="tx1"/>
                </a:solidFill>
              </a:rPr>
              <a:t>tiedostoon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ja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tallenna</a:t>
            </a:r>
            <a:r>
              <a:rPr lang="en-GB" sz="1300" dirty="0">
                <a:solidFill>
                  <a:schemeClr val="tx1"/>
                </a:solidFill>
              </a:rPr>
              <a:t> se </a:t>
            </a:r>
            <a:r>
              <a:rPr lang="en-GB" sz="1300" dirty="0" err="1">
                <a:solidFill>
                  <a:schemeClr val="tx1"/>
                </a:solidFill>
              </a:rPr>
              <a:t>samaan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kansioon</a:t>
            </a:r>
            <a:r>
              <a:rPr lang="en-GB" sz="1300" dirty="0">
                <a:solidFill>
                  <a:schemeClr val="tx1"/>
                </a:solidFill>
              </a:rPr>
              <a:t> data </a:t>
            </a:r>
            <a:r>
              <a:rPr lang="en-GB" sz="1300" dirty="0" err="1">
                <a:solidFill>
                  <a:schemeClr val="tx1"/>
                </a:solidFill>
              </a:rPr>
              <a:t>tiedostojen</a:t>
            </a:r>
            <a:r>
              <a:rPr lang="en-GB" sz="1300" dirty="0">
                <a:solidFill>
                  <a:schemeClr val="tx1"/>
                </a:solidFill>
              </a:rPr>
              <a:t> </a:t>
            </a:r>
            <a:r>
              <a:rPr lang="en-GB" sz="1300" dirty="0" err="1">
                <a:solidFill>
                  <a:schemeClr val="tx1"/>
                </a:solidFill>
              </a:rPr>
              <a:t>kanssa</a:t>
            </a:r>
            <a:r>
              <a:rPr lang="en-GB" sz="1300" dirty="0">
                <a:solidFill>
                  <a:schemeClr val="tx1"/>
                </a:solidFill>
              </a:rPr>
              <a:t>. </a:t>
            </a:r>
            <a:endParaRPr sz="1300" dirty="0">
              <a:solidFill>
                <a:schemeClr val="tx1"/>
              </a:solidFill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lang="en-GB" sz="1700" dirty="0">
                <a:solidFill>
                  <a:schemeClr val="tx1"/>
                </a:solidFill>
              </a:rPr>
              <a:t>Jos </a:t>
            </a:r>
            <a:r>
              <a:rPr lang="en-GB" sz="1700" dirty="0" err="1">
                <a:solidFill>
                  <a:schemeClr val="tx1"/>
                </a:solidFill>
              </a:rPr>
              <a:t>organisoit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dataasi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käyttäen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esimerkiksi</a:t>
            </a:r>
            <a:r>
              <a:rPr lang="en-GB" sz="1700" dirty="0">
                <a:solidFill>
                  <a:schemeClr val="tx1"/>
                </a:solidFill>
              </a:rPr>
              <a:t> R tai Python </a:t>
            </a:r>
            <a:r>
              <a:rPr lang="en-GB" sz="1700" dirty="0" err="1">
                <a:solidFill>
                  <a:schemeClr val="tx1"/>
                </a:solidFill>
              </a:rPr>
              <a:t>koodia</a:t>
            </a:r>
            <a:r>
              <a:rPr lang="en-GB" sz="1700" dirty="0">
                <a:solidFill>
                  <a:schemeClr val="tx1"/>
                </a:solidFill>
              </a:rPr>
              <a:t>. </a:t>
            </a:r>
            <a:r>
              <a:rPr lang="en-GB" sz="1700" dirty="0" err="1">
                <a:solidFill>
                  <a:schemeClr val="tx1"/>
                </a:solidFill>
              </a:rPr>
              <a:t>Kirjaa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koodin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ylle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selkeästi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mitä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eri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vaiheet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tekevät</a:t>
            </a:r>
            <a:r>
              <a:rPr lang="en-GB" sz="1700" dirty="0">
                <a:solidFill>
                  <a:schemeClr val="tx1"/>
                </a:solidFill>
              </a:rPr>
              <a:t>. # </a:t>
            </a:r>
            <a:r>
              <a:rPr lang="en-GB" sz="1700" dirty="0" err="1">
                <a:solidFill>
                  <a:schemeClr val="tx1"/>
                </a:solidFill>
              </a:rPr>
              <a:t>tämä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tekee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sitä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ja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tätä</a:t>
            </a:r>
            <a:endParaRPr sz="170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700" dirty="0" err="1">
                <a:solidFill>
                  <a:schemeClr val="tx1"/>
                </a:solidFill>
              </a:rPr>
              <a:t>Esimerkiksi</a:t>
            </a:r>
            <a:r>
              <a:rPr lang="en-GB" sz="1700" dirty="0">
                <a:solidFill>
                  <a:schemeClr val="tx1"/>
                </a:solidFill>
              </a:rPr>
              <a:t> </a:t>
            </a:r>
            <a:r>
              <a:rPr lang="en-GB" sz="1700" dirty="0" err="1">
                <a:solidFill>
                  <a:schemeClr val="tx1"/>
                </a:solidFill>
              </a:rPr>
              <a:t>näin</a:t>
            </a:r>
            <a:r>
              <a:rPr lang="en-GB" sz="1700" dirty="0">
                <a:solidFill>
                  <a:schemeClr val="tx1"/>
                </a:solidFill>
              </a:rPr>
              <a:t>:</a:t>
            </a:r>
            <a:endParaRPr sz="170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700" dirty="0">
              <a:solidFill>
                <a:schemeClr val="tx1"/>
              </a:solidFill>
            </a:endParaRPr>
          </a:p>
        </p:txBody>
      </p:sp>
      <p:pic>
        <p:nvPicPr>
          <p:cNvPr id="174" name="Google Shape;174;p2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0" y="152400"/>
            <a:ext cx="797243" cy="79724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449956-7F06-26A3-E11F-925057EA1054}"/>
              </a:ext>
            </a:extLst>
          </p:cNvPr>
          <p:cNvSpPr txBox="1"/>
          <p:nvPr/>
        </p:nvSpPr>
        <p:spPr>
          <a:xfrm>
            <a:off x="3655177" y="4568875"/>
            <a:ext cx="5246016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lnSpc>
                <a:spcPct val="95000"/>
              </a:lnSpc>
              <a:buClr>
                <a:schemeClr val="dk1"/>
              </a:buClr>
              <a:buSzPts val="1063"/>
            </a:pPr>
            <a:r>
              <a:rPr lang="fi-FI" sz="900" dirty="0">
                <a:latin typeface="+mn-lt"/>
              </a:rPr>
              <a:t>Teksti mukaillen: </a:t>
            </a:r>
            <a:r>
              <a:rPr lang="fi-FI" sz="900" dirty="0" err="1">
                <a:latin typeface="+mn-lt"/>
              </a:rPr>
              <a:t>Hoyt</a:t>
            </a:r>
            <a:r>
              <a:rPr lang="fi-FI" sz="900" dirty="0">
                <a:latin typeface="+mn-lt"/>
              </a:rPr>
              <a:t>, P., et al.(2019): Data </a:t>
            </a:r>
            <a:r>
              <a:rPr lang="fi-FI" sz="900" dirty="0" err="1">
                <a:latin typeface="+mn-lt"/>
              </a:rPr>
              <a:t>Carpentry</a:t>
            </a:r>
            <a:r>
              <a:rPr lang="fi-FI" sz="900" dirty="0">
                <a:latin typeface="+mn-lt"/>
              </a:rPr>
              <a:t>: Data Organization in </a:t>
            </a:r>
            <a:r>
              <a:rPr lang="fi-FI" sz="900" dirty="0" err="1">
                <a:latin typeface="+mn-lt"/>
              </a:rPr>
              <a:t>Spreadsheets</a:t>
            </a:r>
            <a:r>
              <a:rPr lang="fi-FI" sz="900" dirty="0">
                <a:latin typeface="+mn-lt"/>
              </a:rPr>
              <a:t> for </a:t>
            </a:r>
            <a:r>
              <a:rPr lang="fi-FI" sz="900" dirty="0" err="1">
                <a:latin typeface="+mn-lt"/>
              </a:rPr>
              <a:t>Ecologists</a:t>
            </a:r>
            <a:r>
              <a:rPr lang="fi-FI" sz="900" dirty="0">
                <a:latin typeface="+mn-lt"/>
              </a:rPr>
              <a:t>, </a:t>
            </a:r>
            <a:r>
              <a:rPr lang="fi-FI" sz="900" dirty="0" err="1">
                <a:latin typeface="+mn-lt"/>
              </a:rPr>
              <a:t>June</a:t>
            </a:r>
            <a:r>
              <a:rPr lang="fi-FI" sz="900" dirty="0">
                <a:latin typeface="+mn-lt"/>
              </a:rPr>
              <a:t> 2019 (Version v2019.06.2). </a:t>
            </a:r>
            <a:r>
              <a:rPr lang="fi-FI" sz="900" dirty="0" err="1">
                <a:latin typeface="+mn-lt"/>
              </a:rPr>
              <a:t>Zenodo</a:t>
            </a:r>
            <a:r>
              <a:rPr lang="fi-FI" sz="900" dirty="0">
                <a:latin typeface="+mn-lt"/>
              </a:rPr>
              <a:t>. http://doi.org/10.5281/zenodo.3269869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AE81C-95E1-C931-0B33-A8D35F20C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17" y="36899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GB" sz="2800" dirty="0" err="1"/>
              <a:t>Pidä</a:t>
            </a:r>
            <a:r>
              <a:rPr lang="en-GB" sz="2800" dirty="0"/>
              <a:t> </a:t>
            </a:r>
            <a:r>
              <a:rPr lang="en-GB" sz="2800" dirty="0" err="1"/>
              <a:t>kirjaa</a:t>
            </a:r>
            <a:r>
              <a:rPr lang="en-GB" sz="2800" dirty="0"/>
              <a:t> </a:t>
            </a:r>
            <a:r>
              <a:rPr lang="en-GB" sz="2800" dirty="0" err="1"/>
              <a:t>siitä</a:t>
            </a:r>
            <a:r>
              <a:rPr lang="en-GB" sz="2800" dirty="0"/>
              <a:t> </a:t>
            </a:r>
            <a:r>
              <a:rPr lang="en-GB" sz="2800" dirty="0" err="1"/>
              <a:t>mitä</a:t>
            </a:r>
            <a:r>
              <a:rPr lang="en-GB" sz="2800" dirty="0"/>
              <a:t> </a:t>
            </a:r>
            <a:r>
              <a:rPr lang="en-GB" sz="2800" dirty="0" err="1"/>
              <a:t>teet</a:t>
            </a:r>
            <a:br>
              <a:rPr lang="fi-FI" sz="2800" dirty="0"/>
            </a:br>
            <a:endParaRPr lang="fi-FI" dirty="0"/>
          </a:p>
        </p:txBody>
      </p:sp>
      <p:pic>
        <p:nvPicPr>
          <p:cNvPr id="6" name="Google Shape;180;p29" descr="Excel esimerkki kuva siivottavasta taulukosta">
            <a:extLst>
              <a:ext uri="{FF2B5EF4-FFF2-40B4-BE49-F238E27FC236}">
                <a16:creationId xmlns:a16="http://schemas.microsoft.com/office/drawing/2014/main" id="{C66EF9A2-B34C-5731-2FD0-A05C284A777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880" t="10410" r="-1880" b="-10409"/>
          <a:stretch/>
        </p:blipFill>
        <p:spPr>
          <a:xfrm>
            <a:off x="0" y="521225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81;p29" descr="Esimerkki miten kirjaat ylös datan prosessoinnin vaiheita; mitä tiedostoa prosessoit ja esimerkiksi 1. Poistin tekstiä, 2. Lisäsin kaksi uutta saraketta X ja Y, 3. Nimesin sarakkeet joilla ei ollut nimeä jne. Lopuksi tallensin taulukon uudella nimellä.">
            <a:extLst>
              <a:ext uri="{FF2B5EF4-FFF2-40B4-BE49-F238E27FC236}">
                <a16:creationId xmlns:a16="http://schemas.microsoft.com/office/drawing/2014/main" id="{B5797DC3-887D-24AC-448D-E8ED2E3DE7A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1075" y="1030827"/>
            <a:ext cx="6381798" cy="3503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82;p29">
            <a:extLst>
              <a:ext uri="{FF2B5EF4-FFF2-40B4-BE49-F238E27FC236}">
                <a16:creationId xmlns:a16="http://schemas.microsoft.com/office/drawing/2014/main" id="{EA13DB62-B0AC-F413-7AFD-885E4F6F5E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88965" y="122604"/>
            <a:ext cx="797243" cy="7972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9457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Tehtävä</a:t>
            </a:r>
            <a:r>
              <a:rPr lang="en-GB" dirty="0"/>
              <a:t> 1 </a:t>
            </a:r>
            <a:endParaRPr dirty="0"/>
          </a:p>
        </p:txBody>
      </p:sp>
      <p:sp>
        <p:nvSpPr>
          <p:cNvPr id="188" name="Google Shape;188;p30"/>
          <p:cNvSpPr txBox="1">
            <a:spLocks noGrp="1"/>
          </p:cNvSpPr>
          <p:nvPr>
            <p:ph type="body" idx="1"/>
          </p:nvPr>
        </p:nvSpPr>
        <p:spPr>
          <a:xfrm>
            <a:off x="311700" y="11179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 dirty="0" err="1"/>
              <a:t>Kouluttaja</a:t>
            </a:r>
            <a:r>
              <a:rPr lang="en-GB" i="1" dirty="0"/>
              <a:t> </a:t>
            </a:r>
            <a:r>
              <a:rPr lang="en-GB" i="1" dirty="0" err="1"/>
              <a:t>voi</a:t>
            </a:r>
            <a:r>
              <a:rPr lang="en-GB" i="1" dirty="0"/>
              <a:t> </a:t>
            </a:r>
            <a:r>
              <a:rPr lang="en-GB" i="1" dirty="0" err="1"/>
              <a:t>lisätä</a:t>
            </a:r>
            <a:r>
              <a:rPr lang="en-GB" i="1" dirty="0"/>
              <a:t> </a:t>
            </a:r>
            <a:r>
              <a:rPr lang="en-GB" i="1" dirty="0" err="1"/>
              <a:t>tähän</a:t>
            </a:r>
            <a:r>
              <a:rPr lang="en-GB" i="1" dirty="0"/>
              <a:t> </a:t>
            </a:r>
            <a:r>
              <a:rPr lang="en-GB" i="1" dirty="0" err="1"/>
              <a:t>tarvittavat</a:t>
            </a:r>
            <a:r>
              <a:rPr lang="en-GB" i="1" dirty="0"/>
              <a:t> </a:t>
            </a:r>
            <a:r>
              <a:rPr lang="en-GB" i="1" dirty="0" err="1"/>
              <a:t>ohjeet</a:t>
            </a:r>
            <a:r>
              <a:rPr lang="en-GB" i="1" dirty="0"/>
              <a:t> &amp; </a:t>
            </a:r>
            <a:r>
              <a:rPr lang="en-GB" i="1" dirty="0" err="1"/>
              <a:t>linkit</a:t>
            </a:r>
            <a:r>
              <a:rPr lang="en-GB" i="1" dirty="0"/>
              <a:t> </a:t>
            </a:r>
            <a:r>
              <a:rPr lang="en-GB" i="1" dirty="0" err="1"/>
              <a:t>tehtävän</a:t>
            </a:r>
            <a:r>
              <a:rPr lang="en-GB" i="1" dirty="0"/>
              <a:t> </a:t>
            </a:r>
            <a:r>
              <a:rPr lang="en-GB" i="1" dirty="0" err="1"/>
              <a:t>tekoon</a:t>
            </a:r>
            <a:r>
              <a:rPr lang="en-GB" i="1" dirty="0"/>
              <a:t>.</a:t>
            </a:r>
            <a:endParaRPr i="1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i="1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GB" sz="2800" dirty="0" err="1">
                <a:solidFill>
                  <a:schemeClr val="tx1"/>
                </a:solidFill>
              </a:rPr>
              <a:t>Miten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pitää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taulukkomuotoinen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tiedosto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siistinä</a:t>
            </a:r>
            <a:r>
              <a:rPr lang="en-GB" sz="2800" dirty="0">
                <a:solidFill>
                  <a:schemeClr val="tx1"/>
                </a:solidFill>
              </a:rPr>
              <a:t>?</a:t>
            </a:r>
            <a:endParaRPr sz="3800" dirty="0">
              <a:solidFill>
                <a:schemeClr val="tx1"/>
              </a:solidFill>
            </a:endParaRPr>
          </a:p>
        </p:txBody>
      </p:sp>
      <p:sp>
        <p:nvSpPr>
          <p:cNvPr id="194" name="Google Shape;194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400" b="1" dirty="0" err="1">
                <a:solidFill>
                  <a:schemeClr val="tx1"/>
                </a:solidFill>
              </a:rPr>
              <a:t>Toimi</a:t>
            </a:r>
            <a:r>
              <a:rPr lang="en-GB" sz="1400" b="1" dirty="0">
                <a:solidFill>
                  <a:schemeClr val="tx1"/>
                </a:solidFill>
              </a:rPr>
              <a:t> </a:t>
            </a:r>
            <a:r>
              <a:rPr lang="en-GB" sz="1400" b="1" dirty="0" err="1">
                <a:solidFill>
                  <a:schemeClr val="tx1"/>
                </a:solidFill>
              </a:rPr>
              <a:t>näin</a:t>
            </a:r>
            <a:r>
              <a:rPr lang="en-GB" sz="1400" b="1" dirty="0">
                <a:solidFill>
                  <a:schemeClr val="tx1"/>
                </a:solidFill>
              </a:rPr>
              <a:t>:</a:t>
            </a:r>
            <a:endParaRPr sz="1400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-GB" sz="1400" dirty="0" err="1">
                <a:solidFill>
                  <a:schemeClr val="tx1"/>
                </a:solidFill>
              </a:rPr>
              <a:t>Laita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kaikki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muuttujat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omiin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sarakkeisiin</a:t>
            </a:r>
            <a:r>
              <a:rPr lang="en-GB" sz="1400" dirty="0">
                <a:solidFill>
                  <a:schemeClr val="tx1"/>
                </a:solidFill>
              </a:rPr>
              <a:t> - </a:t>
            </a:r>
            <a:r>
              <a:rPr lang="en-GB" sz="1400" dirty="0" err="1">
                <a:solidFill>
                  <a:schemeClr val="tx1"/>
                </a:solidFill>
              </a:rPr>
              <a:t>kuten</a:t>
            </a:r>
            <a:r>
              <a:rPr lang="en-GB" sz="1400" dirty="0">
                <a:solidFill>
                  <a:schemeClr val="tx1"/>
                </a:solidFill>
              </a:rPr>
              <a:t> “</a:t>
            </a:r>
            <a:r>
              <a:rPr lang="en-GB" sz="1400" dirty="0" err="1">
                <a:solidFill>
                  <a:schemeClr val="tx1"/>
                </a:solidFill>
              </a:rPr>
              <a:t>lämpötila</a:t>
            </a:r>
            <a:r>
              <a:rPr lang="en-GB" sz="1400" dirty="0">
                <a:solidFill>
                  <a:schemeClr val="tx1"/>
                </a:solidFill>
              </a:rPr>
              <a:t>” tai “</a:t>
            </a:r>
            <a:r>
              <a:rPr lang="en-GB" sz="1400" dirty="0" err="1">
                <a:solidFill>
                  <a:schemeClr val="tx1"/>
                </a:solidFill>
              </a:rPr>
              <a:t>paino</a:t>
            </a:r>
            <a:r>
              <a:rPr lang="en-GB" sz="1400" dirty="0">
                <a:solidFill>
                  <a:schemeClr val="tx1"/>
                </a:solidFill>
              </a:rPr>
              <a:t>”</a:t>
            </a:r>
            <a:endParaRPr sz="1400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-GB" sz="1400" dirty="0">
                <a:solidFill>
                  <a:schemeClr val="tx1"/>
                </a:solidFill>
              </a:rPr>
              <a:t>Jos </a:t>
            </a:r>
            <a:r>
              <a:rPr lang="en-GB" sz="1400" dirty="0" err="1">
                <a:solidFill>
                  <a:schemeClr val="tx1"/>
                </a:solidFill>
              </a:rPr>
              <a:t>haluat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laittaa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yksikkötiedon</a:t>
            </a:r>
            <a:r>
              <a:rPr lang="en-GB" sz="1400" dirty="0">
                <a:solidFill>
                  <a:schemeClr val="tx1"/>
                </a:solidFill>
              </a:rPr>
              <a:t>, </a:t>
            </a:r>
            <a:r>
              <a:rPr lang="en-GB" sz="1400" dirty="0" err="1">
                <a:solidFill>
                  <a:schemeClr val="tx1"/>
                </a:solidFill>
              </a:rPr>
              <a:t>kerro</a:t>
            </a:r>
            <a:r>
              <a:rPr lang="en-GB" sz="1400" dirty="0">
                <a:solidFill>
                  <a:schemeClr val="tx1"/>
                </a:solidFill>
              </a:rPr>
              <a:t> se </a:t>
            </a:r>
            <a:r>
              <a:rPr lang="en-GB" sz="1400" dirty="0" err="1">
                <a:solidFill>
                  <a:schemeClr val="tx1"/>
                </a:solidFill>
              </a:rPr>
              <a:t>joko</a:t>
            </a:r>
            <a:r>
              <a:rPr lang="en-GB" sz="1400" dirty="0">
                <a:solidFill>
                  <a:schemeClr val="tx1"/>
                </a:solidFill>
              </a:rPr>
              <a:t> readme-</a:t>
            </a:r>
            <a:r>
              <a:rPr lang="en-GB" sz="1400" dirty="0" err="1">
                <a:solidFill>
                  <a:schemeClr val="tx1"/>
                </a:solidFill>
              </a:rPr>
              <a:t>tiedostossa</a:t>
            </a:r>
            <a:r>
              <a:rPr lang="en-GB" sz="1400" dirty="0">
                <a:solidFill>
                  <a:schemeClr val="tx1"/>
                </a:solidFill>
              </a:rPr>
              <a:t> tai </a:t>
            </a:r>
            <a:r>
              <a:rPr lang="en-GB" sz="1400" dirty="0" err="1">
                <a:solidFill>
                  <a:schemeClr val="tx1"/>
                </a:solidFill>
              </a:rPr>
              <a:t>laita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tämä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tieto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erilliseen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soluun</a:t>
            </a:r>
            <a:r>
              <a:rPr lang="en-GB" sz="1400" dirty="0">
                <a:solidFill>
                  <a:schemeClr val="tx1"/>
                </a:solidFill>
              </a:rPr>
              <a:t> tai </a:t>
            </a:r>
            <a:r>
              <a:rPr lang="en-GB" sz="1400" dirty="0" err="1">
                <a:solidFill>
                  <a:schemeClr val="tx1"/>
                </a:solidFill>
              </a:rPr>
              <a:t>muuttujan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nimeen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jos</a:t>
            </a:r>
            <a:r>
              <a:rPr lang="en-GB" sz="1400" dirty="0">
                <a:solidFill>
                  <a:schemeClr val="tx1"/>
                </a:solidFill>
              </a:rPr>
              <a:t> se on </a:t>
            </a:r>
            <a:r>
              <a:rPr lang="en-GB" sz="1400" dirty="0" err="1">
                <a:solidFill>
                  <a:schemeClr val="tx1"/>
                </a:solidFill>
              </a:rPr>
              <a:t>mahdollista</a:t>
            </a:r>
            <a:endParaRPr sz="1400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-GB" sz="1400" dirty="0" err="1">
                <a:solidFill>
                  <a:schemeClr val="tx1"/>
                </a:solidFill>
              </a:rPr>
              <a:t>Laita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jokainen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arvo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omalle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rivilleen</a:t>
            </a:r>
            <a:r>
              <a:rPr lang="en-GB" sz="1400" dirty="0">
                <a:solidFill>
                  <a:schemeClr val="tx1"/>
                </a:solidFill>
              </a:rPr>
              <a:t>. </a:t>
            </a:r>
            <a:endParaRPr sz="1400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-GB" sz="1400" dirty="0" err="1">
                <a:solidFill>
                  <a:schemeClr val="tx1"/>
                </a:solidFill>
              </a:rPr>
              <a:t>Älä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yhdistä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usean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muuttujan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tietoja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yhteen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soluun</a:t>
            </a:r>
            <a:r>
              <a:rPr lang="en-GB" sz="1400" dirty="0">
                <a:solidFill>
                  <a:schemeClr val="tx1"/>
                </a:solidFill>
              </a:rPr>
              <a:t>. </a:t>
            </a:r>
            <a:r>
              <a:rPr lang="en-GB" sz="1400" dirty="0" err="1">
                <a:solidFill>
                  <a:schemeClr val="tx1"/>
                </a:solidFill>
              </a:rPr>
              <a:t>Tämä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lisää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datan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käytettävyyttä</a:t>
            </a:r>
            <a:r>
              <a:rPr lang="en-GB" sz="1400" dirty="0">
                <a:solidFill>
                  <a:schemeClr val="tx1"/>
                </a:solidFill>
              </a:rPr>
              <a:t>. </a:t>
            </a:r>
            <a:r>
              <a:rPr lang="en-GB" sz="1400" dirty="0" err="1">
                <a:solidFill>
                  <a:schemeClr val="tx1"/>
                </a:solidFill>
              </a:rPr>
              <a:t>Dataa</a:t>
            </a:r>
            <a:r>
              <a:rPr lang="en-GB" sz="1400" dirty="0">
                <a:solidFill>
                  <a:schemeClr val="tx1"/>
                </a:solidFill>
              </a:rPr>
              <a:t> on </a:t>
            </a:r>
            <a:r>
              <a:rPr lang="en-GB" sz="1400" dirty="0" err="1">
                <a:solidFill>
                  <a:schemeClr val="tx1"/>
                </a:solidFill>
              </a:rPr>
              <a:t>esimerkiksi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helpompi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järjestää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kun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kaikki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muuttujat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ovat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omissa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soluissa</a:t>
            </a:r>
            <a:r>
              <a:rPr lang="en-GB" sz="1400" dirty="0">
                <a:solidFill>
                  <a:schemeClr val="tx1"/>
                </a:solidFill>
              </a:rPr>
              <a:t>. </a:t>
            </a:r>
            <a:endParaRPr sz="1400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-GB" sz="1400" dirty="0" err="1">
                <a:solidFill>
                  <a:schemeClr val="tx1"/>
                </a:solidFill>
              </a:rPr>
              <a:t>Pidä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raakadata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raakana</a:t>
            </a:r>
            <a:r>
              <a:rPr lang="en-GB" sz="1400" dirty="0">
                <a:solidFill>
                  <a:schemeClr val="tx1"/>
                </a:solidFill>
              </a:rPr>
              <a:t> - </a:t>
            </a:r>
            <a:r>
              <a:rPr lang="en-GB" sz="1400" dirty="0" err="1">
                <a:solidFill>
                  <a:schemeClr val="tx1"/>
                </a:solidFill>
              </a:rPr>
              <a:t>älä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koskaan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muuta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sitä</a:t>
            </a:r>
            <a:r>
              <a:rPr lang="en-GB" sz="1400" dirty="0">
                <a:solidFill>
                  <a:schemeClr val="tx1"/>
                </a:solidFill>
              </a:rPr>
              <a:t>!</a:t>
            </a:r>
            <a:endParaRPr sz="1400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-GB" sz="1400" dirty="0" err="1">
                <a:solidFill>
                  <a:schemeClr val="tx1"/>
                </a:solidFill>
              </a:rPr>
              <a:t>Tallenna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siivottu</a:t>
            </a:r>
            <a:r>
              <a:rPr lang="en-GB" sz="1400" dirty="0">
                <a:solidFill>
                  <a:schemeClr val="tx1"/>
                </a:solidFill>
              </a:rPr>
              <a:t> data </a:t>
            </a:r>
            <a:r>
              <a:rPr lang="en-GB" sz="1400" dirty="0" err="1">
                <a:solidFill>
                  <a:schemeClr val="tx1"/>
                </a:solidFill>
              </a:rPr>
              <a:t>tekstimuotoisena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tiedostona</a:t>
            </a:r>
            <a:r>
              <a:rPr lang="en-GB" sz="1400" dirty="0">
                <a:solidFill>
                  <a:schemeClr val="tx1"/>
                </a:solidFill>
              </a:rPr>
              <a:t>, </a:t>
            </a:r>
            <a:r>
              <a:rPr lang="en-GB" sz="1400" dirty="0" err="1">
                <a:solidFill>
                  <a:schemeClr val="tx1"/>
                </a:solidFill>
              </a:rPr>
              <a:t>kuten</a:t>
            </a:r>
            <a:r>
              <a:rPr lang="en-GB" sz="1400" dirty="0">
                <a:solidFill>
                  <a:schemeClr val="tx1"/>
                </a:solidFill>
              </a:rPr>
              <a:t> CSV (comma-separated values) </a:t>
            </a:r>
            <a:r>
              <a:rPr lang="en-GB" sz="1400" dirty="0" err="1">
                <a:solidFill>
                  <a:schemeClr val="tx1"/>
                </a:solidFill>
              </a:rPr>
              <a:t>muodossa</a:t>
            </a:r>
            <a:r>
              <a:rPr lang="en-GB" sz="1400" dirty="0">
                <a:solidFill>
                  <a:schemeClr val="tx1"/>
                </a:solidFill>
              </a:rPr>
              <a:t>. </a:t>
            </a:r>
            <a:r>
              <a:rPr lang="en-GB" sz="1400" dirty="0" err="1">
                <a:solidFill>
                  <a:schemeClr val="tx1"/>
                </a:solidFill>
              </a:rPr>
              <a:t>Näin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varmistat</a:t>
            </a:r>
            <a:r>
              <a:rPr lang="en-GB" sz="1400" dirty="0">
                <a:solidFill>
                  <a:schemeClr val="tx1"/>
                </a:solidFill>
              </a:rPr>
              <a:t>, </a:t>
            </a:r>
            <a:r>
              <a:rPr lang="en-GB" sz="1400" dirty="0" err="1">
                <a:solidFill>
                  <a:schemeClr val="tx1"/>
                </a:solidFill>
              </a:rPr>
              <a:t>että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kuka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tahansa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voi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käyttää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dataasi</a:t>
            </a:r>
            <a:r>
              <a:rPr lang="en-GB" sz="1400" dirty="0">
                <a:solidFill>
                  <a:schemeClr val="tx1"/>
                </a:solidFill>
              </a:rPr>
              <a:t>. </a:t>
            </a:r>
            <a:r>
              <a:rPr lang="en-GB" sz="1400" dirty="0" err="1">
                <a:solidFill>
                  <a:schemeClr val="tx1"/>
                </a:solidFill>
              </a:rPr>
              <a:t>Myös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useat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repositoriot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vaativat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avaamaan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datasi</a:t>
            </a:r>
            <a:r>
              <a:rPr lang="en-GB" sz="1400" dirty="0">
                <a:solidFill>
                  <a:schemeClr val="tx1"/>
                </a:solidFill>
              </a:rPr>
              <a:t> CSV-</a:t>
            </a:r>
            <a:r>
              <a:rPr lang="en-GB" sz="1400" dirty="0" err="1">
                <a:solidFill>
                  <a:schemeClr val="tx1"/>
                </a:solidFill>
              </a:rPr>
              <a:t>muodossa</a:t>
            </a:r>
            <a:r>
              <a:rPr lang="en-GB" sz="1400" dirty="0">
                <a:solidFill>
                  <a:schemeClr val="tx1"/>
                </a:solidFill>
              </a:rPr>
              <a:t>. </a:t>
            </a:r>
            <a:endParaRPr sz="140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40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400" dirty="0">
              <a:solidFill>
                <a:schemeClr val="tx1"/>
              </a:solidFill>
            </a:endParaRPr>
          </a:p>
        </p:txBody>
      </p:sp>
      <p:sp>
        <p:nvSpPr>
          <p:cNvPr id="195" name="Google Shape;195;p31"/>
          <p:cNvSpPr txBox="1"/>
          <p:nvPr/>
        </p:nvSpPr>
        <p:spPr>
          <a:xfrm>
            <a:off x="311700" y="4153375"/>
            <a:ext cx="75195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500" dirty="0" err="1">
                <a:solidFill>
                  <a:schemeClr val="dk1"/>
                </a:solidFill>
              </a:rPr>
              <a:t>Muista</a:t>
            </a:r>
            <a:r>
              <a:rPr lang="en-GB" sz="1500" dirty="0">
                <a:solidFill>
                  <a:schemeClr val="dk1"/>
                </a:solidFill>
              </a:rPr>
              <a:t>! </a:t>
            </a:r>
            <a:r>
              <a:rPr lang="en-GB" sz="1500" dirty="0" err="1">
                <a:solidFill>
                  <a:schemeClr val="dk1"/>
                </a:solidFill>
              </a:rPr>
              <a:t>Sarake</a:t>
            </a:r>
            <a:r>
              <a:rPr lang="en-GB" sz="1500" dirty="0">
                <a:solidFill>
                  <a:schemeClr val="dk1"/>
                </a:solidFill>
              </a:rPr>
              <a:t> = </a:t>
            </a:r>
            <a:r>
              <a:rPr lang="en-GB" sz="1500" dirty="0" err="1">
                <a:solidFill>
                  <a:schemeClr val="dk1"/>
                </a:solidFill>
              </a:rPr>
              <a:t>Muuttuja</a:t>
            </a:r>
            <a:r>
              <a:rPr lang="en-GB" sz="1500" dirty="0">
                <a:solidFill>
                  <a:schemeClr val="dk1"/>
                </a:solidFill>
              </a:rPr>
              <a:t>, </a:t>
            </a:r>
            <a:r>
              <a:rPr lang="en-GB" sz="1500" dirty="0" err="1">
                <a:solidFill>
                  <a:schemeClr val="dk1"/>
                </a:solidFill>
              </a:rPr>
              <a:t>Rivi</a:t>
            </a:r>
            <a:r>
              <a:rPr lang="en-GB" sz="1500" dirty="0">
                <a:solidFill>
                  <a:schemeClr val="dk1"/>
                </a:solidFill>
              </a:rPr>
              <a:t> = </a:t>
            </a:r>
            <a:r>
              <a:rPr lang="en-GB" sz="1500" dirty="0" err="1">
                <a:solidFill>
                  <a:schemeClr val="dk1"/>
                </a:solidFill>
              </a:rPr>
              <a:t>Havainto</a:t>
            </a:r>
            <a:r>
              <a:rPr lang="en-GB" sz="1500" dirty="0">
                <a:solidFill>
                  <a:schemeClr val="dk1"/>
                </a:solidFill>
              </a:rPr>
              <a:t>, Solu = Data (</a:t>
            </a:r>
            <a:r>
              <a:rPr lang="en-GB" sz="1500" dirty="0" err="1">
                <a:solidFill>
                  <a:schemeClr val="dk1"/>
                </a:solidFill>
              </a:rPr>
              <a:t>arvo</a:t>
            </a:r>
            <a:r>
              <a:rPr lang="en-GB" sz="1500" dirty="0">
                <a:solidFill>
                  <a:schemeClr val="dk1"/>
                </a:solidFill>
              </a:rPr>
              <a:t>).</a:t>
            </a:r>
            <a:endParaRPr sz="1800" dirty="0"/>
          </a:p>
        </p:txBody>
      </p:sp>
      <p:pic>
        <p:nvPicPr>
          <p:cNvPr id="196" name="Google Shape;196;p3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0" y="152400"/>
            <a:ext cx="797243" cy="79724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3E6478D-C914-ADF6-8064-19251AE9668F}"/>
              </a:ext>
            </a:extLst>
          </p:cNvPr>
          <p:cNvSpPr txBox="1"/>
          <p:nvPr/>
        </p:nvSpPr>
        <p:spPr>
          <a:xfrm>
            <a:off x="4071450" y="4698475"/>
            <a:ext cx="5246016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lnSpc>
                <a:spcPct val="95000"/>
              </a:lnSpc>
              <a:buClr>
                <a:schemeClr val="dk1"/>
              </a:buClr>
              <a:buSzPts val="1063"/>
            </a:pPr>
            <a:r>
              <a:rPr lang="fi-FI" sz="900" dirty="0">
                <a:latin typeface="+mn-lt"/>
              </a:rPr>
              <a:t>Teksti mukaillen: </a:t>
            </a:r>
            <a:r>
              <a:rPr lang="fi-FI" sz="900" dirty="0" err="1">
                <a:latin typeface="+mn-lt"/>
              </a:rPr>
              <a:t>Hoyt</a:t>
            </a:r>
            <a:r>
              <a:rPr lang="fi-FI" sz="900" dirty="0">
                <a:latin typeface="+mn-lt"/>
              </a:rPr>
              <a:t>, P., et al.(2019): Data </a:t>
            </a:r>
            <a:r>
              <a:rPr lang="fi-FI" sz="900" dirty="0" err="1">
                <a:latin typeface="+mn-lt"/>
              </a:rPr>
              <a:t>Carpentry</a:t>
            </a:r>
            <a:r>
              <a:rPr lang="fi-FI" sz="900" dirty="0">
                <a:latin typeface="+mn-lt"/>
              </a:rPr>
              <a:t>: Data Organization in </a:t>
            </a:r>
            <a:r>
              <a:rPr lang="fi-FI" sz="900" dirty="0" err="1">
                <a:latin typeface="+mn-lt"/>
              </a:rPr>
              <a:t>Spreadsheets</a:t>
            </a:r>
            <a:r>
              <a:rPr lang="fi-FI" sz="900" dirty="0">
                <a:latin typeface="+mn-lt"/>
              </a:rPr>
              <a:t> for </a:t>
            </a:r>
            <a:r>
              <a:rPr lang="fi-FI" sz="900" dirty="0" err="1">
                <a:latin typeface="+mn-lt"/>
              </a:rPr>
              <a:t>Ecologists</a:t>
            </a:r>
            <a:r>
              <a:rPr lang="fi-FI" sz="900" dirty="0">
                <a:latin typeface="+mn-lt"/>
              </a:rPr>
              <a:t>, </a:t>
            </a:r>
            <a:r>
              <a:rPr lang="fi-FI" sz="900" dirty="0" err="1">
                <a:latin typeface="+mn-lt"/>
              </a:rPr>
              <a:t>June</a:t>
            </a:r>
            <a:r>
              <a:rPr lang="fi-FI" sz="900" dirty="0">
                <a:latin typeface="+mn-lt"/>
              </a:rPr>
              <a:t> 2019 (Version v2019.06.2). </a:t>
            </a:r>
            <a:r>
              <a:rPr lang="fi-FI" sz="900" dirty="0" err="1">
                <a:latin typeface="+mn-lt"/>
              </a:rPr>
              <a:t>Zenodo</a:t>
            </a:r>
            <a:r>
              <a:rPr lang="fi-FI" sz="900" dirty="0">
                <a:latin typeface="+mn-lt"/>
              </a:rPr>
              <a:t>. http://doi.org/10.5281/zenodo.3269869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Sisältö</a:t>
            </a:r>
            <a:endParaRPr dirty="0"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540300" y="1017725"/>
            <a:ext cx="8520600" cy="39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Osa 1</a:t>
            </a:r>
            <a:endParaRPr sz="1300"/>
          </a:p>
          <a:p>
            <a:pPr marL="457200" lvl="0" indent="-311150" algn="l" rtl="0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Kansiorakenne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Nimeäminen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Versionhallinta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Read me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Pidä kirjaa, siitä mitä teet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Tehtävä 1</a:t>
            </a:r>
            <a:endParaRPr sz="13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/>
              <a:t>Osa 2</a:t>
            </a:r>
            <a:endParaRPr sz="1300"/>
          </a:p>
          <a:p>
            <a:pPr marL="457200" lvl="0" indent="-311150" algn="l" rtl="0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Miten pitää taulukkomuotoinen tiedosto siistinä?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Muotoilun, kommenttien ja yksiköiden käyttäminen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Muuttujien nimeäminen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Nolla-arvojen &amp; puuttuvien tietojen merkitseminen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Metatiedon lisääminen taulukkoon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-GB" sz="1300"/>
              <a:t>Tehtävä 2</a:t>
            </a:r>
            <a:endParaRPr sz="13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3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title"/>
          </p:nvPr>
        </p:nvSpPr>
        <p:spPr>
          <a:xfrm>
            <a:off x="150381" y="1524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 dirty="0" err="1"/>
              <a:t>Sarake</a:t>
            </a:r>
            <a:r>
              <a:rPr lang="en-GB" sz="2000" dirty="0"/>
              <a:t> = </a:t>
            </a:r>
            <a:r>
              <a:rPr lang="en-GB" sz="2000" dirty="0" err="1"/>
              <a:t>Muuttuja</a:t>
            </a:r>
            <a:r>
              <a:rPr lang="en-GB" sz="2000" dirty="0"/>
              <a:t>, </a:t>
            </a:r>
            <a:r>
              <a:rPr lang="en-GB" sz="2000" dirty="0" err="1"/>
              <a:t>Rivi</a:t>
            </a:r>
            <a:r>
              <a:rPr lang="en-GB" sz="2000" dirty="0"/>
              <a:t> = </a:t>
            </a:r>
            <a:r>
              <a:rPr lang="en-GB" sz="2000" dirty="0" err="1"/>
              <a:t>Havainto</a:t>
            </a:r>
            <a:r>
              <a:rPr lang="en-GB" sz="2000" dirty="0"/>
              <a:t>, Solu = Data (</a:t>
            </a:r>
            <a:r>
              <a:rPr lang="en-GB" sz="2000" dirty="0" err="1"/>
              <a:t>arvo</a:t>
            </a:r>
            <a:r>
              <a:rPr lang="en-GB" sz="2000" dirty="0"/>
              <a:t>)</a:t>
            </a:r>
            <a:endParaRPr sz="2000" dirty="0"/>
          </a:p>
        </p:txBody>
      </p:sp>
      <p:pic>
        <p:nvPicPr>
          <p:cNvPr id="202" name="Google Shape;202;p3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0" y="152400"/>
            <a:ext cx="797243" cy="797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2" descr="Hyvä esimerkki miten data kannattaa järjestää ja nimetä, kuten aiemmin kalvoissa kuvattu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" y="1017725"/>
            <a:ext cx="5095875" cy="338137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2"/>
          <p:cNvSpPr txBox="1"/>
          <p:nvPr/>
        </p:nvSpPr>
        <p:spPr>
          <a:xfrm>
            <a:off x="3585275" y="4571603"/>
            <a:ext cx="5558725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dirty="0">
                <a:solidFill>
                  <a:srgbClr val="000000"/>
                </a:solidFill>
              </a:rPr>
              <a:t>Data Example from: Hällfors, Maria et al. (2020), Data from: Shifts in timing and duration of breeding for 73 boreal bird species over four decades, Dryad, Dataset,</a:t>
            </a:r>
            <a:r>
              <a:rPr lang="en-GB" sz="900" dirty="0">
                <a:solidFill>
                  <a:srgbClr val="000000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900" u="sng" dirty="0">
                <a:solidFill>
                  <a:srgbClr val="0097A7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https://doi.org/10.5061/dryad.wstqjq2ht</a:t>
            </a:r>
            <a:endParaRPr sz="1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3"/>
          <p:cNvSpPr txBox="1">
            <a:spLocks noGrp="1"/>
          </p:cNvSpPr>
          <p:nvPr>
            <p:ph type="title"/>
          </p:nvPr>
        </p:nvSpPr>
        <p:spPr>
          <a:xfrm>
            <a:off x="311700" y="352300"/>
            <a:ext cx="84333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990"/>
              <a:buNone/>
            </a:pPr>
            <a:r>
              <a:rPr lang="en-GB" sz="2000" dirty="0"/>
              <a:t>Yksi </a:t>
            </a:r>
            <a:r>
              <a:rPr lang="en-GB" sz="2000" dirty="0" err="1"/>
              <a:t>Välilehti</a:t>
            </a:r>
            <a:r>
              <a:rPr lang="en-GB" sz="2000" dirty="0"/>
              <a:t> - Yksi </a:t>
            </a:r>
            <a:r>
              <a:rPr lang="en-GB" sz="2000" dirty="0" err="1"/>
              <a:t>Taulukko</a:t>
            </a:r>
            <a:r>
              <a:rPr lang="en-GB" sz="2000" dirty="0"/>
              <a:t>, Yksi </a:t>
            </a:r>
            <a:r>
              <a:rPr lang="en-GB" sz="2000" dirty="0" err="1"/>
              <a:t>Taulukko</a:t>
            </a:r>
            <a:r>
              <a:rPr lang="en-GB" sz="2000" dirty="0"/>
              <a:t> - Yksi </a:t>
            </a:r>
            <a:r>
              <a:rPr lang="en-GB" sz="2000" dirty="0" err="1"/>
              <a:t>Välilehti</a:t>
            </a:r>
            <a:endParaRPr sz="2000" dirty="0"/>
          </a:p>
        </p:txBody>
      </p:sp>
      <p:sp>
        <p:nvSpPr>
          <p:cNvPr id="209" name="Google Shape;209;p33"/>
          <p:cNvSpPr txBox="1">
            <a:spLocks noGrp="1"/>
          </p:cNvSpPr>
          <p:nvPr>
            <p:ph type="body" idx="1"/>
          </p:nvPr>
        </p:nvSpPr>
        <p:spPr>
          <a:xfrm>
            <a:off x="311700" y="1014400"/>
            <a:ext cx="3220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 err="1">
                <a:solidFill>
                  <a:schemeClr val="tx1"/>
                </a:solidFill>
              </a:rPr>
              <a:t>Useat</a:t>
            </a:r>
            <a:r>
              <a:rPr lang="en-GB" sz="1200" b="1" dirty="0">
                <a:solidFill>
                  <a:schemeClr val="tx1"/>
                </a:solidFill>
              </a:rPr>
              <a:t> </a:t>
            </a:r>
            <a:r>
              <a:rPr lang="en-GB" sz="1200" b="1" dirty="0" err="1">
                <a:solidFill>
                  <a:schemeClr val="tx1"/>
                </a:solidFill>
              </a:rPr>
              <a:t>taulukot</a:t>
            </a:r>
            <a:r>
              <a:rPr lang="en-GB" sz="1200" b="1" dirty="0">
                <a:solidFill>
                  <a:schemeClr val="tx1"/>
                </a:solidFill>
              </a:rPr>
              <a:t> </a:t>
            </a:r>
            <a:r>
              <a:rPr lang="en-GB" sz="1200" b="1" dirty="0" err="1">
                <a:solidFill>
                  <a:schemeClr val="tx1"/>
                </a:solidFill>
              </a:rPr>
              <a:t>yhdellä</a:t>
            </a:r>
            <a:r>
              <a:rPr lang="en-GB" sz="1200" b="1" dirty="0">
                <a:solidFill>
                  <a:schemeClr val="tx1"/>
                </a:solidFill>
              </a:rPr>
              <a:t> </a:t>
            </a:r>
            <a:r>
              <a:rPr lang="en-GB" sz="1200" b="1" dirty="0" err="1">
                <a:solidFill>
                  <a:schemeClr val="tx1"/>
                </a:solidFill>
              </a:rPr>
              <a:t>välilehdellä</a:t>
            </a:r>
            <a:r>
              <a:rPr lang="en-GB" sz="1200" b="1" dirty="0">
                <a:solidFill>
                  <a:schemeClr val="tx1"/>
                </a:solidFill>
              </a:rPr>
              <a:t> </a:t>
            </a:r>
            <a:endParaRPr sz="1200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1200"/>
              </a:spcBef>
              <a:spcAft>
                <a:spcPts val="0"/>
              </a:spcAft>
              <a:buSzPts val="1200"/>
              <a:buChar char="●"/>
            </a:pPr>
            <a:r>
              <a:rPr lang="en-GB" sz="1200" dirty="0" err="1">
                <a:solidFill>
                  <a:schemeClr val="tx1"/>
                </a:solidFill>
              </a:rPr>
              <a:t>Älä</a:t>
            </a:r>
            <a:r>
              <a:rPr lang="en-GB" sz="1200" dirty="0">
                <a:solidFill>
                  <a:schemeClr val="tx1"/>
                </a:solidFill>
              </a:rPr>
              <a:t> tee </a:t>
            </a:r>
            <a:r>
              <a:rPr lang="en-GB" sz="1200" dirty="0" err="1">
                <a:solidFill>
                  <a:schemeClr val="tx1"/>
                </a:solidFill>
              </a:rPr>
              <a:t>useita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erillisiä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taulukoita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yhdelle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välilehdelle</a:t>
            </a:r>
            <a:r>
              <a:rPr lang="en-GB" sz="1200" dirty="0">
                <a:solidFill>
                  <a:schemeClr val="tx1"/>
                </a:solidFill>
              </a:rPr>
              <a:t>. </a:t>
            </a:r>
            <a:r>
              <a:rPr lang="en-GB" sz="1200" dirty="0" err="1">
                <a:solidFill>
                  <a:schemeClr val="tx1"/>
                </a:solidFill>
              </a:rPr>
              <a:t>Tämä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saattaa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lukijasta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näyttää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mukavalle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ja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käytännölliselle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mutta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kone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ei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tunnista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useita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erillisiä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taulukoita</a:t>
            </a:r>
            <a:r>
              <a:rPr lang="en-GB" sz="1200" dirty="0">
                <a:solidFill>
                  <a:schemeClr val="tx1"/>
                </a:solidFill>
              </a:rPr>
              <a:t>. </a:t>
            </a:r>
            <a:endParaRPr sz="1200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 dirty="0" err="1">
                <a:solidFill>
                  <a:schemeClr val="tx1"/>
                </a:solidFill>
              </a:rPr>
              <a:t>Luomalla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useita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taulukoita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yhdelle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välilehdelle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luot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koneelle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vääriä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yhteyksiä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asioiden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välille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sillä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kone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näkee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yhden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rivin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yhtenä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havaintona</a:t>
            </a:r>
            <a:r>
              <a:rPr lang="en-GB" sz="1200" dirty="0">
                <a:solidFill>
                  <a:schemeClr val="tx1"/>
                </a:solidFill>
              </a:rPr>
              <a:t>. </a:t>
            </a:r>
            <a:r>
              <a:rPr lang="en-GB" sz="1200" dirty="0" err="1">
                <a:solidFill>
                  <a:schemeClr val="tx1"/>
                </a:solidFill>
              </a:rPr>
              <a:t>Samalla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käytät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samaa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nimeä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useissa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paikoissa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joka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edelleen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vaikeuttaa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datan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siivoamista</a:t>
            </a:r>
            <a:r>
              <a:rPr lang="en-GB" sz="1200" dirty="0">
                <a:solidFill>
                  <a:schemeClr val="tx1"/>
                </a:solidFill>
              </a:rPr>
              <a:t>. </a:t>
            </a:r>
            <a:endParaRPr sz="1200" dirty="0">
              <a:solidFill>
                <a:schemeClr val="tx1"/>
              </a:solidFill>
            </a:endParaRPr>
          </a:p>
        </p:txBody>
      </p:sp>
      <p:sp>
        <p:nvSpPr>
          <p:cNvPr id="212" name="Google Shape;212;p33"/>
          <p:cNvSpPr txBox="1">
            <a:spLocks noGrp="1"/>
          </p:cNvSpPr>
          <p:nvPr>
            <p:ph type="body" idx="1"/>
          </p:nvPr>
        </p:nvSpPr>
        <p:spPr>
          <a:xfrm>
            <a:off x="3614518" y="808713"/>
            <a:ext cx="5082300" cy="38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45" b="1" dirty="0" err="1">
                <a:solidFill>
                  <a:schemeClr val="tx1"/>
                </a:solidFill>
              </a:rPr>
              <a:t>Useat</a:t>
            </a:r>
            <a:r>
              <a:rPr lang="en-GB" sz="1245" b="1" dirty="0">
                <a:solidFill>
                  <a:schemeClr val="tx1"/>
                </a:solidFill>
              </a:rPr>
              <a:t> </a:t>
            </a:r>
            <a:r>
              <a:rPr lang="en-GB" sz="1245" b="1" dirty="0" err="1">
                <a:solidFill>
                  <a:schemeClr val="tx1"/>
                </a:solidFill>
              </a:rPr>
              <a:t>välilehdet</a:t>
            </a:r>
            <a:r>
              <a:rPr lang="en-GB" sz="1245" b="1" dirty="0">
                <a:solidFill>
                  <a:schemeClr val="tx1"/>
                </a:solidFill>
              </a:rPr>
              <a:t> </a:t>
            </a:r>
            <a:r>
              <a:rPr lang="en-GB" sz="1245" b="1" dirty="0" err="1">
                <a:solidFill>
                  <a:schemeClr val="tx1"/>
                </a:solidFill>
              </a:rPr>
              <a:t>taulukossa</a:t>
            </a:r>
            <a:endParaRPr sz="1245" b="1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1200"/>
              </a:spcBef>
              <a:spcAft>
                <a:spcPts val="0"/>
              </a:spcAft>
              <a:buSzPts val="1200"/>
              <a:buChar char="●"/>
            </a:pPr>
            <a:r>
              <a:rPr lang="en-GB" sz="1200" dirty="0" err="1">
                <a:solidFill>
                  <a:schemeClr val="tx1"/>
                </a:solidFill>
              </a:rPr>
              <a:t>Usein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tuntuu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myös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järkevältä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käyttää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useita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välilehtiä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datan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organisointiin</a:t>
            </a:r>
            <a:r>
              <a:rPr lang="en-GB" sz="1200" dirty="0">
                <a:solidFill>
                  <a:schemeClr val="tx1"/>
                </a:solidFill>
              </a:rPr>
              <a:t> tai </a:t>
            </a:r>
            <a:r>
              <a:rPr lang="en-GB" sz="1200" dirty="0" err="1">
                <a:solidFill>
                  <a:schemeClr val="tx1"/>
                </a:solidFill>
              </a:rPr>
              <a:t>metadatan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luontiin</a:t>
            </a:r>
            <a:r>
              <a:rPr lang="en-GB" sz="1200" dirty="0">
                <a:solidFill>
                  <a:schemeClr val="tx1"/>
                </a:solidFill>
              </a:rPr>
              <a:t>. </a:t>
            </a:r>
            <a:r>
              <a:rPr lang="en-GB" sz="1200" dirty="0" err="1">
                <a:solidFill>
                  <a:schemeClr val="tx1"/>
                </a:solidFill>
              </a:rPr>
              <a:t>Tämä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ei</a:t>
            </a:r>
            <a:r>
              <a:rPr lang="en-GB" sz="1200" dirty="0">
                <a:solidFill>
                  <a:schemeClr val="tx1"/>
                </a:solidFill>
              </a:rPr>
              <a:t> ole </a:t>
            </a:r>
            <a:r>
              <a:rPr lang="en-GB" sz="1200" dirty="0" err="1">
                <a:solidFill>
                  <a:schemeClr val="tx1"/>
                </a:solidFill>
              </a:rPr>
              <a:t>täysin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kiellettyä</a:t>
            </a:r>
            <a:r>
              <a:rPr lang="en-GB" sz="1200" dirty="0">
                <a:solidFill>
                  <a:schemeClr val="tx1"/>
                </a:solidFill>
              </a:rPr>
              <a:t> tai </a:t>
            </a:r>
            <a:r>
              <a:rPr lang="en-GB" sz="1200" dirty="0" err="1">
                <a:solidFill>
                  <a:schemeClr val="tx1"/>
                </a:solidFill>
              </a:rPr>
              <a:t>väärin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mutta</a:t>
            </a:r>
            <a:r>
              <a:rPr lang="en-GB" sz="1200" dirty="0">
                <a:solidFill>
                  <a:schemeClr val="tx1"/>
                </a:solidFill>
              </a:rPr>
              <a:t> se </a:t>
            </a:r>
            <a:r>
              <a:rPr lang="en-GB" sz="1200" dirty="0" err="1">
                <a:solidFill>
                  <a:schemeClr val="tx1"/>
                </a:solidFill>
              </a:rPr>
              <a:t>vaikuttaa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datan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luettavuuteen</a:t>
            </a:r>
            <a:r>
              <a:rPr lang="en-GB" sz="1200" dirty="0">
                <a:solidFill>
                  <a:schemeClr val="tx1"/>
                </a:solidFill>
              </a:rPr>
              <a:t>.</a:t>
            </a:r>
            <a:endParaRPr sz="1200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 dirty="0">
                <a:solidFill>
                  <a:schemeClr val="tx1"/>
                </a:solidFill>
              </a:rPr>
              <a:t>Jos </a:t>
            </a:r>
            <a:r>
              <a:rPr lang="en-GB" sz="1200" dirty="0" err="1">
                <a:solidFill>
                  <a:schemeClr val="tx1"/>
                </a:solidFill>
              </a:rPr>
              <a:t>esimerkiksi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teet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eri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paikoille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oman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välilehden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saattaa</a:t>
            </a:r>
            <a:r>
              <a:rPr lang="en-GB" sz="1200" dirty="0">
                <a:solidFill>
                  <a:schemeClr val="tx1"/>
                </a:solidFill>
              </a:rPr>
              <a:t> se </a:t>
            </a:r>
            <a:r>
              <a:rPr lang="en-GB" sz="1200" dirty="0" err="1">
                <a:solidFill>
                  <a:schemeClr val="tx1"/>
                </a:solidFill>
              </a:rPr>
              <a:t>aiheuttaa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seuraavanlaisia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ongelmia</a:t>
            </a:r>
            <a:r>
              <a:rPr lang="en-GB" sz="1200" dirty="0">
                <a:solidFill>
                  <a:schemeClr val="tx1"/>
                </a:solidFill>
              </a:rPr>
              <a:t>:</a:t>
            </a:r>
            <a:endParaRPr sz="1200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 dirty="0" err="1">
                <a:solidFill>
                  <a:schemeClr val="tx1"/>
                </a:solidFill>
              </a:rPr>
              <a:t>Useiden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välilehtien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käyttö</a:t>
            </a:r>
            <a:r>
              <a:rPr lang="en-GB" sz="1200" dirty="0">
                <a:solidFill>
                  <a:schemeClr val="tx1"/>
                </a:solidFill>
              </a:rPr>
              <a:t> on </a:t>
            </a:r>
            <a:r>
              <a:rPr lang="en-GB" sz="1200" dirty="0" err="1">
                <a:solidFill>
                  <a:schemeClr val="tx1"/>
                </a:solidFill>
              </a:rPr>
              <a:t>haavoittuvaisempi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inhimillisille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virheille</a:t>
            </a:r>
            <a:r>
              <a:rPr lang="en-GB" sz="1200" dirty="0">
                <a:solidFill>
                  <a:schemeClr val="tx1"/>
                </a:solidFill>
              </a:rPr>
              <a:t>. On </a:t>
            </a:r>
            <a:r>
              <a:rPr lang="en-GB" sz="1200" dirty="0" err="1">
                <a:solidFill>
                  <a:schemeClr val="tx1"/>
                </a:solidFill>
              </a:rPr>
              <a:t>liiankin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helppoa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syöttää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dataa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väärälle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välilehdelle</a:t>
            </a:r>
            <a:r>
              <a:rPr lang="en-GB" sz="1200" dirty="0">
                <a:solidFill>
                  <a:schemeClr val="tx1"/>
                </a:solidFill>
              </a:rPr>
              <a:t>.  </a:t>
            </a:r>
            <a:endParaRPr sz="1200" dirty="0">
              <a:solidFill>
                <a:schemeClr val="tx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GB" sz="1200" dirty="0" err="1">
                <a:solidFill>
                  <a:schemeClr val="tx1"/>
                </a:solidFill>
              </a:rPr>
              <a:t>Lisäät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yhden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ylimääräisen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vaiheen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ennen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kuin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pääset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analysoimaan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dataasi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koska</a:t>
            </a:r>
            <a:r>
              <a:rPr lang="en-GB" sz="1200" dirty="0">
                <a:solidFill>
                  <a:schemeClr val="tx1"/>
                </a:solidFill>
              </a:rPr>
              <a:t> data on </a:t>
            </a:r>
            <a:r>
              <a:rPr lang="en-GB" sz="1200" dirty="0" err="1">
                <a:solidFill>
                  <a:schemeClr val="tx1"/>
                </a:solidFill>
              </a:rPr>
              <a:t>joka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tapauksessa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yhdistettävä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yhdeksi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taulukoksi</a:t>
            </a:r>
            <a:r>
              <a:rPr lang="en-GB" sz="1200" dirty="0">
                <a:solidFill>
                  <a:schemeClr val="tx1"/>
                </a:solidFill>
              </a:rPr>
              <a:t>. Jos </a:t>
            </a:r>
            <a:r>
              <a:rPr lang="en-GB" sz="1200" dirty="0" err="1">
                <a:solidFill>
                  <a:schemeClr val="tx1"/>
                </a:solidFill>
              </a:rPr>
              <a:t>lisäksi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välilehdillä</a:t>
            </a:r>
            <a:r>
              <a:rPr lang="en-GB" sz="1200" dirty="0">
                <a:solidFill>
                  <a:schemeClr val="tx1"/>
                </a:solidFill>
              </a:rPr>
              <a:t> on </a:t>
            </a:r>
            <a:r>
              <a:rPr lang="en-GB" sz="1200" dirty="0" err="1">
                <a:solidFill>
                  <a:schemeClr val="tx1"/>
                </a:solidFill>
              </a:rPr>
              <a:t>eroavaisuuksia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vaikeuttaa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tämä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edelleen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prosessia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ja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joudut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ehkä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manuaalisesti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yhdistämään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taulukoita</a:t>
            </a:r>
            <a:r>
              <a:rPr lang="en-GB" sz="1200" dirty="0">
                <a:solidFill>
                  <a:schemeClr val="tx1"/>
                </a:solidFill>
              </a:rPr>
              <a:t>, </a:t>
            </a:r>
            <a:r>
              <a:rPr lang="en-GB" sz="1200" dirty="0" err="1">
                <a:solidFill>
                  <a:schemeClr val="tx1"/>
                </a:solidFill>
              </a:rPr>
              <a:t>joka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lisää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mahdollisten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virheiden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määrää</a:t>
            </a:r>
            <a:r>
              <a:rPr lang="en-GB" sz="1200" dirty="0">
                <a:solidFill>
                  <a:schemeClr val="tx1"/>
                </a:solidFill>
              </a:rPr>
              <a:t>.</a:t>
            </a:r>
            <a:endParaRPr sz="120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771" dirty="0">
              <a:solidFill>
                <a:schemeClr val="tx1"/>
              </a:solidFill>
            </a:endParaRPr>
          </a:p>
        </p:txBody>
      </p:sp>
      <p:sp>
        <p:nvSpPr>
          <p:cNvPr id="213" name="Google Shape;213;p33"/>
          <p:cNvSpPr txBox="1"/>
          <p:nvPr/>
        </p:nvSpPr>
        <p:spPr>
          <a:xfrm>
            <a:off x="311700" y="4056491"/>
            <a:ext cx="8762243" cy="88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050" dirty="0" err="1">
                <a:solidFill>
                  <a:schemeClr val="tx1"/>
                </a:solidFill>
              </a:rPr>
              <a:t>Mieti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aina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onko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tarpeellista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lisätä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uusi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välilehti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vai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voisitko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tehdä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asian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toisella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tavalla</a:t>
            </a:r>
            <a:r>
              <a:rPr lang="en-GB" sz="1050" dirty="0">
                <a:solidFill>
                  <a:schemeClr val="tx1"/>
                </a:solidFill>
              </a:rPr>
              <a:t>. </a:t>
            </a:r>
            <a:r>
              <a:rPr lang="en-GB" sz="1050" dirty="0" err="1">
                <a:solidFill>
                  <a:schemeClr val="tx1"/>
                </a:solidFill>
              </a:rPr>
              <a:t>Vaikka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dataa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olisikin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tuhansia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rivejä</a:t>
            </a:r>
            <a:r>
              <a:rPr lang="en-GB" sz="1050" dirty="0">
                <a:solidFill>
                  <a:schemeClr val="tx1"/>
                </a:solidFill>
              </a:rPr>
              <a:t>, </a:t>
            </a:r>
            <a:r>
              <a:rPr lang="en-GB" sz="1050" dirty="0" err="1">
                <a:solidFill>
                  <a:schemeClr val="tx1"/>
                </a:solidFill>
              </a:rPr>
              <a:t>voit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aina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jäädyttää</a:t>
            </a:r>
            <a:r>
              <a:rPr lang="en-GB" sz="1050" dirty="0">
                <a:solidFill>
                  <a:schemeClr val="tx1"/>
                </a:solidFill>
              </a:rPr>
              <a:t> (freeze) </a:t>
            </a:r>
            <a:r>
              <a:rPr lang="en-GB" sz="1050" dirty="0" err="1">
                <a:solidFill>
                  <a:schemeClr val="tx1"/>
                </a:solidFill>
              </a:rPr>
              <a:t>ensimmäisen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rivin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lukemisen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helpottamiseksi</a:t>
            </a:r>
            <a:r>
              <a:rPr lang="en-GB" sz="1050" dirty="0">
                <a:solidFill>
                  <a:schemeClr val="tx1"/>
                </a:solidFill>
              </a:rPr>
              <a:t>.</a:t>
            </a:r>
            <a:endParaRPr sz="1200" dirty="0">
              <a:solidFill>
                <a:schemeClr val="tx1"/>
              </a:solidFill>
            </a:endParaRPr>
          </a:p>
        </p:txBody>
      </p:sp>
      <p:pic>
        <p:nvPicPr>
          <p:cNvPr id="210" name="Google Shape;210;p3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0" y="152400"/>
            <a:ext cx="797243" cy="79724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3701D3-2F84-1850-DD4F-0C0ECC6D08CF}"/>
              </a:ext>
            </a:extLst>
          </p:cNvPr>
          <p:cNvSpPr txBox="1"/>
          <p:nvPr/>
        </p:nvSpPr>
        <p:spPr>
          <a:xfrm>
            <a:off x="3827927" y="4673013"/>
            <a:ext cx="5246016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lnSpc>
                <a:spcPct val="95000"/>
              </a:lnSpc>
              <a:buClr>
                <a:schemeClr val="dk1"/>
              </a:buClr>
              <a:buSzPts val="1063"/>
            </a:pPr>
            <a:r>
              <a:rPr lang="fi-FI" sz="900" dirty="0">
                <a:latin typeface="+mn-lt"/>
              </a:rPr>
              <a:t>Teksti mukaillen: </a:t>
            </a:r>
            <a:r>
              <a:rPr lang="fi-FI" sz="900" dirty="0" err="1">
                <a:latin typeface="+mn-lt"/>
              </a:rPr>
              <a:t>Hoyt</a:t>
            </a:r>
            <a:r>
              <a:rPr lang="fi-FI" sz="900" dirty="0">
                <a:latin typeface="+mn-lt"/>
              </a:rPr>
              <a:t>, P., et al.(2019): Data </a:t>
            </a:r>
            <a:r>
              <a:rPr lang="fi-FI" sz="900" dirty="0" err="1">
                <a:latin typeface="+mn-lt"/>
              </a:rPr>
              <a:t>Carpentry</a:t>
            </a:r>
            <a:r>
              <a:rPr lang="fi-FI" sz="900" dirty="0">
                <a:latin typeface="+mn-lt"/>
              </a:rPr>
              <a:t>: Data Organization in </a:t>
            </a:r>
            <a:r>
              <a:rPr lang="fi-FI" sz="900" dirty="0" err="1">
                <a:latin typeface="+mn-lt"/>
              </a:rPr>
              <a:t>Spreadsheets</a:t>
            </a:r>
            <a:r>
              <a:rPr lang="fi-FI" sz="900" dirty="0">
                <a:latin typeface="+mn-lt"/>
              </a:rPr>
              <a:t> for </a:t>
            </a:r>
            <a:r>
              <a:rPr lang="fi-FI" sz="900" dirty="0" err="1">
                <a:latin typeface="+mn-lt"/>
              </a:rPr>
              <a:t>Ecologists</a:t>
            </a:r>
            <a:r>
              <a:rPr lang="fi-FI" sz="900" dirty="0">
                <a:latin typeface="+mn-lt"/>
              </a:rPr>
              <a:t>, </a:t>
            </a:r>
            <a:r>
              <a:rPr lang="fi-FI" sz="900" dirty="0" err="1">
                <a:latin typeface="+mn-lt"/>
              </a:rPr>
              <a:t>June</a:t>
            </a:r>
            <a:r>
              <a:rPr lang="fi-FI" sz="900" dirty="0">
                <a:latin typeface="+mn-lt"/>
              </a:rPr>
              <a:t> 2019 (Version v2019.06.2). </a:t>
            </a:r>
            <a:r>
              <a:rPr lang="fi-FI" sz="900" dirty="0" err="1">
                <a:latin typeface="+mn-lt"/>
              </a:rPr>
              <a:t>Zenodo</a:t>
            </a:r>
            <a:r>
              <a:rPr lang="fi-FI" sz="900" dirty="0">
                <a:latin typeface="+mn-lt"/>
              </a:rPr>
              <a:t>. http://doi.org/10.5281/zenodo.3269869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Muotoilun</a:t>
            </a:r>
            <a:r>
              <a:rPr lang="en-GB" dirty="0"/>
              <a:t>, </a:t>
            </a:r>
            <a:r>
              <a:rPr lang="en-GB" dirty="0" err="1"/>
              <a:t>kommenttien</a:t>
            </a:r>
            <a:r>
              <a:rPr lang="en-GB" dirty="0"/>
              <a:t> </a:t>
            </a:r>
            <a:r>
              <a:rPr lang="en-GB" dirty="0" err="1"/>
              <a:t>ja</a:t>
            </a:r>
            <a:r>
              <a:rPr lang="en-GB" dirty="0"/>
              <a:t> </a:t>
            </a:r>
            <a:r>
              <a:rPr lang="en-GB" dirty="0" err="1"/>
              <a:t>yksiköiden</a:t>
            </a:r>
            <a:r>
              <a:rPr lang="en-GB" dirty="0"/>
              <a:t> </a:t>
            </a:r>
            <a:r>
              <a:rPr lang="en-GB" dirty="0" err="1"/>
              <a:t>käyttäminen</a:t>
            </a:r>
            <a:endParaRPr dirty="0"/>
          </a:p>
        </p:txBody>
      </p:sp>
      <p:pic>
        <p:nvPicPr>
          <p:cNvPr id="219" name="Google Shape;219;p3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0" y="152400"/>
            <a:ext cx="797243" cy="797242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4"/>
          <p:cNvSpPr txBox="1"/>
          <p:nvPr/>
        </p:nvSpPr>
        <p:spPr>
          <a:xfrm>
            <a:off x="431750" y="1322525"/>
            <a:ext cx="8117700" cy="28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GB" sz="1600" dirty="0" err="1">
                <a:solidFill>
                  <a:schemeClr val="tx1"/>
                </a:solidFill>
              </a:rPr>
              <a:t>Älä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käytä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mitään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muotoiluja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dirty="0" err="1">
                <a:solidFill>
                  <a:schemeClr val="tx1"/>
                </a:solidFill>
              </a:rPr>
              <a:t>kuten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solujen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värittämistä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dirty="0" err="1">
                <a:solidFill>
                  <a:schemeClr val="tx1"/>
                </a:solidFill>
              </a:rPr>
              <a:t>reunoja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dirty="0" err="1">
                <a:solidFill>
                  <a:schemeClr val="tx1"/>
                </a:solidFill>
              </a:rPr>
              <a:t>fontteja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tiedon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ilmaisuun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GB" sz="1600" dirty="0" err="1">
                <a:solidFill>
                  <a:schemeClr val="tx1"/>
                </a:solidFill>
              </a:rPr>
              <a:t>Edellä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mainitut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eivät</a:t>
            </a:r>
            <a:r>
              <a:rPr lang="en-GB" sz="1600" dirty="0">
                <a:solidFill>
                  <a:schemeClr val="tx1"/>
                </a:solidFill>
              </a:rPr>
              <a:t> ole </a:t>
            </a:r>
            <a:r>
              <a:rPr lang="en-GB" sz="1600" dirty="0" err="1">
                <a:solidFill>
                  <a:schemeClr val="tx1"/>
                </a:solidFill>
              </a:rPr>
              <a:t>pysyvää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tietoa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dirty="0" err="1">
                <a:solidFill>
                  <a:schemeClr val="tx1"/>
                </a:solidFill>
              </a:rPr>
              <a:t>eikä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kone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niitä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lue</a:t>
            </a:r>
            <a:r>
              <a:rPr lang="en-GB" sz="1600" dirty="0">
                <a:solidFill>
                  <a:schemeClr val="tx1"/>
                </a:solidFill>
              </a:rPr>
              <a:t>!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GB" sz="1600" dirty="0">
                <a:solidFill>
                  <a:schemeClr val="tx1"/>
                </a:solidFill>
              </a:rPr>
              <a:t>Jos </a:t>
            </a:r>
            <a:r>
              <a:rPr lang="en-GB" sz="1600" dirty="0" err="1">
                <a:solidFill>
                  <a:schemeClr val="tx1"/>
                </a:solidFill>
              </a:rPr>
              <a:t>haluat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ilmaista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jotain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tietoa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dirty="0" err="1">
                <a:solidFill>
                  <a:schemeClr val="tx1"/>
                </a:solidFill>
              </a:rPr>
              <a:t>luo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sille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oma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sarake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GB" sz="1600" dirty="0">
                <a:solidFill>
                  <a:schemeClr val="tx1"/>
                </a:solidFill>
              </a:rPr>
              <a:t>Jos </a:t>
            </a:r>
            <a:r>
              <a:rPr lang="en-GB" sz="1600" dirty="0" err="1">
                <a:solidFill>
                  <a:schemeClr val="tx1"/>
                </a:solidFill>
              </a:rPr>
              <a:t>haluat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lisätä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kommentin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kertomaan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jostain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asiasta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dirty="0" err="1">
                <a:solidFill>
                  <a:schemeClr val="tx1"/>
                </a:solidFill>
              </a:rPr>
              <a:t>älä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laita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sitä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datan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joukkoon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dirty="0" err="1">
                <a:solidFill>
                  <a:schemeClr val="tx1"/>
                </a:solidFill>
              </a:rPr>
              <a:t>vaan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luo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sille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oma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sarake</a:t>
            </a:r>
            <a:r>
              <a:rPr lang="en-GB" sz="1600" dirty="0">
                <a:solidFill>
                  <a:schemeClr val="tx1"/>
                </a:solidFill>
              </a:rPr>
              <a:t>.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GB" sz="1600" dirty="0" err="1">
                <a:solidFill>
                  <a:schemeClr val="tx1"/>
                </a:solidFill>
              </a:rPr>
              <a:t>Älä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käytä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yksiköitä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numeerisen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tiedon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perässä</a:t>
            </a:r>
            <a:r>
              <a:rPr lang="en-GB" sz="1600" dirty="0">
                <a:solidFill>
                  <a:schemeClr val="tx1"/>
                </a:solidFill>
              </a:rPr>
              <a:t>. </a:t>
            </a:r>
            <a:r>
              <a:rPr lang="en-GB" sz="1600" dirty="0" err="1">
                <a:solidFill>
                  <a:schemeClr val="tx1"/>
                </a:solidFill>
              </a:rPr>
              <a:t>Kaikkien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muuttujien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tulisi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lähtökohtaisesti</a:t>
            </a:r>
            <a:r>
              <a:rPr lang="en-GB" sz="1600" dirty="0">
                <a:solidFill>
                  <a:schemeClr val="tx1"/>
                </a:solidFill>
              </a:rPr>
              <a:t> olla </a:t>
            </a:r>
            <a:r>
              <a:rPr lang="en-GB" sz="1600" dirty="0" err="1">
                <a:solidFill>
                  <a:schemeClr val="tx1"/>
                </a:solidFill>
              </a:rPr>
              <a:t>samoja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yksiköitä</a:t>
            </a:r>
            <a:r>
              <a:rPr lang="en-GB" sz="1600" dirty="0">
                <a:solidFill>
                  <a:schemeClr val="tx1"/>
                </a:solidFill>
              </a:rPr>
              <a:t>. Jos ne </a:t>
            </a:r>
            <a:r>
              <a:rPr lang="en-GB" sz="1600" dirty="0" err="1">
                <a:solidFill>
                  <a:schemeClr val="tx1"/>
                </a:solidFill>
              </a:rPr>
              <a:t>eivät</a:t>
            </a:r>
            <a:r>
              <a:rPr lang="en-GB" sz="1600" dirty="0">
                <a:solidFill>
                  <a:schemeClr val="tx1"/>
                </a:solidFill>
              </a:rPr>
              <a:t> ole, </a:t>
            </a:r>
            <a:r>
              <a:rPr lang="en-GB" sz="1600" dirty="0" err="1">
                <a:solidFill>
                  <a:schemeClr val="tx1"/>
                </a:solidFill>
              </a:rPr>
              <a:t>luo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uusi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muuttuja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ilmaisemaan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yksikköä</a:t>
            </a:r>
            <a:r>
              <a:rPr lang="en-GB" sz="1600" dirty="0">
                <a:solidFill>
                  <a:schemeClr val="tx1"/>
                </a:solidFill>
              </a:rPr>
              <a:t>.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GB" sz="1600" dirty="0" err="1">
                <a:solidFill>
                  <a:schemeClr val="tx1"/>
                </a:solidFill>
              </a:rPr>
              <a:t>Älä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myöskään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käytä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erikoismerkkejä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jos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lisäät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tekstiä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err="1">
                <a:solidFill>
                  <a:schemeClr val="tx1"/>
                </a:solidFill>
              </a:rPr>
              <a:t>kommenttikenttään</a:t>
            </a:r>
            <a:r>
              <a:rPr lang="en-GB" sz="1600" dirty="0">
                <a:solidFill>
                  <a:schemeClr val="tx1"/>
                </a:solidFill>
              </a:rPr>
              <a:t>!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205AFB-7278-432F-031C-973570BA557D}"/>
              </a:ext>
            </a:extLst>
          </p:cNvPr>
          <p:cNvSpPr txBox="1"/>
          <p:nvPr/>
        </p:nvSpPr>
        <p:spPr>
          <a:xfrm>
            <a:off x="3897984" y="4589539"/>
            <a:ext cx="5246016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lnSpc>
                <a:spcPct val="95000"/>
              </a:lnSpc>
              <a:buClr>
                <a:schemeClr val="dk1"/>
              </a:buClr>
              <a:buSzPts val="1063"/>
            </a:pPr>
            <a:r>
              <a:rPr lang="fi-FI" sz="900" dirty="0">
                <a:latin typeface="+mn-lt"/>
              </a:rPr>
              <a:t>Teksti mukaillen: </a:t>
            </a:r>
            <a:r>
              <a:rPr lang="fi-FI" sz="900" dirty="0" err="1">
                <a:latin typeface="+mn-lt"/>
              </a:rPr>
              <a:t>Hoyt</a:t>
            </a:r>
            <a:r>
              <a:rPr lang="fi-FI" sz="900" dirty="0">
                <a:latin typeface="+mn-lt"/>
              </a:rPr>
              <a:t>, P., et al.(2019): Data </a:t>
            </a:r>
            <a:r>
              <a:rPr lang="fi-FI" sz="900" dirty="0" err="1">
                <a:latin typeface="+mn-lt"/>
              </a:rPr>
              <a:t>Carpentry</a:t>
            </a:r>
            <a:r>
              <a:rPr lang="fi-FI" sz="900" dirty="0">
                <a:latin typeface="+mn-lt"/>
              </a:rPr>
              <a:t>: Data Organization in </a:t>
            </a:r>
            <a:r>
              <a:rPr lang="fi-FI" sz="900" dirty="0" err="1">
                <a:latin typeface="+mn-lt"/>
              </a:rPr>
              <a:t>Spreadsheets</a:t>
            </a:r>
            <a:r>
              <a:rPr lang="fi-FI" sz="900" dirty="0">
                <a:latin typeface="+mn-lt"/>
              </a:rPr>
              <a:t> for </a:t>
            </a:r>
            <a:r>
              <a:rPr lang="fi-FI" sz="900" dirty="0" err="1">
                <a:latin typeface="+mn-lt"/>
              </a:rPr>
              <a:t>Ecologists</a:t>
            </a:r>
            <a:r>
              <a:rPr lang="fi-FI" sz="900" dirty="0">
                <a:latin typeface="+mn-lt"/>
              </a:rPr>
              <a:t>, </a:t>
            </a:r>
            <a:r>
              <a:rPr lang="fi-FI" sz="900" dirty="0" err="1">
                <a:latin typeface="+mn-lt"/>
              </a:rPr>
              <a:t>June</a:t>
            </a:r>
            <a:r>
              <a:rPr lang="fi-FI" sz="900" dirty="0">
                <a:latin typeface="+mn-lt"/>
              </a:rPr>
              <a:t> 2019 (Version v2019.06.2). </a:t>
            </a:r>
            <a:r>
              <a:rPr lang="fi-FI" sz="900" dirty="0" err="1">
                <a:latin typeface="+mn-lt"/>
              </a:rPr>
              <a:t>Zenodo</a:t>
            </a:r>
            <a:r>
              <a:rPr lang="fi-FI" sz="900" dirty="0">
                <a:latin typeface="+mn-lt"/>
              </a:rPr>
              <a:t>. http://doi.org/10.5281/zenodo.3269869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Muuttujien</a:t>
            </a:r>
            <a:r>
              <a:rPr lang="en-GB" dirty="0"/>
              <a:t> </a:t>
            </a:r>
            <a:r>
              <a:rPr lang="en-GB" dirty="0" err="1"/>
              <a:t>nimeäminen</a:t>
            </a:r>
            <a:endParaRPr dirty="0"/>
          </a:p>
        </p:txBody>
      </p:sp>
      <p:sp>
        <p:nvSpPr>
          <p:cNvPr id="226" name="Google Shape;226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en-GB" sz="1729" dirty="0">
                <a:solidFill>
                  <a:schemeClr val="tx1"/>
                </a:solidFill>
              </a:rPr>
              <a:t>Anna </a:t>
            </a:r>
            <a:r>
              <a:rPr lang="en-GB" sz="1729" dirty="0" err="1">
                <a:solidFill>
                  <a:schemeClr val="tx1"/>
                </a:solidFill>
              </a:rPr>
              <a:t>muuttujille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kuvaavat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nimet</a:t>
            </a:r>
            <a:r>
              <a:rPr lang="en-GB" sz="1729" dirty="0">
                <a:solidFill>
                  <a:schemeClr val="tx1"/>
                </a:solidFill>
              </a:rPr>
              <a:t>!</a:t>
            </a:r>
            <a:endParaRPr sz="1729" dirty="0">
              <a:solidFill>
                <a:schemeClr val="tx1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en-GB" sz="1729" dirty="0" err="1">
                <a:solidFill>
                  <a:schemeClr val="tx1"/>
                </a:solidFill>
              </a:rPr>
              <a:t>Muista</a:t>
            </a:r>
            <a:r>
              <a:rPr lang="en-GB" sz="1729" dirty="0">
                <a:solidFill>
                  <a:schemeClr val="tx1"/>
                </a:solidFill>
              </a:rPr>
              <a:t>:</a:t>
            </a:r>
            <a:endParaRPr sz="1729" dirty="0">
              <a:solidFill>
                <a:schemeClr val="tx1"/>
              </a:solidFill>
            </a:endParaRPr>
          </a:p>
          <a:p>
            <a:pPr marL="457200" lvl="0" indent="-338455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730"/>
              <a:buAutoNum type="arabicParenR"/>
            </a:pPr>
            <a:r>
              <a:rPr lang="en-GB" sz="1729" dirty="0" err="1">
                <a:solidFill>
                  <a:schemeClr val="tx1"/>
                </a:solidFill>
              </a:rPr>
              <a:t>Nimet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eivät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saa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sisältää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välilyöntejä</a:t>
            </a:r>
            <a:r>
              <a:rPr lang="en-GB" sz="1729" dirty="0">
                <a:solidFill>
                  <a:schemeClr val="tx1"/>
                </a:solidFill>
              </a:rPr>
              <a:t>, </a:t>
            </a:r>
            <a:r>
              <a:rPr lang="en-GB" sz="1729" dirty="0" err="1">
                <a:solidFill>
                  <a:schemeClr val="tx1"/>
                </a:solidFill>
              </a:rPr>
              <a:t>numeroita</a:t>
            </a:r>
            <a:r>
              <a:rPr lang="en-GB" sz="1729" dirty="0">
                <a:solidFill>
                  <a:schemeClr val="tx1"/>
                </a:solidFill>
              </a:rPr>
              <a:t>, </a:t>
            </a:r>
            <a:r>
              <a:rPr lang="en-GB" sz="1729" dirty="0" err="1">
                <a:solidFill>
                  <a:schemeClr val="tx1"/>
                </a:solidFill>
              </a:rPr>
              <a:t>eikä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erikoismerkkejä</a:t>
            </a:r>
            <a:r>
              <a:rPr lang="en-GB" sz="1729" dirty="0">
                <a:solidFill>
                  <a:schemeClr val="tx1"/>
                </a:solidFill>
              </a:rPr>
              <a:t>, </a:t>
            </a:r>
            <a:r>
              <a:rPr lang="en-GB" sz="1729" dirty="0" err="1">
                <a:solidFill>
                  <a:schemeClr val="tx1"/>
                </a:solidFill>
              </a:rPr>
              <a:t>koska</a:t>
            </a:r>
            <a:r>
              <a:rPr lang="en-GB" sz="1729" dirty="0">
                <a:solidFill>
                  <a:schemeClr val="tx1"/>
                </a:solidFill>
              </a:rPr>
              <a:t> ne </a:t>
            </a:r>
            <a:r>
              <a:rPr lang="en-GB" sz="1729" dirty="0" err="1">
                <a:solidFill>
                  <a:schemeClr val="tx1"/>
                </a:solidFill>
              </a:rPr>
              <a:t>sekoittavat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koneen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datan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lukua</a:t>
            </a:r>
            <a:r>
              <a:rPr lang="en-GB" sz="1729" dirty="0">
                <a:solidFill>
                  <a:schemeClr val="tx1"/>
                </a:solidFill>
              </a:rPr>
              <a:t>.</a:t>
            </a:r>
            <a:endParaRPr sz="1729" dirty="0">
              <a:solidFill>
                <a:schemeClr val="tx1"/>
              </a:solidFill>
            </a:endParaRPr>
          </a:p>
          <a:p>
            <a:pPr marL="457200" lvl="0" indent="-338455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30"/>
              <a:buAutoNum type="arabicParenR"/>
            </a:pPr>
            <a:r>
              <a:rPr lang="en-GB" sz="1729" dirty="0" err="1">
                <a:solidFill>
                  <a:schemeClr val="tx1"/>
                </a:solidFill>
              </a:rPr>
              <a:t>Käytä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alaviivaa</a:t>
            </a:r>
            <a:r>
              <a:rPr lang="en-GB" sz="1729" dirty="0">
                <a:solidFill>
                  <a:schemeClr val="tx1"/>
                </a:solidFill>
              </a:rPr>
              <a:t> (_) </a:t>
            </a:r>
            <a:r>
              <a:rPr lang="en-GB" sz="1729" dirty="0" err="1">
                <a:solidFill>
                  <a:schemeClr val="tx1"/>
                </a:solidFill>
              </a:rPr>
              <a:t>välilyöntien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sijaan</a:t>
            </a:r>
            <a:endParaRPr sz="1729" dirty="0">
              <a:solidFill>
                <a:schemeClr val="tx1"/>
              </a:solidFill>
            </a:endParaRPr>
          </a:p>
          <a:p>
            <a:pPr marL="457200" lvl="0" indent="-338455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30"/>
              <a:buAutoNum type="arabicParenR"/>
            </a:pPr>
            <a:r>
              <a:rPr lang="en-GB" sz="1729" dirty="0" err="1">
                <a:solidFill>
                  <a:schemeClr val="tx1"/>
                </a:solidFill>
              </a:rPr>
              <a:t>Voit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käyttää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suuria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kirjaimia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erottamaan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sanoja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esim</a:t>
            </a:r>
            <a:r>
              <a:rPr lang="en-GB" sz="1729" dirty="0">
                <a:solidFill>
                  <a:schemeClr val="tx1"/>
                </a:solidFill>
              </a:rPr>
              <a:t>. </a:t>
            </a:r>
            <a:r>
              <a:rPr lang="en-GB" sz="1729" dirty="0" err="1">
                <a:solidFill>
                  <a:schemeClr val="tx1"/>
                </a:solidFill>
              </a:rPr>
              <a:t>ExampleFileName</a:t>
            </a:r>
            <a:endParaRPr sz="1729" dirty="0">
              <a:solidFill>
                <a:schemeClr val="tx1"/>
              </a:solidFill>
            </a:endParaRPr>
          </a:p>
          <a:p>
            <a:pPr marL="457200" lvl="0" indent="-338455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30"/>
              <a:buAutoNum type="arabicParenR"/>
            </a:pPr>
            <a:r>
              <a:rPr lang="en-GB" sz="1729" dirty="0" err="1">
                <a:solidFill>
                  <a:schemeClr val="tx1"/>
                </a:solidFill>
              </a:rPr>
              <a:t>Älä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käytä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liian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pitkiä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nimiä</a:t>
            </a:r>
            <a:r>
              <a:rPr lang="en-GB" sz="1729" dirty="0">
                <a:solidFill>
                  <a:schemeClr val="tx1"/>
                </a:solidFill>
              </a:rPr>
              <a:t>!</a:t>
            </a:r>
            <a:endParaRPr sz="1729" dirty="0">
              <a:solidFill>
                <a:schemeClr val="tx1"/>
              </a:solidFill>
            </a:endParaRPr>
          </a:p>
          <a:p>
            <a:pPr marL="457200" lvl="0" indent="-338455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30"/>
              <a:buAutoNum type="arabicParenR"/>
            </a:pPr>
            <a:r>
              <a:rPr lang="en-GB" sz="1729" dirty="0" err="1">
                <a:solidFill>
                  <a:schemeClr val="tx1"/>
                </a:solidFill>
              </a:rPr>
              <a:t>Kirjaa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ylös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nimeämiskäytäntö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erilliseen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metatiedostoon</a:t>
            </a:r>
            <a:r>
              <a:rPr lang="en-GB" sz="1729" dirty="0">
                <a:solidFill>
                  <a:schemeClr val="tx1"/>
                </a:solidFill>
              </a:rPr>
              <a:t>, </a:t>
            </a:r>
            <a:r>
              <a:rPr lang="en-GB" sz="1729" dirty="0" err="1">
                <a:solidFill>
                  <a:schemeClr val="tx1"/>
                </a:solidFill>
              </a:rPr>
              <a:t>etenkin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jos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käytät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lyhenteitä</a:t>
            </a:r>
            <a:r>
              <a:rPr lang="en-GB" sz="1729" dirty="0">
                <a:solidFill>
                  <a:schemeClr val="tx1"/>
                </a:solidFill>
              </a:rPr>
              <a:t>, </a:t>
            </a:r>
            <a:r>
              <a:rPr lang="en-GB" sz="1729" dirty="0" err="1">
                <a:solidFill>
                  <a:schemeClr val="tx1"/>
                </a:solidFill>
              </a:rPr>
              <a:t>jotta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muut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käyttäjät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ja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sinä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ymmärtävät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mitä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muuttujat</a:t>
            </a:r>
            <a:r>
              <a:rPr lang="en-GB" sz="1729" dirty="0">
                <a:solidFill>
                  <a:schemeClr val="tx1"/>
                </a:solidFill>
              </a:rPr>
              <a:t> </a:t>
            </a:r>
            <a:r>
              <a:rPr lang="en-GB" sz="1729" dirty="0" err="1">
                <a:solidFill>
                  <a:schemeClr val="tx1"/>
                </a:solidFill>
              </a:rPr>
              <a:t>tarkoittavat</a:t>
            </a:r>
            <a:endParaRPr sz="1729" dirty="0">
              <a:solidFill>
                <a:schemeClr val="tx1"/>
              </a:solidFill>
            </a:endParaRPr>
          </a:p>
        </p:txBody>
      </p:sp>
      <p:pic>
        <p:nvPicPr>
          <p:cNvPr id="227" name="Google Shape;227;p3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0" y="152400"/>
            <a:ext cx="797243" cy="79724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491A581-893E-3A00-5E18-DEA1D67447B3}"/>
              </a:ext>
            </a:extLst>
          </p:cNvPr>
          <p:cNvSpPr txBox="1"/>
          <p:nvPr/>
        </p:nvSpPr>
        <p:spPr>
          <a:xfrm>
            <a:off x="3655177" y="4568875"/>
            <a:ext cx="5246016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lnSpc>
                <a:spcPct val="95000"/>
              </a:lnSpc>
              <a:buClr>
                <a:schemeClr val="dk1"/>
              </a:buClr>
              <a:buSzPts val="1063"/>
            </a:pPr>
            <a:r>
              <a:rPr lang="fi-FI" sz="900" dirty="0">
                <a:latin typeface="+mn-lt"/>
              </a:rPr>
              <a:t>Teksti mukaillen: </a:t>
            </a:r>
            <a:r>
              <a:rPr lang="fi-FI" sz="900" dirty="0" err="1">
                <a:latin typeface="+mn-lt"/>
              </a:rPr>
              <a:t>Hoyt</a:t>
            </a:r>
            <a:r>
              <a:rPr lang="fi-FI" sz="900" dirty="0">
                <a:latin typeface="+mn-lt"/>
              </a:rPr>
              <a:t>, P., et al.(2019): Data </a:t>
            </a:r>
            <a:r>
              <a:rPr lang="fi-FI" sz="900" dirty="0" err="1">
                <a:latin typeface="+mn-lt"/>
              </a:rPr>
              <a:t>Carpentry</a:t>
            </a:r>
            <a:r>
              <a:rPr lang="fi-FI" sz="900" dirty="0">
                <a:latin typeface="+mn-lt"/>
              </a:rPr>
              <a:t>: Data Organization in </a:t>
            </a:r>
            <a:r>
              <a:rPr lang="fi-FI" sz="900" dirty="0" err="1">
                <a:latin typeface="+mn-lt"/>
              </a:rPr>
              <a:t>Spreadsheets</a:t>
            </a:r>
            <a:r>
              <a:rPr lang="fi-FI" sz="900" dirty="0">
                <a:latin typeface="+mn-lt"/>
              </a:rPr>
              <a:t> for </a:t>
            </a:r>
            <a:r>
              <a:rPr lang="fi-FI" sz="900" dirty="0" err="1">
                <a:latin typeface="+mn-lt"/>
              </a:rPr>
              <a:t>Ecologists</a:t>
            </a:r>
            <a:r>
              <a:rPr lang="fi-FI" sz="900" dirty="0">
                <a:latin typeface="+mn-lt"/>
              </a:rPr>
              <a:t>, </a:t>
            </a:r>
            <a:r>
              <a:rPr lang="fi-FI" sz="900" dirty="0" err="1">
                <a:latin typeface="+mn-lt"/>
              </a:rPr>
              <a:t>June</a:t>
            </a:r>
            <a:r>
              <a:rPr lang="fi-FI" sz="900" dirty="0">
                <a:latin typeface="+mn-lt"/>
              </a:rPr>
              <a:t> 2019 (Version v2019.06.2). </a:t>
            </a:r>
            <a:r>
              <a:rPr lang="fi-FI" sz="900" dirty="0" err="1">
                <a:latin typeface="+mn-lt"/>
              </a:rPr>
              <a:t>Zenodo</a:t>
            </a:r>
            <a:r>
              <a:rPr lang="fi-FI" sz="900" dirty="0">
                <a:latin typeface="+mn-lt"/>
              </a:rPr>
              <a:t>. http://doi.org/10.5281/zenodo.3269869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53F3A-ED07-164D-89BA-CDDC00D64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800" dirty="0" err="1"/>
              <a:t>Muuttujien</a:t>
            </a:r>
            <a:r>
              <a:rPr lang="en-GB" sz="2800" dirty="0"/>
              <a:t> </a:t>
            </a:r>
            <a:r>
              <a:rPr lang="en-GB" sz="2800" dirty="0" err="1"/>
              <a:t>nimeäminen</a:t>
            </a:r>
            <a:r>
              <a:rPr lang="en-GB" sz="2800" dirty="0"/>
              <a:t> - </a:t>
            </a:r>
            <a:r>
              <a:rPr lang="en-GB" sz="2800" dirty="0" err="1"/>
              <a:t>esimerkki</a:t>
            </a:r>
            <a:endParaRPr lang="fi-FI" dirty="0"/>
          </a:p>
        </p:txBody>
      </p:sp>
      <p:pic>
        <p:nvPicPr>
          <p:cNvPr id="4" name="Google Shape;233;p36">
            <a:extLst>
              <a:ext uri="{FF2B5EF4-FFF2-40B4-BE49-F238E27FC236}">
                <a16:creationId xmlns:a16="http://schemas.microsoft.com/office/drawing/2014/main" id="{62E82A8C-FEE1-3692-D906-77BBCD6AE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0" y="152400"/>
            <a:ext cx="797243" cy="797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34;p36" descr="Sama kuva kuin kalvolla 20. Taulukko missä on kirjaimia ja numeroita. Esimerkki hyvin nimetystä taulukosta kuten aiemmilla kalvoilla on ohjeistettu">
            <a:extLst>
              <a:ext uri="{FF2B5EF4-FFF2-40B4-BE49-F238E27FC236}">
                <a16:creationId xmlns:a16="http://schemas.microsoft.com/office/drawing/2014/main" id="{69E0999E-56D1-E2D7-0F6E-9C941EED465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" y="1017725"/>
            <a:ext cx="5095875" cy="33813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235;p36">
            <a:extLst>
              <a:ext uri="{FF2B5EF4-FFF2-40B4-BE49-F238E27FC236}">
                <a16:creationId xmlns:a16="http://schemas.microsoft.com/office/drawing/2014/main" id="{8E43BD08-2145-B762-C00C-EC6363DC55ED}"/>
              </a:ext>
            </a:extLst>
          </p:cNvPr>
          <p:cNvSpPr txBox="1"/>
          <p:nvPr/>
        </p:nvSpPr>
        <p:spPr>
          <a:xfrm>
            <a:off x="3791918" y="4622013"/>
            <a:ext cx="5352082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dirty="0">
                <a:solidFill>
                  <a:srgbClr val="000000"/>
                </a:solidFill>
              </a:rPr>
              <a:t>Data Example from: Hällfors, Maria et al. (2020), Data from: Shifts in timing and duration of breeding for 73 boreal bird species over four decades, Dryad, Dataset,</a:t>
            </a:r>
            <a:r>
              <a:rPr lang="en-GB" sz="900" dirty="0">
                <a:solidFill>
                  <a:srgbClr val="000000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900" u="sng" dirty="0">
                <a:solidFill>
                  <a:srgbClr val="0097A7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https://doi.org/10.5061/dryad.wstqjq2ht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7748283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Nolla</a:t>
            </a:r>
            <a:r>
              <a:rPr lang="en-GB" dirty="0"/>
              <a:t> </a:t>
            </a:r>
            <a:r>
              <a:rPr lang="en-GB" dirty="0" err="1"/>
              <a:t>arvojen</a:t>
            </a:r>
            <a:r>
              <a:rPr lang="en-GB" dirty="0"/>
              <a:t> </a:t>
            </a:r>
            <a:r>
              <a:rPr lang="en-GB" dirty="0" err="1"/>
              <a:t>kirjaamatta</a:t>
            </a:r>
            <a:r>
              <a:rPr lang="en-GB" dirty="0"/>
              <a:t> </a:t>
            </a:r>
            <a:r>
              <a:rPr lang="en-GB" dirty="0" err="1"/>
              <a:t>jättäminen</a:t>
            </a:r>
            <a:endParaRPr dirty="0"/>
          </a:p>
        </p:txBody>
      </p:sp>
      <p:sp>
        <p:nvSpPr>
          <p:cNvPr id="241" name="Google Shape;241;p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7996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err="1">
                <a:solidFill>
                  <a:schemeClr val="tx1"/>
                </a:solidFill>
              </a:rPr>
              <a:t>Miksi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vaivautua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kirjaamaan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nolla-arvot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kun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voit</a:t>
            </a:r>
            <a:r>
              <a:rPr lang="en-GB" dirty="0">
                <a:solidFill>
                  <a:schemeClr val="tx1"/>
                </a:solidFill>
              </a:rPr>
              <a:t> vain </a:t>
            </a:r>
            <a:r>
              <a:rPr lang="en-GB" dirty="0" err="1">
                <a:solidFill>
                  <a:schemeClr val="tx1"/>
                </a:solidFill>
              </a:rPr>
              <a:t>jättää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solun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tyhjäksi</a:t>
            </a:r>
            <a:r>
              <a:rPr lang="en-GB" dirty="0">
                <a:solidFill>
                  <a:schemeClr val="tx1"/>
                </a:solidFill>
              </a:rPr>
              <a:t>?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AutoNum type="arabicParenR"/>
            </a:pPr>
            <a:r>
              <a:rPr lang="en-GB" dirty="0" err="1">
                <a:solidFill>
                  <a:schemeClr val="tx1"/>
                </a:solidFill>
              </a:rPr>
              <a:t>Tyhjä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solu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ja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kirjattu</a:t>
            </a:r>
            <a:r>
              <a:rPr lang="en-GB" dirty="0">
                <a:solidFill>
                  <a:schemeClr val="tx1"/>
                </a:solidFill>
              </a:rPr>
              <a:t> 0 </a:t>
            </a:r>
            <a:r>
              <a:rPr lang="en-GB" dirty="0" err="1">
                <a:solidFill>
                  <a:schemeClr val="tx1"/>
                </a:solidFill>
              </a:rPr>
              <a:t>eivät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tarkoita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samaa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asiaa</a:t>
            </a:r>
            <a:r>
              <a:rPr lang="en-GB" dirty="0">
                <a:solidFill>
                  <a:schemeClr val="tx1"/>
                </a:solidFill>
              </a:rPr>
              <a:t>. </a:t>
            </a:r>
            <a:r>
              <a:rPr lang="en-GB" dirty="0" err="1">
                <a:solidFill>
                  <a:schemeClr val="tx1"/>
                </a:solidFill>
              </a:rPr>
              <a:t>Koneelle</a:t>
            </a:r>
            <a:r>
              <a:rPr lang="en-GB" dirty="0">
                <a:solidFill>
                  <a:schemeClr val="tx1"/>
                </a:solidFill>
              </a:rPr>
              <a:t> 0 on </a:t>
            </a:r>
            <a:r>
              <a:rPr lang="en-GB" dirty="0" err="1">
                <a:solidFill>
                  <a:schemeClr val="tx1"/>
                </a:solidFill>
              </a:rPr>
              <a:t>oikea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arvo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ja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näin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ollen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dataa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sen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sijaan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kone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tulkitsee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tyhjän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solun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tuntemattomaksi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arvoksi</a:t>
            </a:r>
            <a:r>
              <a:rPr lang="en-GB" dirty="0">
                <a:solidFill>
                  <a:schemeClr val="tx1"/>
                </a:solidFill>
              </a:rPr>
              <a:t> (null value)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-GB" dirty="0" err="1">
                <a:solidFill>
                  <a:schemeClr val="tx1"/>
                </a:solidFill>
              </a:rPr>
              <a:t>Tilastolliset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ohjelmat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näin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ollen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tulkitsevat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tyhjäksi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jättämäsi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solut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väärin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eivätkä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huomioi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näitä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analyyseissä</a:t>
            </a:r>
            <a:r>
              <a:rPr lang="en-GB" dirty="0">
                <a:solidFill>
                  <a:schemeClr val="tx1"/>
                </a:solidFill>
              </a:rPr>
              <a:t>. </a:t>
            </a:r>
            <a:r>
              <a:rPr lang="en-GB" dirty="0" err="1">
                <a:solidFill>
                  <a:schemeClr val="tx1"/>
                </a:solidFill>
              </a:rPr>
              <a:t>Tämä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luonnollisesti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aiheuttaa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vääristymiä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analyyseihin</a:t>
            </a:r>
            <a:endParaRPr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pic>
        <p:nvPicPr>
          <p:cNvPr id="242" name="Google Shape;242;p3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0" y="152400"/>
            <a:ext cx="797243" cy="79724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2B4AE7-4CF0-D407-16C2-1A5BF5E7BD1F}"/>
              </a:ext>
            </a:extLst>
          </p:cNvPr>
          <p:cNvSpPr txBox="1"/>
          <p:nvPr/>
        </p:nvSpPr>
        <p:spPr>
          <a:xfrm>
            <a:off x="3655177" y="4568875"/>
            <a:ext cx="5246016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lnSpc>
                <a:spcPct val="95000"/>
              </a:lnSpc>
              <a:buClr>
                <a:schemeClr val="dk1"/>
              </a:buClr>
              <a:buSzPts val="1063"/>
            </a:pPr>
            <a:r>
              <a:rPr lang="fi-FI" sz="900" dirty="0">
                <a:latin typeface="+mn-lt"/>
              </a:rPr>
              <a:t>Teksti mukaillen: </a:t>
            </a:r>
            <a:r>
              <a:rPr lang="fi-FI" sz="900" dirty="0" err="1">
                <a:latin typeface="+mn-lt"/>
              </a:rPr>
              <a:t>Hoyt</a:t>
            </a:r>
            <a:r>
              <a:rPr lang="fi-FI" sz="900" dirty="0">
                <a:latin typeface="+mn-lt"/>
              </a:rPr>
              <a:t>, P., et al.(2019): Data </a:t>
            </a:r>
            <a:r>
              <a:rPr lang="fi-FI" sz="900" dirty="0" err="1">
                <a:latin typeface="+mn-lt"/>
              </a:rPr>
              <a:t>Carpentry</a:t>
            </a:r>
            <a:r>
              <a:rPr lang="fi-FI" sz="900" dirty="0">
                <a:latin typeface="+mn-lt"/>
              </a:rPr>
              <a:t>: Data Organization in </a:t>
            </a:r>
            <a:r>
              <a:rPr lang="fi-FI" sz="900" dirty="0" err="1">
                <a:latin typeface="+mn-lt"/>
              </a:rPr>
              <a:t>Spreadsheets</a:t>
            </a:r>
            <a:r>
              <a:rPr lang="fi-FI" sz="900" dirty="0">
                <a:latin typeface="+mn-lt"/>
              </a:rPr>
              <a:t> for </a:t>
            </a:r>
            <a:r>
              <a:rPr lang="fi-FI" sz="900" dirty="0" err="1">
                <a:latin typeface="+mn-lt"/>
              </a:rPr>
              <a:t>Ecologists</a:t>
            </a:r>
            <a:r>
              <a:rPr lang="fi-FI" sz="900" dirty="0">
                <a:latin typeface="+mn-lt"/>
              </a:rPr>
              <a:t>, </a:t>
            </a:r>
            <a:r>
              <a:rPr lang="fi-FI" sz="900" dirty="0" err="1">
                <a:latin typeface="+mn-lt"/>
              </a:rPr>
              <a:t>June</a:t>
            </a:r>
            <a:r>
              <a:rPr lang="fi-FI" sz="900" dirty="0">
                <a:latin typeface="+mn-lt"/>
              </a:rPr>
              <a:t> 2019 (Version v2019.06.2). </a:t>
            </a:r>
            <a:r>
              <a:rPr lang="fi-FI" sz="900" dirty="0" err="1">
                <a:latin typeface="+mn-lt"/>
              </a:rPr>
              <a:t>Zenodo</a:t>
            </a:r>
            <a:r>
              <a:rPr lang="fi-FI" sz="900" dirty="0">
                <a:latin typeface="+mn-lt"/>
              </a:rPr>
              <a:t>. http://doi.org/10.5281/zenodo.3269869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500" dirty="0" err="1">
                <a:solidFill>
                  <a:schemeClr val="tx1"/>
                </a:solidFill>
              </a:rPr>
              <a:t>Puuttuvien</a:t>
            </a:r>
            <a:r>
              <a:rPr lang="en-GB" sz="2500" dirty="0">
                <a:solidFill>
                  <a:schemeClr val="tx1"/>
                </a:solidFill>
              </a:rPr>
              <a:t> </a:t>
            </a:r>
            <a:r>
              <a:rPr lang="en-GB" sz="2500" dirty="0" err="1">
                <a:solidFill>
                  <a:schemeClr val="tx1"/>
                </a:solidFill>
              </a:rPr>
              <a:t>arvojen</a:t>
            </a:r>
            <a:r>
              <a:rPr lang="en-GB" sz="2500" dirty="0">
                <a:solidFill>
                  <a:schemeClr val="tx1"/>
                </a:solidFill>
              </a:rPr>
              <a:t> </a:t>
            </a:r>
            <a:r>
              <a:rPr lang="en-GB" sz="2500" dirty="0" err="1">
                <a:solidFill>
                  <a:schemeClr val="tx1"/>
                </a:solidFill>
              </a:rPr>
              <a:t>kirjaaminen</a:t>
            </a:r>
            <a:r>
              <a:rPr lang="en-GB" sz="2500" dirty="0">
                <a:solidFill>
                  <a:schemeClr val="tx1"/>
                </a:solidFill>
              </a:rPr>
              <a:t> </a:t>
            </a:r>
            <a:endParaRPr sz="2500" dirty="0">
              <a:solidFill>
                <a:schemeClr val="tx1"/>
              </a:solidFill>
            </a:endParaRPr>
          </a:p>
        </p:txBody>
      </p:sp>
      <p:sp>
        <p:nvSpPr>
          <p:cNvPr id="248" name="Google Shape;248;p38"/>
          <p:cNvSpPr txBox="1">
            <a:spLocks noGrp="1"/>
          </p:cNvSpPr>
          <p:nvPr>
            <p:ph type="body" idx="1"/>
          </p:nvPr>
        </p:nvSpPr>
        <p:spPr>
          <a:xfrm>
            <a:off x="226200" y="1434650"/>
            <a:ext cx="3338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 dirty="0" err="1">
                <a:solidFill>
                  <a:schemeClr val="dk1"/>
                </a:solidFill>
              </a:rPr>
              <a:t>Älä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käytä</a:t>
            </a:r>
            <a:r>
              <a:rPr lang="en-GB" sz="1100" dirty="0">
                <a:solidFill>
                  <a:schemeClr val="dk1"/>
                </a:solidFill>
              </a:rPr>
              <a:t> 0-arvoja </a:t>
            </a:r>
            <a:r>
              <a:rPr lang="en-GB" sz="1100" dirty="0" err="1">
                <a:solidFill>
                  <a:schemeClr val="dk1"/>
                </a:solidFill>
              </a:rPr>
              <a:t>kertomaan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puuttuvasta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tiedosta</a:t>
            </a:r>
            <a:r>
              <a:rPr lang="en-GB" sz="1100" dirty="0">
                <a:solidFill>
                  <a:schemeClr val="dk1"/>
                </a:solidFill>
              </a:rPr>
              <a:t>! </a:t>
            </a:r>
            <a:r>
              <a:rPr lang="en-GB" sz="1100" dirty="0" err="1">
                <a:solidFill>
                  <a:schemeClr val="dk1"/>
                </a:solidFill>
              </a:rPr>
              <a:t>Nolla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kertoo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nollahavainnosta</a:t>
            </a:r>
            <a:r>
              <a:rPr lang="en-GB" sz="1100" dirty="0">
                <a:solidFill>
                  <a:schemeClr val="dk1"/>
                </a:solidFill>
              </a:rPr>
              <a:t> tai </a:t>
            </a:r>
            <a:r>
              <a:rPr lang="en-GB" sz="1100" dirty="0" err="1">
                <a:solidFill>
                  <a:schemeClr val="dk1"/>
                </a:solidFill>
              </a:rPr>
              <a:t>määreestä</a:t>
            </a:r>
            <a:r>
              <a:rPr lang="en-GB" sz="1100" dirty="0">
                <a:solidFill>
                  <a:schemeClr val="dk1"/>
                </a:solidFill>
              </a:rPr>
              <a:t>.</a:t>
            </a:r>
            <a:endParaRPr sz="11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 dirty="0" err="1">
                <a:solidFill>
                  <a:schemeClr val="dk1"/>
                </a:solidFill>
              </a:rPr>
              <a:t>Mitä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tahansa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tapaa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käytät</a:t>
            </a:r>
            <a:r>
              <a:rPr lang="en-GB" sz="1100" dirty="0">
                <a:solidFill>
                  <a:schemeClr val="dk1"/>
                </a:solidFill>
              </a:rPr>
              <a:t>, </a:t>
            </a:r>
            <a:r>
              <a:rPr lang="en-GB" sz="1100" dirty="0" err="1">
                <a:solidFill>
                  <a:schemeClr val="dk1"/>
                </a:solidFill>
              </a:rPr>
              <a:t>kirjaa</a:t>
            </a:r>
            <a:r>
              <a:rPr lang="en-GB" sz="1100" dirty="0">
                <a:solidFill>
                  <a:schemeClr val="dk1"/>
                </a:solidFill>
              </a:rPr>
              <a:t> se </a:t>
            </a:r>
            <a:r>
              <a:rPr lang="en-GB" sz="1100" dirty="0" err="1">
                <a:solidFill>
                  <a:schemeClr val="dk1"/>
                </a:solidFill>
              </a:rPr>
              <a:t>ylös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metatietoihin</a:t>
            </a:r>
            <a:r>
              <a:rPr lang="en-GB" sz="1100" dirty="0">
                <a:solidFill>
                  <a:schemeClr val="dk1"/>
                </a:solidFill>
              </a:rPr>
              <a:t>!</a:t>
            </a:r>
            <a:endParaRPr sz="11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sp>
        <p:nvSpPr>
          <p:cNvPr id="251" name="Google Shape;251;p38"/>
          <p:cNvSpPr txBox="1"/>
          <p:nvPr/>
        </p:nvSpPr>
        <p:spPr>
          <a:xfrm>
            <a:off x="251850" y="3743825"/>
            <a:ext cx="3929100" cy="9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5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500">
                <a:solidFill>
                  <a:schemeClr val="dk1"/>
                </a:solidFill>
              </a:rPr>
              <a:t>					</a:t>
            </a:r>
            <a:endParaRPr sz="5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500">
                <a:solidFill>
                  <a:schemeClr val="dk1"/>
                </a:solidFill>
              </a:rPr>
              <a:t>Ethan P White, Elita Baldridge, Zachary T. Brym, Kenneth J. Locey, Daniel J. McGlinn, Sarah R. Supp, Nine simple ways to make it easier to (re)use your data </a:t>
            </a:r>
            <a:r>
              <a:rPr lang="en-GB" sz="500" u="sng">
                <a:solidFill>
                  <a:schemeClr val="hlink"/>
                </a:solidFill>
                <a:hlinkClick r:id="rId3"/>
              </a:rPr>
              <a:t>Vol. 6 No. 2 (2013): Special Issue - Data Sharing in Ecology and Evolution 			</a:t>
            </a:r>
            <a:endParaRPr sz="500"/>
          </a:p>
        </p:txBody>
      </p:sp>
      <p:pic>
        <p:nvPicPr>
          <p:cNvPr id="249" name="Google Shape;249;p38" descr="Mustaa ja valkoista tekstiä valkoisella taustalla. Esimerkkejä erilaisista tavoista kirjata puuttuvia tietoja. &#10;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95150" y="1434648"/>
            <a:ext cx="4537474" cy="32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8"/>
          <p:cNvSpPr txBox="1"/>
          <p:nvPr/>
        </p:nvSpPr>
        <p:spPr>
          <a:xfrm>
            <a:off x="3795150" y="4563275"/>
            <a:ext cx="45375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 dirty="0"/>
              <a:t>https://datacarpentry.org/spreadsheet-ecology-lesson/02-common-mistakes/index.html</a:t>
            </a:r>
            <a:endParaRPr sz="700" dirty="0"/>
          </a:p>
        </p:txBody>
      </p:sp>
      <p:pic>
        <p:nvPicPr>
          <p:cNvPr id="252" name="Google Shape;252;p3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01000" y="152400"/>
            <a:ext cx="797243" cy="79724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3746EE-1933-07F6-CF68-33E5DD9FCD78}"/>
              </a:ext>
            </a:extLst>
          </p:cNvPr>
          <p:cNvSpPr txBox="1"/>
          <p:nvPr/>
        </p:nvSpPr>
        <p:spPr>
          <a:xfrm>
            <a:off x="4037956" y="4752701"/>
            <a:ext cx="5246016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lnSpc>
                <a:spcPct val="95000"/>
              </a:lnSpc>
              <a:buClr>
                <a:schemeClr val="dk1"/>
              </a:buClr>
              <a:buSzPts val="1063"/>
            </a:pPr>
            <a:r>
              <a:rPr lang="fi-FI" sz="900" dirty="0">
                <a:latin typeface="+mn-lt"/>
              </a:rPr>
              <a:t>Teksti mukaillen: </a:t>
            </a:r>
            <a:r>
              <a:rPr lang="fi-FI" sz="900" dirty="0" err="1">
                <a:latin typeface="+mn-lt"/>
              </a:rPr>
              <a:t>Hoyt</a:t>
            </a:r>
            <a:r>
              <a:rPr lang="fi-FI" sz="900" dirty="0">
                <a:latin typeface="+mn-lt"/>
              </a:rPr>
              <a:t>, P., et al.(2019): Data </a:t>
            </a:r>
            <a:r>
              <a:rPr lang="fi-FI" sz="900" dirty="0" err="1">
                <a:latin typeface="+mn-lt"/>
              </a:rPr>
              <a:t>Carpentry</a:t>
            </a:r>
            <a:r>
              <a:rPr lang="fi-FI" sz="900" dirty="0">
                <a:latin typeface="+mn-lt"/>
              </a:rPr>
              <a:t>: Data Organization in </a:t>
            </a:r>
            <a:r>
              <a:rPr lang="fi-FI" sz="900" dirty="0" err="1">
                <a:latin typeface="+mn-lt"/>
              </a:rPr>
              <a:t>Spreadsheets</a:t>
            </a:r>
            <a:r>
              <a:rPr lang="fi-FI" sz="900" dirty="0">
                <a:latin typeface="+mn-lt"/>
              </a:rPr>
              <a:t> for </a:t>
            </a:r>
            <a:r>
              <a:rPr lang="fi-FI" sz="900" dirty="0" err="1">
                <a:latin typeface="+mn-lt"/>
              </a:rPr>
              <a:t>Ecologists</a:t>
            </a:r>
            <a:r>
              <a:rPr lang="fi-FI" sz="900" dirty="0">
                <a:latin typeface="+mn-lt"/>
              </a:rPr>
              <a:t>, </a:t>
            </a:r>
            <a:r>
              <a:rPr lang="fi-FI" sz="900" dirty="0" err="1">
                <a:latin typeface="+mn-lt"/>
              </a:rPr>
              <a:t>June</a:t>
            </a:r>
            <a:r>
              <a:rPr lang="fi-FI" sz="900" dirty="0">
                <a:latin typeface="+mn-lt"/>
              </a:rPr>
              <a:t> 2019 (Version v2019.06.2). </a:t>
            </a:r>
            <a:r>
              <a:rPr lang="fi-FI" sz="900" dirty="0" err="1">
                <a:latin typeface="+mn-lt"/>
              </a:rPr>
              <a:t>Zenodo</a:t>
            </a:r>
            <a:r>
              <a:rPr lang="fi-FI" sz="900" dirty="0">
                <a:latin typeface="+mn-lt"/>
              </a:rPr>
              <a:t>. http://doi.org/10.5281/zenodo.3269869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Metatiedon</a:t>
            </a:r>
            <a:r>
              <a:rPr lang="en-GB" dirty="0"/>
              <a:t> </a:t>
            </a:r>
            <a:r>
              <a:rPr lang="en-GB" dirty="0" err="1"/>
              <a:t>lisääminen</a:t>
            </a:r>
            <a:r>
              <a:rPr lang="en-GB" dirty="0"/>
              <a:t> </a:t>
            </a:r>
            <a:r>
              <a:rPr lang="en-GB" dirty="0" err="1"/>
              <a:t>taulukkoon</a:t>
            </a:r>
            <a:endParaRPr dirty="0"/>
          </a:p>
        </p:txBody>
      </p:sp>
      <p:sp>
        <p:nvSpPr>
          <p:cNvPr id="258" name="Google Shape;258;p3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Metadatan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tuottaminen</a:t>
            </a:r>
            <a:r>
              <a:rPr lang="en-GB" sz="1600" dirty="0">
                <a:solidFill>
                  <a:schemeClr val="dk1"/>
                </a:solidFill>
              </a:rPr>
              <a:t> on </a:t>
            </a:r>
            <a:r>
              <a:rPr lang="en-GB" sz="1600" dirty="0" err="1">
                <a:solidFill>
                  <a:schemeClr val="dk1"/>
                </a:solidFill>
              </a:rPr>
              <a:t>elintärkeää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aineiston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luettavuuden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kannalta</a:t>
            </a:r>
            <a:r>
              <a:rPr lang="en-GB" sz="1600" dirty="0">
                <a:solidFill>
                  <a:schemeClr val="dk1"/>
                </a:solidFill>
              </a:rPr>
              <a:t>. 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Metadatan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olisi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hyvä</a:t>
            </a:r>
            <a:r>
              <a:rPr lang="en-GB" sz="1600" dirty="0">
                <a:solidFill>
                  <a:schemeClr val="dk1"/>
                </a:solidFill>
              </a:rPr>
              <a:t> olla </a:t>
            </a:r>
            <a:r>
              <a:rPr lang="en-GB" sz="1600" dirty="0" err="1">
                <a:solidFill>
                  <a:schemeClr val="dk1"/>
                </a:solidFill>
              </a:rPr>
              <a:t>eri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tiedostossa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 err="1">
                <a:solidFill>
                  <a:schemeClr val="dk1"/>
                </a:solidFill>
              </a:rPr>
              <a:t>mutta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kuitenkin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samassa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kansiossa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datan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kanssa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Metatiedon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tulisi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sisältää</a:t>
            </a:r>
            <a:r>
              <a:rPr lang="en-GB" sz="1600" dirty="0">
                <a:solidFill>
                  <a:schemeClr val="dk1"/>
                </a:solidFill>
              </a:rPr>
              <a:t> mm. </a:t>
            </a:r>
            <a:r>
              <a:rPr lang="en-GB" sz="1600" dirty="0" err="1">
                <a:solidFill>
                  <a:schemeClr val="dk1"/>
                </a:solidFill>
              </a:rPr>
              <a:t>muuttujat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 err="1">
                <a:solidFill>
                  <a:schemeClr val="dk1"/>
                </a:solidFill>
              </a:rPr>
              <a:t>käytetyt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yksiköt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 err="1">
                <a:solidFill>
                  <a:schemeClr val="dk1"/>
                </a:solidFill>
              </a:rPr>
              <a:t>tiedot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miten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tyhjät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arvot</a:t>
            </a:r>
            <a:r>
              <a:rPr lang="en-GB" sz="1600" dirty="0">
                <a:solidFill>
                  <a:schemeClr val="dk1"/>
                </a:solidFill>
              </a:rPr>
              <a:t> on </a:t>
            </a:r>
            <a:r>
              <a:rPr lang="en-GB" sz="1600" dirty="0" err="1">
                <a:solidFill>
                  <a:schemeClr val="dk1"/>
                </a:solidFill>
              </a:rPr>
              <a:t>koodattu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 err="1">
                <a:solidFill>
                  <a:schemeClr val="dk1"/>
                </a:solidFill>
              </a:rPr>
              <a:t>lyhenteet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jne</a:t>
            </a:r>
            <a:r>
              <a:rPr lang="en-GB" sz="1600" dirty="0">
                <a:solidFill>
                  <a:schemeClr val="dk1"/>
                </a:solidFill>
              </a:rPr>
              <a:t>. </a:t>
            </a:r>
            <a:r>
              <a:rPr lang="en-GB" sz="1600" dirty="0" err="1">
                <a:solidFill>
                  <a:schemeClr val="dk1"/>
                </a:solidFill>
              </a:rPr>
              <a:t>Toisin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sanoen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kaikki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tarvittava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tieto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datan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lukuun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liittyen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900" dirty="0">
                <a:solidFill>
                  <a:schemeClr val="dk1"/>
                </a:solidFill>
              </a:rPr>
              <a:t>Text on metadata adapted from the online course Research Data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900" u="sng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MANTRA</a:t>
            </a:r>
            <a:r>
              <a:rPr lang="en-GB" sz="900" dirty="0">
                <a:solidFill>
                  <a:schemeClr val="dk1"/>
                </a:solidFill>
              </a:rPr>
              <a:t> by EDINA and Data Library, University of Edinburgh. MANTRA is licensed under a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900" u="sng" dirty="0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International License</a:t>
            </a:r>
            <a:r>
              <a:rPr lang="en-GB" sz="900" dirty="0">
                <a:solidFill>
                  <a:schemeClr val="dk1"/>
                </a:solidFill>
              </a:rPr>
              <a:t> and from the online course </a:t>
            </a:r>
            <a:r>
              <a:rPr lang="en-GB" sz="900" u="sng" dirty="0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Data Organization in Spreadsheets for Ecologists</a:t>
            </a:r>
            <a:r>
              <a:rPr lang="en-GB" sz="900" dirty="0">
                <a:solidFill>
                  <a:schemeClr val="dk1"/>
                </a:solidFill>
              </a:rPr>
              <a:t> licensed under 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900" u="sng" dirty="0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CC-BY 4.0</a:t>
            </a:r>
            <a:r>
              <a:rPr lang="en-GB" sz="900" dirty="0">
                <a:solidFill>
                  <a:schemeClr val="dk1"/>
                </a:solidFill>
              </a:rPr>
              <a:t> 2018–2023 by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900" u="sng" dirty="0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Carpentries</a:t>
            </a:r>
            <a:endParaRPr dirty="0"/>
          </a:p>
        </p:txBody>
      </p:sp>
      <p:pic>
        <p:nvPicPr>
          <p:cNvPr id="259" name="Google Shape;259;p3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01000" y="152400"/>
            <a:ext cx="797243" cy="7972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1"/>
          <p:cNvSpPr txBox="1">
            <a:spLocks noGrp="1"/>
          </p:cNvSpPr>
          <p:nvPr>
            <p:ph type="title"/>
          </p:nvPr>
        </p:nvSpPr>
        <p:spPr>
          <a:xfrm>
            <a:off x="205073" y="25657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Päivämäärät</a:t>
            </a:r>
            <a:r>
              <a:rPr lang="en-GB" dirty="0"/>
              <a:t> </a:t>
            </a:r>
            <a:r>
              <a:rPr lang="en-GB" dirty="0" err="1"/>
              <a:t>datassa</a:t>
            </a:r>
            <a:endParaRPr dirty="0"/>
          </a:p>
        </p:txBody>
      </p:sp>
      <p:sp>
        <p:nvSpPr>
          <p:cNvPr id="278" name="Google Shape;278;p41"/>
          <p:cNvSpPr txBox="1"/>
          <p:nvPr/>
        </p:nvSpPr>
        <p:spPr>
          <a:xfrm>
            <a:off x="282199" y="1090250"/>
            <a:ext cx="3102023" cy="3597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Käytä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päivämääräformaattina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(ISO8601): YYYYMMDD (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vuosi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, kk,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päivä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),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ja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aika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jos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tarpeen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HHMMSS (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tunnit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minuutit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,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sekunnit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).</a:t>
            </a:r>
            <a:endParaRPr sz="1200" dirty="0">
              <a:solidFill>
                <a:schemeClr val="tx1"/>
              </a:solidFill>
              <a:highlight>
                <a:schemeClr val="lt1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highlight>
                <a:schemeClr val="lt1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Etenkin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ekologiassa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käytä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YYYY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kuvaamaan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vuotta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. </a:t>
            </a:r>
            <a:endParaRPr sz="1200" dirty="0">
              <a:solidFill>
                <a:schemeClr val="tx1"/>
              </a:solidFill>
              <a:highlight>
                <a:schemeClr val="lt1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Merkintä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17 tai 99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voi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tarkoittaa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:</a:t>
            </a:r>
            <a:endParaRPr sz="1200" dirty="0">
              <a:solidFill>
                <a:schemeClr val="tx1"/>
              </a:solidFill>
              <a:highlight>
                <a:schemeClr val="lt1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1917, 2017 (tai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jopa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vielä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 </a:t>
            </a:r>
            <a:r>
              <a:rPr lang="en-GB" sz="1200" dirty="0" err="1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vanhempaa</a:t>
            </a: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)</a:t>
            </a:r>
            <a:endParaRPr sz="1200" dirty="0">
              <a:solidFill>
                <a:schemeClr val="tx1"/>
              </a:solidFill>
              <a:highlight>
                <a:schemeClr val="lt1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chemeClr val="tx1"/>
                </a:solidFill>
                <a:highlight>
                  <a:schemeClr val="lt1"/>
                </a:highlight>
                <a:latin typeface="+mn-lt"/>
                <a:ea typeface="Open Sans"/>
                <a:cs typeface="Open Sans"/>
                <a:sym typeface="Open Sans"/>
              </a:rPr>
              <a:t>1899, 1999</a:t>
            </a:r>
            <a:endParaRPr sz="1200" dirty="0">
              <a:solidFill>
                <a:schemeClr val="tx1"/>
              </a:solidFill>
              <a:highlight>
                <a:schemeClr val="lt1"/>
              </a:highlight>
              <a:latin typeface="+mn-lt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200" dirty="0">
              <a:solidFill>
                <a:schemeClr val="tx1"/>
              </a:solidFill>
              <a:highlight>
                <a:schemeClr val="lt1"/>
              </a:highlight>
              <a:latin typeface="+mn-lt"/>
              <a:ea typeface="Open Sans"/>
              <a:cs typeface="Open Sans"/>
              <a:sym typeface="Open Sans"/>
            </a:endParaRPr>
          </a:p>
        </p:txBody>
      </p:sp>
      <p:pic>
        <p:nvPicPr>
          <p:cNvPr id="277" name="Google Shape;277;p41" descr="Sama kuva kuin kalvoilla 20 ja 24. Taulukko missä on numeroita ja kirjaimia. Päivämäärät ovat muotoa YYYYMMDD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0732" y="890262"/>
            <a:ext cx="4695650" cy="34625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6BF7B3-E2A6-35DC-6CB9-643E45870A00}"/>
              </a:ext>
            </a:extLst>
          </p:cNvPr>
          <p:cNvSpPr txBox="1"/>
          <p:nvPr/>
        </p:nvSpPr>
        <p:spPr>
          <a:xfrm>
            <a:off x="3758499" y="4630868"/>
            <a:ext cx="5246016" cy="355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lnSpc>
                <a:spcPct val="95000"/>
              </a:lnSpc>
              <a:buClr>
                <a:schemeClr val="dk1"/>
              </a:buClr>
              <a:buSzPts val="1063"/>
            </a:pPr>
            <a:r>
              <a:rPr lang="fi-FI" sz="900" dirty="0">
                <a:latin typeface="+mn-lt"/>
              </a:rPr>
              <a:t>Teksti mukaillen: </a:t>
            </a:r>
            <a:r>
              <a:rPr lang="fi-FI" sz="900" dirty="0" err="1">
                <a:latin typeface="+mn-lt"/>
              </a:rPr>
              <a:t>Hoyt</a:t>
            </a:r>
            <a:r>
              <a:rPr lang="fi-FI" sz="900" dirty="0">
                <a:latin typeface="+mn-lt"/>
              </a:rPr>
              <a:t>, P., et al.(2019): Data </a:t>
            </a:r>
            <a:r>
              <a:rPr lang="fi-FI" sz="900" dirty="0" err="1">
                <a:latin typeface="+mn-lt"/>
              </a:rPr>
              <a:t>Carpentry</a:t>
            </a:r>
            <a:r>
              <a:rPr lang="fi-FI" sz="900" dirty="0">
                <a:latin typeface="+mn-lt"/>
              </a:rPr>
              <a:t>: Data Organization in </a:t>
            </a:r>
            <a:r>
              <a:rPr lang="fi-FI" sz="900" dirty="0" err="1">
                <a:latin typeface="+mn-lt"/>
              </a:rPr>
              <a:t>Spreadsheets</a:t>
            </a:r>
            <a:r>
              <a:rPr lang="fi-FI" sz="900" dirty="0">
                <a:latin typeface="+mn-lt"/>
              </a:rPr>
              <a:t> for </a:t>
            </a:r>
            <a:r>
              <a:rPr lang="fi-FI" sz="900" dirty="0" err="1">
                <a:latin typeface="+mn-lt"/>
              </a:rPr>
              <a:t>Ecologists</a:t>
            </a:r>
            <a:r>
              <a:rPr lang="fi-FI" sz="900" dirty="0">
                <a:latin typeface="+mn-lt"/>
              </a:rPr>
              <a:t>, </a:t>
            </a:r>
            <a:r>
              <a:rPr lang="fi-FI" sz="900" dirty="0" err="1">
                <a:latin typeface="+mn-lt"/>
              </a:rPr>
              <a:t>June</a:t>
            </a:r>
            <a:r>
              <a:rPr lang="fi-FI" sz="900" dirty="0">
                <a:latin typeface="+mn-lt"/>
              </a:rPr>
              <a:t> 2019 (Version v2019.06.2). </a:t>
            </a:r>
            <a:r>
              <a:rPr lang="fi-FI" sz="900" dirty="0" err="1">
                <a:latin typeface="+mn-lt"/>
              </a:rPr>
              <a:t>Zenodo</a:t>
            </a:r>
            <a:r>
              <a:rPr lang="fi-FI" sz="900" dirty="0">
                <a:latin typeface="+mn-lt"/>
              </a:rPr>
              <a:t>. http://doi.org/10.5281/zenodo.3269869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500" dirty="0" err="1">
                <a:solidFill>
                  <a:schemeClr val="tx1"/>
                </a:solidFill>
              </a:rPr>
              <a:t>Tehtävä</a:t>
            </a:r>
            <a:r>
              <a:rPr lang="en-GB" sz="2500" dirty="0">
                <a:solidFill>
                  <a:schemeClr val="tx1"/>
                </a:solidFill>
              </a:rPr>
              <a:t> 2</a:t>
            </a:r>
            <a:endParaRPr sz="2500" dirty="0">
              <a:solidFill>
                <a:schemeClr val="tx1"/>
              </a:solidFill>
            </a:endParaRPr>
          </a:p>
        </p:txBody>
      </p:sp>
      <p:sp>
        <p:nvSpPr>
          <p:cNvPr id="284" name="Google Shape;284;p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dirty="0" err="1"/>
              <a:t>Tarkastele</a:t>
            </a:r>
            <a:r>
              <a:rPr lang="en-GB" dirty="0"/>
              <a:t> </a:t>
            </a:r>
            <a:r>
              <a:rPr lang="en-GB" dirty="0" err="1"/>
              <a:t>annettua</a:t>
            </a:r>
            <a:r>
              <a:rPr lang="en-GB" dirty="0"/>
              <a:t> excel-</a:t>
            </a:r>
            <a:r>
              <a:rPr lang="en-GB" dirty="0" err="1"/>
              <a:t>taulukkoa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710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ct val="40909"/>
              <a:buNone/>
            </a:pPr>
            <a:endParaRPr sz="2000" b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57225"/>
              <a:buFont typeface="Arial"/>
              <a:buNone/>
            </a:pPr>
            <a:r>
              <a:rPr lang="en-GB" sz="2000" b="1" dirty="0">
                <a:solidFill>
                  <a:schemeClr val="dk2"/>
                </a:solidFill>
              </a:rPr>
              <a:t>Hyvin </a:t>
            </a:r>
            <a:r>
              <a:rPr lang="en-GB" sz="2000" b="1" dirty="0" err="1">
                <a:solidFill>
                  <a:schemeClr val="dk2"/>
                </a:solidFill>
              </a:rPr>
              <a:t>organisoitu</a:t>
            </a:r>
            <a:r>
              <a:rPr lang="en-GB" sz="2000" b="1" dirty="0">
                <a:solidFill>
                  <a:schemeClr val="dk2"/>
                </a:solidFill>
              </a:rPr>
              <a:t> </a:t>
            </a:r>
            <a:r>
              <a:rPr lang="en-GB" sz="2000" b="1" dirty="0" err="1">
                <a:solidFill>
                  <a:schemeClr val="dk2"/>
                </a:solidFill>
              </a:rPr>
              <a:t>ja</a:t>
            </a:r>
            <a:r>
              <a:rPr lang="en-GB" sz="2000" b="1" dirty="0">
                <a:solidFill>
                  <a:schemeClr val="dk2"/>
                </a:solidFill>
              </a:rPr>
              <a:t> </a:t>
            </a:r>
            <a:r>
              <a:rPr lang="en-GB" sz="2000" b="1" dirty="0" err="1">
                <a:solidFill>
                  <a:schemeClr val="dk2"/>
                </a:solidFill>
              </a:rPr>
              <a:t>dokumentoitu</a:t>
            </a:r>
            <a:r>
              <a:rPr lang="en-GB" sz="2000" b="1" dirty="0">
                <a:solidFill>
                  <a:schemeClr val="dk2"/>
                </a:solidFill>
              </a:rPr>
              <a:t> data </a:t>
            </a:r>
            <a:r>
              <a:rPr lang="en-GB" sz="2000" b="1" dirty="0" err="1">
                <a:solidFill>
                  <a:schemeClr val="dk2"/>
                </a:solidFill>
              </a:rPr>
              <a:t>luo</a:t>
            </a:r>
            <a:r>
              <a:rPr lang="en-GB" sz="2000" b="1" dirty="0">
                <a:solidFill>
                  <a:schemeClr val="dk2"/>
                </a:solidFill>
              </a:rPr>
              <a:t> </a:t>
            </a:r>
            <a:r>
              <a:rPr lang="en-GB" sz="2000" b="1" dirty="0" err="1">
                <a:solidFill>
                  <a:schemeClr val="dk2"/>
                </a:solidFill>
              </a:rPr>
              <a:t>perustan</a:t>
            </a:r>
            <a:r>
              <a:rPr lang="en-GB" sz="2000" b="1" dirty="0">
                <a:solidFill>
                  <a:schemeClr val="dk2"/>
                </a:solidFill>
              </a:rPr>
              <a:t> </a:t>
            </a:r>
            <a:r>
              <a:rPr lang="en-GB" sz="2000" b="1" dirty="0" err="1">
                <a:solidFill>
                  <a:schemeClr val="dk2"/>
                </a:solidFill>
              </a:rPr>
              <a:t>koko</a:t>
            </a:r>
            <a:r>
              <a:rPr lang="en-GB" sz="2000" b="1" dirty="0">
                <a:solidFill>
                  <a:schemeClr val="dk2"/>
                </a:solidFill>
              </a:rPr>
              <a:t> </a:t>
            </a:r>
            <a:r>
              <a:rPr lang="en-GB" sz="2000" b="1" dirty="0" err="1">
                <a:solidFill>
                  <a:schemeClr val="dk2"/>
                </a:solidFill>
              </a:rPr>
              <a:t>tutkimuksen</a:t>
            </a:r>
            <a:r>
              <a:rPr lang="en-GB" sz="2000" b="1" dirty="0">
                <a:solidFill>
                  <a:schemeClr val="dk2"/>
                </a:solidFill>
              </a:rPr>
              <a:t> </a:t>
            </a:r>
            <a:r>
              <a:rPr lang="en-GB" sz="2000" b="1" dirty="0" err="1">
                <a:solidFill>
                  <a:schemeClr val="dk2"/>
                </a:solidFill>
              </a:rPr>
              <a:t>elinkaarelle</a:t>
            </a:r>
            <a:r>
              <a:rPr lang="en-GB" sz="2000" b="1" dirty="0">
                <a:solidFill>
                  <a:schemeClr val="dk2"/>
                </a:solidFill>
              </a:rPr>
              <a:t>.</a:t>
            </a:r>
            <a:endParaRPr sz="2000" b="1" dirty="0"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059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700" dirty="0" err="1"/>
              <a:t>Kun</a:t>
            </a:r>
            <a:r>
              <a:rPr lang="en-GB" sz="1700" dirty="0"/>
              <a:t> data on </a:t>
            </a:r>
            <a:r>
              <a:rPr lang="en-GB" sz="1700" dirty="0" err="1"/>
              <a:t>hyvin</a:t>
            </a:r>
            <a:r>
              <a:rPr lang="en-GB" sz="1700" dirty="0"/>
              <a:t> </a:t>
            </a:r>
            <a:r>
              <a:rPr lang="en-GB" sz="1700" dirty="0" err="1"/>
              <a:t>organisoitu</a:t>
            </a:r>
            <a:r>
              <a:rPr lang="en-GB" sz="1700" dirty="0"/>
              <a:t> </a:t>
            </a:r>
            <a:r>
              <a:rPr lang="en-GB" sz="1700" dirty="0" err="1"/>
              <a:t>ja</a:t>
            </a:r>
            <a:r>
              <a:rPr lang="en-GB" sz="1700" dirty="0"/>
              <a:t> </a:t>
            </a:r>
            <a:r>
              <a:rPr lang="en-GB" sz="1700" dirty="0" err="1"/>
              <a:t>dokumentoitu</a:t>
            </a:r>
            <a:r>
              <a:rPr lang="en-GB" sz="1700" dirty="0"/>
              <a:t>, </a:t>
            </a:r>
            <a:r>
              <a:rPr lang="en-GB" sz="1700" dirty="0" err="1"/>
              <a:t>sitä</a:t>
            </a:r>
            <a:r>
              <a:rPr lang="en-GB" sz="1700" dirty="0"/>
              <a:t> on </a:t>
            </a:r>
            <a:r>
              <a:rPr lang="en-GB" sz="1700" dirty="0" err="1"/>
              <a:t>helppoa</a:t>
            </a:r>
            <a:r>
              <a:rPr lang="en-GB" sz="1700" dirty="0"/>
              <a:t> </a:t>
            </a:r>
            <a:r>
              <a:rPr lang="en-GB" sz="1700" dirty="0" err="1"/>
              <a:t>jakaa</a:t>
            </a:r>
            <a:r>
              <a:rPr lang="en-GB" sz="1700" dirty="0"/>
              <a:t>, </a:t>
            </a:r>
            <a:r>
              <a:rPr lang="en-GB" sz="1700" dirty="0" err="1"/>
              <a:t>avata</a:t>
            </a:r>
            <a:r>
              <a:rPr lang="en-GB" sz="1700" dirty="0"/>
              <a:t> </a:t>
            </a:r>
            <a:r>
              <a:rPr lang="en-GB" sz="1700" dirty="0" err="1"/>
              <a:t>ja</a:t>
            </a:r>
            <a:r>
              <a:rPr lang="en-GB" sz="1700" dirty="0"/>
              <a:t> </a:t>
            </a:r>
            <a:r>
              <a:rPr lang="en-GB" sz="1700" dirty="0" err="1"/>
              <a:t>käyttää</a:t>
            </a:r>
            <a:r>
              <a:rPr lang="en-GB" sz="1700" dirty="0"/>
              <a:t> </a:t>
            </a:r>
            <a:r>
              <a:rPr lang="en-GB" sz="1700" dirty="0" err="1"/>
              <a:t>uudelleen</a:t>
            </a:r>
            <a:r>
              <a:rPr lang="en-GB" sz="1700" dirty="0"/>
              <a:t>.</a:t>
            </a:r>
            <a:endParaRPr sz="17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700" dirty="0" err="1"/>
              <a:t>Noudattamalla</a:t>
            </a:r>
            <a:r>
              <a:rPr lang="en-GB" sz="1700" dirty="0"/>
              <a:t> </a:t>
            </a:r>
            <a:r>
              <a:rPr lang="en-GB" sz="1700" dirty="0" err="1"/>
              <a:t>muutamaa</a:t>
            </a:r>
            <a:r>
              <a:rPr lang="en-GB" sz="1700" dirty="0"/>
              <a:t> </a:t>
            </a:r>
            <a:r>
              <a:rPr lang="en-GB" sz="1700" dirty="0" err="1"/>
              <a:t>perusasiaa</a:t>
            </a:r>
            <a:r>
              <a:rPr lang="en-GB" sz="1700" dirty="0"/>
              <a:t> </a:t>
            </a:r>
            <a:r>
              <a:rPr lang="en-GB" sz="1700" dirty="0" err="1"/>
              <a:t>datan</a:t>
            </a:r>
            <a:r>
              <a:rPr lang="en-GB" sz="1700" dirty="0"/>
              <a:t> </a:t>
            </a:r>
            <a:r>
              <a:rPr lang="en-GB" sz="1700" dirty="0" err="1"/>
              <a:t>käsittelyssä</a:t>
            </a:r>
            <a:r>
              <a:rPr lang="en-GB" sz="1700" dirty="0"/>
              <a:t> </a:t>
            </a:r>
            <a:r>
              <a:rPr lang="en-GB" sz="1700" dirty="0" err="1"/>
              <a:t>ja</a:t>
            </a:r>
            <a:r>
              <a:rPr lang="en-GB" sz="1700" dirty="0"/>
              <a:t> </a:t>
            </a:r>
            <a:r>
              <a:rPr lang="en-GB" sz="1700" dirty="0" err="1"/>
              <a:t>dokumentoinnissa</a:t>
            </a:r>
            <a:r>
              <a:rPr lang="en-GB" sz="1700" dirty="0"/>
              <a:t>, </a:t>
            </a:r>
            <a:r>
              <a:rPr lang="en-GB" sz="1700" dirty="0" err="1"/>
              <a:t>olet</a:t>
            </a:r>
            <a:r>
              <a:rPr lang="en-GB" sz="1700" dirty="0"/>
              <a:t> jo </a:t>
            </a:r>
            <a:r>
              <a:rPr lang="en-GB" sz="1700" dirty="0" err="1"/>
              <a:t>monta</a:t>
            </a:r>
            <a:r>
              <a:rPr lang="en-GB" sz="1700" dirty="0"/>
              <a:t> </a:t>
            </a:r>
            <a:r>
              <a:rPr lang="en-GB" sz="1700" dirty="0" err="1"/>
              <a:t>askelta</a:t>
            </a:r>
            <a:r>
              <a:rPr lang="en-GB" sz="1700" dirty="0"/>
              <a:t> </a:t>
            </a:r>
            <a:r>
              <a:rPr lang="en-GB" sz="1700" dirty="0" err="1"/>
              <a:t>lähempänä</a:t>
            </a:r>
            <a:r>
              <a:rPr lang="en-GB" sz="1700" dirty="0"/>
              <a:t> FAIR-</a:t>
            </a:r>
            <a:r>
              <a:rPr lang="en-GB" sz="1700" dirty="0" err="1"/>
              <a:t>dataa</a:t>
            </a:r>
            <a:r>
              <a:rPr lang="en-GB" sz="1700" dirty="0"/>
              <a:t>.</a:t>
            </a:r>
            <a:endParaRPr sz="17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grpSp>
        <p:nvGrpSpPr>
          <p:cNvPr id="70" name="Google Shape;70;p15" descr="FAIR-periaatteet; Findable, Accessible, Interoperable, Re-usable. CC-BY Helsingin Yliopisto"/>
          <p:cNvGrpSpPr/>
          <p:nvPr/>
        </p:nvGrpSpPr>
        <p:grpSpPr>
          <a:xfrm>
            <a:off x="5218500" y="1170125"/>
            <a:ext cx="3468300" cy="3576218"/>
            <a:chOff x="5218500" y="1170125"/>
            <a:chExt cx="3468300" cy="3576218"/>
          </a:xfrm>
        </p:grpSpPr>
        <p:pic>
          <p:nvPicPr>
            <p:cNvPr id="71" name="Google Shape;71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218500" y="1170125"/>
              <a:ext cx="3468300" cy="33877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788525" y="4051250"/>
              <a:ext cx="494375" cy="171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p1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792825" y="4223200"/>
              <a:ext cx="485775" cy="52314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3"/>
          <p:cNvSpPr txBox="1">
            <a:spLocks noGrp="1"/>
          </p:cNvSpPr>
          <p:nvPr>
            <p:ph type="title"/>
          </p:nvPr>
        </p:nvSpPr>
        <p:spPr>
          <a:xfrm>
            <a:off x="311700" y="1941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Viitteet</a:t>
            </a:r>
            <a:endParaRPr/>
          </a:p>
        </p:txBody>
      </p:sp>
      <p:sp>
        <p:nvSpPr>
          <p:cNvPr id="290" name="Google Shape;290;p43"/>
          <p:cNvSpPr txBox="1">
            <a:spLocks noGrp="1"/>
          </p:cNvSpPr>
          <p:nvPr>
            <p:ph type="body" idx="1"/>
          </p:nvPr>
        </p:nvSpPr>
        <p:spPr>
          <a:xfrm>
            <a:off x="465025" y="660000"/>
            <a:ext cx="8520600" cy="44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7975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50"/>
              <a:buChar char="●"/>
            </a:pPr>
            <a:r>
              <a:rPr lang="en-GB" sz="900" dirty="0">
                <a:latin typeface="+mn-lt"/>
              </a:rPr>
              <a:t>Slides 6-9</a:t>
            </a:r>
            <a:endParaRPr sz="900" dirty="0">
              <a:latin typeface="+mn-lt"/>
            </a:endParaRPr>
          </a:p>
          <a:p>
            <a:pPr marL="914400" lvl="1" indent="-307975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50"/>
              <a:buChar char="○"/>
            </a:pPr>
            <a:r>
              <a:rPr lang="en-GB" sz="900" dirty="0">
                <a:solidFill>
                  <a:schemeClr val="dk1"/>
                </a:solidFill>
                <a:latin typeface="+mn-lt"/>
              </a:rPr>
              <a:t>MIT School of Engineering Communication Lab; </a:t>
            </a:r>
            <a:endParaRPr sz="900" dirty="0">
              <a:solidFill>
                <a:schemeClr val="dk1"/>
              </a:solidFill>
              <a:latin typeface="+mn-lt"/>
            </a:endParaRPr>
          </a:p>
          <a:p>
            <a:pPr marL="1371600" lvl="2" indent="-2921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</a:pP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latin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https://mitcommlab.mit.edu/be/commkit/file-structure/#ChooseScaleAims​https://mitcommlab.mit.edu/be/commkit/file-structure/#ChooseScaleAim</a:t>
            </a:r>
            <a:endParaRPr sz="900" dirty="0">
              <a:solidFill>
                <a:schemeClr val="dk1"/>
              </a:solidFill>
              <a:latin typeface="+mn-lt"/>
            </a:endParaRPr>
          </a:p>
          <a:p>
            <a:pPr marL="1371600" lvl="2" indent="-2921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</a:pP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latin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https://github.com/mitcommlab/Coding-Documentation/blob/master/File-Structure-Case-Studies.md#case-study-2-a-simple-hierarchy​</a:t>
            </a:r>
            <a:endParaRPr sz="900" dirty="0">
              <a:solidFill>
                <a:schemeClr val="dk1"/>
              </a:solidFill>
              <a:latin typeface="+mn-lt"/>
            </a:endParaRPr>
          </a:p>
          <a:p>
            <a:pPr marL="1371600" lvl="2" indent="-29210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</a:pP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https://github.com/mitcommlab/Coding-Documentation/blob/master/File-Structure-Case-Studies.md#three-examples-of-file-structures-for-different-project-types</a:t>
            </a:r>
            <a:endParaRPr sz="900" dirty="0">
              <a:solidFill>
                <a:schemeClr val="dk1"/>
              </a:solidFill>
              <a:latin typeface="+mn-lt"/>
            </a:endParaRPr>
          </a:p>
          <a:p>
            <a:pPr marL="914400" lvl="1" indent="-2833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63"/>
              <a:buChar char="○"/>
            </a:pPr>
            <a:r>
              <a:rPr lang="en-GB" sz="900" dirty="0" err="1">
                <a:solidFill>
                  <a:schemeClr val="dk1"/>
                </a:solidFill>
                <a:latin typeface="+mn-lt"/>
              </a:rPr>
              <a:t>RDMkit</a:t>
            </a:r>
            <a:r>
              <a:rPr lang="en-GB" sz="900" dirty="0">
                <a:solidFill>
                  <a:schemeClr val="dk1"/>
                </a:solidFill>
                <a:latin typeface="+mn-lt"/>
              </a:rPr>
              <a:t> Elixir:  https://rdmkit.elixir-europe.org/data_organisation#how-do-you-organise-files-in-a-folder-structure ​</a:t>
            </a:r>
            <a:endParaRPr sz="900" dirty="0">
              <a:solidFill>
                <a:schemeClr val="dk1"/>
              </a:solidFill>
              <a:latin typeface="+mn-lt"/>
            </a:endParaRPr>
          </a:p>
          <a:p>
            <a:pPr marL="457200" lvl="0" indent="-2960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63"/>
              <a:buChar char="●"/>
            </a:pPr>
            <a:r>
              <a:rPr lang="en-GB" sz="900" dirty="0">
                <a:latin typeface="+mn-lt"/>
              </a:rPr>
              <a:t>Slides 10-13</a:t>
            </a:r>
            <a:endParaRPr sz="900" dirty="0">
              <a:latin typeface="+mn-lt"/>
            </a:endParaRPr>
          </a:p>
          <a:p>
            <a:pPr marL="914400" lvl="1" indent="-2833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63"/>
              <a:buChar char="○"/>
            </a:pPr>
            <a:r>
              <a:rPr lang="en-GB" sz="900" dirty="0">
                <a:latin typeface="+mn-lt"/>
              </a:rPr>
              <a:t>CSC: 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latin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https://docs.csc.fi/data/datasets/metadata-and-documentation/#data-organization</a:t>
            </a:r>
            <a:endParaRPr sz="900" dirty="0">
              <a:latin typeface="+mn-lt"/>
            </a:endParaRPr>
          </a:p>
          <a:p>
            <a:pPr marL="914400" lvl="1" indent="-2833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63"/>
              <a:buChar char="○"/>
            </a:pPr>
            <a:r>
              <a:rPr lang="en-GB" sz="900" dirty="0">
                <a:latin typeface="+mn-lt"/>
              </a:rPr>
              <a:t>Elixir: 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latin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https://rdmkit.elixir-europe.org/data_organisation#what-is-the-best-way-to-name-a-file</a:t>
            </a:r>
            <a:endParaRPr lang="en-GB" sz="900" dirty="0">
              <a:solidFill>
                <a:schemeClr val="dk1"/>
              </a:solidFill>
              <a:uFill>
                <a:noFill/>
              </a:uFill>
              <a:latin typeface="+mn-lt"/>
            </a:endParaRPr>
          </a:p>
          <a:p>
            <a:pPr lvl="1" indent="-283368">
              <a:lnSpc>
                <a:spcPct val="95000"/>
              </a:lnSpc>
              <a:buClr>
                <a:schemeClr val="dk1"/>
              </a:buClr>
              <a:buSzPts val="863"/>
            </a:pPr>
            <a:r>
              <a:rPr lang="en-US" sz="900" dirty="0" err="1">
                <a:solidFill>
                  <a:srgbClr val="333333"/>
                </a:solidFill>
                <a:latin typeface="+mn-lt"/>
                <a:ea typeface="Calibri"/>
                <a:cs typeface="Calibri"/>
                <a:sym typeface="Calibri"/>
              </a:rPr>
              <a:t>Siiri</a:t>
            </a:r>
            <a:r>
              <a:rPr lang="en-US" sz="900" dirty="0">
                <a:solidFill>
                  <a:srgbClr val="333333"/>
                </a:solidFill>
                <a:latin typeface="+mn-lt"/>
                <a:ea typeface="Calibri"/>
                <a:cs typeface="Calibri"/>
                <a:sym typeface="Calibri"/>
              </a:rPr>
              <a:t> Fuchs, &amp; Mari Elisa Kuusniemi. (2018). Making a research project understandable - Guide for data documentation (1.2). </a:t>
            </a:r>
            <a:r>
              <a:rPr lang="en-US" sz="900" dirty="0" err="1">
                <a:solidFill>
                  <a:srgbClr val="333333"/>
                </a:solidFill>
                <a:latin typeface="+mn-lt"/>
                <a:ea typeface="Calibri"/>
                <a:cs typeface="Calibri"/>
                <a:sym typeface="Calibri"/>
              </a:rPr>
              <a:t>Zenodo</a:t>
            </a:r>
            <a:r>
              <a:rPr lang="en-US" sz="900" dirty="0">
                <a:solidFill>
                  <a:srgbClr val="333333"/>
                </a:solidFill>
                <a:latin typeface="+mn-lt"/>
                <a:ea typeface="Calibri"/>
                <a:cs typeface="Calibri"/>
                <a:sym typeface="Calibri"/>
              </a:rPr>
              <a:t>.</a:t>
            </a:r>
            <a:r>
              <a:rPr lang="en-US" sz="900" dirty="0">
                <a:solidFill>
                  <a:srgbClr val="333333"/>
                </a:solidFill>
                <a:uFill>
                  <a:noFill/>
                </a:uFill>
                <a:latin typeface="+mn-lt"/>
                <a:ea typeface="Calibri"/>
                <a:cs typeface="Calibri"/>
                <a:sym typeface="Calibri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u="sng" dirty="0">
                <a:solidFill>
                  <a:srgbClr val="0563C1"/>
                </a:solidFill>
                <a:latin typeface="+mn-lt"/>
                <a:ea typeface="Calibri"/>
                <a:cs typeface="Calibri"/>
                <a:sym typeface="Calibri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https://doi.org/10.5281/zenodo.1914401</a:t>
            </a:r>
            <a:r>
              <a:rPr lang="en-US" sz="9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​</a:t>
            </a:r>
            <a:endParaRPr sz="900" dirty="0">
              <a:latin typeface="+mn-lt"/>
            </a:endParaRPr>
          </a:p>
          <a:p>
            <a:pPr marL="457200" lvl="0" indent="-2960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63"/>
              <a:buChar char="●"/>
            </a:pPr>
            <a:r>
              <a:rPr lang="en-GB" sz="900" dirty="0">
                <a:latin typeface="+mn-lt"/>
              </a:rPr>
              <a:t>Slides 20, 24</a:t>
            </a:r>
            <a:endParaRPr sz="900" dirty="0">
              <a:latin typeface="+mn-lt"/>
            </a:endParaRPr>
          </a:p>
          <a:p>
            <a:pPr marL="914400" lvl="1" indent="-3079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50"/>
              <a:buChar char="○"/>
            </a:pPr>
            <a:r>
              <a:rPr lang="en-GB" sz="900" dirty="0">
                <a:solidFill>
                  <a:schemeClr val="dk1"/>
                </a:solidFill>
                <a:latin typeface="+mn-lt"/>
              </a:rPr>
              <a:t>Data Example from: Hällfors, Maria et al. (2020), Data from: Shifts in timing and duration of breeding for 73 boreal bird species over four decades, Dryad, Dataset,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latin typeface="+mn-l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sz="900" u="sng" dirty="0">
                <a:solidFill>
                  <a:schemeClr val="accent5"/>
                </a:solidFill>
                <a:latin typeface="+mn-l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https://doi.org/10.5061/dryad.wstqjq2ht</a:t>
            </a:r>
            <a:endParaRPr sz="900" dirty="0">
              <a:latin typeface="+mn-lt"/>
            </a:endParaRPr>
          </a:p>
          <a:p>
            <a:pPr marL="457200" lvl="0" indent="-2960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63"/>
              <a:buChar char="●"/>
            </a:pPr>
            <a:r>
              <a:rPr lang="en-GB" sz="900" dirty="0">
                <a:latin typeface="+mn-lt"/>
              </a:rPr>
              <a:t>Slides 14, 16, 19, 21-23, 25-28</a:t>
            </a:r>
            <a:endParaRPr sz="900" dirty="0">
              <a:latin typeface="+mn-lt"/>
            </a:endParaRPr>
          </a:p>
          <a:p>
            <a:pPr marL="914400" lvl="1" indent="-2960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63"/>
              <a:buChar char="○"/>
            </a:pPr>
            <a:r>
              <a:rPr lang="en-GB" sz="900" b="1" dirty="0">
                <a:solidFill>
                  <a:schemeClr val="dk1"/>
                </a:solidFill>
                <a:latin typeface="+mn-lt"/>
              </a:rPr>
              <a:t>The Carpentries.</a:t>
            </a:r>
            <a:r>
              <a:rPr lang="en-GB" sz="900" dirty="0">
                <a:solidFill>
                  <a:schemeClr val="dk1"/>
                </a:solidFill>
                <a:latin typeface="+mn-lt"/>
              </a:rPr>
              <a:t> Text mainly adapted from online course 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latin typeface="+mn-l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Data Organization in Spreadsheets for Ecologists</a:t>
            </a:r>
            <a:r>
              <a:rPr lang="en-GB" sz="900" dirty="0">
                <a:solidFill>
                  <a:schemeClr val="dk1"/>
                </a:solidFill>
                <a:latin typeface="+mn-lt"/>
              </a:rPr>
              <a:t> licensed under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latin typeface="+mn-l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CC-BY 4.0</a:t>
            </a:r>
            <a:r>
              <a:rPr lang="en-GB" sz="900" dirty="0">
                <a:solidFill>
                  <a:schemeClr val="dk1"/>
                </a:solidFill>
                <a:latin typeface="+mn-lt"/>
              </a:rPr>
              <a:t> 2018–2023 by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latin typeface="+mn-lt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The Carpentries</a:t>
            </a:r>
            <a:endParaRPr lang="en-GB" sz="900" dirty="0">
              <a:solidFill>
                <a:schemeClr val="dk1"/>
              </a:solidFill>
              <a:uFill>
                <a:noFill/>
              </a:uFill>
              <a:latin typeface="+mn-lt"/>
            </a:endParaRPr>
          </a:p>
          <a:p>
            <a:pPr lvl="2" indent="-296068">
              <a:lnSpc>
                <a:spcPct val="95000"/>
              </a:lnSpc>
              <a:buClr>
                <a:schemeClr val="dk1"/>
              </a:buClr>
              <a:buSzPts val="1063"/>
              <a:buChar char="○"/>
            </a:pPr>
            <a:r>
              <a:rPr lang="fi-FI" sz="900" dirty="0">
                <a:latin typeface="+mn-lt"/>
              </a:rPr>
              <a:t>Peter R. </a:t>
            </a:r>
            <a:r>
              <a:rPr lang="fi-FI" sz="900" dirty="0" err="1">
                <a:latin typeface="+mn-lt"/>
              </a:rPr>
              <a:t>Hoyt</a:t>
            </a:r>
            <a:r>
              <a:rPr lang="fi-FI" sz="900" dirty="0">
                <a:latin typeface="+mn-lt"/>
              </a:rPr>
              <a:t>, Christie </a:t>
            </a:r>
            <a:r>
              <a:rPr lang="fi-FI" sz="900" dirty="0" err="1">
                <a:latin typeface="+mn-lt"/>
              </a:rPr>
              <a:t>Bahlai</a:t>
            </a:r>
            <a:r>
              <a:rPr lang="fi-FI" sz="900" dirty="0">
                <a:latin typeface="+mn-lt"/>
              </a:rPr>
              <a:t>, Tracy K. </a:t>
            </a:r>
            <a:r>
              <a:rPr lang="fi-FI" sz="900" dirty="0" err="1">
                <a:latin typeface="+mn-lt"/>
              </a:rPr>
              <a:t>Teal</a:t>
            </a:r>
            <a:r>
              <a:rPr lang="fi-FI" sz="900" dirty="0">
                <a:latin typeface="+mn-lt"/>
              </a:rPr>
              <a:t> (</a:t>
            </a:r>
            <a:r>
              <a:rPr lang="fi-FI" sz="900" dirty="0" err="1">
                <a:latin typeface="+mn-lt"/>
              </a:rPr>
              <a:t>Eds</a:t>
            </a:r>
            <a:r>
              <a:rPr lang="fi-FI" sz="900" dirty="0">
                <a:latin typeface="+mn-lt"/>
              </a:rPr>
              <a:t>.), Erin </a:t>
            </a:r>
            <a:r>
              <a:rPr lang="fi-FI" sz="900" dirty="0" err="1">
                <a:latin typeface="+mn-lt"/>
              </a:rPr>
              <a:t>Alison</a:t>
            </a:r>
            <a:r>
              <a:rPr lang="fi-FI" sz="900" dirty="0">
                <a:latin typeface="+mn-lt"/>
              </a:rPr>
              <a:t> Becker, Aleksandra </a:t>
            </a:r>
            <a:r>
              <a:rPr lang="fi-FI" sz="900" dirty="0" err="1">
                <a:latin typeface="+mn-lt"/>
              </a:rPr>
              <a:t>Pawlik</a:t>
            </a:r>
            <a:r>
              <a:rPr lang="fi-FI" sz="900" dirty="0">
                <a:latin typeface="+mn-lt"/>
              </a:rPr>
              <a:t>, Peter </a:t>
            </a:r>
            <a:r>
              <a:rPr lang="fi-FI" sz="900" dirty="0" err="1">
                <a:latin typeface="+mn-lt"/>
              </a:rPr>
              <a:t>Hoyt</a:t>
            </a:r>
            <a:r>
              <a:rPr lang="fi-FI" sz="900" dirty="0">
                <a:latin typeface="+mn-lt"/>
              </a:rPr>
              <a:t>, Francois </a:t>
            </a:r>
            <a:r>
              <a:rPr lang="fi-FI" sz="900" dirty="0" err="1">
                <a:latin typeface="+mn-lt"/>
              </a:rPr>
              <a:t>Michonneau</a:t>
            </a:r>
            <a:r>
              <a:rPr lang="fi-FI" sz="900" dirty="0">
                <a:latin typeface="+mn-lt"/>
              </a:rPr>
              <a:t>, Christie </a:t>
            </a:r>
            <a:r>
              <a:rPr lang="fi-FI" sz="900" dirty="0" err="1">
                <a:latin typeface="+mn-lt"/>
              </a:rPr>
              <a:t>Bahlai</a:t>
            </a:r>
            <a:r>
              <a:rPr lang="fi-FI" sz="900" dirty="0">
                <a:latin typeface="+mn-lt"/>
              </a:rPr>
              <a:t>, </a:t>
            </a:r>
            <a:r>
              <a:rPr lang="fi-FI" sz="900" dirty="0" err="1">
                <a:latin typeface="+mn-lt"/>
              </a:rPr>
              <a:t>Toby</a:t>
            </a:r>
            <a:r>
              <a:rPr lang="fi-FI" sz="900" dirty="0">
                <a:latin typeface="+mn-lt"/>
              </a:rPr>
              <a:t> </a:t>
            </a:r>
            <a:r>
              <a:rPr lang="fi-FI" sz="900" dirty="0" err="1">
                <a:latin typeface="+mn-lt"/>
              </a:rPr>
              <a:t>Reiter</a:t>
            </a:r>
            <a:r>
              <a:rPr lang="fi-FI" sz="900" dirty="0">
                <a:latin typeface="+mn-lt"/>
              </a:rPr>
              <a:t>, et al. (2019, </a:t>
            </a:r>
            <a:r>
              <a:rPr lang="fi-FI" sz="900" dirty="0" err="1">
                <a:latin typeface="+mn-lt"/>
              </a:rPr>
              <a:t>July</a:t>
            </a:r>
            <a:r>
              <a:rPr lang="fi-FI" sz="900" dirty="0">
                <a:latin typeface="+mn-lt"/>
              </a:rPr>
              <a:t> 5). </a:t>
            </a:r>
            <a:r>
              <a:rPr lang="fi-FI" sz="900" dirty="0" err="1">
                <a:latin typeface="+mn-lt"/>
              </a:rPr>
              <a:t>datacarpentry</a:t>
            </a:r>
            <a:r>
              <a:rPr lang="fi-FI" sz="900" dirty="0">
                <a:latin typeface="+mn-lt"/>
              </a:rPr>
              <a:t>/</a:t>
            </a:r>
            <a:r>
              <a:rPr lang="fi-FI" sz="900" dirty="0" err="1">
                <a:latin typeface="+mn-lt"/>
              </a:rPr>
              <a:t>spreadsheet-ecology-lesson</a:t>
            </a:r>
            <a:r>
              <a:rPr lang="fi-FI" sz="900" dirty="0">
                <a:latin typeface="+mn-lt"/>
              </a:rPr>
              <a:t>: Data </a:t>
            </a:r>
            <a:r>
              <a:rPr lang="fi-FI" sz="900" dirty="0" err="1">
                <a:latin typeface="+mn-lt"/>
              </a:rPr>
              <a:t>Carpentry</a:t>
            </a:r>
            <a:r>
              <a:rPr lang="fi-FI" sz="900" dirty="0">
                <a:latin typeface="+mn-lt"/>
              </a:rPr>
              <a:t>: Data Organization in </a:t>
            </a:r>
            <a:r>
              <a:rPr lang="fi-FI" sz="900" dirty="0" err="1">
                <a:latin typeface="+mn-lt"/>
              </a:rPr>
              <a:t>Spreadsheets</a:t>
            </a:r>
            <a:r>
              <a:rPr lang="fi-FI" sz="900" dirty="0">
                <a:latin typeface="+mn-lt"/>
              </a:rPr>
              <a:t> for </a:t>
            </a:r>
            <a:r>
              <a:rPr lang="fi-FI" sz="900" dirty="0" err="1">
                <a:latin typeface="+mn-lt"/>
              </a:rPr>
              <a:t>Ecologists</a:t>
            </a:r>
            <a:r>
              <a:rPr lang="fi-FI" sz="900" dirty="0">
                <a:latin typeface="+mn-lt"/>
              </a:rPr>
              <a:t>, </a:t>
            </a:r>
            <a:r>
              <a:rPr lang="fi-FI" sz="900" dirty="0" err="1">
                <a:latin typeface="+mn-lt"/>
              </a:rPr>
              <a:t>June</a:t>
            </a:r>
            <a:r>
              <a:rPr lang="fi-FI" sz="900" dirty="0">
                <a:latin typeface="+mn-lt"/>
              </a:rPr>
              <a:t> 2019 (Version v2019.06.2). </a:t>
            </a:r>
            <a:r>
              <a:rPr lang="fi-FI" sz="900" dirty="0" err="1">
                <a:latin typeface="+mn-lt"/>
              </a:rPr>
              <a:t>Zenodo</a:t>
            </a:r>
            <a:r>
              <a:rPr lang="fi-FI" sz="900" dirty="0">
                <a:latin typeface="+mn-lt"/>
              </a:rPr>
              <a:t>. http://doi.org/10.5281/zenodo.3269869</a:t>
            </a:r>
            <a:endParaRPr sz="900" dirty="0">
              <a:latin typeface="+mn-lt"/>
            </a:endParaRPr>
          </a:p>
          <a:p>
            <a:pPr marL="1371600" lvl="2" indent="-2960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63"/>
              <a:buChar char="■"/>
            </a:pPr>
            <a:r>
              <a:rPr lang="en-GB" sz="900" u="sng" dirty="0">
                <a:solidFill>
                  <a:schemeClr val="hlink"/>
                </a:solidFill>
                <a:latin typeface="+mn-lt"/>
                <a:hlinkClick r:id="rId10"/>
              </a:rPr>
              <a:t>https://datacarpentry.org/spreadsheet-ecology-lesson/</a:t>
            </a:r>
            <a:endParaRPr sz="900" dirty="0">
              <a:latin typeface="+mn-lt"/>
            </a:endParaRPr>
          </a:p>
          <a:p>
            <a:pPr marL="1371600" lvl="2" indent="-2960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63"/>
              <a:buChar char="■"/>
            </a:pPr>
            <a:r>
              <a:rPr lang="en-GB" sz="900" u="sng" dirty="0">
                <a:solidFill>
                  <a:schemeClr val="hlink"/>
                </a:solidFill>
                <a:latin typeface="+mn-lt"/>
                <a:hlinkClick r:id="rId12"/>
              </a:rPr>
              <a:t>https://datacarpentry.org/spreadsheet-ecology-lesson/02-common-mistakes/index.html</a:t>
            </a:r>
            <a:endParaRPr sz="900" dirty="0">
              <a:solidFill>
                <a:schemeClr val="dk1"/>
              </a:solidFill>
              <a:latin typeface="+mn-lt"/>
            </a:endParaRPr>
          </a:p>
          <a:p>
            <a:pPr marL="914400" lvl="1" indent="-3087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3"/>
              <a:buChar char="○"/>
            </a:pPr>
            <a:r>
              <a:rPr lang="en-GB" sz="900" dirty="0">
                <a:solidFill>
                  <a:schemeClr val="dk1"/>
                </a:solidFill>
                <a:latin typeface="+mn-lt"/>
              </a:rPr>
              <a:t>EDINA and Data Library, University of Edinburgh: 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latin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https://rdmkit.elixir-europe.org/data_organisation#what-is-the-best-way-to-name-a-file</a:t>
            </a:r>
            <a:endParaRPr sz="900" dirty="0">
              <a:solidFill>
                <a:schemeClr val="dk1"/>
              </a:solidFill>
              <a:latin typeface="+mn-lt"/>
            </a:endParaRPr>
          </a:p>
          <a:p>
            <a:pPr marL="914400" lvl="1" indent="-3087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3"/>
              <a:buChar char="○"/>
            </a:pPr>
            <a:r>
              <a:rPr lang="en-GB" sz="900" dirty="0">
                <a:solidFill>
                  <a:schemeClr val="dk1"/>
                </a:solidFill>
                <a:latin typeface="+mn-lt"/>
              </a:rPr>
              <a:t>Tidy data: </a:t>
            </a:r>
            <a:r>
              <a:rPr lang="en-GB" sz="900" dirty="0">
                <a:solidFill>
                  <a:schemeClr val="dk1"/>
                </a:solidFill>
                <a:uFill>
                  <a:noFill/>
                </a:uFill>
                <a:latin typeface="+mn-lt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https://www.jstatsoft.org/article/view/v059i10</a:t>
            </a:r>
            <a:endParaRPr sz="900" dirty="0">
              <a:solidFill>
                <a:schemeClr val="dk1"/>
              </a:solidFill>
              <a:latin typeface="+mn-lt"/>
            </a:endParaRPr>
          </a:p>
          <a:p>
            <a:pPr marL="914400" lvl="1" indent="-2960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63"/>
              <a:buChar char="○"/>
            </a:pPr>
            <a:r>
              <a:rPr lang="en-GB" sz="900" dirty="0">
                <a:solidFill>
                  <a:schemeClr val="dk1"/>
                </a:solidFill>
                <a:latin typeface="+mn-lt"/>
              </a:rPr>
              <a:t>Data organization in spreadsheets: </a:t>
            </a:r>
            <a:r>
              <a:rPr lang="en-GB" sz="900" u="sng" dirty="0">
                <a:solidFill>
                  <a:schemeClr val="hlink"/>
                </a:solidFill>
                <a:latin typeface="+mn-lt"/>
                <a:hlinkClick r:id="rId14"/>
              </a:rPr>
              <a:t>https://peerj.com/preprints/3183/</a:t>
            </a:r>
            <a:endParaRPr sz="900" dirty="0">
              <a:solidFill>
                <a:schemeClr val="dk1"/>
              </a:solidFill>
              <a:latin typeface="+mn-lt"/>
            </a:endParaRPr>
          </a:p>
          <a:p>
            <a:pPr marL="914400" lvl="1" indent="-296068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63"/>
              <a:buChar char="○"/>
            </a:pPr>
            <a:r>
              <a:rPr lang="en-GB" sz="900" dirty="0">
                <a:solidFill>
                  <a:schemeClr val="dk1"/>
                </a:solidFill>
                <a:latin typeface="+mn-lt"/>
              </a:rPr>
              <a:t>Ethan P White, </a:t>
            </a:r>
            <a:r>
              <a:rPr lang="en-GB" sz="900" dirty="0" err="1">
                <a:solidFill>
                  <a:schemeClr val="dk1"/>
                </a:solidFill>
                <a:latin typeface="+mn-lt"/>
              </a:rPr>
              <a:t>Elita</a:t>
            </a:r>
            <a:r>
              <a:rPr lang="en-GB" sz="900" dirty="0">
                <a:solidFill>
                  <a:schemeClr val="dk1"/>
                </a:solidFill>
                <a:latin typeface="+mn-lt"/>
              </a:rPr>
              <a:t> Baldridge, Zachary T. </a:t>
            </a:r>
            <a:r>
              <a:rPr lang="en-GB" sz="900" dirty="0" err="1">
                <a:solidFill>
                  <a:schemeClr val="dk1"/>
                </a:solidFill>
                <a:latin typeface="+mn-lt"/>
              </a:rPr>
              <a:t>Brym</a:t>
            </a:r>
            <a:r>
              <a:rPr lang="en-GB" sz="900" dirty="0">
                <a:solidFill>
                  <a:schemeClr val="dk1"/>
                </a:solidFill>
                <a:latin typeface="+mn-lt"/>
              </a:rPr>
              <a:t>, Kenneth J. </a:t>
            </a:r>
            <a:r>
              <a:rPr lang="en-GB" sz="900" dirty="0" err="1">
                <a:solidFill>
                  <a:schemeClr val="dk1"/>
                </a:solidFill>
                <a:latin typeface="+mn-lt"/>
              </a:rPr>
              <a:t>Locey</a:t>
            </a:r>
            <a:r>
              <a:rPr lang="en-GB" sz="900" dirty="0">
                <a:solidFill>
                  <a:schemeClr val="dk1"/>
                </a:solidFill>
                <a:latin typeface="+mn-lt"/>
              </a:rPr>
              <a:t>, Daniel J. McGlinn, Sarah R. Supp, Nine simple ways to make it easier to (re)use your data </a:t>
            </a:r>
            <a:r>
              <a:rPr lang="en-GB" sz="900" u="sng" dirty="0">
                <a:solidFill>
                  <a:schemeClr val="accent5"/>
                </a:solidFill>
                <a:latin typeface="+mn-lt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Vol. 6 No. 2 (2013): Special Issue - Data Sharing in Ecology and Evolution </a:t>
            </a:r>
            <a:endParaRPr sz="900" dirty="0">
              <a:solidFill>
                <a:schemeClr val="dk1"/>
              </a:solidFill>
              <a:latin typeface="+mn-lt"/>
            </a:endParaRPr>
          </a:p>
          <a:p>
            <a:pPr marL="0" lvl="0" indent="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endParaRPr sz="900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500" dirty="0" err="1"/>
              <a:t>Miksi</a:t>
            </a:r>
            <a:r>
              <a:rPr lang="en-GB" sz="2500" dirty="0"/>
              <a:t> </a:t>
            </a:r>
            <a:r>
              <a:rPr lang="en-GB" sz="2500" dirty="0" err="1"/>
              <a:t>organisoida</a:t>
            </a:r>
            <a:r>
              <a:rPr lang="en-GB" sz="2500" dirty="0"/>
              <a:t> </a:t>
            </a:r>
            <a:r>
              <a:rPr lang="en-GB" sz="2500" dirty="0" err="1"/>
              <a:t>ja</a:t>
            </a:r>
            <a:r>
              <a:rPr lang="en-GB" sz="2500" dirty="0"/>
              <a:t> </a:t>
            </a:r>
            <a:r>
              <a:rPr lang="en-GB" sz="2500" dirty="0" err="1"/>
              <a:t>dokumentoida</a:t>
            </a:r>
            <a:r>
              <a:rPr lang="en-GB" sz="2500" dirty="0"/>
              <a:t>?</a:t>
            </a:r>
            <a:endParaRPr sz="2500" dirty="0"/>
          </a:p>
        </p:txBody>
      </p:sp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65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>
                <a:solidFill>
                  <a:schemeClr val="dk1"/>
                </a:solidFill>
              </a:rPr>
              <a:t>Hyvin </a:t>
            </a:r>
            <a:r>
              <a:rPr lang="en-GB" sz="1700" dirty="0" err="1">
                <a:solidFill>
                  <a:schemeClr val="dk1"/>
                </a:solidFill>
              </a:rPr>
              <a:t>laaditut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tiedostojen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nimet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kansiorakenteet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helpottavat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datatiedostojen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löytämistä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seuraamista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Dataa</a:t>
            </a:r>
            <a:r>
              <a:rPr lang="en-GB" sz="1700" dirty="0">
                <a:solidFill>
                  <a:schemeClr val="dk1"/>
                </a:solidFill>
              </a:rPr>
              <a:t> on </a:t>
            </a:r>
            <a:r>
              <a:rPr lang="en-GB" sz="1700" dirty="0" err="1">
                <a:solidFill>
                  <a:schemeClr val="dk1"/>
                </a:solidFill>
              </a:rPr>
              <a:t>helpompi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käyttää</a:t>
            </a:r>
            <a:r>
              <a:rPr lang="en-GB" sz="1700" dirty="0">
                <a:solidFill>
                  <a:schemeClr val="dk1"/>
                </a:solidFill>
              </a:rPr>
              <a:t>, </a:t>
            </a:r>
            <a:r>
              <a:rPr lang="en-GB" sz="1700" dirty="0" err="1">
                <a:solidFill>
                  <a:schemeClr val="dk1"/>
                </a:solidFill>
              </a:rPr>
              <a:t>jakaa</a:t>
            </a:r>
            <a:r>
              <a:rPr lang="en-GB" sz="1700" dirty="0">
                <a:solidFill>
                  <a:schemeClr val="dk1"/>
                </a:solidFill>
              </a:rPr>
              <a:t>, </a:t>
            </a:r>
            <a:r>
              <a:rPr lang="en-GB" sz="1700" dirty="0" err="1">
                <a:solidFill>
                  <a:schemeClr val="dk1"/>
                </a:solidFill>
              </a:rPr>
              <a:t>avata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arkistoida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Standardoidut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käytännöt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lisäävät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aineiston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arvoa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jatkokäytön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mahdollisuuksia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Hyvä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dokumentaatio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vähentää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datan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väärän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tulkinnan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riskiä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Huolelliseen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dokumentaatioon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käytetty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aika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säästää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aikaa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sekä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projektin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aikana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että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julkaisuvaiheessa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Hyvä</a:t>
            </a:r>
            <a:r>
              <a:rPr lang="en-GB" sz="1700" dirty="0">
                <a:solidFill>
                  <a:schemeClr val="dk1"/>
                </a:solidFill>
              </a:rPr>
              <a:t> metadata </a:t>
            </a:r>
            <a:r>
              <a:rPr lang="en-GB" sz="1700" dirty="0" err="1">
                <a:solidFill>
                  <a:schemeClr val="dk1"/>
                </a:solidFill>
              </a:rPr>
              <a:t>lisää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datan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löydettävyyttä</a:t>
            </a:r>
            <a:endParaRPr sz="13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500" dirty="0"/>
              <a:t>Hyvin </a:t>
            </a:r>
            <a:r>
              <a:rPr lang="en-GB" sz="2500" dirty="0" err="1"/>
              <a:t>organisoitu</a:t>
            </a:r>
            <a:r>
              <a:rPr lang="en-GB" sz="2500" dirty="0"/>
              <a:t> </a:t>
            </a:r>
            <a:r>
              <a:rPr lang="en-GB" sz="2500" dirty="0" err="1"/>
              <a:t>ja</a:t>
            </a:r>
            <a:r>
              <a:rPr lang="en-GB" sz="2500" dirty="0"/>
              <a:t> </a:t>
            </a:r>
            <a:r>
              <a:rPr lang="en-GB" sz="2500" dirty="0" err="1"/>
              <a:t>hyvin</a:t>
            </a:r>
            <a:r>
              <a:rPr lang="en-GB" sz="2500" dirty="0"/>
              <a:t> </a:t>
            </a:r>
            <a:r>
              <a:rPr lang="en-GB" sz="2500" dirty="0" err="1"/>
              <a:t>dokumentoitu</a:t>
            </a:r>
            <a:endParaRPr sz="2500" dirty="0"/>
          </a:p>
        </p:txBody>
      </p:sp>
      <p:sp>
        <p:nvSpPr>
          <p:cNvPr id="85" name="Google Shape;85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782" b="1" dirty="0" err="1">
                <a:solidFill>
                  <a:schemeClr val="dk1"/>
                </a:solidFill>
              </a:rPr>
              <a:t>Hyvässä</a:t>
            </a:r>
            <a:r>
              <a:rPr lang="en-GB" sz="1782" b="1" dirty="0">
                <a:solidFill>
                  <a:schemeClr val="dk1"/>
                </a:solidFill>
              </a:rPr>
              <a:t> </a:t>
            </a:r>
            <a:r>
              <a:rPr lang="en-GB" sz="1782" b="1" dirty="0" err="1">
                <a:solidFill>
                  <a:schemeClr val="dk1"/>
                </a:solidFill>
              </a:rPr>
              <a:t>dokumentaatiossa</a:t>
            </a:r>
            <a:r>
              <a:rPr lang="en-GB" sz="1782" b="1" dirty="0">
                <a:solidFill>
                  <a:schemeClr val="dk1"/>
                </a:solidFill>
              </a:rPr>
              <a:t> on </a:t>
            </a:r>
            <a:r>
              <a:rPr lang="en-GB" sz="1782" b="1" dirty="0" err="1">
                <a:solidFill>
                  <a:schemeClr val="dk1"/>
                </a:solidFill>
              </a:rPr>
              <a:t>otettu</a:t>
            </a:r>
            <a:r>
              <a:rPr lang="en-GB" sz="1782" b="1" dirty="0">
                <a:solidFill>
                  <a:schemeClr val="dk1"/>
                </a:solidFill>
              </a:rPr>
              <a:t> </a:t>
            </a:r>
            <a:r>
              <a:rPr lang="en-GB" sz="1782" b="1" dirty="0" err="1">
                <a:solidFill>
                  <a:schemeClr val="dk1"/>
                </a:solidFill>
              </a:rPr>
              <a:t>huomioon</a:t>
            </a:r>
            <a:r>
              <a:rPr lang="en-GB" sz="1782" b="1" dirty="0">
                <a:solidFill>
                  <a:schemeClr val="dk1"/>
                </a:solidFill>
              </a:rPr>
              <a:t> </a:t>
            </a:r>
            <a:r>
              <a:rPr lang="en-GB" sz="1782" b="1" dirty="0" err="1">
                <a:solidFill>
                  <a:schemeClr val="dk1"/>
                </a:solidFill>
              </a:rPr>
              <a:t>seuraavat</a:t>
            </a:r>
            <a:r>
              <a:rPr lang="en-GB" sz="1782" b="1" dirty="0">
                <a:solidFill>
                  <a:schemeClr val="dk1"/>
                </a:solidFill>
              </a:rPr>
              <a:t> </a:t>
            </a:r>
            <a:r>
              <a:rPr lang="en-GB" sz="1782" b="1" dirty="0" err="1">
                <a:solidFill>
                  <a:schemeClr val="dk1"/>
                </a:solidFill>
              </a:rPr>
              <a:t>asiat</a:t>
            </a:r>
            <a:r>
              <a:rPr lang="en-GB" sz="1782" b="1" dirty="0">
                <a:solidFill>
                  <a:schemeClr val="dk1"/>
                </a:solidFill>
              </a:rPr>
              <a:t>:</a:t>
            </a:r>
            <a:endParaRPr sz="2100" b="1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Aineistonkeruun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menetelmistä</a:t>
            </a:r>
            <a:r>
              <a:rPr lang="en-GB" sz="1700" dirty="0">
                <a:solidFill>
                  <a:schemeClr val="dk1"/>
                </a:solidFill>
              </a:rPr>
              <a:t>: </a:t>
            </a:r>
            <a:r>
              <a:rPr lang="en-GB" sz="1700" dirty="0" err="1">
                <a:solidFill>
                  <a:schemeClr val="dk1"/>
                </a:solidFill>
              </a:rPr>
              <a:t>näytteenotto</a:t>
            </a:r>
            <a:r>
              <a:rPr lang="en-GB" sz="1700" dirty="0">
                <a:solidFill>
                  <a:schemeClr val="dk1"/>
                </a:solidFill>
              </a:rPr>
              <a:t>, </a:t>
            </a:r>
            <a:r>
              <a:rPr lang="en-GB" sz="1700" dirty="0" err="1">
                <a:solidFill>
                  <a:schemeClr val="dk1"/>
                </a:solidFill>
              </a:rPr>
              <a:t>miten</a:t>
            </a:r>
            <a:r>
              <a:rPr lang="en-GB" sz="1700" dirty="0">
                <a:solidFill>
                  <a:schemeClr val="dk1"/>
                </a:solidFill>
              </a:rPr>
              <a:t> data on </a:t>
            </a:r>
            <a:r>
              <a:rPr lang="en-GB" sz="1700" dirty="0" err="1">
                <a:solidFill>
                  <a:schemeClr val="dk1"/>
                </a:solidFill>
              </a:rPr>
              <a:t>kerätty</a:t>
            </a:r>
            <a:r>
              <a:rPr lang="en-GB" sz="1700" dirty="0">
                <a:solidFill>
                  <a:schemeClr val="dk1"/>
                </a:solidFill>
              </a:rPr>
              <a:t>, </a:t>
            </a:r>
            <a:r>
              <a:rPr lang="en-GB" sz="1700" dirty="0" err="1">
                <a:solidFill>
                  <a:schemeClr val="dk1"/>
                </a:solidFill>
              </a:rPr>
              <a:t>mitä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laitteita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ohjelmistoja</a:t>
            </a:r>
            <a:r>
              <a:rPr lang="en-GB" sz="1700" dirty="0">
                <a:solidFill>
                  <a:schemeClr val="dk1"/>
                </a:solidFill>
              </a:rPr>
              <a:t> on </a:t>
            </a:r>
            <a:r>
              <a:rPr lang="en-GB" sz="1700" dirty="0" err="1">
                <a:solidFill>
                  <a:schemeClr val="dk1"/>
                </a:solidFill>
              </a:rPr>
              <a:t>käytetty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Laadunvarmistusmenetelmät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Kansiorakenne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Versionhallinta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Tiedot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pääsy</a:t>
            </a:r>
            <a:r>
              <a:rPr lang="en-GB" sz="1700" dirty="0">
                <a:solidFill>
                  <a:schemeClr val="dk1"/>
                </a:solidFill>
              </a:rPr>
              <a:t>- </a:t>
            </a:r>
            <a:r>
              <a:rPr lang="en-GB" sz="1700" dirty="0" err="1">
                <a:solidFill>
                  <a:schemeClr val="dk1"/>
                </a:solidFill>
              </a:rPr>
              <a:t>ja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käyttöehdoista</a:t>
            </a:r>
            <a:r>
              <a:rPr lang="en-GB" sz="1700" dirty="0">
                <a:solidFill>
                  <a:schemeClr val="dk1"/>
                </a:solidFill>
              </a:rPr>
              <a:t> tai </a:t>
            </a:r>
            <a:r>
              <a:rPr lang="en-GB" sz="1700" dirty="0" err="1">
                <a:solidFill>
                  <a:schemeClr val="dk1"/>
                </a:solidFill>
              </a:rPr>
              <a:t>aineistojen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luottamuksellisuudesta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Muuttujien</a:t>
            </a:r>
            <a:r>
              <a:rPr lang="en-GB" sz="1700" dirty="0">
                <a:solidFill>
                  <a:schemeClr val="dk1"/>
                </a:solidFill>
              </a:rPr>
              <a:t>, </a:t>
            </a:r>
            <a:r>
              <a:rPr lang="en-GB" sz="1700" dirty="0" err="1">
                <a:solidFill>
                  <a:schemeClr val="dk1"/>
                </a:solidFill>
              </a:rPr>
              <a:t>tietueiden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niiden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arvojen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nimet</a:t>
            </a:r>
            <a:r>
              <a:rPr lang="en-GB" sz="1700" dirty="0">
                <a:solidFill>
                  <a:schemeClr val="dk1"/>
                </a:solidFill>
              </a:rPr>
              <a:t>, </a:t>
            </a:r>
            <a:r>
              <a:rPr lang="en-GB" sz="1700" dirty="0" err="1">
                <a:solidFill>
                  <a:schemeClr val="dk1"/>
                </a:solidFill>
              </a:rPr>
              <a:t>merkinnät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kuvaukset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Selitys</a:t>
            </a:r>
            <a:r>
              <a:rPr lang="en-GB" sz="1700" dirty="0">
                <a:solidFill>
                  <a:schemeClr val="dk1"/>
                </a:solidFill>
              </a:rPr>
              <a:t> tai </a:t>
            </a:r>
            <a:r>
              <a:rPr lang="en-GB" sz="1700" dirty="0" err="1">
                <a:solidFill>
                  <a:schemeClr val="dk1"/>
                </a:solidFill>
              </a:rPr>
              <a:t>määritelmä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käytetyistä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koodistoista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luokitusjärjestelmistä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Määritelmät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käytetyistä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erikoistermeistä</a:t>
            </a:r>
            <a:r>
              <a:rPr lang="en-GB" sz="1700" dirty="0">
                <a:solidFill>
                  <a:schemeClr val="dk1"/>
                </a:solidFill>
              </a:rPr>
              <a:t> tai </a:t>
            </a:r>
            <a:r>
              <a:rPr lang="en-GB" sz="1700" dirty="0" err="1">
                <a:solidFill>
                  <a:schemeClr val="dk1"/>
                </a:solidFill>
              </a:rPr>
              <a:t>lyhenteistä</a:t>
            </a:r>
            <a:endParaRPr sz="1700" dirty="0">
              <a:solidFill>
                <a:schemeClr val="dk1"/>
              </a:solidFill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en-GB" sz="1700" dirty="0" err="1">
                <a:solidFill>
                  <a:schemeClr val="dk1"/>
                </a:solidFill>
              </a:rPr>
              <a:t>Puuttuvien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arvojen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koodit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syyt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niihin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500" dirty="0" err="1"/>
              <a:t>Kansiorakenteen</a:t>
            </a:r>
            <a:r>
              <a:rPr lang="en-GB" sz="2500" dirty="0"/>
              <a:t> </a:t>
            </a:r>
            <a:r>
              <a:rPr lang="en-GB" sz="2500" dirty="0" err="1"/>
              <a:t>suunnittelu</a:t>
            </a:r>
            <a:r>
              <a:rPr lang="en-GB" sz="2500" dirty="0"/>
              <a:t> </a:t>
            </a:r>
            <a:endParaRPr sz="2500" dirty="0"/>
          </a:p>
        </p:txBody>
      </p:sp>
      <p:sp>
        <p:nvSpPr>
          <p:cNvPr id="91" name="Google Shape;91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635000" lvl="0" indent="-3365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-GB" sz="1700" dirty="0" err="1">
                <a:solidFill>
                  <a:schemeClr val="dk1"/>
                </a:solidFill>
              </a:rPr>
              <a:t>Kenelle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suunnittelet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datan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organisointijärjestelmää</a:t>
            </a:r>
            <a:r>
              <a:rPr lang="en-GB" sz="1700" dirty="0">
                <a:solidFill>
                  <a:schemeClr val="dk1"/>
                </a:solidFill>
              </a:rPr>
              <a:t>? </a:t>
            </a:r>
            <a:r>
              <a:rPr lang="en-GB" sz="1700" dirty="0" err="1">
                <a:solidFill>
                  <a:schemeClr val="dk1"/>
                </a:solidFill>
              </a:rPr>
              <a:t>Itsellesi</a:t>
            </a:r>
            <a:r>
              <a:rPr lang="en-GB" sz="1700" dirty="0">
                <a:solidFill>
                  <a:schemeClr val="dk1"/>
                </a:solidFill>
              </a:rPr>
              <a:t>, </a:t>
            </a:r>
            <a:r>
              <a:rPr lang="en-GB" sz="1700" dirty="0" err="1">
                <a:solidFill>
                  <a:schemeClr val="dk1"/>
                </a:solidFill>
              </a:rPr>
              <a:t>tutkimuksen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tekijälle</a:t>
            </a:r>
            <a:r>
              <a:rPr lang="en-GB" sz="1700" dirty="0">
                <a:solidFill>
                  <a:schemeClr val="dk1"/>
                </a:solidFill>
              </a:rPr>
              <a:t>, </a:t>
            </a:r>
            <a:r>
              <a:rPr lang="en-GB" sz="1700" dirty="0" err="1">
                <a:solidFill>
                  <a:schemeClr val="dk1"/>
                </a:solidFill>
              </a:rPr>
              <a:t>projektin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tarpeisiin</a:t>
            </a:r>
            <a:r>
              <a:rPr lang="en-GB" sz="1700" dirty="0">
                <a:solidFill>
                  <a:schemeClr val="dk1"/>
                </a:solidFill>
              </a:rPr>
              <a:t>, </a:t>
            </a:r>
            <a:r>
              <a:rPr lang="en-GB" sz="1700" dirty="0" err="1">
                <a:solidFill>
                  <a:schemeClr val="dk1"/>
                </a:solidFill>
              </a:rPr>
              <a:t>yhteistyökumppaneille</a:t>
            </a:r>
            <a:r>
              <a:rPr lang="en-GB" sz="1700" dirty="0">
                <a:solidFill>
                  <a:schemeClr val="dk1"/>
                </a:solidFill>
              </a:rPr>
              <a:t>? ​</a:t>
            </a:r>
            <a:endParaRPr sz="1700" dirty="0">
              <a:solidFill>
                <a:schemeClr val="dk1"/>
              </a:solidFill>
            </a:endParaRPr>
          </a:p>
          <a:p>
            <a:pPr marL="63500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-GB" sz="1700" dirty="0">
                <a:solidFill>
                  <a:schemeClr val="dk1"/>
                </a:solidFill>
              </a:rPr>
              <a:t>Onko </a:t>
            </a:r>
            <a:r>
              <a:rPr lang="en-GB" sz="1700" dirty="0" err="1">
                <a:solidFill>
                  <a:schemeClr val="dk1"/>
                </a:solidFill>
              </a:rPr>
              <a:t>projekti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lyhyt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vai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pitkäkestoinen</a:t>
            </a:r>
            <a:r>
              <a:rPr lang="en-GB" sz="1700" dirty="0">
                <a:solidFill>
                  <a:schemeClr val="dk1"/>
                </a:solidFill>
              </a:rPr>
              <a:t>? </a:t>
            </a:r>
            <a:r>
              <a:rPr lang="en-GB" sz="1700" dirty="0" err="1">
                <a:solidFill>
                  <a:schemeClr val="dk1"/>
                </a:solidFill>
              </a:rPr>
              <a:t>Riittääkö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yksinkertainen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kansiorakenne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vai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tarvitaanko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monitahoista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rakennetta</a:t>
            </a:r>
            <a:r>
              <a:rPr lang="en-GB" sz="1700" dirty="0">
                <a:solidFill>
                  <a:schemeClr val="dk1"/>
                </a:solidFill>
              </a:rPr>
              <a:t>?</a:t>
            </a:r>
            <a:endParaRPr sz="1700" dirty="0">
              <a:solidFill>
                <a:schemeClr val="dk1"/>
              </a:solidFill>
            </a:endParaRPr>
          </a:p>
          <a:p>
            <a:pPr marL="63500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-GB" sz="1700" dirty="0" err="1">
                <a:solidFill>
                  <a:schemeClr val="dk1"/>
                </a:solidFill>
              </a:rPr>
              <a:t>Kenellä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tulee</a:t>
            </a:r>
            <a:r>
              <a:rPr lang="en-GB" sz="1700" dirty="0">
                <a:solidFill>
                  <a:schemeClr val="dk1"/>
                </a:solidFill>
              </a:rPr>
              <a:t> olla </a:t>
            </a:r>
            <a:r>
              <a:rPr lang="en-GB" sz="1700" dirty="0" err="1">
                <a:solidFill>
                  <a:schemeClr val="dk1"/>
                </a:solidFill>
              </a:rPr>
              <a:t>pääsy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kansioihin</a:t>
            </a:r>
            <a:r>
              <a:rPr lang="en-GB" sz="1700" dirty="0">
                <a:solidFill>
                  <a:schemeClr val="dk1"/>
                </a:solidFill>
              </a:rPr>
              <a:t>? </a:t>
            </a:r>
            <a:r>
              <a:rPr lang="en-GB" sz="1700" dirty="0" err="1">
                <a:solidFill>
                  <a:schemeClr val="dk1"/>
                </a:solidFill>
              </a:rPr>
              <a:t>Luettele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kaikki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henkilöt</a:t>
            </a:r>
            <a:r>
              <a:rPr lang="en-GB" sz="1700" dirty="0">
                <a:solidFill>
                  <a:schemeClr val="dk1"/>
                </a:solidFill>
              </a:rPr>
              <a:t> (</a:t>
            </a:r>
            <a:r>
              <a:rPr lang="en-GB" sz="1700" dirty="0" err="1">
                <a:solidFill>
                  <a:schemeClr val="dk1"/>
                </a:solidFill>
              </a:rPr>
              <a:t>myös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potentiaaliset</a:t>
            </a:r>
            <a:r>
              <a:rPr lang="en-GB" sz="1700" dirty="0">
                <a:solidFill>
                  <a:schemeClr val="dk1"/>
                </a:solidFill>
              </a:rPr>
              <a:t>), </a:t>
            </a:r>
            <a:r>
              <a:rPr lang="en-GB" sz="1700" dirty="0" err="1">
                <a:solidFill>
                  <a:schemeClr val="dk1"/>
                </a:solidFill>
              </a:rPr>
              <a:t>joiden</a:t>
            </a:r>
            <a:r>
              <a:rPr lang="en-GB" sz="1700" dirty="0">
                <a:solidFill>
                  <a:schemeClr val="dk1"/>
                </a:solidFill>
              </a:rPr>
              <a:t> on </a:t>
            </a:r>
            <a:r>
              <a:rPr lang="en-GB" sz="1700" dirty="0" err="1">
                <a:solidFill>
                  <a:schemeClr val="dk1"/>
                </a:solidFill>
              </a:rPr>
              <a:t>päästävä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käsiksi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järjestelmässäsi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oleviin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tiedostoihin</a:t>
            </a:r>
            <a:r>
              <a:rPr lang="en-GB" sz="1700" dirty="0">
                <a:solidFill>
                  <a:schemeClr val="dk1"/>
                </a:solidFill>
              </a:rPr>
              <a:t>.​</a:t>
            </a:r>
            <a:endParaRPr sz="1700" dirty="0">
              <a:solidFill>
                <a:schemeClr val="dk1"/>
              </a:solidFill>
            </a:endParaRPr>
          </a:p>
          <a:p>
            <a:pPr marL="63500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-GB" sz="1700" dirty="0" err="1">
                <a:solidFill>
                  <a:schemeClr val="dk1"/>
                </a:solidFill>
              </a:rPr>
              <a:t>Kopioiden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ja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varmuuskopioiden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ottaminen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sekä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pääsynhallinta</a:t>
            </a:r>
            <a:r>
              <a:rPr lang="en-GB" sz="1700" dirty="0">
                <a:solidFill>
                  <a:schemeClr val="dk1"/>
                </a:solidFill>
              </a:rPr>
              <a:t> on </a:t>
            </a:r>
            <a:r>
              <a:rPr lang="en-GB" sz="1700" dirty="0" err="1">
                <a:solidFill>
                  <a:schemeClr val="dk1"/>
                </a:solidFill>
              </a:rPr>
              <a:t>tehokasta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organisoidun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kansiorakenteen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avulla</a:t>
            </a:r>
            <a:r>
              <a:rPr lang="en-GB" sz="1700" dirty="0">
                <a:solidFill>
                  <a:schemeClr val="dk1"/>
                </a:solidFill>
              </a:rPr>
              <a:t> (</a:t>
            </a:r>
            <a:r>
              <a:rPr lang="en-GB" sz="1700" dirty="0" err="1">
                <a:solidFill>
                  <a:schemeClr val="dk1"/>
                </a:solidFill>
              </a:rPr>
              <a:t>esim</a:t>
            </a:r>
            <a:r>
              <a:rPr lang="en-GB" sz="1700" dirty="0">
                <a:solidFill>
                  <a:schemeClr val="dk1"/>
                </a:solidFill>
              </a:rPr>
              <a:t>. </a:t>
            </a:r>
            <a:r>
              <a:rPr lang="en-GB" sz="1700" dirty="0" err="1">
                <a:solidFill>
                  <a:schemeClr val="dk1"/>
                </a:solidFill>
              </a:rPr>
              <a:t>jos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projektissa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käsitellään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sensitiivistä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dataa</a:t>
            </a:r>
            <a:r>
              <a:rPr lang="en-GB" sz="1700" dirty="0">
                <a:solidFill>
                  <a:schemeClr val="dk1"/>
                </a:solidFill>
              </a:rPr>
              <a:t>, </a:t>
            </a:r>
            <a:r>
              <a:rPr lang="en-GB" sz="1700" dirty="0" err="1">
                <a:solidFill>
                  <a:schemeClr val="dk1"/>
                </a:solidFill>
              </a:rPr>
              <a:t>tietty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kansio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voidaan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suojata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salasanalla</a:t>
            </a:r>
            <a:r>
              <a:rPr lang="en-GB" sz="1700" dirty="0">
                <a:solidFill>
                  <a:schemeClr val="dk1"/>
                </a:solidFill>
              </a:rPr>
              <a:t>)​.</a:t>
            </a:r>
            <a:endParaRPr sz="1700" dirty="0"/>
          </a:p>
        </p:txBody>
      </p:sp>
      <p:pic>
        <p:nvPicPr>
          <p:cNvPr id="92" name="Google Shape;92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1625" y="178000"/>
            <a:ext cx="8001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dirty="0" err="1"/>
              <a:t>Toimiva</a:t>
            </a:r>
            <a:r>
              <a:rPr lang="en-GB" sz="2500" dirty="0"/>
              <a:t> </a:t>
            </a:r>
            <a:r>
              <a:rPr lang="en-GB" sz="2500" dirty="0" err="1"/>
              <a:t>kansio</a:t>
            </a:r>
            <a:r>
              <a:rPr lang="en-GB" sz="2500" dirty="0"/>
              <a:t>- </a:t>
            </a:r>
            <a:r>
              <a:rPr lang="en-GB" sz="2500" dirty="0" err="1"/>
              <a:t>ja</a:t>
            </a:r>
            <a:r>
              <a:rPr lang="en-GB" sz="2500" dirty="0"/>
              <a:t> </a:t>
            </a:r>
            <a:r>
              <a:rPr lang="en-GB" sz="2500" dirty="0" err="1"/>
              <a:t>tiedostorakenne</a:t>
            </a:r>
            <a:r>
              <a:rPr lang="en-GB" sz="2500" dirty="0"/>
              <a:t> </a:t>
            </a:r>
            <a:endParaRPr sz="2500" dirty="0"/>
          </a:p>
        </p:txBody>
      </p:sp>
      <p:sp>
        <p:nvSpPr>
          <p:cNvPr id="98" name="Google Shape;98;p19"/>
          <p:cNvSpPr txBox="1">
            <a:spLocks noGrp="1"/>
          </p:cNvSpPr>
          <p:nvPr>
            <p:ph type="body" idx="1"/>
          </p:nvPr>
        </p:nvSpPr>
        <p:spPr>
          <a:xfrm>
            <a:off x="311700" y="965675"/>
            <a:ext cx="7961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635000" lvl="0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 dirty="0">
                <a:solidFill>
                  <a:schemeClr val="dk1"/>
                </a:solidFill>
              </a:rPr>
              <a:t>Tee </a:t>
            </a:r>
            <a:r>
              <a:rPr lang="en-GB" sz="1600" dirty="0" err="1">
                <a:solidFill>
                  <a:schemeClr val="dk1"/>
                </a:solidFill>
              </a:rPr>
              <a:t>kullekin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projektille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oma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kansio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nimen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ja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ajankohdan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mukaan</a:t>
            </a:r>
            <a:r>
              <a:rPr lang="en-GB" sz="1600" dirty="0">
                <a:solidFill>
                  <a:schemeClr val="dk1"/>
                </a:solidFill>
              </a:rPr>
              <a:t> (</a:t>
            </a:r>
            <a:r>
              <a:rPr lang="en-GB" sz="1600" dirty="0" err="1">
                <a:solidFill>
                  <a:schemeClr val="dk1"/>
                </a:solidFill>
              </a:rPr>
              <a:t>esim</a:t>
            </a:r>
            <a:r>
              <a:rPr lang="en-GB" sz="1600" dirty="0">
                <a:solidFill>
                  <a:schemeClr val="dk1"/>
                </a:solidFill>
              </a:rPr>
              <a:t>. </a:t>
            </a:r>
            <a:r>
              <a:rPr lang="en-GB" sz="1600" dirty="0" err="1">
                <a:solidFill>
                  <a:schemeClr val="dk1"/>
                </a:solidFill>
              </a:rPr>
              <a:t>lyhenne</a:t>
            </a:r>
            <a:r>
              <a:rPr lang="en-GB" sz="1600" dirty="0">
                <a:solidFill>
                  <a:schemeClr val="dk1"/>
                </a:solidFill>
              </a:rPr>
              <a:t> + </a:t>
            </a:r>
            <a:r>
              <a:rPr lang="en-GB" sz="1600" dirty="0" err="1">
                <a:solidFill>
                  <a:schemeClr val="dk1"/>
                </a:solidFill>
              </a:rPr>
              <a:t>vuosi</a:t>
            </a:r>
            <a:r>
              <a:rPr lang="en-GB" sz="1600" dirty="0">
                <a:solidFill>
                  <a:schemeClr val="dk1"/>
                </a:solidFill>
              </a:rPr>
              <a:t>)​</a:t>
            </a:r>
            <a:endParaRPr sz="1600" dirty="0">
              <a:solidFill>
                <a:schemeClr val="dk1"/>
              </a:solidFill>
            </a:endParaRPr>
          </a:p>
          <a:p>
            <a:pPr marL="6350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Datatiedostojen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lisäksi</a:t>
            </a:r>
            <a:r>
              <a:rPr lang="en-GB" sz="1600" dirty="0">
                <a:solidFill>
                  <a:schemeClr val="dk1"/>
                </a:solidFill>
              </a:rPr>
              <a:t> tee </a:t>
            </a:r>
            <a:r>
              <a:rPr lang="en-GB" sz="1600" dirty="0" err="1">
                <a:solidFill>
                  <a:schemeClr val="dk1"/>
                </a:solidFill>
              </a:rPr>
              <a:t>erilliset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kansiot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projektin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hallinnointiin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 err="1">
                <a:solidFill>
                  <a:schemeClr val="dk1"/>
                </a:solidFill>
              </a:rPr>
              <a:t>menetelmille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 err="1">
                <a:solidFill>
                  <a:schemeClr val="dk1"/>
                </a:solidFill>
              </a:rPr>
              <a:t>tekstitiedostoille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jne</a:t>
            </a:r>
            <a:r>
              <a:rPr lang="en-GB" sz="1600" dirty="0">
                <a:solidFill>
                  <a:schemeClr val="dk1"/>
                </a:solidFill>
              </a:rPr>
              <a:t>. 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700" dirty="0" err="1">
                <a:solidFill>
                  <a:schemeClr val="dk1"/>
                </a:solidFill>
              </a:rPr>
              <a:t>Mieti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kenellä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tulee</a:t>
            </a:r>
            <a:r>
              <a:rPr lang="en-GB" sz="1700" dirty="0">
                <a:solidFill>
                  <a:schemeClr val="dk1"/>
                </a:solidFill>
              </a:rPr>
              <a:t> olla </a:t>
            </a:r>
            <a:r>
              <a:rPr lang="en-GB" sz="1700" dirty="0" err="1">
                <a:solidFill>
                  <a:schemeClr val="dk1"/>
                </a:solidFill>
              </a:rPr>
              <a:t>pääsy</a:t>
            </a:r>
            <a:r>
              <a:rPr lang="en-GB" sz="1700" dirty="0">
                <a:solidFill>
                  <a:schemeClr val="dk1"/>
                </a:solidFill>
              </a:rPr>
              <a:t> </a:t>
            </a:r>
            <a:r>
              <a:rPr lang="en-GB" sz="1700" dirty="0" err="1">
                <a:solidFill>
                  <a:schemeClr val="dk1"/>
                </a:solidFill>
              </a:rPr>
              <a:t>kansioon</a:t>
            </a:r>
            <a:endParaRPr sz="1600" dirty="0">
              <a:solidFill>
                <a:schemeClr val="dk1"/>
              </a:solidFill>
            </a:endParaRPr>
          </a:p>
          <a:p>
            <a:pPr marL="6350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Käytä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yksilöllisiä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tiedostojen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ja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kansioiden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nimiä</a:t>
            </a:r>
            <a:r>
              <a:rPr lang="en-GB" sz="1600" dirty="0">
                <a:solidFill>
                  <a:schemeClr val="dk1"/>
                </a:solidFill>
              </a:rPr>
              <a:t>. </a:t>
            </a:r>
            <a:endParaRPr sz="1600" dirty="0">
              <a:solidFill>
                <a:schemeClr val="dk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GB" sz="1200" dirty="0" err="1">
                <a:solidFill>
                  <a:schemeClr val="dk1"/>
                </a:solidFill>
              </a:rPr>
              <a:t>Tiedostojen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nimet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eri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kansioiden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alla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eivät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saa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mennä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sekaisin</a:t>
            </a:r>
            <a:r>
              <a:rPr lang="en-GB" sz="1200" dirty="0">
                <a:solidFill>
                  <a:schemeClr val="dk1"/>
                </a:solidFill>
              </a:rPr>
              <a:t>, </a:t>
            </a:r>
            <a:r>
              <a:rPr lang="en-GB" sz="1200" dirty="0" err="1">
                <a:solidFill>
                  <a:schemeClr val="dk1"/>
                </a:solidFill>
              </a:rPr>
              <a:t>jos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kansiorakenne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puretaan</a:t>
            </a:r>
            <a:r>
              <a:rPr lang="en-GB" sz="1200" dirty="0">
                <a:solidFill>
                  <a:schemeClr val="dk1"/>
                </a:solidFill>
              </a:rPr>
              <a:t> (</a:t>
            </a:r>
            <a:r>
              <a:rPr lang="en-GB" sz="1200" dirty="0" err="1">
                <a:solidFill>
                  <a:schemeClr val="dk1"/>
                </a:solidFill>
              </a:rPr>
              <a:t>älä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siis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käytä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samoja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tiedostojen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nimiä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eri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kansioissa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ja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toisaalta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nimeä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tiedostot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niin</a:t>
            </a:r>
            <a:r>
              <a:rPr lang="en-GB" sz="1200" dirty="0">
                <a:solidFill>
                  <a:schemeClr val="dk1"/>
                </a:solidFill>
              </a:rPr>
              <a:t>, </a:t>
            </a:r>
            <a:r>
              <a:rPr lang="en-GB" sz="1200" dirty="0" err="1">
                <a:solidFill>
                  <a:schemeClr val="dk1"/>
                </a:solidFill>
              </a:rPr>
              <a:t>että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tiedät</a:t>
            </a:r>
            <a:r>
              <a:rPr lang="en-GB" sz="1200" dirty="0">
                <a:solidFill>
                  <a:schemeClr val="dk1"/>
                </a:solidFill>
              </a:rPr>
              <a:t>, </a:t>
            </a:r>
            <a:r>
              <a:rPr lang="en-GB" sz="1200" dirty="0" err="1">
                <a:solidFill>
                  <a:schemeClr val="dk1"/>
                </a:solidFill>
              </a:rPr>
              <a:t>mihin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kansioon</a:t>
            </a:r>
            <a:r>
              <a:rPr lang="en-GB" sz="1200" dirty="0">
                <a:solidFill>
                  <a:schemeClr val="dk1"/>
                </a:solidFill>
              </a:rPr>
              <a:t> ne </a:t>
            </a:r>
            <a:r>
              <a:rPr lang="en-GB" sz="1200" dirty="0" err="1">
                <a:solidFill>
                  <a:schemeClr val="dk1"/>
                </a:solidFill>
              </a:rPr>
              <a:t>kuuluvat</a:t>
            </a:r>
            <a:r>
              <a:rPr lang="en-GB" sz="1200" dirty="0">
                <a:solidFill>
                  <a:schemeClr val="dk1"/>
                </a:solidFill>
              </a:rPr>
              <a:t> (</a:t>
            </a:r>
            <a:r>
              <a:rPr lang="en-GB" sz="1200" dirty="0" err="1">
                <a:solidFill>
                  <a:schemeClr val="dk1"/>
                </a:solidFill>
              </a:rPr>
              <a:t>joku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tunniste</a:t>
            </a:r>
            <a:r>
              <a:rPr lang="en-GB" sz="1200" dirty="0">
                <a:solidFill>
                  <a:schemeClr val="dk1"/>
                </a:solidFill>
              </a:rPr>
              <a:t>).​</a:t>
            </a:r>
            <a:endParaRPr sz="1200" dirty="0">
              <a:solidFill>
                <a:schemeClr val="dk1"/>
              </a:solidFill>
            </a:endParaRPr>
          </a:p>
          <a:p>
            <a:pPr marL="6350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 dirty="0" err="1">
                <a:solidFill>
                  <a:schemeClr val="dk1"/>
                </a:solidFill>
              </a:rPr>
              <a:t>Oikea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tasapaino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matalan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ja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syvän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kansiohierarkian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välillä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auttaa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löytämään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oikean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tiedoston</a:t>
            </a:r>
            <a:r>
              <a:rPr lang="en-GB" sz="1600" dirty="0">
                <a:solidFill>
                  <a:schemeClr val="dk1"/>
                </a:solidFill>
              </a:rPr>
              <a:t>.</a:t>
            </a:r>
            <a:endParaRPr sz="1600" dirty="0">
              <a:solidFill>
                <a:schemeClr val="dk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GB" sz="1200" dirty="0" err="1">
                <a:solidFill>
                  <a:schemeClr val="dk1"/>
                </a:solidFill>
              </a:rPr>
              <a:t>Vältä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kansioita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kansioiden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sisällä</a:t>
            </a:r>
            <a:r>
              <a:rPr lang="en-GB" sz="1200" dirty="0">
                <a:solidFill>
                  <a:schemeClr val="dk1"/>
                </a:solidFill>
              </a:rPr>
              <a:t>. </a:t>
            </a:r>
            <a:r>
              <a:rPr lang="en-GB" sz="1200" dirty="0" err="1">
                <a:solidFill>
                  <a:schemeClr val="dk1"/>
                </a:solidFill>
              </a:rPr>
              <a:t>Älä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esimerkiksi</a:t>
            </a:r>
            <a:r>
              <a:rPr lang="en-GB" sz="1200" dirty="0">
                <a:solidFill>
                  <a:schemeClr val="dk1"/>
                </a:solidFill>
              </a:rPr>
              <a:t> tee </a:t>
            </a:r>
            <a:r>
              <a:rPr lang="en-GB" sz="1200" dirty="0" err="1">
                <a:solidFill>
                  <a:schemeClr val="dk1"/>
                </a:solidFill>
              </a:rPr>
              <a:t>eri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vuosille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eri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kansioita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siitä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huolimatta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että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haluat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pitää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vuodet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erillään</a:t>
            </a:r>
            <a:r>
              <a:rPr lang="en-GB" sz="1200" dirty="0">
                <a:solidFill>
                  <a:schemeClr val="dk1"/>
                </a:solidFill>
              </a:rPr>
              <a:t>. Sen </a:t>
            </a:r>
            <a:r>
              <a:rPr lang="en-GB" sz="1200" dirty="0" err="1">
                <a:solidFill>
                  <a:schemeClr val="dk1"/>
                </a:solidFill>
              </a:rPr>
              <a:t>sijaan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nimeä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tiedostot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yksilöllisesti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ja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pidä</a:t>
            </a:r>
            <a:r>
              <a:rPr lang="en-GB" sz="1200" dirty="0">
                <a:solidFill>
                  <a:schemeClr val="dk1"/>
                </a:solidFill>
              </a:rPr>
              <a:t> ne </a:t>
            </a:r>
            <a:r>
              <a:rPr lang="en-GB" sz="1200" dirty="0" err="1">
                <a:solidFill>
                  <a:schemeClr val="dk1"/>
                </a:solidFill>
              </a:rPr>
              <a:t>samassa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r>
              <a:rPr lang="en-GB" sz="1200" dirty="0" err="1">
                <a:solidFill>
                  <a:schemeClr val="dk1"/>
                </a:solidFill>
              </a:rPr>
              <a:t>kansiossa</a:t>
            </a:r>
            <a:r>
              <a:rPr lang="en-GB" sz="1200" dirty="0">
                <a:solidFill>
                  <a:schemeClr val="dk1"/>
                </a:solidFill>
              </a:rPr>
              <a:t>.</a:t>
            </a:r>
            <a:endParaRPr sz="1300" dirty="0"/>
          </a:p>
        </p:txBody>
      </p:sp>
      <p:pic>
        <p:nvPicPr>
          <p:cNvPr id="99" name="Google Shape;99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1625" y="178000"/>
            <a:ext cx="8001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>
            <a:spLocks noGrp="1"/>
          </p:cNvSpPr>
          <p:nvPr>
            <p:ph type="title"/>
          </p:nvPr>
        </p:nvSpPr>
        <p:spPr>
          <a:xfrm>
            <a:off x="259853" y="30366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39130"/>
              <a:buFont typeface="Arial"/>
              <a:buNone/>
            </a:pPr>
            <a:r>
              <a:rPr lang="en-GB" sz="2811" dirty="0" err="1"/>
              <a:t>Hyvä</a:t>
            </a:r>
            <a:r>
              <a:rPr lang="en-GB" sz="2811" dirty="0"/>
              <a:t> </a:t>
            </a:r>
            <a:r>
              <a:rPr lang="en-GB" sz="2811" dirty="0" err="1"/>
              <a:t>kansiorakenne</a:t>
            </a:r>
            <a:r>
              <a:rPr lang="en-GB" sz="2811" dirty="0"/>
              <a:t> &amp; </a:t>
            </a:r>
            <a:r>
              <a:rPr lang="en-GB" sz="2811" dirty="0" err="1"/>
              <a:t>sisältö</a:t>
            </a:r>
            <a:endParaRPr sz="2811"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105;p20"/>
          <p:cNvSpPr txBox="1">
            <a:spLocks noGrp="1"/>
          </p:cNvSpPr>
          <p:nvPr>
            <p:ph type="body" idx="1"/>
          </p:nvPr>
        </p:nvSpPr>
        <p:spPr>
          <a:xfrm>
            <a:off x="311700" y="1233025"/>
            <a:ext cx="4601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b="1" dirty="0" err="1">
                <a:solidFill>
                  <a:schemeClr val="dk1"/>
                </a:solidFill>
              </a:rPr>
              <a:t>Hyvä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rakenne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pitää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sisällään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vähintään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seuraavat</a:t>
            </a:r>
            <a:r>
              <a:rPr lang="en-GB" sz="1600" b="1" dirty="0">
                <a:solidFill>
                  <a:schemeClr val="dk1"/>
                </a:solidFill>
              </a:rPr>
              <a:t> </a:t>
            </a:r>
            <a:r>
              <a:rPr lang="en-GB" sz="1600" b="1" dirty="0" err="1">
                <a:solidFill>
                  <a:schemeClr val="dk1"/>
                </a:solidFill>
              </a:rPr>
              <a:t>elementit</a:t>
            </a:r>
            <a:r>
              <a:rPr lang="en-GB" sz="1600" b="1" dirty="0">
                <a:solidFill>
                  <a:schemeClr val="dk1"/>
                </a:solidFill>
              </a:rPr>
              <a:t>:</a:t>
            </a:r>
            <a:endParaRPr sz="1600" b="1" dirty="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en-GB" sz="1600" dirty="0" err="1">
                <a:solidFill>
                  <a:schemeClr val="dk1"/>
                </a:solidFill>
              </a:rPr>
              <a:t>Ainutlaatuinen</a:t>
            </a:r>
            <a:r>
              <a:rPr lang="en-GB" sz="1600" dirty="0">
                <a:solidFill>
                  <a:schemeClr val="dk1"/>
                </a:solidFill>
              </a:rPr>
              <a:t> (unique) </a:t>
            </a:r>
            <a:r>
              <a:rPr lang="en-GB" sz="1600" dirty="0" err="1">
                <a:solidFill>
                  <a:schemeClr val="dk1"/>
                </a:solidFill>
              </a:rPr>
              <a:t>pääkansio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projektille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en-GB" sz="1600" dirty="0" err="1">
                <a:solidFill>
                  <a:schemeClr val="dk1"/>
                </a:solidFill>
              </a:rPr>
              <a:t>Koodit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en-GB" sz="1600" dirty="0">
                <a:solidFill>
                  <a:schemeClr val="dk1"/>
                </a:solidFill>
              </a:rPr>
              <a:t>Data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eriod"/>
            </a:pPr>
            <a:r>
              <a:rPr lang="en-GB" sz="1600" dirty="0">
                <a:solidFill>
                  <a:schemeClr val="dk1"/>
                </a:solidFill>
              </a:rPr>
              <a:t>Readme-</a:t>
            </a:r>
            <a:r>
              <a:rPr lang="en-GB" sz="1600" dirty="0" err="1">
                <a:solidFill>
                  <a:schemeClr val="dk1"/>
                </a:solidFill>
              </a:rPr>
              <a:t>dokumentti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 err="1">
                <a:solidFill>
                  <a:schemeClr val="dk1"/>
                </a:solidFill>
              </a:rPr>
              <a:t>joka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sisältää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kaiken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tärkeän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informaation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projektista</a:t>
            </a:r>
            <a:r>
              <a:rPr lang="en-GB" sz="1600" dirty="0">
                <a:solidFill>
                  <a:schemeClr val="dk1"/>
                </a:solidFill>
              </a:rPr>
              <a:t> (</a:t>
            </a:r>
            <a:r>
              <a:rPr lang="en-GB" sz="1600" dirty="0" err="1">
                <a:solidFill>
                  <a:schemeClr val="dk1"/>
                </a:solidFill>
              </a:rPr>
              <a:t>näitä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voi</a:t>
            </a:r>
            <a:r>
              <a:rPr lang="en-GB" sz="1600" dirty="0">
                <a:solidFill>
                  <a:schemeClr val="dk1"/>
                </a:solidFill>
              </a:rPr>
              <a:t> olla </a:t>
            </a:r>
            <a:r>
              <a:rPr lang="en-GB" sz="1600" dirty="0" err="1">
                <a:solidFill>
                  <a:schemeClr val="dk1"/>
                </a:solidFill>
              </a:rPr>
              <a:t>useita</a:t>
            </a:r>
            <a:r>
              <a:rPr lang="en-GB" sz="1600" dirty="0">
                <a:solidFill>
                  <a:schemeClr val="dk1"/>
                </a:solidFill>
              </a:rPr>
              <a:t>). </a:t>
            </a:r>
            <a:r>
              <a:rPr lang="en-GB" sz="1600" dirty="0" err="1">
                <a:solidFill>
                  <a:schemeClr val="dk1"/>
                </a:solidFill>
              </a:rPr>
              <a:t>Kansion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ylätasolla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pitää</a:t>
            </a:r>
            <a:r>
              <a:rPr lang="en-GB" sz="1600" dirty="0">
                <a:solidFill>
                  <a:schemeClr val="dk1"/>
                </a:solidFill>
              </a:rPr>
              <a:t> olla </a:t>
            </a:r>
            <a:r>
              <a:rPr lang="en-GB" sz="1600" dirty="0" err="1">
                <a:solidFill>
                  <a:schemeClr val="dk1"/>
                </a:solidFill>
              </a:rPr>
              <a:t>vähintään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yksi</a:t>
            </a:r>
            <a:r>
              <a:rPr lang="en-GB" sz="1600" dirty="0">
                <a:solidFill>
                  <a:schemeClr val="dk1"/>
                </a:solidFill>
              </a:rPr>
              <a:t> readme, </a:t>
            </a:r>
            <a:r>
              <a:rPr lang="en-GB" sz="1600" dirty="0" err="1">
                <a:solidFill>
                  <a:schemeClr val="dk1"/>
                </a:solidFill>
              </a:rPr>
              <a:t>josta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käy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ilmi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vähintään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hallinnolliset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r>
              <a:rPr lang="en-GB" sz="1600" dirty="0" err="1">
                <a:solidFill>
                  <a:schemeClr val="dk1"/>
                </a:solidFill>
              </a:rPr>
              <a:t>asiat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endParaRPr sz="1600" dirty="0">
              <a:solidFill>
                <a:schemeClr val="dk1"/>
              </a:solidFill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541825" y="4649425"/>
            <a:ext cx="38766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900">
                <a:solidFill>
                  <a:schemeClr val="dk2"/>
                </a:solidFill>
              </a:rPr>
              <a:t>https://mitcommlab.mit.edu/be/commkit/file-structure/#ChooseScaleAim</a:t>
            </a:r>
            <a:endParaRPr sz="100"/>
          </a:p>
        </p:txBody>
      </p:sp>
      <p:pic>
        <p:nvPicPr>
          <p:cNvPr id="107" name="Google Shape;107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0353" y="157336"/>
            <a:ext cx="8001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0"/>
          <p:cNvSpPr txBox="1">
            <a:spLocks noGrp="1"/>
          </p:cNvSpPr>
          <p:nvPr>
            <p:ph type="body" idx="1"/>
          </p:nvPr>
        </p:nvSpPr>
        <p:spPr>
          <a:xfrm>
            <a:off x="4913400" y="1233025"/>
            <a:ext cx="3792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440"/>
              <a:buNone/>
            </a:pPr>
            <a:r>
              <a:rPr lang="en-GB" sz="1500" b="1">
                <a:solidFill>
                  <a:schemeClr val="dk1"/>
                </a:solidFill>
              </a:rPr>
              <a:t>Data voidaan jakaa eri kansioihin esimerkiksi näin: </a:t>
            </a:r>
            <a:endParaRPr sz="1500" b="1">
              <a:solidFill>
                <a:schemeClr val="dk1"/>
              </a:solidFill>
            </a:endParaRPr>
          </a:p>
          <a:p>
            <a:pPr marL="812800" lvl="0" indent="-32385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Yksilöllinen pääkansio projektille</a:t>
            </a:r>
            <a:endParaRPr sz="1500">
              <a:solidFill>
                <a:schemeClr val="dk1"/>
              </a:solidFill>
            </a:endParaRPr>
          </a:p>
          <a:p>
            <a:pPr marL="914400" lvl="1" indent="-3238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</a:pPr>
            <a:r>
              <a:rPr lang="en-GB" sz="1500">
                <a:solidFill>
                  <a:schemeClr val="dk1"/>
                </a:solidFill>
              </a:rPr>
              <a:t>Koodi</a:t>
            </a:r>
            <a:endParaRPr sz="1500">
              <a:solidFill>
                <a:schemeClr val="dk1"/>
              </a:solidFill>
            </a:endParaRPr>
          </a:p>
          <a:p>
            <a:pPr marL="914400" lvl="1" indent="-3238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</a:pPr>
            <a:r>
              <a:rPr lang="en-GB" sz="1500">
                <a:solidFill>
                  <a:schemeClr val="dk1"/>
                </a:solidFill>
              </a:rPr>
              <a:t>Data</a:t>
            </a:r>
            <a:endParaRPr sz="1500">
              <a:solidFill>
                <a:schemeClr val="dk1"/>
              </a:solidFill>
            </a:endParaRPr>
          </a:p>
          <a:p>
            <a:pPr marL="1371600" lvl="2" indent="-3238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■"/>
            </a:pPr>
            <a:r>
              <a:rPr lang="en-GB" sz="1500">
                <a:solidFill>
                  <a:schemeClr val="dk1"/>
                </a:solidFill>
              </a:rPr>
              <a:t>Raakadata​</a:t>
            </a:r>
            <a:endParaRPr sz="1500">
              <a:solidFill>
                <a:schemeClr val="dk1"/>
              </a:solidFill>
            </a:endParaRPr>
          </a:p>
          <a:p>
            <a:pPr marL="1371600" lvl="2" indent="-3238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■"/>
            </a:pPr>
            <a:r>
              <a:rPr lang="en-GB" sz="1500">
                <a:solidFill>
                  <a:schemeClr val="dk1"/>
                </a:solidFill>
              </a:rPr>
              <a:t>Muokattu data​</a:t>
            </a:r>
            <a:endParaRPr sz="1500">
              <a:solidFill>
                <a:schemeClr val="dk1"/>
              </a:solidFill>
            </a:endParaRPr>
          </a:p>
          <a:p>
            <a:pPr marL="1371600" lvl="2" indent="-3238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■"/>
            </a:pPr>
            <a:r>
              <a:rPr lang="en-GB" sz="1500">
                <a:solidFill>
                  <a:schemeClr val="dk1"/>
                </a:solidFill>
              </a:rPr>
              <a:t>Lopullinen data​</a:t>
            </a:r>
            <a:endParaRPr sz="1500">
              <a:solidFill>
                <a:schemeClr val="dk1"/>
              </a:solidFill>
            </a:endParaRPr>
          </a:p>
          <a:p>
            <a:pPr marL="812800" lvl="0" indent="-32385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Readme</a:t>
            </a:r>
            <a:endParaRPr sz="150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440"/>
              <a:buNone/>
            </a:pPr>
            <a:endParaRPr sz="1500">
              <a:solidFill>
                <a:schemeClr val="dk1"/>
              </a:solidFill>
            </a:endParaRPr>
          </a:p>
        </p:txBody>
      </p:sp>
      <p:sp>
        <p:nvSpPr>
          <p:cNvPr id="109" name="Google Shape;109;p20"/>
          <p:cNvSpPr txBox="1"/>
          <p:nvPr/>
        </p:nvSpPr>
        <p:spPr>
          <a:xfrm>
            <a:off x="5174100" y="4649425"/>
            <a:ext cx="3876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/>
              <a:t>https://github.com/mitcommlab/Coding-Documentation/blob/master/File-Structure-Case-Studies.md#case-study-2-a-simple-hierarchy</a:t>
            </a:r>
            <a:endParaRPr sz="9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F7245-5D39-CD89-841B-D5BE516C3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125" y="161880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GB" sz="2800" dirty="0" err="1"/>
              <a:t>Kansiorakenne-esimerkkejä</a:t>
            </a:r>
            <a:br>
              <a:rPr lang="en-GB" sz="2800" dirty="0"/>
            </a:br>
            <a:endParaRPr lang="fi-FI" dirty="0"/>
          </a:p>
        </p:txBody>
      </p:sp>
      <p:pic>
        <p:nvPicPr>
          <p:cNvPr id="4" name="Google Shape;114;p21" descr="Esimerkki kuva kansiorakenteesta">
            <a:extLst>
              <a:ext uri="{FF2B5EF4-FFF2-40B4-BE49-F238E27FC236}">
                <a16:creationId xmlns:a16="http://schemas.microsoft.com/office/drawing/2014/main" id="{25BF442A-80C6-C1B6-4101-C78FFBB3F8F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r="-14168" b="-13378"/>
          <a:stretch/>
        </p:blipFill>
        <p:spPr>
          <a:xfrm>
            <a:off x="0" y="821986"/>
            <a:ext cx="5905871" cy="312391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17;p21">
            <a:extLst>
              <a:ext uri="{FF2B5EF4-FFF2-40B4-BE49-F238E27FC236}">
                <a16:creationId xmlns:a16="http://schemas.microsoft.com/office/drawing/2014/main" id="{6F6709DB-42FB-09BF-CB4C-37FA184AA819}"/>
              </a:ext>
            </a:extLst>
          </p:cNvPr>
          <p:cNvSpPr txBox="1"/>
          <p:nvPr/>
        </p:nvSpPr>
        <p:spPr>
          <a:xfrm>
            <a:off x="173650" y="3784350"/>
            <a:ext cx="3862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u="sng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Lähde: RDMKit, Elixir.</a:t>
            </a:r>
            <a:endParaRPr sz="500"/>
          </a:p>
        </p:txBody>
      </p:sp>
      <p:pic>
        <p:nvPicPr>
          <p:cNvPr id="5" name="Google Shape;115;p21" descr="Esimerkkikuva kansiorakenteesta">
            <a:extLst>
              <a:ext uri="{FF2B5EF4-FFF2-40B4-BE49-F238E27FC236}">
                <a16:creationId xmlns:a16="http://schemas.microsoft.com/office/drawing/2014/main" id="{FFE29E71-9112-9905-821C-AC16E367073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8850" y="1930475"/>
            <a:ext cx="4723200" cy="305114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18;p21">
            <a:extLst>
              <a:ext uri="{FF2B5EF4-FFF2-40B4-BE49-F238E27FC236}">
                <a16:creationId xmlns:a16="http://schemas.microsoft.com/office/drawing/2014/main" id="{894A6D21-7D92-801B-B246-2D0594F415FD}"/>
              </a:ext>
            </a:extLst>
          </p:cNvPr>
          <p:cNvSpPr txBox="1"/>
          <p:nvPr/>
        </p:nvSpPr>
        <p:spPr>
          <a:xfrm>
            <a:off x="6287675" y="4483200"/>
            <a:ext cx="2657400" cy="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508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600" u="sng">
                <a:solidFill>
                  <a:srgbClr val="0563C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Lähde: Three examples of file structures for different project types</a:t>
            </a:r>
            <a:r>
              <a:rPr lang="en-GB" sz="600">
                <a:solidFill>
                  <a:schemeClr val="dk1"/>
                </a:solidFill>
              </a:rPr>
              <a:t>​</a:t>
            </a:r>
            <a:endParaRPr sz="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119;p21">
            <a:extLst>
              <a:ext uri="{FF2B5EF4-FFF2-40B4-BE49-F238E27FC236}">
                <a16:creationId xmlns:a16="http://schemas.microsoft.com/office/drawing/2014/main" id="{9E895D49-2BAF-4C8A-D9EE-12C93124C0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31625" y="178000"/>
            <a:ext cx="800100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127827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3250</Words>
  <Application>Microsoft Office PowerPoint</Application>
  <PresentationFormat>On-screen Show (16:9)</PresentationFormat>
  <Paragraphs>248</Paragraphs>
  <Slides>30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Open Sans</vt:lpstr>
      <vt:lpstr>Simple Light</vt:lpstr>
      <vt:lpstr>Datan organisoinnin ABC</vt:lpstr>
      <vt:lpstr>Sisältö</vt:lpstr>
      <vt:lpstr> Hyvin organisoitu ja dokumentoitu data luo perustan koko tutkimuksen elinkaarelle.</vt:lpstr>
      <vt:lpstr>Miksi organisoida ja dokumentoida?</vt:lpstr>
      <vt:lpstr>Hyvin organisoitu ja hyvin dokumentoitu</vt:lpstr>
      <vt:lpstr>Kansiorakenteen suunnittelu </vt:lpstr>
      <vt:lpstr>Toimiva kansio- ja tiedostorakenne </vt:lpstr>
      <vt:lpstr>Hyvä kansiorakenne &amp; sisältö </vt:lpstr>
      <vt:lpstr>Kansiorakenne-esimerkkejä </vt:lpstr>
      <vt:lpstr>Tiedostojen nimeäminen</vt:lpstr>
      <vt:lpstr>Vinkkejä tiedostojen nimeämiseen</vt:lpstr>
      <vt:lpstr>Versionhallinta auttaa pitämään datan järjestyksessä! </vt:lpstr>
      <vt:lpstr>Tärkeää muistaa versionhallinnassa</vt:lpstr>
      <vt:lpstr>README.txt  tai LUEMINUT.txt - tiedosto</vt:lpstr>
      <vt:lpstr>ReadMe *LUEMINUT* tiedosto</vt:lpstr>
      <vt:lpstr>Pidä kirjaa siitä mitä teet</vt:lpstr>
      <vt:lpstr>Pidä kirjaa siitä mitä teet </vt:lpstr>
      <vt:lpstr>Tehtävä 1 </vt:lpstr>
      <vt:lpstr>Miten pitää taulukkomuotoinen tiedosto siistinä?</vt:lpstr>
      <vt:lpstr>Sarake = Muuttuja, Rivi = Havainto, Solu = Data (arvo)</vt:lpstr>
      <vt:lpstr>Yksi Välilehti - Yksi Taulukko, Yksi Taulukko - Yksi Välilehti</vt:lpstr>
      <vt:lpstr>Muotoilun, kommenttien ja yksiköiden käyttäminen</vt:lpstr>
      <vt:lpstr>Muuttujien nimeäminen</vt:lpstr>
      <vt:lpstr>Muuttujien nimeäminen - esimerkki</vt:lpstr>
      <vt:lpstr>Nolla arvojen kirjaamatta jättäminen</vt:lpstr>
      <vt:lpstr>Puuttuvien arvojen kirjaaminen </vt:lpstr>
      <vt:lpstr>Metatiedon lisääminen taulukkoon</vt:lpstr>
      <vt:lpstr>Päivämäärät datassa</vt:lpstr>
      <vt:lpstr>Tehtävä 2</vt:lpstr>
      <vt:lpstr>Viitteet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Datan organisoinnin ABC</dc:title>
  <cp:lastModifiedBy>Lindholm, Tanja M</cp:lastModifiedBy>
  <cp:revision>1</cp:revision>
  <dcterms:modified xsi:type="dcterms:W3CDTF">2023-05-17T12:05:08Z</dcterms:modified>
</cp:coreProperties>
</file>