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2"/>
  </p:notesMasterIdLst>
  <p:sldIdLst>
    <p:sldId id="256" r:id="rId2"/>
    <p:sldId id="257" r:id="rId3"/>
    <p:sldId id="258" r:id="rId4"/>
    <p:sldId id="259" r:id="rId5"/>
    <p:sldId id="260" r:id="rId6"/>
    <p:sldId id="261" r:id="rId7"/>
    <p:sldId id="262" r:id="rId8"/>
    <p:sldId id="263" r:id="rId9"/>
    <p:sldId id="288" r:id="rId10"/>
    <p:sldId id="265" r:id="rId11"/>
    <p:sldId id="266" r:id="rId12"/>
    <p:sldId id="267" r:id="rId13"/>
    <p:sldId id="268" r:id="rId14"/>
    <p:sldId id="269" r:id="rId15"/>
    <p:sldId id="270" r:id="rId16"/>
    <p:sldId id="271" r:id="rId17"/>
    <p:sldId id="287" r:id="rId18"/>
    <p:sldId id="273" r:id="rId19"/>
    <p:sldId id="274" r:id="rId20"/>
    <p:sldId id="275" r:id="rId21"/>
    <p:sldId id="276" r:id="rId22"/>
    <p:sldId id="277" r:id="rId23"/>
    <p:sldId id="278" r:id="rId24"/>
    <p:sldId id="279" r:id="rId25"/>
    <p:sldId id="280" r:id="rId26"/>
    <p:sldId id="281" r:id="rId27"/>
    <p:sldId id="282" r:id="rId28"/>
    <p:sldId id="284" r:id="rId29"/>
    <p:sldId id="285" r:id="rId30"/>
    <p:sldId id="289" r:id="rId31"/>
  </p:sldIdLst>
  <p:sldSz cx="9144000" cy="5143500" type="screen16x9"/>
  <p:notesSz cx="6858000" cy="9144000"/>
  <p:embeddedFontLst>
    <p:embeddedFont>
      <p:font typeface="Calibri" panose="020F0502020204030204" pitchFamily="34" charset="0"/>
      <p:regular r:id="rId33"/>
      <p:bold r:id="rId34"/>
      <p:italic r:id="rId35"/>
      <p:boldItalic r:id="rId36"/>
    </p:embeddedFont>
    <p:embeddedFont>
      <p:font typeface="Open Sans" panose="020B0606030504020204" pitchFamily="34" charset="0"/>
      <p:regular r:id="rId37"/>
      <p:bold r:id="rId38"/>
      <p:italic r:id="rId39"/>
      <p:boldItalic r:id="rId40"/>
    </p:embeddedFont>
    <p:embeddedFont>
      <p:font typeface="Roboto" panose="02000000000000000000" pitchFamily="2" charset="0"/>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E42F46-E779-4592-A559-223FC42D3F52}" v="15" dt="2023-05-17T07:03:29.8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203" d="100"/>
          <a:sy n="203" d="100"/>
        </p:scale>
        <p:origin x="594" y="1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49"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holm, Tanja M" userId="5bf6bc2c-77e5-4689-b057-cac31ffb349b" providerId="ADAL" clId="{C3E42F46-E779-4592-A559-223FC42D3F52}"/>
    <pc:docChg chg="undo redo custSel addSld delSld modSld">
      <pc:chgData name="Lindholm, Tanja M" userId="5bf6bc2c-77e5-4689-b057-cac31ffb349b" providerId="ADAL" clId="{C3E42F46-E779-4592-A559-223FC42D3F52}" dt="2023-05-17T12:04:16.194" v="3439" actId="20577"/>
      <pc:docMkLst>
        <pc:docMk/>
      </pc:docMkLst>
      <pc:sldChg chg="modSp mod">
        <pc:chgData name="Lindholm, Tanja M" userId="5bf6bc2c-77e5-4689-b057-cac31ffb349b" providerId="ADAL" clId="{C3E42F46-E779-4592-A559-223FC42D3F52}" dt="2023-05-17T11:43:25.683" v="3419" actId="20577"/>
        <pc:sldMkLst>
          <pc:docMk/>
          <pc:sldMk cId="0" sldId="256"/>
        </pc:sldMkLst>
        <pc:spChg chg="mod">
          <ac:chgData name="Lindholm, Tanja M" userId="5bf6bc2c-77e5-4689-b057-cac31ffb349b" providerId="ADAL" clId="{C3E42F46-E779-4592-A559-223FC42D3F52}" dt="2023-05-17T11:43:25.683" v="3419" actId="20577"/>
          <ac:spMkLst>
            <pc:docMk/>
            <pc:sldMk cId="0" sldId="256"/>
            <ac:spMk id="54" creationId="{00000000-0000-0000-0000-000000000000}"/>
          </ac:spMkLst>
        </pc:spChg>
        <pc:picChg chg="mod">
          <ac:chgData name="Lindholm, Tanja M" userId="5bf6bc2c-77e5-4689-b057-cac31ffb349b" providerId="ADAL" clId="{C3E42F46-E779-4592-A559-223FC42D3F52}" dt="2023-05-16T13:24:18.009" v="737" actId="962"/>
          <ac:picMkLst>
            <pc:docMk/>
            <pc:sldMk cId="0" sldId="256"/>
            <ac:picMk id="56" creationId="{00000000-0000-0000-0000-000000000000}"/>
          </ac:picMkLst>
        </pc:picChg>
      </pc:sldChg>
      <pc:sldChg chg="modSp mod">
        <pc:chgData name="Lindholm, Tanja M" userId="5bf6bc2c-77e5-4689-b057-cac31ffb349b" providerId="ADAL" clId="{C3E42F46-E779-4592-A559-223FC42D3F52}" dt="2023-05-17T11:43:52.167" v="3423" actId="20577"/>
        <pc:sldMkLst>
          <pc:docMk/>
          <pc:sldMk cId="0" sldId="258"/>
        </pc:sldMkLst>
        <pc:spChg chg="mod">
          <ac:chgData name="Lindholm, Tanja M" userId="5bf6bc2c-77e5-4689-b057-cac31ffb349b" providerId="ADAL" clId="{C3E42F46-E779-4592-A559-223FC42D3F52}" dt="2023-05-17T11:43:45.849" v="3421" actId="20577"/>
          <ac:spMkLst>
            <pc:docMk/>
            <pc:sldMk cId="0" sldId="258"/>
            <ac:spMk id="68" creationId="{00000000-0000-0000-0000-000000000000}"/>
          </ac:spMkLst>
        </pc:spChg>
        <pc:spChg chg="mod">
          <ac:chgData name="Lindholm, Tanja M" userId="5bf6bc2c-77e5-4689-b057-cac31ffb349b" providerId="ADAL" clId="{C3E42F46-E779-4592-A559-223FC42D3F52}" dt="2023-05-17T11:43:52.167" v="3423" actId="20577"/>
          <ac:spMkLst>
            <pc:docMk/>
            <pc:sldMk cId="0" sldId="258"/>
            <ac:spMk id="69" creationId="{00000000-0000-0000-0000-000000000000}"/>
          </ac:spMkLst>
        </pc:spChg>
        <pc:grpChg chg="mod">
          <ac:chgData name="Lindholm, Tanja M" userId="5bf6bc2c-77e5-4689-b057-cac31ffb349b" providerId="ADAL" clId="{C3E42F46-E779-4592-A559-223FC42D3F52}" dt="2023-05-16T13:25:40.380" v="893" actId="962"/>
          <ac:grpSpMkLst>
            <pc:docMk/>
            <pc:sldMk cId="0" sldId="258"/>
            <ac:grpSpMk id="70" creationId="{00000000-0000-0000-0000-000000000000}"/>
          </ac:grpSpMkLst>
        </pc:grpChg>
      </pc:sldChg>
      <pc:sldChg chg="modSp mod">
        <pc:chgData name="Lindholm, Tanja M" userId="5bf6bc2c-77e5-4689-b057-cac31ffb349b" providerId="ADAL" clId="{C3E42F46-E779-4592-A559-223FC42D3F52}" dt="2023-05-17T11:43:57.368" v="3425" actId="20577"/>
        <pc:sldMkLst>
          <pc:docMk/>
          <pc:sldMk cId="0" sldId="259"/>
        </pc:sldMkLst>
        <pc:spChg chg="mod">
          <ac:chgData name="Lindholm, Tanja M" userId="5bf6bc2c-77e5-4689-b057-cac31ffb349b" providerId="ADAL" clId="{C3E42F46-E779-4592-A559-223FC42D3F52}" dt="2023-05-17T11:43:57.368" v="3425" actId="20577"/>
          <ac:spMkLst>
            <pc:docMk/>
            <pc:sldMk cId="0" sldId="259"/>
            <ac:spMk id="78" creationId="{00000000-0000-0000-0000-000000000000}"/>
          </ac:spMkLst>
        </pc:spChg>
        <pc:spChg chg="mod">
          <ac:chgData name="Lindholm, Tanja M" userId="5bf6bc2c-77e5-4689-b057-cac31ffb349b" providerId="ADAL" clId="{C3E42F46-E779-4592-A559-223FC42D3F52}" dt="2023-05-17T09:33:37.061" v="2026" actId="20577"/>
          <ac:spMkLst>
            <pc:docMk/>
            <pc:sldMk cId="0" sldId="259"/>
            <ac:spMk id="79" creationId="{00000000-0000-0000-0000-000000000000}"/>
          </ac:spMkLst>
        </pc:spChg>
      </pc:sldChg>
      <pc:sldChg chg="modSp mod">
        <pc:chgData name="Lindholm, Tanja M" userId="5bf6bc2c-77e5-4689-b057-cac31ffb349b" providerId="ADAL" clId="{C3E42F46-E779-4592-A559-223FC42D3F52}" dt="2023-05-17T11:44:02.673" v="3427" actId="20577"/>
        <pc:sldMkLst>
          <pc:docMk/>
          <pc:sldMk cId="0" sldId="260"/>
        </pc:sldMkLst>
        <pc:spChg chg="mod">
          <ac:chgData name="Lindholm, Tanja M" userId="5bf6bc2c-77e5-4689-b057-cac31ffb349b" providerId="ADAL" clId="{C3E42F46-E779-4592-A559-223FC42D3F52}" dt="2023-05-17T11:44:02.673" v="3427" actId="20577"/>
          <ac:spMkLst>
            <pc:docMk/>
            <pc:sldMk cId="0" sldId="260"/>
            <ac:spMk id="84" creationId="{00000000-0000-0000-0000-000000000000}"/>
          </ac:spMkLst>
        </pc:spChg>
        <pc:spChg chg="mod">
          <ac:chgData name="Lindholm, Tanja M" userId="5bf6bc2c-77e5-4689-b057-cac31ffb349b" providerId="ADAL" clId="{C3E42F46-E779-4592-A559-223FC42D3F52}" dt="2023-05-17T09:35:55.545" v="2136" actId="20577"/>
          <ac:spMkLst>
            <pc:docMk/>
            <pc:sldMk cId="0" sldId="260"/>
            <ac:spMk id="85" creationId="{00000000-0000-0000-0000-000000000000}"/>
          </ac:spMkLst>
        </pc:spChg>
      </pc:sldChg>
      <pc:sldChg chg="modSp mod">
        <pc:chgData name="Lindholm, Tanja M" userId="5bf6bc2c-77e5-4689-b057-cac31ffb349b" providerId="ADAL" clId="{C3E42F46-E779-4592-A559-223FC42D3F52}" dt="2023-05-17T11:44:12.656" v="3431" actId="20577"/>
        <pc:sldMkLst>
          <pc:docMk/>
          <pc:sldMk cId="0" sldId="261"/>
        </pc:sldMkLst>
        <pc:spChg chg="mod">
          <ac:chgData name="Lindholm, Tanja M" userId="5bf6bc2c-77e5-4689-b057-cac31ffb349b" providerId="ADAL" clId="{C3E42F46-E779-4592-A559-223FC42D3F52}" dt="2023-05-17T09:36:29.179" v="2140" actId="20577"/>
          <ac:spMkLst>
            <pc:docMk/>
            <pc:sldMk cId="0" sldId="261"/>
            <ac:spMk id="90" creationId="{00000000-0000-0000-0000-000000000000}"/>
          </ac:spMkLst>
        </pc:spChg>
        <pc:spChg chg="mod">
          <ac:chgData name="Lindholm, Tanja M" userId="5bf6bc2c-77e5-4689-b057-cac31ffb349b" providerId="ADAL" clId="{C3E42F46-E779-4592-A559-223FC42D3F52}" dt="2023-05-17T11:44:12.656" v="3431" actId="20577"/>
          <ac:spMkLst>
            <pc:docMk/>
            <pc:sldMk cId="0" sldId="261"/>
            <ac:spMk id="91" creationId="{00000000-0000-0000-0000-000000000000}"/>
          </ac:spMkLst>
        </pc:spChg>
        <pc:picChg chg="mod">
          <ac:chgData name="Lindholm, Tanja M" userId="5bf6bc2c-77e5-4689-b057-cac31ffb349b" providerId="ADAL" clId="{C3E42F46-E779-4592-A559-223FC42D3F52}" dt="2023-05-16T13:29:56.349" v="898" actId="962"/>
          <ac:picMkLst>
            <pc:docMk/>
            <pc:sldMk cId="0" sldId="261"/>
            <ac:picMk id="92" creationId="{00000000-0000-0000-0000-000000000000}"/>
          </ac:picMkLst>
        </pc:picChg>
      </pc:sldChg>
      <pc:sldChg chg="modSp mod">
        <pc:chgData name="Lindholm, Tanja M" userId="5bf6bc2c-77e5-4689-b057-cac31ffb349b" providerId="ADAL" clId="{C3E42F46-E779-4592-A559-223FC42D3F52}" dt="2023-05-17T09:43:36.817" v="2312" actId="20577"/>
        <pc:sldMkLst>
          <pc:docMk/>
          <pc:sldMk cId="0" sldId="262"/>
        </pc:sldMkLst>
        <pc:spChg chg="mod">
          <ac:chgData name="Lindholm, Tanja M" userId="5bf6bc2c-77e5-4689-b057-cac31ffb349b" providerId="ADAL" clId="{C3E42F46-E779-4592-A559-223FC42D3F52}" dt="2023-05-16T12:20:56.710" v="681" actId="27636"/>
          <ac:spMkLst>
            <pc:docMk/>
            <pc:sldMk cId="0" sldId="262"/>
            <ac:spMk id="97" creationId="{00000000-0000-0000-0000-000000000000}"/>
          </ac:spMkLst>
        </pc:spChg>
        <pc:spChg chg="mod">
          <ac:chgData name="Lindholm, Tanja M" userId="5bf6bc2c-77e5-4689-b057-cac31ffb349b" providerId="ADAL" clId="{C3E42F46-E779-4592-A559-223FC42D3F52}" dt="2023-05-17T09:43:36.817" v="2312" actId="20577"/>
          <ac:spMkLst>
            <pc:docMk/>
            <pc:sldMk cId="0" sldId="262"/>
            <ac:spMk id="98" creationId="{00000000-0000-0000-0000-000000000000}"/>
          </ac:spMkLst>
        </pc:spChg>
        <pc:picChg chg="mod">
          <ac:chgData name="Lindholm, Tanja M" userId="5bf6bc2c-77e5-4689-b057-cac31ffb349b" providerId="ADAL" clId="{C3E42F46-E779-4592-A559-223FC42D3F52}" dt="2023-05-16T13:30:01.160" v="899" actId="962"/>
          <ac:picMkLst>
            <pc:docMk/>
            <pc:sldMk cId="0" sldId="262"/>
            <ac:picMk id="99" creationId="{00000000-0000-0000-0000-000000000000}"/>
          </ac:picMkLst>
        </pc:picChg>
      </pc:sldChg>
      <pc:sldChg chg="modSp mod">
        <pc:chgData name="Lindholm, Tanja M" userId="5bf6bc2c-77e5-4689-b057-cac31ffb349b" providerId="ADAL" clId="{C3E42F46-E779-4592-A559-223FC42D3F52}" dt="2023-05-17T09:45:32.563" v="2346" actId="20577"/>
        <pc:sldMkLst>
          <pc:docMk/>
          <pc:sldMk cId="0" sldId="263"/>
        </pc:sldMkLst>
        <pc:spChg chg="mod">
          <ac:chgData name="Lindholm, Tanja M" userId="5bf6bc2c-77e5-4689-b057-cac31ffb349b" providerId="ADAL" clId="{C3E42F46-E779-4592-A559-223FC42D3F52}" dt="2023-05-16T12:21:03.511" v="682" actId="1076"/>
          <ac:spMkLst>
            <pc:docMk/>
            <pc:sldMk cId="0" sldId="263"/>
            <ac:spMk id="104" creationId="{00000000-0000-0000-0000-000000000000}"/>
          </ac:spMkLst>
        </pc:spChg>
        <pc:spChg chg="mod">
          <ac:chgData name="Lindholm, Tanja M" userId="5bf6bc2c-77e5-4689-b057-cac31ffb349b" providerId="ADAL" clId="{C3E42F46-E779-4592-A559-223FC42D3F52}" dt="2023-05-17T09:45:32.563" v="2346" actId="20577"/>
          <ac:spMkLst>
            <pc:docMk/>
            <pc:sldMk cId="0" sldId="263"/>
            <ac:spMk id="105" creationId="{00000000-0000-0000-0000-000000000000}"/>
          </ac:spMkLst>
        </pc:spChg>
        <pc:picChg chg="mod">
          <ac:chgData name="Lindholm, Tanja M" userId="5bf6bc2c-77e5-4689-b057-cac31ffb349b" providerId="ADAL" clId="{C3E42F46-E779-4592-A559-223FC42D3F52}" dt="2023-05-16T13:30:04.830" v="900" actId="962"/>
          <ac:picMkLst>
            <pc:docMk/>
            <pc:sldMk cId="0" sldId="263"/>
            <ac:picMk id="107" creationId="{00000000-0000-0000-0000-000000000000}"/>
          </ac:picMkLst>
        </pc:picChg>
      </pc:sldChg>
      <pc:sldChg chg="modSp del mod">
        <pc:chgData name="Lindholm, Tanja M" userId="5bf6bc2c-77e5-4689-b057-cac31ffb349b" providerId="ADAL" clId="{C3E42F46-E779-4592-A559-223FC42D3F52}" dt="2023-05-16T13:41:08.139" v="1716" actId="47"/>
        <pc:sldMkLst>
          <pc:docMk/>
          <pc:sldMk cId="0" sldId="264"/>
        </pc:sldMkLst>
        <pc:spChg chg="mod">
          <ac:chgData name="Lindholm, Tanja M" userId="5bf6bc2c-77e5-4689-b057-cac31ffb349b" providerId="ADAL" clId="{C3E42F46-E779-4592-A559-223FC42D3F52}" dt="2023-05-16T12:21:09.141" v="683" actId="403"/>
          <ac:spMkLst>
            <pc:docMk/>
            <pc:sldMk cId="0" sldId="264"/>
            <ac:spMk id="116" creationId="{00000000-0000-0000-0000-000000000000}"/>
          </ac:spMkLst>
        </pc:spChg>
        <pc:spChg chg="mod">
          <ac:chgData name="Lindholm, Tanja M" userId="5bf6bc2c-77e5-4689-b057-cac31ffb349b" providerId="ADAL" clId="{C3E42F46-E779-4592-A559-223FC42D3F52}" dt="2023-05-16T12:21:28.760" v="687" actId="1076"/>
          <ac:spMkLst>
            <pc:docMk/>
            <pc:sldMk cId="0" sldId="264"/>
            <ac:spMk id="117" creationId="{00000000-0000-0000-0000-000000000000}"/>
          </ac:spMkLst>
        </pc:spChg>
        <pc:picChg chg="mod">
          <ac:chgData name="Lindholm, Tanja M" userId="5bf6bc2c-77e5-4689-b057-cac31ffb349b" providerId="ADAL" clId="{C3E42F46-E779-4592-A559-223FC42D3F52}" dt="2023-05-16T13:34:07.699" v="937" actId="962"/>
          <ac:picMkLst>
            <pc:docMk/>
            <pc:sldMk cId="0" sldId="264"/>
            <ac:picMk id="114" creationId="{00000000-0000-0000-0000-000000000000}"/>
          </ac:picMkLst>
        </pc:picChg>
        <pc:picChg chg="mod">
          <ac:chgData name="Lindholm, Tanja M" userId="5bf6bc2c-77e5-4689-b057-cac31ffb349b" providerId="ADAL" clId="{C3E42F46-E779-4592-A559-223FC42D3F52}" dt="2023-05-16T13:34:21.360" v="941" actId="962"/>
          <ac:picMkLst>
            <pc:docMk/>
            <pc:sldMk cId="0" sldId="264"/>
            <ac:picMk id="115" creationId="{00000000-0000-0000-0000-000000000000}"/>
          </ac:picMkLst>
        </pc:picChg>
        <pc:picChg chg="mod">
          <ac:chgData name="Lindholm, Tanja M" userId="5bf6bc2c-77e5-4689-b057-cac31ffb349b" providerId="ADAL" clId="{C3E42F46-E779-4592-A559-223FC42D3F52}" dt="2023-05-16T13:30:09.429" v="901" actId="962"/>
          <ac:picMkLst>
            <pc:docMk/>
            <pc:sldMk cId="0" sldId="264"/>
            <ac:picMk id="119" creationId="{00000000-0000-0000-0000-000000000000}"/>
          </ac:picMkLst>
        </pc:picChg>
      </pc:sldChg>
      <pc:sldChg chg="modSp mod">
        <pc:chgData name="Lindholm, Tanja M" userId="5bf6bc2c-77e5-4689-b057-cac31ffb349b" providerId="ADAL" clId="{C3E42F46-E779-4592-A559-223FC42D3F52}" dt="2023-05-17T11:44:19.457" v="3433" actId="20577"/>
        <pc:sldMkLst>
          <pc:docMk/>
          <pc:sldMk cId="0" sldId="265"/>
        </pc:sldMkLst>
        <pc:spChg chg="mod">
          <ac:chgData name="Lindholm, Tanja M" userId="5bf6bc2c-77e5-4689-b057-cac31ffb349b" providerId="ADAL" clId="{C3E42F46-E779-4592-A559-223FC42D3F52}" dt="2023-05-17T09:46:27.347" v="2350" actId="207"/>
          <ac:spMkLst>
            <pc:docMk/>
            <pc:sldMk cId="0" sldId="265"/>
            <ac:spMk id="124" creationId="{00000000-0000-0000-0000-000000000000}"/>
          </ac:spMkLst>
        </pc:spChg>
        <pc:spChg chg="ord">
          <ac:chgData name="Lindholm, Tanja M" userId="5bf6bc2c-77e5-4689-b057-cac31ffb349b" providerId="ADAL" clId="{C3E42F46-E779-4592-A559-223FC42D3F52}" dt="2023-05-16T13:42:10.371" v="1735"/>
          <ac:spMkLst>
            <pc:docMk/>
            <pc:sldMk cId="0" sldId="265"/>
            <ac:spMk id="125" creationId="{00000000-0000-0000-0000-000000000000}"/>
          </ac:spMkLst>
        </pc:spChg>
        <pc:spChg chg="mod">
          <ac:chgData name="Lindholm, Tanja M" userId="5bf6bc2c-77e5-4689-b057-cac31ffb349b" providerId="ADAL" clId="{C3E42F46-E779-4592-A559-223FC42D3F52}" dt="2023-05-17T11:44:19.457" v="3433" actId="20577"/>
          <ac:spMkLst>
            <pc:docMk/>
            <pc:sldMk cId="0" sldId="265"/>
            <ac:spMk id="126" creationId="{00000000-0000-0000-0000-000000000000}"/>
          </ac:spMkLst>
        </pc:spChg>
        <pc:spChg chg="mod">
          <ac:chgData name="Lindholm, Tanja M" userId="5bf6bc2c-77e5-4689-b057-cac31ffb349b" providerId="ADAL" clId="{C3E42F46-E779-4592-A559-223FC42D3F52}" dt="2023-05-16T11:27:39.187" v="364" actId="2711"/>
          <ac:spMkLst>
            <pc:docMk/>
            <pc:sldMk cId="0" sldId="265"/>
            <ac:spMk id="127" creationId="{00000000-0000-0000-0000-000000000000}"/>
          </ac:spMkLst>
        </pc:spChg>
        <pc:spChg chg="mod">
          <ac:chgData name="Lindholm, Tanja M" userId="5bf6bc2c-77e5-4689-b057-cac31ffb349b" providerId="ADAL" clId="{C3E42F46-E779-4592-A559-223FC42D3F52}" dt="2023-05-16T13:30:13.839" v="902" actId="962"/>
          <ac:spMkLst>
            <pc:docMk/>
            <pc:sldMk cId="0" sldId="265"/>
            <ac:spMk id="128" creationId="{00000000-0000-0000-0000-000000000000}"/>
          </ac:spMkLst>
        </pc:spChg>
      </pc:sldChg>
      <pc:sldChg chg="modSp mod">
        <pc:chgData name="Lindholm, Tanja M" userId="5bf6bc2c-77e5-4689-b057-cac31ffb349b" providerId="ADAL" clId="{C3E42F46-E779-4592-A559-223FC42D3F52}" dt="2023-05-17T09:47:48.247" v="2388" actId="207"/>
        <pc:sldMkLst>
          <pc:docMk/>
          <pc:sldMk cId="0" sldId="266"/>
        </pc:sldMkLst>
        <pc:spChg chg="mod">
          <ac:chgData name="Lindholm, Tanja M" userId="5bf6bc2c-77e5-4689-b057-cac31ffb349b" providerId="ADAL" clId="{C3E42F46-E779-4592-A559-223FC42D3F52}" dt="2023-05-16T12:22:02.090" v="695" actId="1076"/>
          <ac:spMkLst>
            <pc:docMk/>
            <pc:sldMk cId="0" sldId="266"/>
            <ac:spMk id="133" creationId="{00000000-0000-0000-0000-000000000000}"/>
          </ac:spMkLst>
        </pc:spChg>
        <pc:spChg chg="mod">
          <ac:chgData name="Lindholm, Tanja M" userId="5bf6bc2c-77e5-4689-b057-cac31ffb349b" providerId="ADAL" clId="{C3E42F46-E779-4592-A559-223FC42D3F52}" dt="2023-05-17T09:47:48.247" v="2388" actId="207"/>
          <ac:spMkLst>
            <pc:docMk/>
            <pc:sldMk cId="0" sldId="266"/>
            <ac:spMk id="134" creationId="{00000000-0000-0000-0000-000000000000}"/>
          </ac:spMkLst>
        </pc:spChg>
        <pc:spChg chg="mod">
          <ac:chgData name="Lindholm, Tanja M" userId="5bf6bc2c-77e5-4689-b057-cac31ffb349b" providerId="ADAL" clId="{C3E42F46-E779-4592-A559-223FC42D3F52}" dt="2023-05-16T13:30:46.800" v="906" actId="207"/>
          <ac:spMkLst>
            <pc:docMk/>
            <pc:sldMk cId="0" sldId="266"/>
            <ac:spMk id="135" creationId="{00000000-0000-0000-0000-000000000000}"/>
          </ac:spMkLst>
        </pc:spChg>
        <pc:spChg chg="mod">
          <ac:chgData name="Lindholm, Tanja M" userId="5bf6bc2c-77e5-4689-b057-cac31ffb349b" providerId="ADAL" clId="{C3E42F46-E779-4592-A559-223FC42D3F52}" dt="2023-05-16T13:30:20.359" v="903" actId="962"/>
          <ac:spMkLst>
            <pc:docMk/>
            <pc:sldMk cId="0" sldId="266"/>
            <ac:spMk id="136" creationId="{00000000-0000-0000-0000-000000000000}"/>
          </ac:spMkLst>
        </pc:spChg>
      </pc:sldChg>
      <pc:sldChg chg="modSp mod modNotesTx">
        <pc:chgData name="Lindholm, Tanja M" userId="5bf6bc2c-77e5-4689-b057-cac31ffb349b" providerId="ADAL" clId="{C3E42F46-E779-4592-A559-223FC42D3F52}" dt="2023-05-17T11:44:30.550" v="3435" actId="20577"/>
        <pc:sldMkLst>
          <pc:docMk/>
          <pc:sldMk cId="0" sldId="267"/>
        </pc:sldMkLst>
        <pc:spChg chg="mod">
          <ac:chgData name="Lindholm, Tanja M" userId="5bf6bc2c-77e5-4689-b057-cac31ffb349b" providerId="ADAL" clId="{C3E42F46-E779-4592-A559-223FC42D3F52}" dt="2023-05-17T09:48:13.797" v="2403" actId="20577"/>
          <ac:spMkLst>
            <pc:docMk/>
            <pc:sldMk cId="0" sldId="267"/>
            <ac:spMk id="141" creationId="{00000000-0000-0000-0000-000000000000}"/>
          </ac:spMkLst>
        </pc:spChg>
        <pc:spChg chg="mod">
          <ac:chgData name="Lindholm, Tanja M" userId="5bf6bc2c-77e5-4689-b057-cac31ffb349b" providerId="ADAL" clId="{C3E42F46-E779-4592-A559-223FC42D3F52}" dt="2023-05-17T11:44:30.550" v="3435" actId="20577"/>
          <ac:spMkLst>
            <pc:docMk/>
            <pc:sldMk cId="0" sldId="267"/>
            <ac:spMk id="142" creationId="{00000000-0000-0000-0000-000000000000}"/>
          </ac:spMkLst>
        </pc:spChg>
        <pc:spChg chg="mod">
          <ac:chgData name="Lindholm, Tanja M" userId="5bf6bc2c-77e5-4689-b057-cac31ffb349b" providerId="ADAL" clId="{C3E42F46-E779-4592-A559-223FC42D3F52}" dt="2023-05-16T13:30:56.159" v="907" actId="962"/>
          <ac:spMkLst>
            <pc:docMk/>
            <pc:sldMk cId="0" sldId="267"/>
            <ac:spMk id="143" creationId="{00000000-0000-0000-0000-000000000000}"/>
          </ac:spMkLst>
        </pc:spChg>
      </pc:sldChg>
      <pc:sldChg chg="modSp mod">
        <pc:chgData name="Lindholm, Tanja M" userId="5bf6bc2c-77e5-4689-b057-cac31ffb349b" providerId="ADAL" clId="{C3E42F46-E779-4592-A559-223FC42D3F52}" dt="2023-05-17T09:50:54.897" v="2444" actId="20577"/>
        <pc:sldMkLst>
          <pc:docMk/>
          <pc:sldMk cId="0" sldId="268"/>
        </pc:sldMkLst>
        <pc:spChg chg="mod">
          <ac:chgData name="Lindholm, Tanja M" userId="5bf6bc2c-77e5-4689-b057-cac31ffb349b" providerId="ADAL" clId="{C3E42F46-E779-4592-A559-223FC42D3F52}" dt="2023-05-17T09:49:50.380" v="2438" actId="20577"/>
          <ac:spMkLst>
            <pc:docMk/>
            <pc:sldMk cId="0" sldId="268"/>
            <ac:spMk id="148" creationId="{00000000-0000-0000-0000-000000000000}"/>
          </ac:spMkLst>
        </pc:spChg>
        <pc:spChg chg="mod">
          <ac:chgData name="Lindholm, Tanja M" userId="5bf6bc2c-77e5-4689-b057-cac31ffb349b" providerId="ADAL" clId="{C3E42F46-E779-4592-A559-223FC42D3F52}" dt="2023-05-17T09:50:54.897" v="2444" actId="20577"/>
          <ac:spMkLst>
            <pc:docMk/>
            <pc:sldMk cId="0" sldId="268"/>
            <ac:spMk id="149" creationId="{00000000-0000-0000-0000-000000000000}"/>
          </ac:spMkLst>
        </pc:spChg>
        <pc:spChg chg="mod">
          <ac:chgData name="Lindholm, Tanja M" userId="5bf6bc2c-77e5-4689-b057-cac31ffb349b" providerId="ADAL" clId="{C3E42F46-E779-4592-A559-223FC42D3F52}" dt="2023-05-16T13:30:59.722" v="908" actId="962"/>
          <ac:spMkLst>
            <pc:docMk/>
            <pc:sldMk cId="0" sldId="268"/>
            <ac:spMk id="150" creationId="{00000000-0000-0000-0000-000000000000}"/>
          </ac:spMkLst>
        </pc:spChg>
      </pc:sldChg>
      <pc:sldChg chg="addSp modSp mod">
        <pc:chgData name="Lindholm, Tanja M" userId="5bf6bc2c-77e5-4689-b057-cac31ffb349b" providerId="ADAL" clId="{C3E42F46-E779-4592-A559-223FC42D3F52}" dt="2023-05-17T09:53:00.197" v="2508" actId="20577"/>
        <pc:sldMkLst>
          <pc:docMk/>
          <pc:sldMk cId="0" sldId="269"/>
        </pc:sldMkLst>
        <pc:spChg chg="add mod">
          <ac:chgData name="Lindholm, Tanja M" userId="5bf6bc2c-77e5-4689-b057-cac31ffb349b" providerId="ADAL" clId="{C3E42F46-E779-4592-A559-223FC42D3F52}" dt="2023-05-16T12:12:05.891" v="401" actId="1076"/>
          <ac:spMkLst>
            <pc:docMk/>
            <pc:sldMk cId="0" sldId="269"/>
            <ac:spMk id="3" creationId="{2E5BF326-2CE5-233D-BF92-01426242AC6A}"/>
          </ac:spMkLst>
        </pc:spChg>
        <pc:spChg chg="mod">
          <ac:chgData name="Lindholm, Tanja M" userId="5bf6bc2c-77e5-4689-b057-cac31ffb349b" providerId="ADAL" clId="{C3E42F46-E779-4592-A559-223FC42D3F52}" dt="2023-05-17T09:52:07.430" v="2465" actId="20577"/>
          <ac:spMkLst>
            <pc:docMk/>
            <pc:sldMk cId="0" sldId="269"/>
            <ac:spMk id="156" creationId="{00000000-0000-0000-0000-000000000000}"/>
          </ac:spMkLst>
        </pc:spChg>
        <pc:spChg chg="mod">
          <ac:chgData name="Lindholm, Tanja M" userId="5bf6bc2c-77e5-4689-b057-cac31ffb349b" providerId="ADAL" clId="{C3E42F46-E779-4592-A559-223FC42D3F52}" dt="2023-05-17T09:53:00.197" v="2508" actId="20577"/>
          <ac:spMkLst>
            <pc:docMk/>
            <pc:sldMk cId="0" sldId="269"/>
            <ac:spMk id="158" creationId="{00000000-0000-0000-0000-000000000000}"/>
          </ac:spMkLst>
        </pc:spChg>
        <pc:picChg chg="mod">
          <ac:chgData name="Lindholm, Tanja M" userId="5bf6bc2c-77e5-4689-b057-cac31ffb349b" providerId="ADAL" clId="{C3E42F46-E779-4592-A559-223FC42D3F52}" dt="2023-05-16T13:31:05.205" v="909" actId="962"/>
          <ac:picMkLst>
            <pc:docMk/>
            <pc:sldMk cId="0" sldId="269"/>
            <ac:picMk id="157" creationId="{00000000-0000-0000-0000-000000000000}"/>
          </ac:picMkLst>
        </pc:picChg>
      </pc:sldChg>
      <pc:sldChg chg="delSp modSp mod">
        <pc:chgData name="Lindholm, Tanja M" userId="5bf6bc2c-77e5-4689-b057-cac31ffb349b" providerId="ADAL" clId="{C3E42F46-E779-4592-A559-223FC42D3F52}" dt="2023-05-16T13:31:09.269" v="910" actId="962"/>
        <pc:sldMkLst>
          <pc:docMk/>
          <pc:sldMk cId="0" sldId="270"/>
        </pc:sldMkLst>
        <pc:spChg chg="mod">
          <ac:chgData name="Lindholm, Tanja M" userId="5bf6bc2c-77e5-4689-b057-cac31ffb349b" providerId="ADAL" clId="{C3E42F46-E779-4592-A559-223FC42D3F52}" dt="2023-05-16T12:22:49.272" v="701" actId="1076"/>
          <ac:spMkLst>
            <pc:docMk/>
            <pc:sldMk cId="0" sldId="270"/>
            <ac:spMk id="163" creationId="{00000000-0000-0000-0000-000000000000}"/>
          </ac:spMkLst>
        </pc:spChg>
        <pc:spChg chg="mod">
          <ac:chgData name="Lindholm, Tanja M" userId="5bf6bc2c-77e5-4689-b057-cac31ffb349b" providerId="ADAL" clId="{C3E42F46-E779-4592-A559-223FC42D3F52}" dt="2023-05-16T12:23:31.820" v="708" actId="1076"/>
          <ac:spMkLst>
            <pc:docMk/>
            <pc:sldMk cId="0" sldId="270"/>
            <ac:spMk id="164" creationId="{00000000-0000-0000-0000-000000000000}"/>
          </ac:spMkLst>
        </pc:spChg>
        <pc:spChg chg="del">
          <ac:chgData name="Lindholm, Tanja M" userId="5bf6bc2c-77e5-4689-b057-cac31ffb349b" providerId="ADAL" clId="{C3E42F46-E779-4592-A559-223FC42D3F52}" dt="2023-05-16T09:48:45.001" v="104" actId="478"/>
          <ac:spMkLst>
            <pc:docMk/>
            <pc:sldMk cId="0" sldId="270"/>
            <ac:spMk id="165" creationId="{00000000-0000-0000-0000-000000000000}"/>
          </ac:spMkLst>
        </pc:spChg>
        <pc:spChg chg="mod">
          <ac:chgData name="Lindholm, Tanja M" userId="5bf6bc2c-77e5-4689-b057-cac31ffb349b" providerId="ADAL" clId="{C3E42F46-E779-4592-A559-223FC42D3F52}" dt="2023-05-16T12:23:20.861" v="707" actId="403"/>
          <ac:spMkLst>
            <pc:docMk/>
            <pc:sldMk cId="0" sldId="270"/>
            <ac:spMk id="166" creationId="{00000000-0000-0000-0000-000000000000}"/>
          </ac:spMkLst>
        </pc:spChg>
        <pc:picChg chg="mod">
          <ac:chgData name="Lindholm, Tanja M" userId="5bf6bc2c-77e5-4689-b057-cac31ffb349b" providerId="ADAL" clId="{C3E42F46-E779-4592-A559-223FC42D3F52}" dt="2023-05-16T13:31:09.269" v="910" actId="962"/>
          <ac:picMkLst>
            <pc:docMk/>
            <pc:sldMk cId="0" sldId="270"/>
            <ac:picMk id="167" creationId="{00000000-0000-0000-0000-000000000000}"/>
          </ac:picMkLst>
        </pc:picChg>
      </pc:sldChg>
      <pc:sldChg chg="addSp modSp mod modNotesTx">
        <pc:chgData name="Lindholm, Tanja M" userId="5bf6bc2c-77e5-4689-b057-cac31ffb349b" providerId="ADAL" clId="{C3E42F46-E779-4592-A559-223FC42D3F52}" dt="2023-05-17T09:56:54.897" v="2627" actId="20577"/>
        <pc:sldMkLst>
          <pc:docMk/>
          <pc:sldMk cId="0" sldId="271"/>
        </pc:sldMkLst>
        <pc:spChg chg="add mod">
          <ac:chgData name="Lindholm, Tanja M" userId="5bf6bc2c-77e5-4689-b057-cac31ffb349b" providerId="ADAL" clId="{C3E42F46-E779-4592-A559-223FC42D3F52}" dt="2023-05-17T06:58:08.860" v="1831" actId="1076"/>
          <ac:spMkLst>
            <pc:docMk/>
            <pc:sldMk cId="0" sldId="271"/>
            <ac:spMk id="3" creationId="{D949BDE3-CF1E-48D1-B98D-DDE199CCD805}"/>
          </ac:spMkLst>
        </pc:spChg>
        <pc:spChg chg="mod">
          <ac:chgData name="Lindholm, Tanja M" userId="5bf6bc2c-77e5-4689-b057-cac31ffb349b" providerId="ADAL" clId="{C3E42F46-E779-4592-A559-223FC42D3F52}" dt="2023-05-17T09:53:39.797" v="2513" actId="20577"/>
          <ac:spMkLst>
            <pc:docMk/>
            <pc:sldMk cId="0" sldId="271"/>
            <ac:spMk id="172" creationId="{00000000-0000-0000-0000-000000000000}"/>
          </ac:spMkLst>
        </pc:spChg>
        <pc:spChg chg="mod">
          <ac:chgData name="Lindholm, Tanja M" userId="5bf6bc2c-77e5-4689-b057-cac31ffb349b" providerId="ADAL" clId="{C3E42F46-E779-4592-A559-223FC42D3F52}" dt="2023-05-17T09:56:54.897" v="2627" actId="20577"/>
          <ac:spMkLst>
            <pc:docMk/>
            <pc:sldMk cId="0" sldId="271"/>
            <ac:spMk id="173" creationId="{00000000-0000-0000-0000-000000000000}"/>
          </ac:spMkLst>
        </pc:spChg>
        <pc:picChg chg="mod">
          <ac:chgData name="Lindholm, Tanja M" userId="5bf6bc2c-77e5-4689-b057-cac31ffb349b" providerId="ADAL" clId="{C3E42F46-E779-4592-A559-223FC42D3F52}" dt="2023-05-16T13:31:13.722" v="911" actId="962"/>
          <ac:picMkLst>
            <pc:docMk/>
            <pc:sldMk cId="0" sldId="271"/>
            <ac:picMk id="174" creationId="{00000000-0000-0000-0000-000000000000}"/>
          </ac:picMkLst>
        </pc:picChg>
      </pc:sldChg>
      <pc:sldChg chg="modSp del mod">
        <pc:chgData name="Lindholm, Tanja M" userId="5bf6bc2c-77e5-4689-b057-cac31ffb349b" providerId="ADAL" clId="{C3E42F46-E779-4592-A559-223FC42D3F52}" dt="2023-05-16T13:32:35.516" v="924" actId="47"/>
        <pc:sldMkLst>
          <pc:docMk/>
          <pc:sldMk cId="0" sldId="272"/>
        </pc:sldMkLst>
        <pc:picChg chg="mod">
          <ac:chgData name="Lindholm, Tanja M" userId="5bf6bc2c-77e5-4689-b057-cac31ffb349b" providerId="ADAL" clId="{C3E42F46-E779-4592-A559-223FC42D3F52}" dt="2023-05-16T13:31:21.322" v="912" actId="962"/>
          <ac:picMkLst>
            <pc:docMk/>
            <pc:sldMk cId="0" sldId="272"/>
            <ac:picMk id="181" creationId="{00000000-0000-0000-0000-000000000000}"/>
          </ac:picMkLst>
        </pc:picChg>
      </pc:sldChg>
      <pc:sldChg chg="addSp delSp modSp mod modNotesTx">
        <pc:chgData name="Lindholm, Tanja M" userId="5bf6bc2c-77e5-4689-b057-cac31ffb349b" providerId="ADAL" clId="{C3E42F46-E779-4592-A559-223FC42D3F52}" dt="2023-05-17T12:04:05.436" v="3438" actId="20577"/>
        <pc:sldMkLst>
          <pc:docMk/>
          <pc:sldMk cId="0" sldId="273"/>
        </pc:sldMkLst>
        <pc:spChg chg="add del">
          <ac:chgData name="Lindholm, Tanja M" userId="5bf6bc2c-77e5-4689-b057-cac31ffb349b" providerId="ADAL" clId="{C3E42F46-E779-4592-A559-223FC42D3F52}" dt="2023-05-16T12:15:15.380" v="412" actId="22"/>
          <ac:spMkLst>
            <pc:docMk/>
            <pc:sldMk cId="0" sldId="273"/>
            <ac:spMk id="3" creationId="{4AEE3129-1DB4-847E-456B-948EB3057D42}"/>
          </ac:spMkLst>
        </pc:spChg>
        <pc:spChg chg="add mod">
          <ac:chgData name="Lindholm, Tanja M" userId="5bf6bc2c-77e5-4689-b057-cac31ffb349b" providerId="ADAL" clId="{C3E42F46-E779-4592-A559-223FC42D3F52}" dt="2023-05-17T12:04:05.436" v="3438" actId="20577"/>
          <ac:spMkLst>
            <pc:docMk/>
            <pc:sldMk cId="0" sldId="273"/>
            <ac:spMk id="5" creationId="{7F091A95-4D0E-B2C0-6ECD-E676E4A04B92}"/>
          </ac:spMkLst>
        </pc:spChg>
        <pc:spChg chg="mod">
          <ac:chgData name="Lindholm, Tanja M" userId="5bf6bc2c-77e5-4689-b057-cac31ffb349b" providerId="ADAL" clId="{C3E42F46-E779-4592-A559-223FC42D3F52}" dt="2023-05-16T12:14:56.830" v="404" actId="20577"/>
          <ac:spMkLst>
            <pc:docMk/>
            <pc:sldMk cId="0" sldId="273"/>
            <ac:spMk id="186" creationId="{00000000-0000-0000-0000-000000000000}"/>
          </ac:spMkLst>
        </pc:spChg>
      </pc:sldChg>
      <pc:sldChg chg="addSp modSp mod modNotesTx">
        <pc:chgData name="Lindholm, Tanja M" userId="5bf6bc2c-77e5-4689-b057-cac31ffb349b" providerId="ADAL" clId="{C3E42F46-E779-4592-A559-223FC42D3F52}" dt="2023-05-17T10:00:42.696" v="2768" actId="20577"/>
        <pc:sldMkLst>
          <pc:docMk/>
          <pc:sldMk cId="0" sldId="274"/>
        </pc:sldMkLst>
        <pc:spChg chg="add mod">
          <ac:chgData name="Lindholm, Tanja M" userId="5bf6bc2c-77e5-4689-b057-cac31ffb349b" providerId="ADAL" clId="{C3E42F46-E779-4592-A559-223FC42D3F52}" dt="2023-05-17T06:58:30.071" v="1833"/>
          <ac:spMkLst>
            <pc:docMk/>
            <pc:sldMk cId="0" sldId="274"/>
            <ac:spMk id="2" creationId="{9A9955E8-9DFB-E657-75C6-30B95743A76A}"/>
          </ac:spMkLst>
        </pc:spChg>
        <pc:spChg chg="mod">
          <ac:chgData name="Lindholm, Tanja M" userId="5bf6bc2c-77e5-4689-b057-cac31ffb349b" providerId="ADAL" clId="{C3E42F46-E779-4592-A559-223FC42D3F52}" dt="2023-05-17T06:58:36.057" v="1834" actId="207"/>
          <ac:spMkLst>
            <pc:docMk/>
            <pc:sldMk cId="0" sldId="274"/>
            <ac:spMk id="191" creationId="{00000000-0000-0000-0000-000000000000}"/>
          </ac:spMkLst>
        </pc:spChg>
        <pc:spChg chg="mod">
          <ac:chgData name="Lindholm, Tanja M" userId="5bf6bc2c-77e5-4689-b057-cac31ffb349b" providerId="ADAL" clId="{C3E42F46-E779-4592-A559-223FC42D3F52}" dt="2023-05-17T10:00:42.696" v="2768" actId="20577"/>
          <ac:spMkLst>
            <pc:docMk/>
            <pc:sldMk cId="0" sldId="274"/>
            <ac:spMk id="192" creationId="{00000000-0000-0000-0000-000000000000}"/>
          </ac:spMkLst>
        </pc:spChg>
        <pc:spChg chg="mod">
          <ac:chgData name="Lindholm, Tanja M" userId="5bf6bc2c-77e5-4689-b057-cac31ffb349b" providerId="ADAL" clId="{C3E42F46-E779-4592-A559-223FC42D3F52}" dt="2023-05-17T06:58:26.345" v="1832" actId="1076"/>
          <ac:spMkLst>
            <pc:docMk/>
            <pc:sldMk cId="0" sldId="274"/>
            <ac:spMk id="193" creationId="{00000000-0000-0000-0000-000000000000}"/>
          </ac:spMkLst>
        </pc:spChg>
        <pc:picChg chg="mod">
          <ac:chgData name="Lindholm, Tanja M" userId="5bf6bc2c-77e5-4689-b057-cac31ffb349b" providerId="ADAL" clId="{C3E42F46-E779-4592-A559-223FC42D3F52}" dt="2023-05-16T13:32:42.360" v="925" actId="962"/>
          <ac:picMkLst>
            <pc:docMk/>
            <pc:sldMk cId="0" sldId="274"/>
            <ac:picMk id="194" creationId="{00000000-0000-0000-0000-000000000000}"/>
          </ac:picMkLst>
        </pc:picChg>
      </pc:sldChg>
      <pc:sldChg chg="modSp mod">
        <pc:chgData name="Lindholm, Tanja M" userId="5bf6bc2c-77e5-4689-b057-cac31ffb349b" providerId="ADAL" clId="{C3E42F46-E779-4592-A559-223FC42D3F52}" dt="2023-05-17T06:58:52.104" v="1836" actId="1076"/>
        <pc:sldMkLst>
          <pc:docMk/>
          <pc:sldMk cId="0" sldId="275"/>
        </pc:sldMkLst>
        <pc:spChg chg="mod">
          <ac:chgData name="Lindholm, Tanja M" userId="5bf6bc2c-77e5-4689-b057-cac31ffb349b" providerId="ADAL" clId="{C3E42F46-E779-4592-A559-223FC42D3F52}" dt="2023-05-17T06:58:46.823" v="1835" actId="1076"/>
          <ac:spMkLst>
            <pc:docMk/>
            <pc:sldMk cId="0" sldId="275"/>
            <ac:spMk id="199" creationId="{00000000-0000-0000-0000-000000000000}"/>
          </ac:spMkLst>
        </pc:spChg>
        <pc:spChg chg="mod">
          <ac:chgData name="Lindholm, Tanja M" userId="5bf6bc2c-77e5-4689-b057-cac31ffb349b" providerId="ADAL" clId="{C3E42F46-E779-4592-A559-223FC42D3F52}" dt="2023-05-17T06:58:52.104" v="1836" actId="1076"/>
          <ac:spMkLst>
            <pc:docMk/>
            <pc:sldMk cId="0" sldId="275"/>
            <ac:spMk id="202" creationId="{00000000-0000-0000-0000-000000000000}"/>
          </ac:spMkLst>
        </pc:spChg>
        <pc:picChg chg="mod">
          <ac:chgData name="Lindholm, Tanja M" userId="5bf6bc2c-77e5-4689-b057-cac31ffb349b" providerId="ADAL" clId="{C3E42F46-E779-4592-A559-223FC42D3F52}" dt="2023-05-16T13:32:46.088" v="926" actId="962"/>
          <ac:picMkLst>
            <pc:docMk/>
            <pc:sldMk cId="0" sldId="275"/>
            <ac:picMk id="200" creationId="{00000000-0000-0000-0000-000000000000}"/>
          </ac:picMkLst>
        </pc:picChg>
        <pc:picChg chg="mod">
          <ac:chgData name="Lindholm, Tanja M" userId="5bf6bc2c-77e5-4689-b057-cac31ffb349b" providerId="ADAL" clId="{C3E42F46-E779-4592-A559-223FC42D3F52}" dt="2023-05-16T13:38:23.559" v="1545" actId="962"/>
          <ac:picMkLst>
            <pc:docMk/>
            <pc:sldMk cId="0" sldId="275"/>
            <ac:picMk id="201" creationId="{00000000-0000-0000-0000-000000000000}"/>
          </ac:picMkLst>
        </pc:picChg>
      </pc:sldChg>
      <pc:sldChg chg="addSp modSp mod">
        <pc:chgData name="Lindholm, Tanja M" userId="5bf6bc2c-77e5-4689-b057-cac31ffb349b" providerId="ADAL" clId="{C3E42F46-E779-4592-A559-223FC42D3F52}" dt="2023-05-17T11:44:42.684" v="3437" actId="20577"/>
        <pc:sldMkLst>
          <pc:docMk/>
          <pc:sldMk cId="0" sldId="276"/>
        </pc:sldMkLst>
        <pc:spChg chg="add mod">
          <ac:chgData name="Lindholm, Tanja M" userId="5bf6bc2c-77e5-4689-b057-cac31ffb349b" providerId="ADAL" clId="{C3E42F46-E779-4592-A559-223FC42D3F52}" dt="2023-05-17T06:59:53.846" v="1847"/>
          <ac:spMkLst>
            <pc:docMk/>
            <pc:sldMk cId="0" sldId="276"/>
            <ac:spMk id="2" creationId="{89D4AF7E-972E-3F5E-AC36-968CD031C35E}"/>
          </ac:spMkLst>
        </pc:spChg>
        <pc:spChg chg="mod ord">
          <ac:chgData name="Lindholm, Tanja M" userId="5bf6bc2c-77e5-4689-b057-cac31ffb349b" providerId="ADAL" clId="{C3E42F46-E779-4592-A559-223FC42D3F52}" dt="2023-05-17T10:02:16.323" v="2816" actId="20577"/>
          <ac:spMkLst>
            <pc:docMk/>
            <pc:sldMk cId="0" sldId="276"/>
            <ac:spMk id="207" creationId="{00000000-0000-0000-0000-000000000000}"/>
          </ac:spMkLst>
        </pc:spChg>
        <pc:spChg chg="mod ord">
          <ac:chgData name="Lindholm, Tanja M" userId="5bf6bc2c-77e5-4689-b057-cac31ffb349b" providerId="ADAL" clId="{C3E42F46-E779-4592-A559-223FC42D3F52}" dt="2023-05-16T13:43:03.009" v="1748"/>
          <ac:spMkLst>
            <pc:docMk/>
            <pc:sldMk cId="0" sldId="276"/>
            <ac:spMk id="209" creationId="{00000000-0000-0000-0000-000000000000}"/>
          </ac:spMkLst>
        </pc:spChg>
        <pc:spChg chg="mod ord">
          <ac:chgData name="Lindholm, Tanja M" userId="5bf6bc2c-77e5-4689-b057-cac31ffb349b" providerId="ADAL" clId="{C3E42F46-E779-4592-A559-223FC42D3F52}" dt="2023-05-17T11:44:42.684" v="3437" actId="20577"/>
          <ac:spMkLst>
            <pc:docMk/>
            <pc:sldMk cId="0" sldId="276"/>
            <ac:spMk id="210" creationId="{00000000-0000-0000-0000-000000000000}"/>
          </ac:spMkLst>
        </pc:spChg>
        <pc:spChg chg="mod">
          <ac:chgData name="Lindholm, Tanja M" userId="5bf6bc2c-77e5-4689-b057-cac31ffb349b" providerId="ADAL" clId="{C3E42F46-E779-4592-A559-223FC42D3F52}" dt="2023-05-17T10:07:47.446" v="2994" actId="20577"/>
          <ac:spMkLst>
            <pc:docMk/>
            <pc:sldMk cId="0" sldId="276"/>
            <ac:spMk id="211" creationId="{00000000-0000-0000-0000-000000000000}"/>
          </ac:spMkLst>
        </pc:spChg>
        <pc:picChg chg="mod ord">
          <ac:chgData name="Lindholm, Tanja M" userId="5bf6bc2c-77e5-4689-b057-cac31ffb349b" providerId="ADAL" clId="{C3E42F46-E779-4592-A559-223FC42D3F52}" dt="2023-05-16T13:42:42.429" v="1740"/>
          <ac:picMkLst>
            <pc:docMk/>
            <pc:sldMk cId="0" sldId="276"/>
            <ac:picMk id="208" creationId="{00000000-0000-0000-0000-000000000000}"/>
          </ac:picMkLst>
        </pc:picChg>
      </pc:sldChg>
      <pc:sldChg chg="addSp modSp mod">
        <pc:chgData name="Lindholm, Tanja M" userId="5bf6bc2c-77e5-4689-b057-cac31ffb349b" providerId="ADAL" clId="{C3E42F46-E779-4592-A559-223FC42D3F52}" dt="2023-05-17T10:10:12.397" v="3067" actId="20577"/>
        <pc:sldMkLst>
          <pc:docMk/>
          <pc:sldMk cId="0" sldId="277"/>
        </pc:sldMkLst>
        <pc:spChg chg="add mod">
          <ac:chgData name="Lindholm, Tanja M" userId="5bf6bc2c-77e5-4689-b057-cac31ffb349b" providerId="ADAL" clId="{C3E42F46-E779-4592-A559-223FC42D3F52}" dt="2023-05-17T07:00:00.308" v="1848"/>
          <ac:spMkLst>
            <pc:docMk/>
            <pc:sldMk cId="0" sldId="277"/>
            <ac:spMk id="2" creationId="{AB8B2784-5DFB-E8C0-D411-5162EB689D4C}"/>
          </ac:spMkLst>
        </pc:spChg>
        <pc:spChg chg="mod">
          <ac:chgData name="Lindholm, Tanja M" userId="5bf6bc2c-77e5-4689-b057-cac31ffb349b" providerId="ADAL" clId="{C3E42F46-E779-4592-A559-223FC42D3F52}" dt="2023-05-16T10:58:15.073" v="241" actId="20577"/>
          <ac:spMkLst>
            <pc:docMk/>
            <pc:sldMk cId="0" sldId="277"/>
            <ac:spMk id="216" creationId="{00000000-0000-0000-0000-000000000000}"/>
          </ac:spMkLst>
        </pc:spChg>
        <pc:spChg chg="mod">
          <ac:chgData name="Lindholm, Tanja M" userId="5bf6bc2c-77e5-4689-b057-cac31ffb349b" providerId="ADAL" clId="{C3E42F46-E779-4592-A559-223FC42D3F52}" dt="2023-05-17T10:10:12.397" v="3067" actId="20577"/>
          <ac:spMkLst>
            <pc:docMk/>
            <pc:sldMk cId="0" sldId="277"/>
            <ac:spMk id="218" creationId="{00000000-0000-0000-0000-000000000000}"/>
          </ac:spMkLst>
        </pc:spChg>
        <pc:picChg chg="mod">
          <ac:chgData name="Lindholm, Tanja M" userId="5bf6bc2c-77e5-4689-b057-cac31ffb349b" providerId="ADAL" clId="{C3E42F46-E779-4592-A559-223FC42D3F52}" dt="2023-05-16T13:32:53.089" v="928" actId="962"/>
          <ac:picMkLst>
            <pc:docMk/>
            <pc:sldMk cId="0" sldId="277"/>
            <ac:picMk id="217" creationId="{00000000-0000-0000-0000-000000000000}"/>
          </ac:picMkLst>
        </pc:picChg>
      </pc:sldChg>
      <pc:sldChg chg="addSp modSp mod">
        <pc:chgData name="Lindholm, Tanja M" userId="5bf6bc2c-77e5-4689-b057-cac31ffb349b" providerId="ADAL" clId="{C3E42F46-E779-4592-A559-223FC42D3F52}" dt="2023-05-17T10:12:26.499" v="3137" actId="20577"/>
        <pc:sldMkLst>
          <pc:docMk/>
          <pc:sldMk cId="0" sldId="278"/>
        </pc:sldMkLst>
        <pc:spChg chg="add mod">
          <ac:chgData name="Lindholm, Tanja M" userId="5bf6bc2c-77e5-4689-b057-cac31ffb349b" providerId="ADAL" clId="{C3E42F46-E779-4592-A559-223FC42D3F52}" dt="2023-05-17T07:00:37.854" v="1849"/>
          <ac:spMkLst>
            <pc:docMk/>
            <pc:sldMk cId="0" sldId="278"/>
            <ac:spMk id="2" creationId="{49637A46-C123-225A-A2C4-ECBF65F9756F}"/>
          </ac:spMkLst>
        </pc:spChg>
        <pc:spChg chg="mod">
          <ac:chgData name="Lindholm, Tanja M" userId="5bf6bc2c-77e5-4689-b057-cac31ffb349b" providerId="ADAL" clId="{C3E42F46-E779-4592-A559-223FC42D3F52}" dt="2023-05-17T10:12:26.499" v="3137" actId="20577"/>
          <ac:spMkLst>
            <pc:docMk/>
            <pc:sldMk cId="0" sldId="278"/>
            <ac:spMk id="224" creationId="{00000000-0000-0000-0000-000000000000}"/>
          </ac:spMkLst>
        </pc:spChg>
        <pc:picChg chg="mod">
          <ac:chgData name="Lindholm, Tanja M" userId="5bf6bc2c-77e5-4689-b057-cac31ffb349b" providerId="ADAL" clId="{C3E42F46-E779-4592-A559-223FC42D3F52}" dt="2023-05-16T13:32:56.789" v="929" actId="962"/>
          <ac:picMkLst>
            <pc:docMk/>
            <pc:sldMk cId="0" sldId="278"/>
            <ac:picMk id="225" creationId="{00000000-0000-0000-0000-000000000000}"/>
          </ac:picMkLst>
        </pc:picChg>
      </pc:sldChg>
      <pc:sldChg chg="modSp mod">
        <pc:chgData name="Lindholm, Tanja M" userId="5bf6bc2c-77e5-4689-b057-cac31ffb349b" providerId="ADAL" clId="{C3E42F46-E779-4592-A559-223FC42D3F52}" dt="2023-05-17T10:12:46.932" v="3141" actId="20577"/>
        <pc:sldMkLst>
          <pc:docMk/>
          <pc:sldMk cId="0" sldId="279"/>
        </pc:sldMkLst>
        <pc:spChg chg="mod">
          <ac:chgData name="Lindholm, Tanja M" userId="5bf6bc2c-77e5-4689-b057-cac31ffb349b" providerId="ADAL" clId="{C3E42F46-E779-4592-A559-223FC42D3F52}" dt="2023-05-17T10:12:46.932" v="3141" actId="20577"/>
          <ac:spMkLst>
            <pc:docMk/>
            <pc:sldMk cId="0" sldId="279"/>
            <ac:spMk id="230" creationId="{00000000-0000-0000-0000-000000000000}"/>
          </ac:spMkLst>
        </pc:spChg>
        <pc:picChg chg="mod">
          <ac:chgData name="Lindholm, Tanja M" userId="5bf6bc2c-77e5-4689-b057-cac31ffb349b" providerId="ADAL" clId="{C3E42F46-E779-4592-A559-223FC42D3F52}" dt="2023-05-16T13:33:00.959" v="930" actId="962"/>
          <ac:picMkLst>
            <pc:docMk/>
            <pc:sldMk cId="0" sldId="279"/>
            <ac:picMk id="231" creationId="{00000000-0000-0000-0000-000000000000}"/>
          </ac:picMkLst>
        </pc:picChg>
        <pc:picChg chg="mod">
          <ac:chgData name="Lindholm, Tanja M" userId="5bf6bc2c-77e5-4689-b057-cac31ffb349b" providerId="ADAL" clId="{C3E42F46-E779-4592-A559-223FC42D3F52}" dt="2023-05-16T13:38:36.691" v="1547" actId="962"/>
          <ac:picMkLst>
            <pc:docMk/>
            <pc:sldMk cId="0" sldId="279"/>
            <ac:picMk id="232" creationId="{00000000-0000-0000-0000-000000000000}"/>
          </ac:picMkLst>
        </pc:picChg>
      </pc:sldChg>
      <pc:sldChg chg="addSp modSp mod">
        <pc:chgData name="Lindholm, Tanja M" userId="5bf6bc2c-77e5-4689-b057-cac31ffb349b" providerId="ADAL" clId="{C3E42F46-E779-4592-A559-223FC42D3F52}" dt="2023-05-17T10:15:52.696" v="3224"/>
        <pc:sldMkLst>
          <pc:docMk/>
          <pc:sldMk cId="0" sldId="280"/>
        </pc:sldMkLst>
        <pc:spChg chg="add mod">
          <ac:chgData name="Lindholm, Tanja M" userId="5bf6bc2c-77e5-4689-b057-cac31ffb349b" providerId="ADAL" clId="{C3E42F46-E779-4592-A559-223FC42D3F52}" dt="2023-05-17T07:00:46.340" v="1850"/>
          <ac:spMkLst>
            <pc:docMk/>
            <pc:sldMk cId="0" sldId="280"/>
            <ac:spMk id="2" creationId="{E18033DB-C3DC-AC2D-31DB-909311D70634}"/>
          </ac:spMkLst>
        </pc:spChg>
        <pc:spChg chg="mod">
          <ac:chgData name="Lindholm, Tanja M" userId="5bf6bc2c-77e5-4689-b057-cac31ffb349b" providerId="ADAL" clId="{C3E42F46-E779-4592-A559-223FC42D3F52}" dt="2023-05-17T10:15:52.696" v="3224"/>
          <ac:spMkLst>
            <pc:docMk/>
            <pc:sldMk cId="0" sldId="280"/>
            <ac:spMk id="239" creationId="{00000000-0000-0000-0000-000000000000}"/>
          </ac:spMkLst>
        </pc:spChg>
        <pc:picChg chg="mod">
          <ac:chgData name="Lindholm, Tanja M" userId="5bf6bc2c-77e5-4689-b057-cac31ffb349b" providerId="ADAL" clId="{C3E42F46-E779-4592-A559-223FC42D3F52}" dt="2023-05-16T13:33:05.199" v="931" actId="962"/>
          <ac:picMkLst>
            <pc:docMk/>
            <pc:sldMk cId="0" sldId="280"/>
            <ac:picMk id="240" creationId="{00000000-0000-0000-0000-000000000000}"/>
          </ac:picMkLst>
        </pc:picChg>
      </pc:sldChg>
      <pc:sldChg chg="addSp modSp mod">
        <pc:chgData name="Lindholm, Tanja M" userId="5bf6bc2c-77e5-4689-b057-cac31ffb349b" providerId="ADAL" clId="{C3E42F46-E779-4592-A559-223FC42D3F52}" dt="2023-05-17T10:17:28.916" v="3294" actId="20577"/>
        <pc:sldMkLst>
          <pc:docMk/>
          <pc:sldMk cId="0" sldId="281"/>
        </pc:sldMkLst>
        <pc:spChg chg="add mod">
          <ac:chgData name="Lindholm, Tanja M" userId="5bf6bc2c-77e5-4689-b057-cac31ffb349b" providerId="ADAL" clId="{C3E42F46-E779-4592-A559-223FC42D3F52}" dt="2023-05-17T07:01:45.156" v="1854" actId="1076"/>
          <ac:spMkLst>
            <pc:docMk/>
            <pc:sldMk cId="0" sldId="281"/>
            <ac:spMk id="2" creationId="{5429FE68-A70B-68B3-70D9-D31F4D88B350}"/>
          </ac:spMkLst>
        </pc:spChg>
        <pc:spChg chg="mod">
          <ac:chgData name="Lindholm, Tanja M" userId="5bf6bc2c-77e5-4689-b057-cac31ffb349b" providerId="ADAL" clId="{C3E42F46-E779-4592-A559-223FC42D3F52}" dt="2023-05-16T12:25:57.570" v="721" actId="255"/>
          <ac:spMkLst>
            <pc:docMk/>
            <pc:sldMk cId="0" sldId="281"/>
            <ac:spMk id="245" creationId="{00000000-0000-0000-0000-000000000000}"/>
          </ac:spMkLst>
        </pc:spChg>
        <pc:spChg chg="mod">
          <ac:chgData name="Lindholm, Tanja M" userId="5bf6bc2c-77e5-4689-b057-cac31ffb349b" providerId="ADAL" clId="{C3E42F46-E779-4592-A559-223FC42D3F52}" dt="2023-05-17T10:17:28.916" v="3294" actId="20577"/>
          <ac:spMkLst>
            <pc:docMk/>
            <pc:sldMk cId="0" sldId="281"/>
            <ac:spMk id="246" creationId="{00000000-0000-0000-0000-000000000000}"/>
          </ac:spMkLst>
        </pc:spChg>
        <pc:spChg chg="mod ord">
          <ac:chgData name="Lindholm, Tanja M" userId="5bf6bc2c-77e5-4689-b057-cac31ffb349b" providerId="ADAL" clId="{C3E42F46-E779-4592-A559-223FC42D3F52}" dt="2023-05-17T07:01:07.752" v="1852" actId="1076"/>
          <ac:spMkLst>
            <pc:docMk/>
            <pc:sldMk cId="0" sldId="281"/>
            <ac:spMk id="248" creationId="{00000000-0000-0000-0000-000000000000}"/>
          </ac:spMkLst>
        </pc:spChg>
        <pc:picChg chg="mod ord">
          <ac:chgData name="Lindholm, Tanja M" userId="5bf6bc2c-77e5-4689-b057-cac31ffb349b" providerId="ADAL" clId="{C3E42F46-E779-4592-A559-223FC42D3F52}" dt="2023-05-17T07:01:02.946" v="1851" actId="1076"/>
          <ac:picMkLst>
            <pc:docMk/>
            <pc:sldMk cId="0" sldId="281"/>
            <ac:picMk id="247" creationId="{00000000-0000-0000-0000-000000000000}"/>
          </ac:picMkLst>
        </pc:picChg>
        <pc:picChg chg="mod">
          <ac:chgData name="Lindholm, Tanja M" userId="5bf6bc2c-77e5-4689-b057-cac31ffb349b" providerId="ADAL" clId="{C3E42F46-E779-4592-A559-223FC42D3F52}" dt="2023-05-16T13:33:08.760" v="932" actId="962"/>
          <ac:picMkLst>
            <pc:docMk/>
            <pc:sldMk cId="0" sldId="281"/>
            <ac:picMk id="250" creationId="{00000000-0000-0000-0000-000000000000}"/>
          </ac:picMkLst>
        </pc:picChg>
      </pc:sldChg>
      <pc:sldChg chg="modSp mod">
        <pc:chgData name="Lindholm, Tanja M" userId="5bf6bc2c-77e5-4689-b057-cac31ffb349b" providerId="ADAL" clId="{C3E42F46-E779-4592-A559-223FC42D3F52}" dt="2023-05-17T10:21:31.083" v="3412" actId="20577"/>
        <pc:sldMkLst>
          <pc:docMk/>
          <pc:sldMk cId="0" sldId="282"/>
        </pc:sldMkLst>
        <pc:spChg chg="mod">
          <ac:chgData name="Lindholm, Tanja M" userId="5bf6bc2c-77e5-4689-b057-cac31ffb349b" providerId="ADAL" clId="{C3E42F46-E779-4592-A559-223FC42D3F52}" dt="2023-05-17T10:17:52.900" v="3300" actId="20577"/>
          <ac:spMkLst>
            <pc:docMk/>
            <pc:sldMk cId="0" sldId="282"/>
            <ac:spMk id="255" creationId="{00000000-0000-0000-0000-000000000000}"/>
          </ac:spMkLst>
        </pc:spChg>
        <pc:spChg chg="mod">
          <ac:chgData name="Lindholm, Tanja M" userId="5bf6bc2c-77e5-4689-b057-cac31ffb349b" providerId="ADAL" clId="{C3E42F46-E779-4592-A559-223FC42D3F52}" dt="2023-05-17T10:21:31.083" v="3412" actId="20577"/>
          <ac:spMkLst>
            <pc:docMk/>
            <pc:sldMk cId="0" sldId="282"/>
            <ac:spMk id="256" creationId="{00000000-0000-0000-0000-000000000000}"/>
          </ac:spMkLst>
        </pc:spChg>
        <pc:picChg chg="mod">
          <ac:chgData name="Lindholm, Tanja M" userId="5bf6bc2c-77e5-4689-b057-cac31ffb349b" providerId="ADAL" clId="{C3E42F46-E779-4592-A559-223FC42D3F52}" dt="2023-05-16T13:33:13.719" v="933" actId="962"/>
          <ac:picMkLst>
            <pc:docMk/>
            <pc:sldMk cId="0" sldId="282"/>
            <ac:picMk id="257" creationId="{00000000-0000-0000-0000-000000000000}"/>
          </ac:picMkLst>
        </pc:picChg>
      </pc:sldChg>
      <pc:sldChg chg="del">
        <pc:chgData name="Lindholm, Tanja M" userId="5bf6bc2c-77e5-4689-b057-cac31ffb349b" providerId="ADAL" clId="{C3E42F46-E779-4592-A559-223FC42D3F52}" dt="2023-05-16T11:08:31.206" v="334" actId="47"/>
        <pc:sldMkLst>
          <pc:docMk/>
          <pc:sldMk cId="0" sldId="283"/>
        </pc:sldMkLst>
      </pc:sldChg>
      <pc:sldChg chg="addSp modSp mod">
        <pc:chgData name="Lindholm, Tanja M" userId="5bf6bc2c-77e5-4689-b057-cac31ffb349b" providerId="ADAL" clId="{C3E42F46-E779-4592-A559-223FC42D3F52}" dt="2023-05-17T07:02:51.991" v="1863" actId="1076"/>
        <pc:sldMkLst>
          <pc:docMk/>
          <pc:sldMk cId="0" sldId="284"/>
        </pc:sldMkLst>
        <pc:spChg chg="add mod">
          <ac:chgData name="Lindholm, Tanja M" userId="5bf6bc2c-77e5-4689-b057-cac31ffb349b" providerId="ADAL" clId="{C3E42F46-E779-4592-A559-223FC42D3F52}" dt="2023-05-17T07:02:51.991" v="1863" actId="1076"/>
          <ac:spMkLst>
            <pc:docMk/>
            <pc:sldMk cId="0" sldId="284"/>
            <ac:spMk id="2" creationId="{810D9878-928A-B64D-16AE-DE0D63674782}"/>
          </ac:spMkLst>
        </pc:spChg>
        <pc:spChg chg="mod">
          <ac:chgData name="Lindholm, Tanja M" userId="5bf6bc2c-77e5-4689-b057-cac31ffb349b" providerId="ADAL" clId="{C3E42F46-E779-4592-A559-223FC42D3F52}" dt="2023-05-16T12:26:08.791" v="722" actId="1076"/>
          <ac:spMkLst>
            <pc:docMk/>
            <pc:sldMk cId="0" sldId="284"/>
            <ac:spMk id="274" creationId="{00000000-0000-0000-0000-000000000000}"/>
          </ac:spMkLst>
        </pc:spChg>
        <pc:spChg chg="mod">
          <ac:chgData name="Lindholm, Tanja M" userId="5bf6bc2c-77e5-4689-b057-cac31ffb349b" providerId="ADAL" clId="{C3E42F46-E779-4592-A559-223FC42D3F52}" dt="2023-05-16T11:09:42.670" v="335" actId="2711"/>
          <ac:spMkLst>
            <pc:docMk/>
            <pc:sldMk cId="0" sldId="284"/>
            <ac:spMk id="275" creationId="{00000000-0000-0000-0000-000000000000}"/>
          </ac:spMkLst>
        </pc:spChg>
        <pc:spChg chg="mod">
          <ac:chgData name="Lindholm, Tanja M" userId="5bf6bc2c-77e5-4689-b057-cac31ffb349b" providerId="ADAL" clId="{C3E42F46-E779-4592-A559-223FC42D3F52}" dt="2023-05-17T07:02:46.516" v="1861" actId="14100"/>
          <ac:spMkLst>
            <pc:docMk/>
            <pc:sldMk cId="0" sldId="284"/>
            <ac:spMk id="277" creationId="{00000000-0000-0000-0000-000000000000}"/>
          </ac:spMkLst>
        </pc:spChg>
        <pc:picChg chg="mod">
          <ac:chgData name="Lindholm, Tanja M" userId="5bf6bc2c-77e5-4689-b057-cac31ffb349b" providerId="ADAL" clId="{C3E42F46-E779-4592-A559-223FC42D3F52}" dt="2023-05-17T07:02:24.653" v="1857" actId="1076"/>
          <ac:picMkLst>
            <pc:docMk/>
            <pc:sldMk cId="0" sldId="284"/>
            <ac:picMk id="276" creationId="{00000000-0000-0000-0000-000000000000}"/>
          </ac:picMkLst>
        </pc:picChg>
      </pc:sldChg>
      <pc:sldChg chg="addSp delSp modSp mod">
        <pc:chgData name="Lindholm, Tanja M" userId="5bf6bc2c-77e5-4689-b057-cac31ffb349b" providerId="ADAL" clId="{C3E42F46-E779-4592-A559-223FC42D3F52}" dt="2023-05-17T12:04:16.194" v="3439" actId="20577"/>
        <pc:sldMkLst>
          <pc:docMk/>
          <pc:sldMk cId="0" sldId="285"/>
        </pc:sldMkLst>
        <pc:spChg chg="add mod">
          <ac:chgData name="Lindholm, Tanja M" userId="5bf6bc2c-77e5-4689-b057-cac31ffb349b" providerId="ADAL" clId="{C3E42F46-E779-4592-A559-223FC42D3F52}" dt="2023-05-17T12:04:16.194" v="3439" actId="20577"/>
          <ac:spMkLst>
            <pc:docMk/>
            <pc:sldMk cId="0" sldId="285"/>
            <ac:spMk id="3" creationId="{C3484799-2051-DC9E-B7D8-215B5635B36C}"/>
          </ac:spMkLst>
        </pc:spChg>
        <pc:spChg chg="add del">
          <ac:chgData name="Lindholm, Tanja M" userId="5bf6bc2c-77e5-4689-b057-cac31ffb349b" providerId="ADAL" clId="{C3E42F46-E779-4592-A559-223FC42D3F52}" dt="2023-05-17T07:03:10.886" v="1865" actId="22"/>
          <ac:spMkLst>
            <pc:docMk/>
            <pc:sldMk cId="0" sldId="285"/>
            <ac:spMk id="4" creationId="{656943C0-F232-3C8D-191F-2505303A98A4}"/>
          </ac:spMkLst>
        </pc:spChg>
        <pc:spChg chg="add del mod">
          <ac:chgData name="Lindholm, Tanja M" userId="5bf6bc2c-77e5-4689-b057-cac31ffb349b" providerId="ADAL" clId="{C3E42F46-E779-4592-A559-223FC42D3F52}" dt="2023-05-16T13:40:08.609" v="1709" actId="478"/>
          <ac:spMkLst>
            <pc:docMk/>
            <pc:sldMk cId="0" sldId="285"/>
            <ac:spMk id="4" creationId="{CBD3B95D-2272-61DB-91D3-6ACC91FC5D34}"/>
          </ac:spMkLst>
        </pc:spChg>
        <pc:spChg chg="mod">
          <ac:chgData name="Lindholm, Tanja M" userId="5bf6bc2c-77e5-4689-b057-cac31ffb349b" providerId="ADAL" clId="{C3E42F46-E779-4592-A559-223FC42D3F52}" dt="2023-05-16T12:26:17.560" v="723" actId="255"/>
          <ac:spMkLst>
            <pc:docMk/>
            <pc:sldMk cId="0" sldId="285"/>
            <ac:spMk id="282" creationId="{00000000-0000-0000-0000-000000000000}"/>
          </ac:spMkLst>
        </pc:spChg>
        <pc:spChg chg="del">
          <ac:chgData name="Lindholm, Tanja M" userId="5bf6bc2c-77e5-4689-b057-cac31ffb349b" providerId="ADAL" clId="{C3E42F46-E779-4592-A559-223FC42D3F52}" dt="2023-05-16T13:40:06.479" v="1708" actId="478"/>
          <ac:spMkLst>
            <pc:docMk/>
            <pc:sldMk cId="0" sldId="285"/>
            <ac:spMk id="283" creationId="{00000000-0000-0000-0000-000000000000}"/>
          </ac:spMkLst>
        </pc:spChg>
      </pc:sldChg>
      <pc:sldChg chg="modSp del mod">
        <pc:chgData name="Lindholm, Tanja M" userId="5bf6bc2c-77e5-4689-b057-cac31ffb349b" providerId="ADAL" clId="{C3E42F46-E779-4592-A559-223FC42D3F52}" dt="2023-05-17T07:03:48.834" v="1868" actId="47"/>
        <pc:sldMkLst>
          <pc:docMk/>
          <pc:sldMk cId="0" sldId="286"/>
        </pc:sldMkLst>
        <pc:spChg chg="mod">
          <ac:chgData name="Lindholm, Tanja M" userId="5bf6bc2c-77e5-4689-b057-cac31ffb349b" providerId="ADAL" clId="{C3E42F46-E779-4592-A559-223FC42D3F52}" dt="2023-05-16T11:59:45.191" v="377" actId="20577"/>
          <ac:spMkLst>
            <pc:docMk/>
            <pc:sldMk cId="0" sldId="286"/>
            <ac:spMk id="289" creationId="{00000000-0000-0000-0000-000000000000}"/>
          </ac:spMkLst>
        </pc:spChg>
      </pc:sldChg>
      <pc:sldChg chg="addSp delSp modSp new mod">
        <pc:chgData name="Lindholm, Tanja M" userId="5bf6bc2c-77e5-4689-b057-cac31ffb349b" providerId="ADAL" clId="{C3E42F46-E779-4592-A559-223FC42D3F52}" dt="2023-05-16T13:44:40.239" v="1757" actId="1076"/>
        <pc:sldMkLst>
          <pc:docMk/>
          <pc:sldMk cId="3219675797" sldId="287"/>
        </pc:sldMkLst>
        <pc:spChg chg="mod ord">
          <ac:chgData name="Lindholm, Tanja M" userId="5bf6bc2c-77e5-4689-b057-cac31ffb349b" providerId="ADAL" clId="{C3E42F46-E779-4592-A559-223FC42D3F52}" dt="2023-05-16T13:44:40.239" v="1757" actId="1076"/>
          <ac:spMkLst>
            <pc:docMk/>
            <pc:sldMk cId="3219675797" sldId="287"/>
            <ac:spMk id="2" creationId="{FFAB560C-BC21-AC17-40AF-D175002BF5D7}"/>
          </ac:spMkLst>
        </pc:spChg>
        <pc:spChg chg="del">
          <ac:chgData name="Lindholm, Tanja M" userId="5bf6bc2c-77e5-4689-b057-cac31ffb349b" providerId="ADAL" clId="{C3E42F46-E779-4592-A559-223FC42D3F52}" dt="2023-05-16T13:31:54.329" v="916" actId="478"/>
          <ac:spMkLst>
            <pc:docMk/>
            <pc:sldMk cId="3219675797" sldId="287"/>
            <ac:spMk id="3" creationId="{18E11E94-AA2D-CE7C-FE4A-6F4A47054A5D}"/>
          </ac:spMkLst>
        </pc:spChg>
        <pc:picChg chg="add del mod">
          <ac:chgData name="Lindholm, Tanja M" userId="5bf6bc2c-77e5-4689-b057-cac31ffb349b" providerId="ADAL" clId="{C3E42F46-E779-4592-A559-223FC42D3F52}" dt="2023-05-16T13:32:08.905" v="918"/>
          <ac:picMkLst>
            <pc:docMk/>
            <pc:sldMk cId="3219675797" sldId="287"/>
            <ac:picMk id="4" creationId="{27E84E04-652C-6FE5-9DCE-9F8F28557220}"/>
          </ac:picMkLst>
        </pc:picChg>
        <pc:picChg chg="add del mod">
          <ac:chgData name="Lindholm, Tanja M" userId="5bf6bc2c-77e5-4689-b057-cac31ffb349b" providerId="ADAL" clId="{C3E42F46-E779-4592-A559-223FC42D3F52}" dt="2023-05-16T13:32:08.905" v="918"/>
          <ac:picMkLst>
            <pc:docMk/>
            <pc:sldMk cId="3219675797" sldId="287"/>
            <ac:picMk id="5" creationId="{0BC773BE-F2E3-31F2-28D4-D54C0DB4516E}"/>
          </ac:picMkLst>
        </pc:picChg>
        <pc:picChg chg="add mod">
          <ac:chgData name="Lindholm, Tanja M" userId="5bf6bc2c-77e5-4689-b057-cac31ffb349b" providerId="ADAL" clId="{C3E42F46-E779-4592-A559-223FC42D3F52}" dt="2023-05-16T13:36:41.072" v="1399" actId="962"/>
          <ac:picMkLst>
            <pc:docMk/>
            <pc:sldMk cId="3219675797" sldId="287"/>
            <ac:picMk id="6" creationId="{8EE9175D-F477-EE3B-CB51-4389A8E3774E}"/>
          </ac:picMkLst>
        </pc:picChg>
        <pc:picChg chg="add mod">
          <ac:chgData name="Lindholm, Tanja M" userId="5bf6bc2c-77e5-4689-b057-cac31ffb349b" providerId="ADAL" clId="{C3E42F46-E779-4592-A559-223FC42D3F52}" dt="2023-05-16T13:36:07.329" v="1311" actId="962"/>
          <ac:picMkLst>
            <pc:docMk/>
            <pc:sldMk cId="3219675797" sldId="287"/>
            <ac:picMk id="7" creationId="{3409F17A-BF64-FC18-2413-87B705E2CF5A}"/>
          </ac:picMkLst>
        </pc:picChg>
        <pc:picChg chg="add mod">
          <ac:chgData name="Lindholm, Tanja M" userId="5bf6bc2c-77e5-4689-b057-cac31ffb349b" providerId="ADAL" clId="{C3E42F46-E779-4592-A559-223FC42D3F52}" dt="2023-05-16T13:32:32.959" v="923"/>
          <ac:picMkLst>
            <pc:docMk/>
            <pc:sldMk cId="3219675797" sldId="287"/>
            <ac:picMk id="8" creationId="{6793829B-AB95-071B-F8AF-3F2063523CB9}"/>
          </ac:picMkLst>
        </pc:picChg>
      </pc:sldChg>
      <pc:sldChg chg="addSp delSp modSp new mod">
        <pc:chgData name="Lindholm, Tanja M" userId="5bf6bc2c-77e5-4689-b057-cac31ffb349b" providerId="ADAL" clId="{C3E42F46-E779-4592-A559-223FC42D3F52}" dt="2023-05-17T09:46:20.080" v="2349" actId="20577"/>
        <pc:sldMkLst>
          <pc:docMk/>
          <pc:sldMk cId="1722033780" sldId="288"/>
        </pc:sldMkLst>
        <pc:spChg chg="mod">
          <ac:chgData name="Lindholm, Tanja M" userId="5bf6bc2c-77e5-4689-b057-cac31ffb349b" providerId="ADAL" clId="{C3E42F46-E779-4592-A559-223FC42D3F52}" dt="2023-05-17T09:46:20.080" v="2349" actId="20577"/>
          <ac:spMkLst>
            <pc:docMk/>
            <pc:sldMk cId="1722033780" sldId="288"/>
            <ac:spMk id="2" creationId="{2A8D76A5-E162-CFE0-BE39-FB45FD7CFC8E}"/>
          </ac:spMkLst>
        </pc:spChg>
        <pc:spChg chg="del">
          <ac:chgData name="Lindholm, Tanja M" userId="5bf6bc2c-77e5-4689-b057-cac31ffb349b" providerId="ADAL" clId="{C3E42F46-E779-4592-A559-223FC42D3F52}" dt="2023-05-16T13:40:40.119" v="1713" actId="478"/>
          <ac:spMkLst>
            <pc:docMk/>
            <pc:sldMk cId="1722033780" sldId="288"/>
            <ac:spMk id="3" creationId="{54C71F30-C0E4-265F-0C84-C8A001C39341}"/>
          </ac:spMkLst>
        </pc:spChg>
        <pc:spChg chg="add mod">
          <ac:chgData name="Lindholm, Tanja M" userId="5bf6bc2c-77e5-4689-b057-cac31ffb349b" providerId="ADAL" clId="{C3E42F46-E779-4592-A559-223FC42D3F52}" dt="2023-05-16T13:41:01.949" v="1715"/>
          <ac:spMkLst>
            <pc:docMk/>
            <pc:sldMk cId="1722033780" sldId="288"/>
            <ac:spMk id="7" creationId="{F3A75455-31DE-E724-EFC4-26D012430F6F}"/>
          </ac:spMkLst>
        </pc:spChg>
        <pc:spChg chg="add mod">
          <ac:chgData name="Lindholm, Tanja M" userId="5bf6bc2c-77e5-4689-b057-cac31ffb349b" providerId="ADAL" clId="{C3E42F46-E779-4592-A559-223FC42D3F52}" dt="2023-05-16T13:41:01.949" v="1715"/>
          <ac:spMkLst>
            <pc:docMk/>
            <pc:sldMk cId="1722033780" sldId="288"/>
            <ac:spMk id="8" creationId="{20047E12-89F8-6D1F-6AEA-CC7A2EB3CAC4}"/>
          </ac:spMkLst>
        </pc:spChg>
        <pc:picChg chg="add mod ord">
          <ac:chgData name="Lindholm, Tanja M" userId="5bf6bc2c-77e5-4689-b057-cac31ffb349b" providerId="ADAL" clId="{C3E42F46-E779-4592-A559-223FC42D3F52}" dt="2023-05-16T13:41:42.821" v="1732"/>
          <ac:picMkLst>
            <pc:docMk/>
            <pc:sldMk cId="1722033780" sldId="288"/>
            <ac:picMk id="4" creationId="{C1BCBDA1-6AF3-6A25-638D-6B940E0CD440}"/>
          </ac:picMkLst>
        </pc:picChg>
        <pc:picChg chg="add mod">
          <ac:chgData name="Lindholm, Tanja M" userId="5bf6bc2c-77e5-4689-b057-cac31ffb349b" providerId="ADAL" clId="{C3E42F46-E779-4592-A559-223FC42D3F52}" dt="2023-05-16T13:41:01.949" v="1715"/>
          <ac:picMkLst>
            <pc:docMk/>
            <pc:sldMk cId="1722033780" sldId="288"/>
            <ac:picMk id="5" creationId="{7D98BFC2-D592-F1AF-970C-074B0A75083E}"/>
          </ac:picMkLst>
        </pc:picChg>
        <pc:picChg chg="add mod ord">
          <ac:chgData name="Lindholm, Tanja M" userId="5bf6bc2c-77e5-4689-b057-cac31ffb349b" providerId="ADAL" clId="{C3E42F46-E779-4592-A559-223FC42D3F52}" dt="2023-05-16T13:41:49.021" v="1733"/>
          <ac:picMkLst>
            <pc:docMk/>
            <pc:sldMk cId="1722033780" sldId="288"/>
            <ac:picMk id="6" creationId="{02FE1F43-8059-0FDF-025F-44CF9A8BF4E0}"/>
          </ac:picMkLst>
        </pc:picChg>
      </pc:sldChg>
      <pc:sldChg chg="modSp add mod">
        <pc:chgData name="Lindholm, Tanja M" userId="5bf6bc2c-77e5-4689-b057-cac31ffb349b" providerId="ADAL" clId="{C3E42F46-E779-4592-A559-223FC42D3F52}" dt="2023-05-17T07:03:43.534" v="1867"/>
        <pc:sldMkLst>
          <pc:docMk/>
          <pc:sldMk cId="0" sldId="289"/>
        </pc:sldMkLst>
        <pc:spChg chg="mod">
          <ac:chgData name="Lindholm, Tanja M" userId="5bf6bc2c-77e5-4689-b057-cac31ffb349b" providerId="ADAL" clId="{C3E42F46-E779-4592-A559-223FC42D3F52}" dt="2023-05-17T07:03:43.534" v="1867"/>
          <ac:spMkLst>
            <pc:docMk/>
            <pc:sldMk cId="0" sldId="289"/>
            <ac:spMk id="28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18c7559445b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18c7559445b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17dd4a68346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17dd4a68346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198050cb9be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198050cb9be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7dd4a68346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17dd4a68346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17b4c695ed5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17b4c695ed5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17b4c695ed5_0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17b4c695ed5_0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1ab4f1f2c6a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1ab4f1f2c6a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17b4c695ed5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17b4c695ed5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1ab4f1f2c6a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1ab4f1f2c6a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17b4c695ed5_0_2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17b4c695ed5_0_2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Text adapted from….</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19faf56dfc7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19faf56dfc7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17b4c695ed5_0_2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17b4c695ed5_0_2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Text adapted…</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17b4c695ed5_0_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17b4c695ed5_0_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Text adapted…</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2169ad7cadf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2169ad7cadf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17b4c695ed5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17b4c695ed5_0_2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Text adapted</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17b4c695ed5_0_2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17b4c695ed5_0_2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Text adapted</a:t>
            </a: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17b4c695ed5_0_2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17b4c695ed5_0_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endParaRPr>
              <a:solidFill>
                <a:schemeClr val="dk1"/>
              </a:solidFill>
            </a:endParaRPr>
          </a:p>
          <a:p>
            <a:pPr marL="0" lvl="0" indent="0" algn="l" rtl="0">
              <a:spcBef>
                <a:spcPts val="120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1a6e0999a4a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2" name="Google Shape;272;g1a6e0999a4a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Text adapted</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1aec615e13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1aec615e13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217246914e3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217246914e3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19b68455fee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19b68455fee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19b68455fee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19b68455fee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17b4c695ed5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17b4c695ed5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19582f2de5d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19582f2de5d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19582f2de5d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19582f2de5d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17b4c695ed5_0_1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17b4c695ed5_0_1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17dd4a6834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17dd4a6834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cs.csc.fi/data/datasets/metadata-and-documentation/#data-organization"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https://rdmkit.elixir-europe.org/data_organisation#what-is-the-best-way-to-name-a-file"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bulkrenameutility.co.uk/"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s://renamer.com/"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git-scm.com/"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hyperlink" Target="https://gitlab.com/gitlab-org/gitlab" TargetMode="External"/><Relationship Id="rId4" Type="http://schemas.openxmlformats.org/officeDocument/2006/relationships/hyperlink" Target="https://github.com/"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9.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hyperlink" Target="https://doi.org/10.5061/dryad.wstqjq2ht" TargetMode="Externa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hyperlink" Target="https://doi.org/10.5061/dryad.wstqjq2ht" TargetMode="Externa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s://ojs.library.queensu.ca/index.php/IEE/issue/view/478"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9.jpg"/><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hyperlink" Target="http://datalib.edina.ac.uk/mantra" TargetMode="External"/><Relationship Id="rId7" Type="http://schemas.openxmlformats.org/officeDocument/2006/relationships/image" Target="../media/image9.jp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hyperlink" Target="https://carpentries.org/" TargetMode="External"/><Relationship Id="rId5" Type="http://schemas.openxmlformats.org/officeDocument/2006/relationships/hyperlink" Target="https://datacarpentry.org/spreadsheet-ecology-lesson/" TargetMode="External"/><Relationship Id="rId4" Type="http://schemas.openxmlformats.org/officeDocument/2006/relationships/hyperlink" Target="https://creativecommons.org/licenses/by/4.0/"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hyperlink" Target="https://doi.org/10.5061/dryad.wstqjq2ht"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4.jp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8" Type="http://schemas.openxmlformats.org/officeDocument/2006/relationships/hyperlink" Target="https://doi.org/10.5281/zenodo.1914401" TargetMode="External"/><Relationship Id="rId13" Type="http://schemas.openxmlformats.org/officeDocument/2006/relationships/hyperlink" Target="https://www.jstatsoft.org/article/view/v059i10" TargetMode="External"/><Relationship Id="rId3" Type="http://schemas.openxmlformats.org/officeDocument/2006/relationships/hyperlink" Target="https://mitcommlab.mit.edu/be/commkit/file-structure/#ChooseScaleAims&#8203;https://mitcommlab.mit.edu/be/commkit/file-structure/#ChooseScaleAim" TargetMode="External"/><Relationship Id="rId7" Type="http://schemas.openxmlformats.org/officeDocument/2006/relationships/hyperlink" Target="https://rdmkit.elixir-europe.org/data_organisation#what-is-the-best-way-to-name-a-file" TargetMode="External"/><Relationship Id="rId12" Type="http://schemas.openxmlformats.org/officeDocument/2006/relationships/hyperlink" Target="https://datacarpentry.org/spreadsheet-ecology-lesson/02-common-mistakes/index.html"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hyperlink" Target="https://docs.csc.fi/data/datasets/metadata-and-documentation/#data-organization" TargetMode="External"/><Relationship Id="rId11" Type="http://schemas.openxmlformats.org/officeDocument/2006/relationships/hyperlink" Target="https://carpentries.org/" TargetMode="External"/><Relationship Id="rId5" Type="http://schemas.openxmlformats.org/officeDocument/2006/relationships/hyperlink" Target="https://github.com/mitcommlab/Coding-Documentation/blob/master/File-Structure-Case-Studies.md#three-examples-of-file-structures-for-different-project-types" TargetMode="External"/><Relationship Id="rId15" Type="http://schemas.openxmlformats.org/officeDocument/2006/relationships/hyperlink" Target="https://ojs.library.queensu.ca/index.php/IEE/issue/view/478" TargetMode="External"/><Relationship Id="rId10" Type="http://schemas.openxmlformats.org/officeDocument/2006/relationships/hyperlink" Target="https://datacarpentry.org/spreadsheet-ecology-lesson/" TargetMode="External"/><Relationship Id="rId4" Type="http://schemas.openxmlformats.org/officeDocument/2006/relationships/hyperlink" Target="https://github.com/mitcommlab/Coding-Documentation/blob/master/File-Structure-Case-Studies.md#case-study-2-a-simple-hierarchy%E2%80%8B" TargetMode="External"/><Relationship Id="rId9" Type="http://schemas.openxmlformats.org/officeDocument/2006/relationships/hyperlink" Target="https://doi.org/10.5061/dryad.wstqjq2ht" TargetMode="External"/><Relationship Id="rId14" Type="http://schemas.openxmlformats.org/officeDocument/2006/relationships/hyperlink" Target="https://peerj.com/preprints/3183/"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rdmkit.elixir-europe.org/data_organisation#how-do-you-organise-files-in-a-folder-structure" TargetMode="External"/><Relationship Id="rId2" Type="http://schemas.openxmlformats.org/officeDocument/2006/relationships/image" Target="../media/image6.png"/><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hyperlink" Target="https://github.com/mitcommlab/Coding-Documentation/blob/master/File-Structure-Case-Studies.md#three-examples-of-file-structures-for-different-project-types" TargetMode="External"/><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GB" dirty="0"/>
              <a:t>Data organisation ABC</a:t>
            </a:r>
            <a:endParaRPr dirty="0"/>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fontScale="85000" lnSpcReduction="20000"/>
          </a:bodyPr>
          <a:lstStyle/>
          <a:p>
            <a:pPr marL="0" lvl="0" indent="0" algn="ctr" rtl="0">
              <a:spcBef>
                <a:spcPts val="0"/>
              </a:spcBef>
              <a:spcAft>
                <a:spcPts val="0"/>
              </a:spcAft>
              <a:buNone/>
            </a:pPr>
            <a:r>
              <a:rPr lang="en-GB" dirty="0" err="1"/>
              <a:t>Siiri</a:t>
            </a:r>
            <a:r>
              <a:rPr lang="en-GB" dirty="0"/>
              <a:t> Fuchs, Hanna </a:t>
            </a:r>
            <a:r>
              <a:rPr lang="en-GB" dirty="0" err="1"/>
              <a:t>Koivula</a:t>
            </a:r>
            <a:r>
              <a:rPr lang="en-GB" dirty="0"/>
              <a:t>, Tuija Korhonen, Tanja Lindholm, Päivi Rauste, Liisa Siipilehto</a:t>
            </a:r>
            <a:endParaRPr dirty="0"/>
          </a:p>
        </p:txBody>
      </p:sp>
      <p:pic>
        <p:nvPicPr>
          <p:cNvPr id="56" name="Google Shape;56;p13" descr="A black and white circle with a person in it. Creative Commons logo."/>
          <p:cNvPicPr preferRelativeResize="0"/>
          <p:nvPr/>
        </p:nvPicPr>
        <p:blipFill>
          <a:blip r:embed="rId3">
            <a:alphaModFix/>
          </a:blip>
          <a:stretch>
            <a:fillRect/>
          </a:stretch>
        </p:blipFill>
        <p:spPr>
          <a:xfrm>
            <a:off x="5494175" y="4408700"/>
            <a:ext cx="608800" cy="608800"/>
          </a:xfrm>
          <a:prstGeom prst="rect">
            <a:avLst/>
          </a:prstGeom>
          <a:noFill/>
          <a:ln>
            <a:noFill/>
          </a:ln>
        </p:spPr>
      </p:pic>
      <p:sp>
        <p:nvSpPr>
          <p:cNvPr id="57" name="Google Shape;57;p13"/>
          <p:cNvSpPr txBox="1">
            <a:spLocks noGrp="1"/>
          </p:cNvSpPr>
          <p:nvPr>
            <p:ph type="subTitle" idx="1"/>
          </p:nvPr>
        </p:nvSpPr>
        <p:spPr>
          <a:xfrm>
            <a:off x="6167525" y="4408700"/>
            <a:ext cx="2783100" cy="665400"/>
          </a:xfrm>
          <a:prstGeom prst="rect">
            <a:avLst/>
          </a:prstGeom>
        </p:spPr>
        <p:txBody>
          <a:bodyPr spcFirstLastPara="1" wrap="square" lIns="91425" tIns="91425" rIns="91425" bIns="91425" anchor="t" anchorCtr="0">
            <a:normAutofit/>
          </a:bodyPr>
          <a:lstStyle/>
          <a:p>
            <a:pPr marL="0" lvl="0" indent="0" algn="l" rtl="0">
              <a:lnSpc>
                <a:spcPct val="80000"/>
              </a:lnSpc>
              <a:spcBef>
                <a:spcPts val="0"/>
              </a:spcBef>
              <a:spcAft>
                <a:spcPts val="0"/>
              </a:spcAft>
              <a:buSzPts val="935"/>
              <a:buNone/>
            </a:pPr>
            <a:r>
              <a:rPr lang="en-GB" sz="1180"/>
              <a:t>CC BY 4.0 Siiri Fuchs, Hanna Koivula, Tuija Korhonen, Tanja Lindholm, Päivi Rauste, Liisa Siipilehto</a:t>
            </a:r>
            <a:endParaRPr sz="118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2"/>
          <p:cNvSpPr txBox="1">
            <a:spLocks noGrp="1"/>
          </p:cNvSpPr>
          <p:nvPr>
            <p:ph type="title"/>
          </p:nvPr>
        </p:nvSpPr>
        <p:spPr>
          <a:xfrm>
            <a:off x="311700" y="318475"/>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1100"/>
              <a:buFont typeface="Arial"/>
              <a:buNone/>
            </a:pPr>
            <a:r>
              <a:rPr lang="en-GB" sz="2500" dirty="0">
                <a:solidFill>
                  <a:schemeClr val="tx1"/>
                </a:solidFill>
              </a:rPr>
              <a:t>Naming files</a:t>
            </a:r>
            <a:endParaRPr sz="2500" dirty="0">
              <a:solidFill>
                <a:schemeClr val="tx1"/>
              </a:solidFill>
            </a:endParaRPr>
          </a:p>
        </p:txBody>
      </p:sp>
      <p:sp>
        <p:nvSpPr>
          <p:cNvPr id="126" name="Google Shape;126;p22"/>
          <p:cNvSpPr txBox="1">
            <a:spLocks noGrp="1"/>
          </p:cNvSpPr>
          <p:nvPr>
            <p:ph type="body" idx="1"/>
          </p:nvPr>
        </p:nvSpPr>
        <p:spPr>
          <a:xfrm>
            <a:off x="311700" y="891175"/>
            <a:ext cx="8520600" cy="1456200"/>
          </a:xfrm>
          <a:prstGeom prst="rect">
            <a:avLst/>
          </a:prstGeom>
        </p:spPr>
        <p:txBody>
          <a:bodyPr spcFirstLastPara="1" wrap="square" lIns="91425" tIns="91425" rIns="91425" bIns="91425" anchor="t" anchorCtr="0">
            <a:noAutofit/>
          </a:bodyPr>
          <a:lstStyle/>
          <a:p>
            <a:pPr marL="457200" lvl="0" indent="-317500" algn="l" rtl="0">
              <a:spcBef>
                <a:spcPts val="1200"/>
              </a:spcBef>
              <a:spcAft>
                <a:spcPts val="0"/>
              </a:spcAft>
              <a:buSzPts val="1400"/>
              <a:buChar char="●"/>
            </a:pPr>
            <a:r>
              <a:rPr lang="en-GB" sz="1400" dirty="0">
                <a:solidFill>
                  <a:schemeClr val="tx1"/>
                </a:solidFill>
              </a:rPr>
              <a:t>The file name is the main identifier of the file: </a:t>
            </a:r>
            <a:endParaRPr sz="1400" dirty="0">
              <a:solidFill>
                <a:schemeClr val="tx1"/>
              </a:solidFill>
            </a:endParaRPr>
          </a:p>
          <a:p>
            <a:pPr marL="914400" lvl="1" indent="-317500" algn="l" rtl="0">
              <a:spcBef>
                <a:spcPts val="0"/>
              </a:spcBef>
              <a:spcAft>
                <a:spcPts val="0"/>
              </a:spcAft>
              <a:buSzPts val="1400"/>
              <a:buChar char="○"/>
            </a:pPr>
            <a:r>
              <a:rPr lang="en-GB" dirty="0">
                <a:solidFill>
                  <a:schemeClr val="tx1"/>
                </a:solidFill>
              </a:rPr>
              <a:t>S</a:t>
            </a:r>
            <a:r>
              <a:rPr lang="en-GB" sz="1400" dirty="0">
                <a:solidFill>
                  <a:schemeClr val="tx1"/>
                </a:solidFill>
              </a:rPr>
              <a:t>hort &amp; descriptive file names tell what the file contains and make it easier to organise the data, but only if the naming is consistent.</a:t>
            </a:r>
            <a:endParaRPr sz="1400" dirty="0">
              <a:solidFill>
                <a:schemeClr val="tx1"/>
              </a:solidFill>
            </a:endParaRPr>
          </a:p>
          <a:p>
            <a:pPr marL="457200" lvl="0" indent="-317500" algn="l" rtl="0">
              <a:spcBef>
                <a:spcPts val="0"/>
              </a:spcBef>
              <a:spcAft>
                <a:spcPts val="0"/>
              </a:spcAft>
              <a:buSzPts val="1400"/>
              <a:buChar char="●"/>
            </a:pPr>
            <a:r>
              <a:rPr lang="en-GB" sz="1400" dirty="0">
                <a:solidFill>
                  <a:schemeClr val="tx1"/>
                </a:solidFill>
              </a:rPr>
              <a:t>The file naming convention should be </a:t>
            </a:r>
            <a:r>
              <a:rPr lang="en-GB" sz="1400" b="1" dirty="0">
                <a:solidFill>
                  <a:schemeClr val="tx1"/>
                </a:solidFill>
              </a:rPr>
              <a:t>agreed at the beginning of the project </a:t>
            </a:r>
            <a:r>
              <a:rPr lang="en-GB" sz="1400" dirty="0">
                <a:solidFill>
                  <a:schemeClr val="tx1"/>
                </a:solidFill>
              </a:rPr>
              <a:t>by the whole group and the names should include elements relevant to the project. It is important that everyone in the project follows an agreed file naming convention.</a:t>
            </a:r>
            <a:endParaRPr sz="1400" b="1" dirty="0">
              <a:solidFill>
                <a:schemeClr val="tx1"/>
              </a:solidFill>
            </a:endParaRPr>
          </a:p>
        </p:txBody>
      </p:sp>
      <p:sp>
        <p:nvSpPr>
          <p:cNvPr id="127" name="Google Shape;127;p22"/>
          <p:cNvSpPr txBox="1"/>
          <p:nvPr/>
        </p:nvSpPr>
        <p:spPr>
          <a:xfrm>
            <a:off x="609775" y="2655713"/>
            <a:ext cx="7456500" cy="2090798"/>
          </a:xfrm>
          <a:prstGeom prst="rect">
            <a:avLst/>
          </a:prstGeom>
          <a:noFill/>
          <a:ln>
            <a:noFill/>
          </a:ln>
        </p:spPr>
        <p:txBody>
          <a:bodyPr spcFirstLastPara="1" wrap="square" lIns="91425" tIns="91425" rIns="91425" bIns="91425" anchor="t" anchorCtr="0">
            <a:spAutoFit/>
          </a:bodyPr>
          <a:lstStyle/>
          <a:p>
            <a:pPr marL="0" lvl="0" indent="0" algn="l" rtl="0">
              <a:lnSpc>
                <a:spcPct val="120000"/>
              </a:lnSpc>
              <a:spcBef>
                <a:spcPts val="1200"/>
              </a:spcBef>
              <a:spcAft>
                <a:spcPts val="0"/>
              </a:spcAft>
              <a:buNone/>
            </a:pPr>
            <a:r>
              <a:rPr lang="en-GB" sz="1300" b="1" dirty="0">
                <a:solidFill>
                  <a:srgbClr val="73757D"/>
                </a:solidFill>
                <a:latin typeface="+mn-lt"/>
                <a:ea typeface="Open Sans"/>
                <a:cs typeface="Open Sans"/>
                <a:sym typeface="Open Sans"/>
              </a:rPr>
              <a:t>Example elements to include in filenames</a:t>
            </a:r>
            <a:endParaRPr sz="1300" b="1" dirty="0">
              <a:solidFill>
                <a:srgbClr val="73757D"/>
              </a:solidFill>
              <a:latin typeface="+mn-lt"/>
              <a:ea typeface="Open Sans"/>
              <a:cs typeface="Open Sans"/>
              <a:sym typeface="Open Sans"/>
            </a:endParaRPr>
          </a:p>
          <a:p>
            <a:pPr marL="457200" lvl="0" indent="-304800" algn="l" rtl="0">
              <a:lnSpc>
                <a:spcPct val="115000"/>
              </a:lnSpc>
              <a:spcBef>
                <a:spcPts val="200"/>
              </a:spcBef>
              <a:spcAft>
                <a:spcPts val="0"/>
              </a:spcAft>
              <a:buClr>
                <a:srgbClr val="2A2E3D"/>
              </a:buClr>
              <a:buSzPts val="1200"/>
              <a:buFont typeface="Open Sans"/>
              <a:buChar char="●"/>
            </a:pPr>
            <a:r>
              <a:rPr lang="en-GB" sz="1200" dirty="0">
                <a:solidFill>
                  <a:srgbClr val="2A2E3D"/>
                </a:solidFill>
                <a:latin typeface="+mn-lt"/>
                <a:ea typeface="Open Sans"/>
                <a:cs typeface="Open Sans"/>
                <a:sym typeface="Open Sans"/>
              </a:rPr>
              <a:t>Creation date</a:t>
            </a:r>
            <a:endParaRPr sz="1200" dirty="0">
              <a:solidFill>
                <a:srgbClr val="2A2E3D"/>
              </a:solidFill>
              <a:latin typeface="+mn-lt"/>
              <a:ea typeface="Open Sans"/>
              <a:cs typeface="Open Sans"/>
              <a:sym typeface="Open Sans"/>
            </a:endParaRPr>
          </a:p>
          <a:p>
            <a:pPr marL="457200" lvl="0" indent="-304800" algn="l" rtl="0">
              <a:lnSpc>
                <a:spcPct val="115000"/>
              </a:lnSpc>
              <a:spcBef>
                <a:spcPts val="0"/>
              </a:spcBef>
              <a:spcAft>
                <a:spcPts val="0"/>
              </a:spcAft>
              <a:buClr>
                <a:srgbClr val="2A2E3D"/>
              </a:buClr>
              <a:buSzPts val="1200"/>
              <a:buFont typeface="Open Sans"/>
              <a:buChar char="●"/>
            </a:pPr>
            <a:r>
              <a:rPr lang="en-GB" sz="1200" dirty="0">
                <a:solidFill>
                  <a:srgbClr val="2A2E3D"/>
                </a:solidFill>
                <a:latin typeface="+mn-lt"/>
                <a:ea typeface="Open Sans"/>
                <a:cs typeface="Open Sans"/>
                <a:sym typeface="Open Sans"/>
              </a:rPr>
              <a:t>Project number / experiment number / acronym</a:t>
            </a:r>
            <a:endParaRPr sz="1200" dirty="0">
              <a:solidFill>
                <a:srgbClr val="2A2E3D"/>
              </a:solidFill>
              <a:latin typeface="+mn-lt"/>
              <a:ea typeface="Open Sans"/>
              <a:cs typeface="Open Sans"/>
              <a:sym typeface="Open Sans"/>
            </a:endParaRPr>
          </a:p>
          <a:p>
            <a:pPr marL="457200" lvl="0" indent="-304800" algn="l" rtl="0">
              <a:lnSpc>
                <a:spcPct val="115000"/>
              </a:lnSpc>
              <a:spcBef>
                <a:spcPts val="0"/>
              </a:spcBef>
              <a:spcAft>
                <a:spcPts val="0"/>
              </a:spcAft>
              <a:buClr>
                <a:srgbClr val="2A2E3D"/>
              </a:buClr>
              <a:buSzPts val="1200"/>
              <a:buFont typeface="Open Sans"/>
              <a:buChar char="●"/>
            </a:pPr>
            <a:r>
              <a:rPr lang="en-GB" sz="1200" dirty="0">
                <a:solidFill>
                  <a:srgbClr val="2A2E3D"/>
                </a:solidFill>
                <a:latin typeface="+mn-lt"/>
                <a:ea typeface="Open Sans"/>
                <a:cs typeface="Open Sans"/>
                <a:sym typeface="Open Sans"/>
              </a:rPr>
              <a:t>Data type: sample ID, analysis, conditions, changes, etc.</a:t>
            </a:r>
            <a:endParaRPr sz="1200" dirty="0">
              <a:solidFill>
                <a:srgbClr val="2A2E3D"/>
              </a:solidFill>
              <a:latin typeface="+mn-lt"/>
              <a:ea typeface="Open Sans"/>
              <a:cs typeface="Open Sans"/>
              <a:sym typeface="Open Sans"/>
            </a:endParaRPr>
          </a:p>
          <a:p>
            <a:pPr marL="457200" lvl="0" indent="-304800" algn="l" rtl="0">
              <a:lnSpc>
                <a:spcPct val="115000"/>
              </a:lnSpc>
              <a:spcBef>
                <a:spcPts val="0"/>
              </a:spcBef>
              <a:spcAft>
                <a:spcPts val="0"/>
              </a:spcAft>
              <a:buClr>
                <a:srgbClr val="2A2E3D"/>
              </a:buClr>
              <a:buSzPts val="1200"/>
              <a:buFont typeface="Open Sans"/>
              <a:buChar char="●"/>
            </a:pPr>
            <a:r>
              <a:rPr lang="en-GB" sz="1200" dirty="0">
                <a:solidFill>
                  <a:srgbClr val="2A2E3D"/>
                </a:solidFill>
                <a:latin typeface="+mn-lt"/>
                <a:ea typeface="Open Sans"/>
                <a:cs typeface="Open Sans"/>
                <a:sym typeface="Open Sans"/>
              </a:rPr>
              <a:t>Place / coordinates</a:t>
            </a:r>
            <a:endParaRPr sz="1200" dirty="0">
              <a:solidFill>
                <a:srgbClr val="2A2E3D"/>
              </a:solidFill>
              <a:latin typeface="+mn-lt"/>
              <a:ea typeface="Open Sans"/>
              <a:cs typeface="Open Sans"/>
              <a:sym typeface="Open Sans"/>
            </a:endParaRPr>
          </a:p>
          <a:p>
            <a:pPr marL="457200" lvl="0" indent="-304800" algn="l" rtl="0">
              <a:lnSpc>
                <a:spcPct val="115000"/>
              </a:lnSpc>
              <a:spcBef>
                <a:spcPts val="0"/>
              </a:spcBef>
              <a:spcAft>
                <a:spcPts val="0"/>
              </a:spcAft>
              <a:buClr>
                <a:srgbClr val="2A2E3D"/>
              </a:buClr>
              <a:buSzPts val="1200"/>
              <a:buFont typeface="Open Sans"/>
              <a:buChar char="●"/>
            </a:pPr>
            <a:r>
              <a:rPr lang="en-GB" sz="1200" dirty="0">
                <a:solidFill>
                  <a:srgbClr val="2A2E3D"/>
                </a:solidFill>
                <a:latin typeface="+mn-lt"/>
                <a:ea typeface="Open Sans"/>
                <a:cs typeface="Open Sans"/>
                <a:sym typeface="Open Sans"/>
              </a:rPr>
              <a:t>Author's name / initials</a:t>
            </a:r>
            <a:endParaRPr sz="1200" dirty="0">
              <a:solidFill>
                <a:srgbClr val="2A2E3D"/>
              </a:solidFill>
              <a:latin typeface="+mn-lt"/>
              <a:ea typeface="Open Sans"/>
              <a:cs typeface="Open Sans"/>
              <a:sym typeface="Open Sans"/>
            </a:endParaRPr>
          </a:p>
          <a:p>
            <a:pPr marL="457200" lvl="0" indent="-304800" algn="l" rtl="0">
              <a:lnSpc>
                <a:spcPct val="115000"/>
              </a:lnSpc>
              <a:spcBef>
                <a:spcPts val="0"/>
              </a:spcBef>
              <a:spcAft>
                <a:spcPts val="0"/>
              </a:spcAft>
              <a:buClr>
                <a:srgbClr val="2A2E3D"/>
              </a:buClr>
              <a:buSzPts val="1200"/>
              <a:buFont typeface="Open Sans"/>
              <a:buChar char="●"/>
            </a:pPr>
            <a:r>
              <a:rPr lang="en-GB" sz="1200" dirty="0">
                <a:solidFill>
                  <a:srgbClr val="2A2E3D"/>
                </a:solidFill>
                <a:latin typeface="+mn-lt"/>
                <a:ea typeface="Open Sans"/>
                <a:cs typeface="Open Sans"/>
                <a:sym typeface="Open Sans"/>
              </a:rPr>
              <a:t>Version number</a:t>
            </a:r>
            <a:endParaRPr sz="1200" dirty="0">
              <a:solidFill>
                <a:srgbClr val="2A2E3D"/>
              </a:solidFill>
              <a:latin typeface="+mn-lt"/>
              <a:ea typeface="Open Sans"/>
              <a:cs typeface="Open Sans"/>
              <a:sym typeface="Open Sans"/>
            </a:endParaRPr>
          </a:p>
          <a:p>
            <a:pPr marL="457200" lvl="0" indent="-304800" algn="l" rtl="0">
              <a:lnSpc>
                <a:spcPct val="115000"/>
              </a:lnSpc>
              <a:spcBef>
                <a:spcPts val="0"/>
              </a:spcBef>
              <a:spcAft>
                <a:spcPts val="0"/>
              </a:spcAft>
              <a:buClr>
                <a:srgbClr val="2A2E3D"/>
              </a:buClr>
              <a:buSzPts val="1200"/>
              <a:buFont typeface="Open Sans"/>
              <a:buChar char="●"/>
            </a:pPr>
            <a:r>
              <a:rPr lang="en-GB" sz="1200" dirty="0">
                <a:solidFill>
                  <a:srgbClr val="2A2E3D"/>
                </a:solidFill>
                <a:latin typeface="+mn-lt"/>
                <a:ea typeface="Open Sans"/>
                <a:cs typeface="Open Sans"/>
                <a:sym typeface="Open Sans"/>
              </a:rPr>
              <a:t>The last three letters indicate the file format (e.g. .</a:t>
            </a:r>
            <a:r>
              <a:rPr lang="en-GB" sz="1200" dirty="0" err="1">
                <a:solidFill>
                  <a:srgbClr val="2A2E3D"/>
                </a:solidFill>
                <a:latin typeface="+mn-lt"/>
                <a:ea typeface="Open Sans"/>
                <a:cs typeface="Open Sans"/>
                <a:sym typeface="Open Sans"/>
              </a:rPr>
              <a:t>xls</a:t>
            </a:r>
            <a:r>
              <a:rPr lang="en-GB" sz="1200" dirty="0">
                <a:solidFill>
                  <a:srgbClr val="2A2E3D"/>
                </a:solidFill>
                <a:latin typeface="+mn-lt"/>
                <a:ea typeface="Open Sans"/>
                <a:cs typeface="Open Sans"/>
                <a:sym typeface="Open Sans"/>
              </a:rPr>
              <a:t>, .rtf, .mov, .</a:t>
            </a:r>
            <a:r>
              <a:rPr lang="en-GB" sz="1200" dirty="0" err="1">
                <a:solidFill>
                  <a:srgbClr val="2A2E3D"/>
                </a:solidFill>
                <a:latin typeface="+mn-lt"/>
                <a:ea typeface="Open Sans"/>
                <a:cs typeface="Open Sans"/>
                <a:sym typeface="Open Sans"/>
              </a:rPr>
              <a:t>tif</a:t>
            </a:r>
            <a:r>
              <a:rPr lang="en-GB" sz="1200" dirty="0">
                <a:solidFill>
                  <a:srgbClr val="2A2E3D"/>
                </a:solidFill>
                <a:latin typeface="+mn-lt"/>
                <a:ea typeface="Open Sans"/>
                <a:cs typeface="Open Sans"/>
                <a:sym typeface="Open Sans"/>
              </a:rPr>
              <a:t>, .doc)</a:t>
            </a:r>
            <a:endParaRPr dirty="0">
              <a:solidFill>
                <a:schemeClr val="dk2"/>
              </a:solidFill>
              <a:latin typeface="+mn-lt"/>
            </a:endParaRPr>
          </a:p>
        </p:txBody>
      </p:sp>
      <p:sp>
        <p:nvSpPr>
          <p:cNvPr id="125" name="Google Shape;125;p22"/>
          <p:cNvSpPr txBox="1">
            <a:spLocks noGrp="1"/>
          </p:cNvSpPr>
          <p:nvPr>
            <p:ph type="body" idx="1"/>
          </p:nvPr>
        </p:nvSpPr>
        <p:spPr>
          <a:xfrm>
            <a:off x="286125" y="4489500"/>
            <a:ext cx="4992900" cy="6540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GB" sz="1000" dirty="0"/>
              <a:t>From:</a:t>
            </a:r>
            <a:endParaRPr sz="1000" dirty="0"/>
          </a:p>
          <a:p>
            <a:pPr marL="0" lvl="0" indent="0" algn="l" rtl="0">
              <a:lnSpc>
                <a:spcPct val="100000"/>
              </a:lnSpc>
              <a:spcBef>
                <a:spcPts val="0"/>
              </a:spcBef>
              <a:spcAft>
                <a:spcPts val="0"/>
              </a:spcAft>
              <a:buNone/>
            </a:pPr>
            <a:r>
              <a:rPr lang="en-GB" sz="1000" u="sng" dirty="0">
                <a:solidFill>
                  <a:schemeClr val="hlink"/>
                </a:solidFill>
                <a:hlinkClick r:id="rId3"/>
              </a:rPr>
              <a:t>https://docs.csc.fi/data/datasets/metadata-and-documentation/#data-organization</a:t>
            </a:r>
            <a:endParaRPr sz="1000" dirty="0"/>
          </a:p>
          <a:p>
            <a:pPr marL="0" lvl="0" indent="0" algn="l" rtl="0">
              <a:lnSpc>
                <a:spcPct val="100000"/>
              </a:lnSpc>
              <a:spcBef>
                <a:spcPts val="0"/>
              </a:spcBef>
              <a:spcAft>
                <a:spcPts val="0"/>
              </a:spcAft>
              <a:buNone/>
            </a:pPr>
            <a:r>
              <a:rPr lang="en-GB" sz="1000" u="sng" dirty="0">
                <a:solidFill>
                  <a:schemeClr val="hlink"/>
                </a:solidFill>
                <a:hlinkClick r:id="rId4"/>
              </a:rPr>
              <a:t>https://rdmkit.elixir-europe.org/data_organisation#what-is-the-best-way-to-name-a-file</a:t>
            </a:r>
            <a:r>
              <a:rPr lang="en-GB" sz="1000" dirty="0"/>
              <a:t> </a:t>
            </a:r>
            <a:endParaRPr sz="1000" dirty="0"/>
          </a:p>
        </p:txBody>
      </p:sp>
      <p:sp>
        <p:nvSpPr>
          <p:cNvPr id="128" name="Google Shape;128;p22">
            <a:extLst>
              <a:ext uri="{C183D7F6-B498-43B3-948B-1728B52AA6E4}">
                <adec:decorative xmlns:adec="http://schemas.microsoft.com/office/drawing/2017/decorative" val="1"/>
              </a:ext>
            </a:extLst>
          </p:cNvPr>
          <p:cNvSpPr txBox="1"/>
          <p:nvPr/>
        </p:nvSpPr>
        <p:spPr>
          <a:xfrm>
            <a:off x="5545350" y="236625"/>
            <a:ext cx="3370200" cy="346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GB" sz="1050" dirty="0">
                <a:solidFill>
                  <a:srgbClr val="D63384"/>
                </a:solidFill>
                <a:latin typeface="Open Sans"/>
                <a:ea typeface="Open Sans"/>
                <a:cs typeface="Open Sans"/>
                <a:sym typeface="Open Sans"/>
              </a:rPr>
              <a:t>20221202_Mountain_EXP2_Kilpis_DATA_V01.xls</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3"/>
          <p:cNvSpPr txBox="1">
            <a:spLocks noGrp="1"/>
          </p:cNvSpPr>
          <p:nvPr>
            <p:ph type="title"/>
          </p:nvPr>
        </p:nvSpPr>
        <p:spPr>
          <a:xfrm>
            <a:off x="273993" y="236625"/>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GB" sz="2500" dirty="0">
                <a:solidFill>
                  <a:schemeClr val="dk2"/>
                </a:solidFill>
              </a:rPr>
              <a:t>Tips for naming files</a:t>
            </a:r>
            <a:endParaRPr sz="2500" dirty="0"/>
          </a:p>
        </p:txBody>
      </p:sp>
      <p:sp>
        <p:nvSpPr>
          <p:cNvPr id="134" name="Google Shape;134;p23"/>
          <p:cNvSpPr txBox="1">
            <a:spLocks noGrp="1"/>
          </p:cNvSpPr>
          <p:nvPr>
            <p:ph type="body" idx="1"/>
          </p:nvPr>
        </p:nvSpPr>
        <p:spPr>
          <a:xfrm>
            <a:off x="311700" y="891175"/>
            <a:ext cx="8520600" cy="31026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Clr>
                <a:srgbClr val="2A2E3D"/>
              </a:buClr>
              <a:buSzPts val="1200"/>
              <a:buFont typeface="Open Sans"/>
              <a:buAutoNum type="arabicPeriod"/>
            </a:pPr>
            <a:r>
              <a:rPr lang="en-GB" sz="1200" dirty="0">
                <a:solidFill>
                  <a:schemeClr val="tx1"/>
                </a:solidFill>
                <a:highlight>
                  <a:srgbClr val="FFFFFF"/>
                </a:highlight>
                <a:latin typeface="+mn-lt"/>
                <a:ea typeface="Open Sans"/>
                <a:cs typeface="Open Sans"/>
                <a:sym typeface="Open Sans"/>
              </a:rPr>
              <a:t>Balance the number of elements: too many make it difficult to understand, too few make it generic.</a:t>
            </a:r>
            <a:endParaRPr sz="1200" dirty="0">
              <a:solidFill>
                <a:schemeClr val="tx1"/>
              </a:solidFill>
              <a:highlight>
                <a:srgbClr val="FFFFFF"/>
              </a:highlight>
              <a:latin typeface="+mn-lt"/>
              <a:ea typeface="Open Sans"/>
              <a:cs typeface="Open Sans"/>
              <a:sym typeface="Open Sans"/>
            </a:endParaRPr>
          </a:p>
          <a:p>
            <a:pPr marL="457200" lvl="0" indent="-304800" algn="l" rtl="0">
              <a:spcBef>
                <a:spcPts val="0"/>
              </a:spcBef>
              <a:spcAft>
                <a:spcPts val="0"/>
              </a:spcAft>
              <a:buClr>
                <a:srgbClr val="2A2E3D"/>
              </a:buClr>
              <a:buSzPts val="1200"/>
              <a:buFont typeface="Open Sans"/>
              <a:buAutoNum type="arabicPeriod"/>
            </a:pPr>
            <a:r>
              <a:rPr lang="en-GB" sz="1200" dirty="0">
                <a:solidFill>
                  <a:schemeClr val="tx1"/>
                </a:solidFill>
                <a:highlight>
                  <a:srgbClr val="FFFFFF"/>
                </a:highlight>
                <a:latin typeface="+mn-lt"/>
                <a:ea typeface="Open Sans"/>
                <a:cs typeface="Open Sans"/>
                <a:sym typeface="Open Sans"/>
              </a:rPr>
              <a:t>Arrange the elements from general to specific.</a:t>
            </a:r>
            <a:endParaRPr sz="1200" dirty="0">
              <a:solidFill>
                <a:schemeClr val="tx1"/>
              </a:solidFill>
              <a:highlight>
                <a:srgbClr val="FFFFFF"/>
              </a:highlight>
              <a:latin typeface="+mn-lt"/>
              <a:ea typeface="Open Sans"/>
              <a:cs typeface="Open Sans"/>
              <a:sym typeface="Open Sans"/>
            </a:endParaRPr>
          </a:p>
          <a:p>
            <a:pPr marL="457200" lvl="0" indent="-304800" algn="l" rtl="0">
              <a:spcBef>
                <a:spcPts val="0"/>
              </a:spcBef>
              <a:spcAft>
                <a:spcPts val="0"/>
              </a:spcAft>
              <a:buClr>
                <a:srgbClr val="2A2E3D"/>
              </a:buClr>
              <a:buSzPts val="1200"/>
              <a:buFont typeface="Open Sans"/>
              <a:buAutoNum type="arabicPeriod"/>
            </a:pPr>
            <a:r>
              <a:rPr lang="en-GB" sz="1200" dirty="0">
                <a:solidFill>
                  <a:schemeClr val="tx1"/>
                </a:solidFill>
                <a:highlight>
                  <a:srgbClr val="FFFFFF"/>
                </a:highlight>
                <a:latin typeface="+mn-lt"/>
                <a:ea typeface="Open Sans"/>
                <a:cs typeface="Open Sans"/>
                <a:sym typeface="Open Sans"/>
              </a:rPr>
              <a:t>Use meaningful abbreviations.</a:t>
            </a:r>
            <a:endParaRPr sz="1200" dirty="0">
              <a:solidFill>
                <a:schemeClr val="tx1"/>
              </a:solidFill>
              <a:highlight>
                <a:srgbClr val="FFFFFF"/>
              </a:highlight>
              <a:latin typeface="+mn-lt"/>
              <a:ea typeface="Open Sans"/>
              <a:cs typeface="Open Sans"/>
              <a:sym typeface="Open Sans"/>
            </a:endParaRPr>
          </a:p>
          <a:p>
            <a:pPr marL="457200" lvl="0" indent="-304800" algn="l" rtl="0">
              <a:spcBef>
                <a:spcPts val="0"/>
              </a:spcBef>
              <a:spcAft>
                <a:spcPts val="0"/>
              </a:spcAft>
              <a:buClr>
                <a:srgbClr val="2A2E3D"/>
              </a:buClr>
              <a:buSzPts val="1200"/>
              <a:buFont typeface="Open Sans"/>
              <a:buAutoNum type="arabicPeriod"/>
            </a:pPr>
            <a:r>
              <a:rPr lang="en-GB" sz="1200" dirty="0">
                <a:solidFill>
                  <a:schemeClr val="tx1"/>
                </a:solidFill>
                <a:highlight>
                  <a:srgbClr val="FFFFFF"/>
                </a:highlight>
                <a:latin typeface="+mn-lt"/>
                <a:ea typeface="Open Sans"/>
                <a:cs typeface="Open Sans"/>
                <a:sym typeface="Open Sans"/>
              </a:rPr>
              <a:t>Use an underscore (_), hyphen (-), or capital letter to separate elements in the name. Do not use spaces or special characters: ?!&amp; , * % # ; * ( ) @$ ^ ~ ‘ { } [ ] &lt; &gt;.</a:t>
            </a:r>
            <a:endParaRPr sz="1200" dirty="0">
              <a:solidFill>
                <a:schemeClr val="tx1"/>
              </a:solidFill>
              <a:highlight>
                <a:srgbClr val="FFFFFF"/>
              </a:highlight>
              <a:latin typeface="+mn-lt"/>
              <a:ea typeface="Open Sans"/>
              <a:cs typeface="Open Sans"/>
              <a:sym typeface="Open Sans"/>
            </a:endParaRPr>
          </a:p>
          <a:p>
            <a:pPr marL="457200" lvl="0" indent="-304800" algn="l" rtl="0">
              <a:spcBef>
                <a:spcPts val="0"/>
              </a:spcBef>
              <a:spcAft>
                <a:spcPts val="0"/>
              </a:spcAft>
              <a:buClr>
                <a:srgbClr val="2A2E3D"/>
              </a:buClr>
              <a:buSzPts val="1200"/>
              <a:buFont typeface="Open Sans"/>
              <a:buAutoNum type="arabicPeriod"/>
            </a:pPr>
            <a:r>
              <a:rPr lang="en-GB" sz="1200" dirty="0">
                <a:solidFill>
                  <a:schemeClr val="tx1"/>
                </a:solidFill>
                <a:highlight>
                  <a:srgbClr val="FFFFFF"/>
                </a:highlight>
                <a:latin typeface="+mn-lt"/>
                <a:ea typeface="Open Sans"/>
                <a:cs typeface="Open Sans"/>
                <a:sym typeface="Open Sans"/>
              </a:rPr>
              <a:t>Use as date format (ISO8601): YYYYMMDD (year, month, day), and time, if necessary, HHMMSS (hours, minutes, seconds).</a:t>
            </a:r>
            <a:endParaRPr sz="1200" dirty="0">
              <a:solidFill>
                <a:schemeClr val="tx1"/>
              </a:solidFill>
              <a:highlight>
                <a:srgbClr val="FFFFFF"/>
              </a:highlight>
              <a:latin typeface="+mn-lt"/>
              <a:ea typeface="Open Sans"/>
              <a:cs typeface="Open Sans"/>
              <a:sym typeface="Open Sans"/>
            </a:endParaRPr>
          </a:p>
          <a:p>
            <a:pPr marL="457200" lvl="0" indent="-304800" algn="l" rtl="0">
              <a:spcBef>
                <a:spcPts val="0"/>
              </a:spcBef>
              <a:spcAft>
                <a:spcPts val="0"/>
              </a:spcAft>
              <a:buClr>
                <a:srgbClr val="2A2E3D"/>
              </a:buClr>
              <a:buSzPts val="1200"/>
              <a:buFont typeface="Open Sans"/>
              <a:buAutoNum type="arabicPeriod"/>
            </a:pPr>
            <a:r>
              <a:rPr lang="en-GB" sz="1200" dirty="0">
                <a:solidFill>
                  <a:schemeClr val="tx1"/>
                </a:solidFill>
                <a:highlight>
                  <a:srgbClr val="FFFFFF"/>
                </a:highlight>
                <a:latin typeface="+mn-lt"/>
                <a:ea typeface="Open Sans"/>
                <a:cs typeface="Open Sans"/>
                <a:sym typeface="Open Sans"/>
              </a:rPr>
              <a:t>Include the version number in the name if necessary: ​​at least two numbers (V02) and extend if necessary for minor fixes (V02-03). The first zeros allow the files to be ordered correctly.</a:t>
            </a:r>
            <a:endParaRPr sz="1200" dirty="0">
              <a:solidFill>
                <a:schemeClr val="tx1"/>
              </a:solidFill>
              <a:highlight>
                <a:srgbClr val="FFFFFF"/>
              </a:highlight>
              <a:latin typeface="+mn-lt"/>
              <a:ea typeface="Open Sans"/>
              <a:cs typeface="Open Sans"/>
              <a:sym typeface="Open Sans"/>
            </a:endParaRPr>
          </a:p>
          <a:p>
            <a:pPr marL="457200" lvl="0" indent="-304800" algn="l" rtl="0">
              <a:spcBef>
                <a:spcPts val="0"/>
              </a:spcBef>
              <a:spcAft>
                <a:spcPts val="0"/>
              </a:spcAft>
              <a:buClr>
                <a:srgbClr val="2A2E3D"/>
              </a:buClr>
              <a:buSzPts val="1200"/>
              <a:buFont typeface="Open Sans"/>
              <a:buAutoNum type="arabicPeriod"/>
            </a:pPr>
            <a:r>
              <a:rPr lang="en-GB" sz="1200" dirty="0">
                <a:solidFill>
                  <a:schemeClr val="tx1"/>
                </a:solidFill>
                <a:highlight>
                  <a:srgbClr val="FFFFFF"/>
                </a:highlight>
                <a:latin typeface="+mn-lt"/>
                <a:ea typeface="Open Sans"/>
                <a:cs typeface="Open Sans"/>
                <a:sym typeface="Open Sans"/>
              </a:rPr>
              <a:t>Write down your naming convention and explain the abbreviations in your documentation (e.g. Readme file).</a:t>
            </a:r>
            <a:endParaRPr sz="1200" dirty="0">
              <a:solidFill>
                <a:schemeClr val="tx1"/>
              </a:solidFill>
              <a:highlight>
                <a:srgbClr val="FFFFFF"/>
              </a:highlight>
              <a:latin typeface="+mn-lt"/>
              <a:ea typeface="Open Sans"/>
              <a:cs typeface="Open Sans"/>
              <a:sym typeface="Open Sans"/>
            </a:endParaRPr>
          </a:p>
          <a:p>
            <a:pPr marL="457200" lvl="0" indent="-304800" algn="l" rtl="0">
              <a:spcBef>
                <a:spcPts val="0"/>
              </a:spcBef>
              <a:spcAft>
                <a:spcPts val="0"/>
              </a:spcAft>
              <a:buClr>
                <a:srgbClr val="2A2E3D"/>
              </a:buClr>
              <a:buSzPts val="1200"/>
              <a:buFont typeface="Open Sans"/>
              <a:buAutoNum type="arabicPeriod"/>
            </a:pPr>
            <a:r>
              <a:rPr lang="en-GB" sz="1200" dirty="0">
                <a:solidFill>
                  <a:schemeClr val="tx1"/>
                </a:solidFill>
                <a:highlight>
                  <a:srgbClr val="FFFFFF"/>
                </a:highlight>
                <a:latin typeface="+mn-lt"/>
                <a:ea typeface="Open Sans"/>
                <a:cs typeface="Open Sans"/>
                <a:sym typeface="Open Sans"/>
              </a:rPr>
              <a:t>If you have to rename numerous files in order to manage the files more easily, it is possible to use applications, e.g. </a:t>
            </a:r>
            <a:r>
              <a:rPr lang="en-GB" sz="1200" dirty="0">
                <a:solidFill>
                  <a:schemeClr val="tx1"/>
                </a:solidFill>
                <a:highlight>
                  <a:srgbClr val="FFFFFF"/>
                </a:highlight>
                <a:uFill>
                  <a:noFill/>
                </a:uFill>
                <a:latin typeface="+mn-lt"/>
                <a:ea typeface="Open Sans"/>
                <a:cs typeface="Open Sans"/>
                <a:sym typeface="Open Sans"/>
                <a:hlinkClick r:id="rId3">
                  <a:extLst>
                    <a:ext uri="{A12FA001-AC4F-418D-AE19-62706E023703}">
                      <ahyp:hlinkClr xmlns:ahyp="http://schemas.microsoft.com/office/drawing/2018/hyperlinkcolor" val="tx"/>
                    </a:ext>
                  </a:extLst>
                </a:hlinkClick>
              </a:rPr>
              <a:t>Bulk Rename Utility</a:t>
            </a:r>
            <a:r>
              <a:rPr lang="en-GB" sz="1200" dirty="0">
                <a:solidFill>
                  <a:schemeClr val="tx1"/>
                </a:solidFill>
                <a:highlight>
                  <a:srgbClr val="FFFFFF"/>
                </a:highlight>
                <a:latin typeface="+mn-lt"/>
                <a:ea typeface="Open Sans"/>
                <a:cs typeface="Open Sans"/>
                <a:sym typeface="Open Sans"/>
              </a:rPr>
              <a:t> (Windows, free), </a:t>
            </a:r>
            <a:r>
              <a:rPr lang="en-GB" sz="1200" dirty="0">
                <a:solidFill>
                  <a:schemeClr val="tx1"/>
                </a:solidFill>
                <a:highlight>
                  <a:srgbClr val="FFFFFF"/>
                </a:highlight>
                <a:uFill>
                  <a:noFill/>
                </a:uFill>
                <a:latin typeface="+mn-lt"/>
                <a:ea typeface="Open Sans"/>
                <a:cs typeface="Open Sans"/>
                <a:sym typeface="Open Sans"/>
                <a:hlinkClick r:id="rId4">
                  <a:extLst>
                    <a:ext uri="{A12FA001-AC4F-418D-AE19-62706E023703}">
                      <ahyp:hlinkClr xmlns:ahyp="http://schemas.microsoft.com/office/drawing/2018/hyperlinkcolor" val="tx"/>
                    </a:ext>
                  </a:extLst>
                </a:hlinkClick>
              </a:rPr>
              <a:t>Renamer4Mac</a:t>
            </a:r>
            <a:r>
              <a:rPr lang="en-GB" sz="1200" dirty="0">
                <a:solidFill>
                  <a:schemeClr val="tx1"/>
                </a:solidFill>
                <a:highlight>
                  <a:srgbClr val="FFFFFF"/>
                </a:highlight>
                <a:latin typeface="+mn-lt"/>
                <a:ea typeface="Open Sans"/>
                <a:cs typeface="Open Sans"/>
                <a:sym typeface="Open Sans"/>
              </a:rPr>
              <a:t> (Mac).</a:t>
            </a:r>
            <a:endParaRPr sz="1200" dirty="0">
              <a:solidFill>
                <a:schemeClr val="tx1"/>
              </a:solidFill>
              <a:highlight>
                <a:srgbClr val="FFFFFF"/>
              </a:highlight>
              <a:latin typeface="+mn-lt"/>
              <a:ea typeface="Open Sans"/>
              <a:cs typeface="Open Sans"/>
              <a:sym typeface="Open Sans"/>
            </a:endParaRPr>
          </a:p>
          <a:p>
            <a:pPr marL="457200" lvl="0" indent="0" algn="l" rtl="0">
              <a:spcBef>
                <a:spcPts val="1200"/>
              </a:spcBef>
              <a:spcAft>
                <a:spcPts val="1200"/>
              </a:spcAft>
              <a:buNone/>
            </a:pPr>
            <a:endParaRPr sz="1400" b="1" dirty="0">
              <a:solidFill>
                <a:schemeClr val="tx1"/>
              </a:solidFill>
              <a:latin typeface="+mn-lt"/>
            </a:endParaRPr>
          </a:p>
        </p:txBody>
      </p:sp>
      <p:sp>
        <p:nvSpPr>
          <p:cNvPr id="135" name="Google Shape;135;p23"/>
          <p:cNvSpPr txBox="1"/>
          <p:nvPr/>
        </p:nvSpPr>
        <p:spPr>
          <a:xfrm>
            <a:off x="632875" y="3765150"/>
            <a:ext cx="6950100" cy="975621"/>
          </a:xfrm>
          <a:prstGeom prst="rect">
            <a:avLst/>
          </a:prstGeom>
          <a:solidFill>
            <a:schemeClr val="bg1">
              <a:lumMod val="95000"/>
            </a:schemeClr>
          </a:solidFill>
          <a:ln w="19050" cap="flat" cmpd="sng">
            <a:solidFill>
              <a:srgbClr val="93C47D"/>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1200" b="1" dirty="0">
                <a:solidFill>
                  <a:srgbClr val="2A2E3D"/>
                </a:solidFill>
                <a:latin typeface="Open Sans"/>
                <a:ea typeface="Open Sans"/>
                <a:cs typeface="Open Sans"/>
                <a:sym typeface="Open Sans"/>
              </a:rPr>
              <a:t>Example: Mountain project, experiment 2, Place </a:t>
            </a:r>
            <a:r>
              <a:rPr lang="en-GB" sz="1200" b="1" dirty="0" err="1">
                <a:solidFill>
                  <a:srgbClr val="2A2E3D"/>
                </a:solidFill>
                <a:latin typeface="Open Sans"/>
                <a:ea typeface="Open Sans"/>
                <a:cs typeface="Open Sans"/>
                <a:sym typeface="Open Sans"/>
              </a:rPr>
              <a:t>Kilpisjärvi</a:t>
            </a:r>
            <a:r>
              <a:rPr lang="en-GB" sz="1200" b="1" dirty="0">
                <a:solidFill>
                  <a:srgbClr val="2A2E3D"/>
                </a:solidFill>
                <a:latin typeface="Open Sans"/>
                <a:ea typeface="Open Sans"/>
                <a:cs typeface="Open Sans"/>
                <a:sym typeface="Open Sans"/>
              </a:rPr>
              <a:t>, file created 2.12.2022 </a:t>
            </a:r>
            <a:endParaRPr sz="1200" b="1" dirty="0">
              <a:solidFill>
                <a:srgbClr val="2A2E3D"/>
              </a:solidFill>
              <a:latin typeface="Open Sans"/>
              <a:ea typeface="Open Sans"/>
              <a:cs typeface="Open Sans"/>
              <a:sym typeface="Open Sans"/>
            </a:endParaRPr>
          </a:p>
          <a:p>
            <a:pPr marL="457200" lvl="0" indent="-304800" algn="l" rtl="0">
              <a:lnSpc>
                <a:spcPct val="115000"/>
              </a:lnSpc>
              <a:spcBef>
                <a:spcPts val="1200"/>
              </a:spcBef>
              <a:spcAft>
                <a:spcPts val="0"/>
              </a:spcAft>
              <a:buClr>
                <a:srgbClr val="2A2E3D"/>
              </a:buClr>
              <a:buSzPts val="1200"/>
              <a:buFont typeface="Open Sans"/>
              <a:buChar char="●"/>
            </a:pPr>
            <a:r>
              <a:rPr lang="en-GB" sz="1200" dirty="0">
                <a:solidFill>
                  <a:srgbClr val="2A2E3D"/>
                </a:solidFill>
                <a:latin typeface="Open Sans"/>
                <a:ea typeface="Open Sans"/>
                <a:cs typeface="Open Sans"/>
                <a:sym typeface="Open Sans"/>
              </a:rPr>
              <a:t>Name of the file: </a:t>
            </a:r>
            <a:r>
              <a:rPr lang="en-GB" sz="1050" dirty="0">
                <a:solidFill>
                  <a:schemeClr val="tx1"/>
                </a:solidFill>
                <a:latin typeface="Open Sans"/>
                <a:ea typeface="Open Sans"/>
                <a:cs typeface="Open Sans"/>
                <a:sym typeface="Open Sans"/>
              </a:rPr>
              <a:t>20221202_Mountain_EXP2_Kilpis_DATA_V01.xls</a:t>
            </a:r>
            <a:endParaRPr sz="1050" dirty="0">
              <a:solidFill>
                <a:schemeClr val="tx1"/>
              </a:solidFill>
              <a:latin typeface="Open Sans"/>
              <a:ea typeface="Open Sans"/>
              <a:cs typeface="Open Sans"/>
              <a:sym typeface="Open Sans"/>
            </a:endParaRPr>
          </a:p>
          <a:p>
            <a:pPr marL="457200" lvl="0" indent="-304800" algn="l" rtl="0">
              <a:lnSpc>
                <a:spcPct val="115000"/>
              </a:lnSpc>
              <a:spcBef>
                <a:spcPts val="0"/>
              </a:spcBef>
              <a:spcAft>
                <a:spcPts val="0"/>
              </a:spcAft>
              <a:buClr>
                <a:srgbClr val="2A2E3D"/>
              </a:buClr>
              <a:buSzPts val="1200"/>
              <a:buFont typeface="Open Sans"/>
              <a:buChar char="●"/>
            </a:pPr>
            <a:r>
              <a:rPr lang="en-GB" sz="1200" dirty="0">
                <a:solidFill>
                  <a:srgbClr val="2A2E3D"/>
                </a:solidFill>
                <a:latin typeface="Open Sans"/>
                <a:ea typeface="Open Sans"/>
                <a:cs typeface="Open Sans"/>
                <a:sym typeface="Open Sans"/>
              </a:rPr>
              <a:t>Explanation: </a:t>
            </a:r>
            <a:r>
              <a:rPr lang="en-GB" sz="1050" dirty="0">
                <a:solidFill>
                  <a:schemeClr val="tx1"/>
                </a:solidFill>
                <a:latin typeface="Open Sans"/>
                <a:ea typeface="Open Sans"/>
                <a:cs typeface="Open Sans"/>
                <a:sym typeface="Open Sans"/>
              </a:rPr>
              <a:t>Time_ProjectAbbreviation_ExperimentNumber_Location_TypeOfData_VersionNumber</a:t>
            </a:r>
            <a:endParaRPr sz="1050" dirty="0">
              <a:solidFill>
                <a:schemeClr val="tx1"/>
              </a:solidFill>
              <a:latin typeface="Open Sans"/>
              <a:ea typeface="Open Sans"/>
              <a:cs typeface="Open Sans"/>
              <a:sym typeface="Open Sans"/>
            </a:endParaRPr>
          </a:p>
        </p:txBody>
      </p:sp>
      <p:sp>
        <p:nvSpPr>
          <p:cNvPr id="136" name="Google Shape;136;p23">
            <a:extLst>
              <a:ext uri="{C183D7F6-B498-43B3-948B-1728B52AA6E4}">
                <adec:decorative xmlns:adec="http://schemas.microsoft.com/office/drawing/2017/decorative" val="1"/>
              </a:ext>
            </a:extLst>
          </p:cNvPr>
          <p:cNvSpPr txBox="1"/>
          <p:nvPr/>
        </p:nvSpPr>
        <p:spPr>
          <a:xfrm>
            <a:off x="5545350" y="236625"/>
            <a:ext cx="3370200" cy="346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GB" sz="1050" dirty="0">
                <a:solidFill>
                  <a:srgbClr val="D63384"/>
                </a:solidFill>
                <a:latin typeface="Open Sans"/>
                <a:ea typeface="Open Sans"/>
                <a:cs typeface="Open Sans"/>
                <a:sym typeface="Open Sans"/>
              </a:rPr>
              <a:t>20221202_Mountain_EXP2_Kilpis_DATA_V01.xls</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4"/>
          <p:cNvSpPr txBox="1">
            <a:spLocks noGrp="1"/>
          </p:cNvSpPr>
          <p:nvPr>
            <p:ph type="title"/>
          </p:nvPr>
        </p:nvSpPr>
        <p:spPr>
          <a:xfrm>
            <a:off x="311700" y="445025"/>
            <a:ext cx="5417100" cy="8220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dirty="0"/>
              <a:t>Version control helps you keep your data organised! </a:t>
            </a:r>
            <a:endParaRPr dirty="0"/>
          </a:p>
        </p:txBody>
      </p:sp>
      <p:sp>
        <p:nvSpPr>
          <p:cNvPr id="142" name="Google Shape;142;p24"/>
          <p:cNvSpPr txBox="1">
            <a:spLocks noGrp="1"/>
          </p:cNvSpPr>
          <p:nvPr>
            <p:ph type="body" idx="1"/>
          </p:nvPr>
        </p:nvSpPr>
        <p:spPr>
          <a:xfrm>
            <a:off x="311700" y="14829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GB" dirty="0">
                <a:solidFill>
                  <a:schemeClr val="tx1"/>
                </a:solidFill>
              </a:rPr>
              <a:t>Version control can be done either manually, or by adding a sequential number (_v03) to the end of the filename, or automatically, which is the preferred method. </a:t>
            </a:r>
            <a:endParaRPr dirty="0">
              <a:solidFill>
                <a:schemeClr val="tx1"/>
              </a:solidFill>
            </a:endParaRPr>
          </a:p>
          <a:p>
            <a:pPr marL="914400" lvl="1" indent="-317500" algn="l" rtl="0">
              <a:spcBef>
                <a:spcPts val="0"/>
              </a:spcBef>
              <a:spcAft>
                <a:spcPts val="0"/>
              </a:spcAft>
              <a:buSzPts val="1400"/>
              <a:buChar char="○"/>
            </a:pPr>
            <a:r>
              <a:rPr lang="en-GB" dirty="0">
                <a:solidFill>
                  <a:schemeClr val="tx1"/>
                </a:solidFill>
              </a:rPr>
              <a:t>Automated version control can be implemented using software such as  </a:t>
            </a:r>
            <a:r>
              <a:rPr lang="en-GB" u="sng" dirty="0">
                <a:solidFill>
                  <a:schemeClr val="tx1"/>
                </a:solidFill>
                <a:hlinkClick r:id="rId3">
                  <a:extLst>
                    <a:ext uri="{A12FA001-AC4F-418D-AE19-62706E023703}">
                      <ahyp:hlinkClr xmlns:ahyp="http://schemas.microsoft.com/office/drawing/2018/hyperlinkcolor" val="tx"/>
                    </a:ext>
                  </a:extLst>
                </a:hlinkClick>
              </a:rPr>
              <a:t>Git</a:t>
            </a:r>
            <a:r>
              <a:rPr lang="en-GB" dirty="0">
                <a:solidFill>
                  <a:schemeClr val="tx1"/>
                </a:solidFill>
              </a:rPr>
              <a:t>, </a:t>
            </a:r>
            <a:r>
              <a:rPr lang="en-GB" u="sng" dirty="0">
                <a:solidFill>
                  <a:schemeClr val="tx1"/>
                </a:solidFill>
                <a:hlinkClick r:id="rId4">
                  <a:extLst>
                    <a:ext uri="{A12FA001-AC4F-418D-AE19-62706E023703}">
                      <ahyp:hlinkClr xmlns:ahyp="http://schemas.microsoft.com/office/drawing/2018/hyperlinkcolor" val="tx"/>
                    </a:ext>
                  </a:extLst>
                </a:hlinkClick>
              </a:rPr>
              <a:t>GitHub</a:t>
            </a:r>
            <a:r>
              <a:rPr lang="en-GB" dirty="0">
                <a:solidFill>
                  <a:schemeClr val="tx1"/>
                </a:solidFill>
              </a:rPr>
              <a:t> or </a:t>
            </a:r>
            <a:r>
              <a:rPr lang="en-GB" u="sng" dirty="0">
                <a:solidFill>
                  <a:schemeClr val="tx1"/>
                </a:solidFill>
                <a:hlinkClick r:id="rId5">
                  <a:extLst>
                    <a:ext uri="{A12FA001-AC4F-418D-AE19-62706E023703}">
                      <ahyp:hlinkClr xmlns:ahyp="http://schemas.microsoft.com/office/drawing/2018/hyperlinkcolor" val="tx"/>
                    </a:ext>
                  </a:extLst>
                </a:hlinkClick>
              </a:rPr>
              <a:t>GitLab</a:t>
            </a:r>
            <a:r>
              <a:rPr lang="en-GB" dirty="0">
                <a:solidFill>
                  <a:schemeClr val="tx1"/>
                </a:solidFill>
              </a:rPr>
              <a:t> (your organisation may offer an integrated solution).</a:t>
            </a:r>
            <a:endParaRPr dirty="0">
              <a:solidFill>
                <a:schemeClr val="tx1"/>
              </a:solidFill>
            </a:endParaRPr>
          </a:p>
          <a:p>
            <a:pPr marL="457200" lvl="0" indent="-342900" algn="l" rtl="0">
              <a:spcBef>
                <a:spcPts val="0"/>
              </a:spcBef>
              <a:spcAft>
                <a:spcPts val="0"/>
              </a:spcAft>
              <a:buSzPts val="1800"/>
              <a:buChar char="●"/>
            </a:pPr>
            <a:r>
              <a:rPr lang="en-GB" dirty="0">
                <a:solidFill>
                  <a:schemeClr val="tx1"/>
                </a:solidFill>
              </a:rPr>
              <a:t>You can also use cloud storage solutions, which usually offer automatic file version control. There are several version control systems available, both open source and commercial, closed implementations.</a:t>
            </a:r>
            <a:endParaRPr dirty="0">
              <a:solidFill>
                <a:schemeClr val="tx1"/>
              </a:solidFill>
            </a:endParaRPr>
          </a:p>
          <a:p>
            <a:pPr marL="0" lvl="0" indent="0" algn="l" rtl="0">
              <a:spcBef>
                <a:spcPts val="1200"/>
              </a:spcBef>
              <a:spcAft>
                <a:spcPts val="0"/>
              </a:spcAft>
              <a:buNone/>
            </a:pPr>
            <a:endParaRPr dirty="0">
              <a:solidFill>
                <a:schemeClr val="tx1"/>
              </a:solidFill>
            </a:endParaRPr>
          </a:p>
          <a:p>
            <a:pPr marL="0" lvl="0" indent="0" algn="l" rtl="0">
              <a:spcBef>
                <a:spcPts val="1200"/>
              </a:spcBef>
              <a:spcAft>
                <a:spcPts val="1200"/>
              </a:spcAft>
              <a:buNone/>
            </a:pPr>
            <a:endParaRPr dirty="0">
              <a:solidFill>
                <a:schemeClr val="tx1"/>
              </a:solidFill>
            </a:endParaRPr>
          </a:p>
        </p:txBody>
      </p:sp>
      <p:sp>
        <p:nvSpPr>
          <p:cNvPr id="143" name="Google Shape;143;p24">
            <a:extLst>
              <a:ext uri="{C183D7F6-B498-43B3-948B-1728B52AA6E4}">
                <adec:decorative xmlns:adec="http://schemas.microsoft.com/office/drawing/2017/decorative" val="1"/>
              </a:ext>
            </a:extLst>
          </p:cNvPr>
          <p:cNvSpPr txBox="1"/>
          <p:nvPr/>
        </p:nvSpPr>
        <p:spPr>
          <a:xfrm>
            <a:off x="5572650" y="171675"/>
            <a:ext cx="3370200" cy="686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1050" dirty="0">
                <a:solidFill>
                  <a:srgbClr val="D63384"/>
                </a:solidFill>
                <a:latin typeface="Open Sans"/>
                <a:ea typeface="Open Sans"/>
                <a:cs typeface="Open Sans"/>
                <a:sym typeface="Open Sans"/>
              </a:rPr>
              <a:t>20221202_Mountain_EXP2_Kilpis_DATA_V01.xls</a:t>
            </a:r>
            <a:endParaRPr sz="1050" dirty="0">
              <a:solidFill>
                <a:srgbClr val="D63384"/>
              </a:solidFill>
              <a:latin typeface="Open Sans"/>
              <a:ea typeface="Open Sans"/>
              <a:cs typeface="Open Sans"/>
              <a:sym typeface="Open Sans"/>
            </a:endParaRPr>
          </a:p>
          <a:p>
            <a:pPr marL="0" lvl="0" indent="0" algn="l" rtl="0">
              <a:lnSpc>
                <a:spcPct val="115000"/>
              </a:lnSpc>
              <a:spcBef>
                <a:spcPts val="1200"/>
              </a:spcBef>
              <a:spcAft>
                <a:spcPts val="1200"/>
              </a:spcAft>
              <a:buClr>
                <a:schemeClr val="dk1"/>
              </a:buClr>
              <a:buSzPts val="1100"/>
              <a:buFont typeface="Arial"/>
              <a:buNone/>
            </a:pPr>
            <a:r>
              <a:rPr lang="en-GB" sz="1050" dirty="0">
                <a:solidFill>
                  <a:srgbClr val="D63384"/>
                </a:solidFill>
                <a:latin typeface="Open Sans"/>
                <a:ea typeface="Open Sans"/>
                <a:cs typeface="Open Sans"/>
                <a:sym typeface="Open Sans"/>
              </a:rPr>
              <a:t>20221202_Mountain_EXP2_Kilpis_DATA_V02.xls</a:t>
            </a:r>
            <a:endParaRPr sz="1050" dirty="0">
              <a:solidFill>
                <a:srgbClr val="D63384"/>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5"/>
          <p:cNvSpPr txBox="1">
            <a:spLocks noGrp="1"/>
          </p:cNvSpPr>
          <p:nvPr>
            <p:ph type="title"/>
          </p:nvPr>
        </p:nvSpPr>
        <p:spPr>
          <a:xfrm>
            <a:off x="125520" y="398757"/>
            <a:ext cx="8520600" cy="572700"/>
          </a:xfrm>
          <a:prstGeom prst="rect">
            <a:avLst/>
          </a:prstGeom>
        </p:spPr>
        <p:txBody>
          <a:bodyPr spcFirstLastPara="1" wrap="square" lIns="91425" tIns="91425" rIns="91425" bIns="91425" anchor="t" anchorCtr="0">
            <a:normAutofit fontScale="90000"/>
          </a:bodyPr>
          <a:lstStyle/>
          <a:p>
            <a:pPr marL="317500" lvl="0" indent="-228600" algn="l" rtl="0">
              <a:lnSpc>
                <a:spcPct val="115000"/>
              </a:lnSpc>
              <a:spcBef>
                <a:spcPts val="0"/>
              </a:spcBef>
              <a:spcAft>
                <a:spcPts val="0"/>
              </a:spcAft>
              <a:buClr>
                <a:srgbClr val="1B1E25"/>
              </a:buClr>
              <a:buSzPct val="100000"/>
              <a:buFont typeface="Roboto"/>
              <a:buNone/>
            </a:pPr>
            <a:r>
              <a:rPr lang="en-GB" sz="2750" dirty="0">
                <a:highlight>
                  <a:srgbClr val="FFFFFF"/>
                </a:highlight>
                <a:latin typeface="+mj-lt"/>
                <a:ea typeface="Roboto"/>
                <a:cs typeface="Roboto"/>
                <a:sym typeface="Roboto"/>
              </a:rPr>
              <a:t>Things</a:t>
            </a:r>
            <a:r>
              <a:rPr lang="en-GB" sz="2750" dirty="0">
                <a:highlight>
                  <a:srgbClr val="FFFFFF"/>
                </a:highlight>
                <a:latin typeface="Roboto"/>
                <a:ea typeface="Roboto"/>
                <a:cs typeface="Roboto"/>
                <a:sym typeface="Roboto"/>
              </a:rPr>
              <a:t> to remember when versioning</a:t>
            </a:r>
            <a:endParaRPr sz="2750" dirty="0">
              <a:highlight>
                <a:srgbClr val="FFFFFF"/>
              </a:highlight>
              <a:latin typeface="Roboto"/>
              <a:ea typeface="Roboto"/>
              <a:cs typeface="Roboto"/>
              <a:sym typeface="Roboto"/>
            </a:endParaRPr>
          </a:p>
          <a:p>
            <a:pPr marL="0" lvl="0" indent="0" algn="l" rtl="0">
              <a:spcBef>
                <a:spcPts val="0"/>
              </a:spcBef>
              <a:spcAft>
                <a:spcPts val="0"/>
              </a:spcAft>
              <a:buNone/>
            </a:pPr>
            <a:endParaRPr dirty="0"/>
          </a:p>
        </p:txBody>
      </p:sp>
      <p:sp>
        <p:nvSpPr>
          <p:cNvPr id="149" name="Google Shape;149;p2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36550" algn="l" rtl="0">
              <a:spcBef>
                <a:spcPts val="0"/>
              </a:spcBef>
              <a:spcAft>
                <a:spcPts val="0"/>
              </a:spcAft>
              <a:buSzPts val="1700"/>
              <a:buChar char="●"/>
            </a:pPr>
            <a:r>
              <a:rPr lang="en-GB" sz="1700" dirty="0">
                <a:solidFill>
                  <a:schemeClr val="tx1"/>
                </a:solidFill>
              </a:rPr>
              <a:t>Version control produces a (modified) copy of the file, uniquely marked with a version number. Version control allows reverting to a previous version, which is important for data traceability, the tracking of edits and error correction.</a:t>
            </a:r>
            <a:endParaRPr sz="1700" dirty="0">
              <a:solidFill>
                <a:schemeClr val="tx1"/>
              </a:solidFill>
            </a:endParaRPr>
          </a:p>
          <a:p>
            <a:pPr marL="457200" lvl="0" indent="-336550" algn="l" rtl="0">
              <a:spcBef>
                <a:spcPts val="0"/>
              </a:spcBef>
              <a:spcAft>
                <a:spcPts val="0"/>
              </a:spcAft>
              <a:buSzPts val="1700"/>
              <a:buChar char="●"/>
            </a:pPr>
            <a:r>
              <a:rPr lang="en-GB" sz="1700" dirty="0">
                <a:solidFill>
                  <a:schemeClr val="tx1"/>
                </a:solidFill>
              </a:rPr>
              <a:t>When making new versions of data files, it is important to keep a copy of the original raw data.</a:t>
            </a:r>
            <a:endParaRPr sz="1700" dirty="0">
              <a:solidFill>
                <a:schemeClr val="tx1"/>
              </a:solidFill>
            </a:endParaRPr>
          </a:p>
          <a:p>
            <a:pPr marL="457200" lvl="0" indent="-336550" algn="l" rtl="0">
              <a:spcBef>
                <a:spcPts val="0"/>
              </a:spcBef>
              <a:spcAft>
                <a:spcPts val="0"/>
              </a:spcAft>
              <a:buSzPts val="1700"/>
              <a:buChar char="●"/>
            </a:pPr>
            <a:r>
              <a:rPr lang="en-GB" sz="1700" dirty="0">
                <a:solidFill>
                  <a:schemeClr val="tx1"/>
                </a:solidFill>
              </a:rPr>
              <a:t>When sharing data, it can also be useful to provide both unprocessed and processed versions of your data and include either code or explanations</a:t>
            </a:r>
            <a:r>
              <a:rPr lang="en-US" sz="1700" dirty="0">
                <a:solidFill>
                  <a:schemeClr val="tx1"/>
                </a:solidFill>
              </a:rPr>
              <a:t> of how the final version is produced</a:t>
            </a:r>
          </a:p>
          <a:p>
            <a:pPr marL="457200" lvl="0" indent="-336550" algn="l" rtl="0">
              <a:spcBef>
                <a:spcPts val="0"/>
              </a:spcBef>
              <a:spcAft>
                <a:spcPts val="0"/>
              </a:spcAft>
              <a:buSzPts val="1700"/>
              <a:buChar char="●"/>
            </a:pPr>
            <a:r>
              <a:rPr lang="en-GB" sz="1700" dirty="0">
                <a:solidFill>
                  <a:schemeClr val="tx1"/>
                </a:solidFill>
              </a:rPr>
              <a:t>Plan and agree which versions of the data will be archived and/or published.</a:t>
            </a:r>
            <a:endParaRPr sz="1700" dirty="0">
              <a:solidFill>
                <a:schemeClr val="tx1"/>
              </a:solidFill>
            </a:endParaRPr>
          </a:p>
        </p:txBody>
      </p:sp>
      <p:sp>
        <p:nvSpPr>
          <p:cNvPr id="150" name="Google Shape;150;p25">
            <a:extLst>
              <a:ext uri="{C183D7F6-B498-43B3-948B-1728B52AA6E4}">
                <adec:decorative xmlns:adec="http://schemas.microsoft.com/office/drawing/2017/decorative" val="1"/>
              </a:ext>
            </a:extLst>
          </p:cNvPr>
          <p:cNvSpPr txBox="1"/>
          <p:nvPr/>
        </p:nvSpPr>
        <p:spPr>
          <a:xfrm>
            <a:off x="5967049" y="104339"/>
            <a:ext cx="3370200" cy="686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1050" dirty="0">
                <a:solidFill>
                  <a:srgbClr val="D63384"/>
                </a:solidFill>
                <a:latin typeface="Open Sans"/>
                <a:ea typeface="Open Sans"/>
                <a:cs typeface="Open Sans"/>
                <a:sym typeface="Open Sans"/>
              </a:rPr>
              <a:t>20221202_Mountain_EXP2_Kilpis_DATA_V01.xls</a:t>
            </a:r>
            <a:endParaRPr sz="1050" dirty="0">
              <a:solidFill>
                <a:srgbClr val="D63384"/>
              </a:solidFill>
              <a:latin typeface="Open Sans"/>
              <a:ea typeface="Open Sans"/>
              <a:cs typeface="Open Sans"/>
              <a:sym typeface="Open Sans"/>
            </a:endParaRPr>
          </a:p>
          <a:p>
            <a:pPr marL="0" lvl="0" indent="0" algn="l" rtl="0">
              <a:lnSpc>
                <a:spcPct val="115000"/>
              </a:lnSpc>
              <a:spcBef>
                <a:spcPts val="1200"/>
              </a:spcBef>
              <a:spcAft>
                <a:spcPts val="1200"/>
              </a:spcAft>
              <a:buNone/>
            </a:pPr>
            <a:r>
              <a:rPr lang="en-GB" sz="1050" dirty="0">
                <a:solidFill>
                  <a:srgbClr val="D63384"/>
                </a:solidFill>
                <a:latin typeface="Open Sans"/>
                <a:ea typeface="Open Sans"/>
                <a:cs typeface="Open Sans"/>
                <a:sym typeface="Open Sans"/>
              </a:rPr>
              <a:t>20221202_Mountain_EXP2_Kilpis_DATA_V02.xls</a:t>
            </a:r>
            <a:endParaRPr sz="1050" dirty="0">
              <a:solidFill>
                <a:srgbClr val="D63384"/>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dirty="0"/>
              <a:t>README.txt - file</a:t>
            </a:r>
            <a:endParaRPr dirty="0"/>
          </a:p>
        </p:txBody>
      </p:sp>
      <p:sp>
        <p:nvSpPr>
          <p:cNvPr id="156" name="Google Shape;156;p2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36550" algn="l" rtl="0">
              <a:spcBef>
                <a:spcPts val="0"/>
              </a:spcBef>
              <a:spcAft>
                <a:spcPts val="0"/>
              </a:spcAft>
              <a:buSzPts val="1700"/>
              <a:buChar char="●"/>
            </a:pPr>
            <a:r>
              <a:rPr lang="en-GB" sz="1700" dirty="0">
                <a:solidFill>
                  <a:schemeClr val="tx1"/>
                </a:solidFill>
              </a:rPr>
              <a:t>The README- file binds the parts of the dataset together. It can be used to collect and describe the data history (lineage), i.e. the relationships between individual files, collection methods, data quality information, intended use and restrictions.</a:t>
            </a:r>
            <a:endParaRPr sz="1700" dirty="0">
              <a:solidFill>
                <a:schemeClr val="tx1"/>
              </a:solidFill>
            </a:endParaRPr>
          </a:p>
          <a:p>
            <a:pPr marL="457200" lvl="0" indent="-336550" algn="l" rtl="0">
              <a:spcBef>
                <a:spcPts val="0"/>
              </a:spcBef>
              <a:spcAft>
                <a:spcPts val="0"/>
              </a:spcAft>
              <a:buSzPts val="1700"/>
              <a:buChar char="●"/>
            </a:pPr>
            <a:r>
              <a:rPr lang="en-GB" sz="1700" i="1" dirty="0">
                <a:solidFill>
                  <a:schemeClr val="tx1"/>
                </a:solidFill>
              </a:rPr>
              <a:t>README-file records consist of the documentation and data quality information generated during data processing (and version control).</a:t>
            </a:r>
            <a:endParaRPr sz="1700" i="1" dirty="0">
              <a:solidFill>
                <a:schemeClr val="tx1"/>
              </a:solidFill>
            </a:endParaRPr>
          </a:p>
          <a:p>
            <a:pPr marL="457200" lvl="0" indent="-336550" algn="l" rtl="0">
              <a:spcBef>
                <a:spcPts val="0"/>
              </a:spcBef>
              <a:spcAft>
                <a:spcPts val="0"/>
              </a:spcAft>
              <a:buSzPts val="1700"/>
              <a:buChar char="●"/>
            </a:pPr>
            <a:r>
              <a:rPr lang="en-GB" sz="1700" dirty="0">
                <a:solidFill>
                  <a:schemeClr val="tx1"/>
                </a:solidFill>
              </a:rPr>
              <a:t>Acts as a repository of ‘tacit knowledge’ for you and your research team.</a:t>
            </a:r>
            <a:endParaRPr sz="1700" i="1" dirty="0">
              <a:solidFill>
                <a:schemeClr val="tx1"/>
              </a:solidFill>
            </a:endParaRPr>
          </a:p>
          <a:p>
            <a:pPr marL="457200" lvl="0" indent="-336550" algn="l" rtl="0">
              <a:spcBef>
                <a:spcPts val="0"/>
              </a:spcBef>
              <a:spcAft>
                <a:spcPts val="0"/>
              </a:spcAft>
              <a:buSzPts val="1700"/>
              <a:buChar char="●"/>
            </a:pPr>
            <a:r>
              <a:rPr lang="en-GB" sz="1700" dirty="0">
                <a:solidFill>
                  <a:schemeClr val="tx1"/>
                </a:solidFill>
              </a:rPr>
              <a:t>Makes data easier to publish and understand.</a:t>
            </a:r>
            <a:endParaRPr sz="1700" dirty="0">
              <a:solidFill>
                <a:schemeClr val="tx1"/>
              </a:solidFill>
            </a:endParaRPr>
          </a:p>
          <a:p>
            <a:pPr marL="457200" lvl="0" indent="-336550" algn="l" rtl="0">
              <a:spcBef>
                <a:spcPts val="0"/>
              </a:spcBef>
              <a:spcAft>
                <a:spcPts val="0"/>
              </a:spcAft>
              <a:buSzPts val="1700"/>
              <a:buChar char="●"/>
            </a:pPr>
            <a:r>
              <a:rPr lang="en-GB" sz="1700" dirty="0">
                <a:solidFill>
                  <a:schemeClr val="tx1"/>
                </a:solidFill>
              </a:rPr>
              <a:t>Provides guidance on the re-use of data.</a:t>
            </a:r>
            <a:endParaRPr sz="1700" dirty="0">
              <a:solidFill>
                <a:schemeClr val="tx1"/>
              </a:solidFill>
            </a:endParaRPr>
          </a:p>
          <a:p>
            <a:pPr marL="0" lvl="0" indent="0" algn="l" rtl="0">
              <a:spcBef>
                <a:spcPts val="1200"/>
              </a:spcBef>
              <a:spcAft>
                <a:spcPts val="0"/>
              </a:spcAft>
              <a:buNone/>
            </a:pPr>
            <a:endParaRPr sz="1700" dirty="0">
              <a:solidFill>
                <a:schemeClr val="tx1"/>
              </a:solidFill>
            </a:endParaRPr>
          </a:p>
          <a:p>
            <a:pPr marL="0" lvl="0" indent="0" algn="l" rtl="0">
              <a:spcBef>
                <a:spcPts val="1200"/>
              </a:spcBef>
              <a:spcAft>
                <a:spcPts val="1200"/>
              </a:spcAft>
              <a:buNone/>
            </a:pPr>
            <a:endParaRPr sz="1700" dirty="0">
              <a:solidFill>
                <a:schemeClr val="tx1"/>
              </a:solidFill>
            </a:endParaRPr>
          </a:p>
        </p:txBody>
      </p:sp>
      <p:pic>
        <p:nvPicPr>
          <p:cNvPr id="157" name="Google Shape;157;p26">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706825" y="227125"/>
            <a:ext cx="1125474" cy="863571"/>
          </a:xfrm>
          <a:prstGeom prst="rect">
            <a:avLst/>
          </a:prstGeom>
          <a:noFill/>
          <a:ln>
            <a:noFill/>
          </a:ln>
        </p:spPr>
      </p:pic>
      <p:sp>
        <p:nvSpPr>
          <p:cNvPr id="158" name="Google Shape;158;p26"/>
          <p:cNvSpPr txBox="1"/>
          <p:nvPr/>
        </p:nvSpPr>
        <p:spPr>
          <a:xfrm>
            <a:off x="235198" y="3622722"/>
            <a:ext cx="8520600" cy="112951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n-US" sz="1200" dirty="0">
                <a:solidFill>
                  <a:schemeClr val="dk1"/>
                </a:solidFill>
              </a:rPr>
              <a:t>In addition, file or database level metadata describes how the files that make up the dataset relate to each other; what format they are in; and whether they replace or are replaced by previous files. A folder-level readme.txt file is the classic way of accounting for all the files and folders in a project.</a:t>
            </a:r>
            <a:endParaRPr lang="en-US" sz="1600" dirty="0"/>
          </a:p>
        </p:txBody>
      </p:sp>
      <p:sp>
        <p:nvSpPr>
          <p:cNvPr id="3" name="TextBox 2">
            <a:extLst>
              <a:ext uri="{FF2B5EF4-FFF2-40B4-BE49-F238E27FC236}">
                <a16:creationId xmlns:a16="http://schemas.microsoft.com/office/drawing/2014/main" id="{2E5BF326-2CE5-233D-BF92-01426242AC6A}"/>
              </a:ext>
            </a:extLst>
          </p:cNvPr>
          <p:cNvSpPr txBox="1"/>
          <p:nvPr/>
        </p:nvSpPr>
        <p:spPr>
          <a:xfrm>
            <a:off x="235198" y="4752232"/>
            <a:ext cx="8729221" cy="261610"/>
          </a:xfrm>
          <a:prstGeom prst="rect">
            <a:avLst/>
          </a:prstGeom>
          <a:noFill/>
        </p:spPr>
        <p:txBody>
          <a:bodyPr wrap="square">
            <a:spAutoFit/>
          </a:bodyPr>
          <a:lstStyle/>
          <a:p>
            <a:r>
              <a:rPr lang="fi-FI" sz="1100" dirty="0"/>
              <a:t>https://carpentries-incubator.github.io/spreadsheet-humanities-lesson/02-common-mistakes/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7"/>
          <p:cNvSpPr txBox="1">
            <a:spLocks noGrp="1"/>
          </p:cNvSpPr>
          <p:nvPr>
            <p:ph type="title"/>
          </p:nvPr>
        </p:nvSpPr>
        <p:spPr>
          <a:xfrm>
            <a:off x="251472" y="309761"/>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GB" sz="2500" dirty="0"/>
              <a:t>README  file</a:t>
            </a:r>
            <a:endParaRPr sz="2500" dirty="0"/>
          </a:p>
        </p:txBody>
      </p:sp>
      <p:sp>
        <p:nvSpPr>
          <p:cNvPr id="164" name="Google Shape;164;p27"/>
          <p:cNvSpPr txBox="1">
            <a:spLocks noGrp="1"/>
          </p:cNvSpPr>
          <p:nvPr>
            <p:ph type="body" idx="1"/>
          </p:nvPr>
        </p:nvSpPr>
        <p:spPr>
          <a:xfrm>
            <a:off x="64890" y="1295112"/>
            <a:ext cx="4507110" cy="2692500"/>
          </a:xfrm>
          <a:prstGeom prst="rect">
            <a:avLst/>
          </a:prstGeom>
        </p:spPr>
        <p:txBody>
          <a:bodyPr spcFirstLastPara="1" wrap="square" lIns="91425" tIns="91425" rIns="91425" bIns="91425" anchor="t" anchorCtr="0">
            <a:noAutofit/>
          </a:bodyPr>
          <a:lstStyle/>
          <a:p>
            <a:pPr marL="457200" lvl="0" indent="-317500" algn="l" rtl="0">
              <a:lnSpc>
                <a:spcPct val="70000"/>
              </a:lnSpc>
              <a:spcBef>
                <a:spcPts val="1000"/>
              </a:spcBef>
              <a:spcAft>
                <a:spcPts val="0"/>
              </a:spcAft>
              <a:buClr>
                <a:schemeClr val="dk1"/>
              </a:buClr>
              <a:buSzPts val="1400"/>
              <a:buChar char="●"/>
            </a:pPr>
            <a:r>
              <a:rPr lang="en-GB" sz="1600" dirty="0">
                <a:solidFill>
                  <a:schemeClr val="dk1"/>
                </a:solidFill>
              </a:rPr>
              <a:t>A ReadMe file is a simple text file, such as a .txt</a:t>
            </a:r>
            <a:endParaRPr sz="1600" dirty="0">
              <a:solidFill>
                <a:schemeClr val="dk1"/>
              </a:solidFill>
            </a:endParaRPr>
          </a:p>
          <a:p>
            <a:pPr marL="457200" lvl="0" indent="-317500" algn="l" rtl="0">
              <a:lnSpc>
                <a:spcPct val="70000"/>
              </a:lnSpc>
              <a:spcBef>
                <a:spcPts val="0"/>
              </a:spcBef>
              <a:spcAft>
                <a:spcPts val="0"/>
              </a:spcAft>
              <a:buClr>
                <a:schemeClr val="dk1"/>
              </a:buClr>
              <a:buSzPts val="1400"/>
              <a:buChar char="●"/>
            </a:pPr>
            <a:r>
              <a:rPr lang="en-GB" sz="1600" dirty="0">
                <a:solidFill>
                  <a:schemeClr val="dk1"/>
                </a:solidFill>
              </a:rPr>
              <a:t>It should be clearly named using good naming conventions (not mandatory)</a:t>
            </a:r>
            <a:endParaRPr sz="1600" dirty="0">
              <a:solidFill>
                <a:schemeClr val="dk1"/>
              </a:solidFill>
            </a:endParaRPr>
          </a:p>
          <a:p>
            <a:pPr marL="457200" lvl="0" indent="-317500" algn="l" rtl="0">
              <a:lnSpc>
                <a:spcPct val="70000"/>
              </a:lnSpc>
              <a:spcBef>
                <a:spcPts val="0"/>
              </a:spcBef>
              <a:spcAft>
                <a:spcPts val="0"/>
              </a:spcAft>
              <a:buClr>
                <a:schemeClr val="dk1"/>
              </a:buClr>
              <a:buSzPts val="1400"/>
              <a:buChar char="●"/>
            </a:pPr>
            <a:r>
              <a:rPr lang="en-GB" sz="1600" dirty="0">
                <a:solidFill>
                  <a:schemeClr val="dk1"/>
                </a:solidFill>
              </a:rPr>
              <a:t>It should contain information about when it was created or updated</a:t>
            </a:r>
            <a:endParaRPr sz="1600" dirty="0">
              <a:solidFill>
                <a:schemeClr val="dk1"/>
              </a:solidFill>
            </a:endParaRPr>
          </a:p>
          <a:p>
            <a:pPr marL="457200" lvl="0" indent="-317500" algn="l" rtl="0">
              <a:lnSpc>
                <a:spcPct val="70000"/>
              </a:lnSpc>
              <a:spcBef>
                <a:spcPts val="0"/>
              </a:spcBef>
              <a:spcAft>
                <a:spcPts val="0"/>
              </a:spcAft>
              <a:buClr>
                <a:schemeClr val="dk1"/>
              </a:buClr>
              <a:buSzPts val="1400"/>
              <a:buChar char="●"/>
            </a:pPr>
            <a:r>
              <a:rPr lang="en-GB" sz="1600" dirty="0">
                <a:solidFill>
                  <a:schemeClr val="dk1"/>
                </a:solidFill>
              </a:rPr>
              <a:t>The date is in ISO 8601 format: YYYYMMDD</a:t>
            </a:r>
            <a:endParaRPr sz="1600" dirty="0">
              <a:solidFill>
                <a:schemeClr val="dk1"/>
              </a:solidFill>
            </a:endParaRPr>
          </a:p>
          <a:p>
            <a:pPr marL="457200" lvl="0" indent="-317500" algn="l" rtl="0">
              <a:lnSpc>
                <a:spcPct val="70000"/>
              </a:lnSpc>
              <a:spcBef>
                <a:spcPts val="0"/>
              </a:spcBef>
              <a:spcAft>
                <a:spcPts val="0"/>
              </a:spcAft>
              <a:buClr>
                <a:schemeClr val="dk1"/>
              </a:buClr>
              <a:buSzPts val="1400"/>
              <a:buChar char="●"/>
            </a:pPr>
            <a:r>
              <a:rPr lang="en-GB" sz="1600" dirty="0">
                <a:solidFill>
                  <a:schemeClr val="dk1"/>
                </a:solidFill>
              </a:rPr>
              <a:t>The file contains the author's name and contact details</a:t>
            </a:r>
            <a:endParaRPr sz="1600" dirty="0">
              <a:solidFill>
                <a:schemeClr val="dk1"/>
              </a:solidFill>
            </a:endParaRPr>
          </a:p>
        </p:txBody>
      </p:sp>
      <p:sp>
        <p:nvSpPr>
          <p:cNvPr id="166" name="Google Shape;166;p27"/>
          <p:cNvSpPr txBox="1"/>
          <p:nvPr/>
        </p:nvSpPr>
        <p:spPr>
          <a:xfrm>
            <a:off x="4685185" y="1173332"/>
            <a:ext cx="4336200" cy="3457500"/>
          </a:xfrm>
          <a:prstGeom prst="rect">
            <a:avLst/>
          </a:prstGeom>
          <a:noFill/>
          <a:ln>
            <a:noFill/>
          </a:ln>
        </p:spPr>
        <p:txBody>
          <a:bodyPr spcFirstLastPara="1" wrap="square" lIns="91425" tIns="91425" rIns="91425" bIns="91425" anchor="t" anchorCtr="0">
            <a:noAutofit/>
          </a:bodyPr>
          <a:lstStyle/>
          <a:p>
            <a:pPr marL="0" lvl="0" indent="0" algn="l" rtl="0">
              <a:lnSpc>
                <a:spcPct val="70000"/>
              </a:lnSpc>
              <a:spcBef>
                <a:spcPts val="1000"/>
              </a:spcBef>
              <a:spcAft>
                <a:spcPts val="0"/>
              </a:spcAft>
              <a:buNone/>
            </a:pPr>
            <a:r>
              <a:rPr lang="en-GB" sz="1600" b="1" dirty="0">
                <a:solidFill>
                  <a:schemeClr val="dk1"/>
                </a:solidFill>
              </a:rPr>
              <a:t>For datasets, the minimum requirement is information on the following</a:t>
            </a:r>
            <a:endParaRPr sz="1600" b="1" dirty="0">
              <a:solidFill>
                <a:schemeClr val="dk1"/>
              </a:solidFill>
            </a:endParaRPr>
          </a:p>
          <a:p>
            <a:pPr marL="457200" lvl="0" indent="-317500" algn="l" rtl="0">
              <a:lnSpc>
                <a:spcPct val="70000"/>
              </a:lnSpc>
              <a:spcBef>
                <a:spcPts val="1000"/>
              </a:spcBef>
              <a:spcAft>
                <a:spcPts val="0"/>
              </a:spcAft>
              <a:buClr>
                <a:schemeClr val="dk1"/>
              </a:buClr>
              <a:buSzPts val="1400"/>
              <a:buChar char="●"/>
            </a:pPr>
            <a:r>
              <a:rPr lang="en-GB" sz="1600" dirty="0">
                <a:solidFill>
                  <a:schemeClr val="dk1"/>
                </a:solidFill>
              </a:rPr>
              <a:t>When was the data collected/produced?</a:t>
            </a:r>
            <a:endParaRPr sz="1600" dirty="0">
              <a:solidFill>
                <a:schemeClr val="dk1"/>
              </a:solidFill>
            </a:endParaRPr>
          </a:p>
          <a:p>
            <a:pPr marL="457200" lvl="0" indent="-317500" algn="l" rtl="0">
              <a:lnSpc>
                <a:spcPct val="70000"/>
              </a:lnSpc>
              <a:spcBef>
                <a:spcPts val="0"/>
              </a:spcBef>
              <a:spcAft>
                <a:spcPts val="0"/>
              </a:spcAft>
              <a:buClr>
                <a:schemeClr val="dk1"/>
              </a:buClr>
              <a:buSzPts val="1400"/>
              <a:buChar char="●"/>
            </a:pPr>
            <a:r>
              <a:rPr lang="en-GB" sz="1600" dirty="0">
                <a:solidFill>
                  <a:schemeClr val="dk1"/>
                </a:solidFill>
              </a:rPr>
              <a:t>Data licence</a:t>
            </a:r>
            <a:endParaRPr sz="1600" dirty="0">
              <a:solidFill>
                <a:schemeClr val="dk1"/>
              </a:solidFill>
            </a:endParaRPr>
          </a:p>
          <a:p>
            <a:pPr marL="457200" lvl="0" indent="-317500" algn="l" rtl="0">
              <a:lnSpc>
                <a:spcPct val="70000"/>
              </a:lnSpc>
              <a:spcBef>
                <a:spcPts val="0"/>
              </a:spcBef>
              <a:spcAft>
                <a:spcPts val="0"/>
              </a:spcAft>
              <a:buClr>
                <a:schemeClr val="dk1"/>
              </a:buClr>
              <a:buSzPts val="1400"/>
              <a:buChar char="●"/>
            </a:pPr>
            <a:r>
              <a:rPr lang="en-GB" sz="1600" dirty="0">
                <a:solidFill>
                  <a:schemeClr val="dk1"/>
                </a:solidFill>
              </a:rPr>
              <a:t>Links to publications using the data</a:t>
            </a:r>
            <a:endParaRPr sz="1600" dirty="0">
              <a:solidFill>
                <a:schemeClr val="dk1"/>
              </a:solidFill>
            </a:endParaRPr>
          </a:p>
          <a:p>
            <a:pPr marL="457200" lvl="0" indent="-317500" algn="l" rtl="0">
              <a:lnSpc>
                <a:spcPct val="70000"/>
              </a:lnSpc>
              <a:spcBef>
                <a:spcPts val="0"/>
              </a:spcBef>
              <a:spcAft>
                <a:spcPts val="0"/>
              </a:spcAft>
              <a:buClr>
                <a:schemeClr val="dk1"/>
              </a:buClr>
              <a:buSzPts val="1400"/>
              <a:buChar char="●"/>
            </a:pPr>
            <a:r>
              <a:rPr lang="en-GB" sz="1600" dirty="0">
                <a:solidFill>
                  <a:schemeClr val="dk1"/>
                </a:solidFill>
              </a:rPr>
              <a:t>Links to openly available datasets</a:t>
            </a:r>
            <a:endParaRPr sz="1600" dirty="0">
              <a:solidFill>
                <a:schemeClr val="dk1"/>
              </a:solidFill>
            </a:endParaRPr>
          </a:p>
          <a:p>
            <a:pPr marL="457200" lvl="0" indent="-317500" algn="l" rtl="0">
              <a:lnSpc>
                <a:spcPct val="70000"/>
              </a:lnSpc>
              <a:spcBef>
                <a:spcPts val="0"/>
              </a:spcBef>
              <a:spcAft>
                <a:spcPts val="0"/>
              </a:spcAft>
              <a:buClr>
                <a:schemeClr val="dk1"/>
              </a:buClr>
              <a:buSzPts val="1400"/>
              <a:buChar char="●"/>
            </a:pPr>
            <a:r>
              <a:rPr lang="en-GB" sz="1600" dirty="0">
                <a:solidFill>
                  <a:schemeClr val="dk1"/>
                </a:solidFill>
              </a:rPr>
              <a:t>Reference to dataset</a:t>
            </a:r>
            <a:endParaRPr sz="1600" dirty="0">
              <a:solidFill>
                <a:schemeClr val="dk1"/>
              </a:solidFill>
            </a:endParaRPr>
          </a:p>
          <a:p>
            <a:pPr marL="457200" lvl="0" indent="-317500" algn="l" rtl="0">
              <a:lnSpc>
                <a:spcPct val="70000"/>
              </a:lnSpc>
              <a:spcBef>
                <a:spcPts val="0"/>
              </a:spcBef>
              <a:spcAft>
                <a:spcPts val="0"/>
              </a:spcAft>
              <a:buClr>
                <a:schemeClr val="dk1"/>
              </a:buClr>
              <a:buSzPts val="1400"/>
              <a:buChar char="●"/>
            </a:pPr>
            <a:r>
              <a:rPr lang="en-GB" sz="1600" dirty="0">
                <a:solidFill>
                  <a:schemeClr val="dk1"/>
                </a:solidFill>
              </a:rPr>
              <a:t>Descriptions of the datasets</a:t>
            </a:r>
            <a:endParaRPr sz="1600" dirty="0">
              <a:solidFill>
                <a:schemeClr val="dk1"/>
              </a:solidFill>
            </a:endParaRPr>
          </a:p>
          <a:p>
            <a:pPr marL="457200" lvl="0" indent="-317500" algn="l" rtl="0">
              <a:lnSpc>
                <a:spcPct val="70000"/>
              </a:lnSpc>
              <a:spcBef>
                <a:spcPts val="0"/>
              </a:spcBef>
              <a:spcAft>
                <a:spcPts val="0"/>
              </a:spcAft>
              <a:buClr>
                <a:schemeClr val="dk1"/>
              </a:buClr>
              <a:buSzPts val="1400"/>
              <a:buChar char="●"/>
            </a:pPr>
            <a:r>
              <a:rPr lang="en-GB" sz="1600" dirty="0">
                <a:solidFill>
                  <a:schemeClr val="dk1"/>
                </a:solidFill>
              </a:rPr>
              <a:t>Reference to a file containing e.g.:</a:t>
            </a:r>
            <a:endParaRPr sz="1600" dirty="0">
              <a:solidFill>
                <a:schemeClr val="dk1"/>
              </a:solidFill>
            </a:endParaRPr>
          </a:p>
          <a:p>
            <a:pPr marL="914400" lvl="1" indent="-317500" algn="l" rtl="0">
              <a:lnSpc>
                <a:spcPct val="70000"/>
              </a:lnSpc>
              <a:spcBef>
                <a:spcPts val="0"/>
              </a:spcBef>
              <a:spcAft>
                <a:spcPts val="0"/>
              </a:spcAft>
              <a:buClr>
                <a:schemeClr val="dk1"/>
              </a:buClr>
              <a:buSzPts val="1400"/>
              <a:buChar char="○"/>
            </a:pPr>
            <a:r>
              <a:rPr lang="en-GB" sz="1600" dirty="0">
                <a:solidFill>
                  <a:schemeClr val="dk1"/>
                </a:solidFill>
              </a:rPr>
              <a:t>description of variables or classifications (</a:t>
            </a:r>
            <a:r>
              <a:rPr lang="en-GB" sz="1600" b="1" dirty="0">
                <a:solidFill>
                  <a:schemeClr val="dk1"/>
                </a:solidFill>
              </a:rPr>
              <a:t>code book</a:t>
            </a:r>
            <a:r>
              <a:rPr lang="en-GB" sz="1600" dirty="0">
                <a:solidFill>
                  <a:schemeClr val="dk1"/>
                </a:solidFill>
              </a:rPr>
              <a:t>)</a:t>
            </a:r>
            <a:endParaRPr sz="1600" dirty="0">
              <a:solidFill>
                <a:schemeClr val="dk1"/>
              </a:solidFill>
            </a:endParaRPr>
          </a:p>
          <a:p>
            <a:pPr marL="914400" lvl="1" indent="-317500" algn="l" rtl="0">
              <a:lnSpc>
                <a:spcPct val="70000"/>
              </a:lnSpc>
              <a:spcBef>
                <a:spcPts val="0"/>
              </a:spcBef>
              <a:spcAft>
                <a:spcPts val="0"/>
              </a:spcAft>
              <a:buClr>
                <a:schemeClr val="dk1"/>
              </a:buClr>
              <a:buSzPts val="1400"/>
              <a:buChar char="○"/>
            </a:pPr>
            <a:r>
              <a:rPr lang="en-GB" sz="1600" dirty="0">
                <a:solidFill>
                  <a:schemeClr val="dk1"/>
                </a:solidFill>
              </a:rPr>
              <a:t>external vocabularies used in the data</a:t>
            </a:r>
            <a:endParaRPr sz="1600" dirty="0">
              <a:solidFill>
                <a:schemeClr val="dk1"/>
              </a:solidFill>
            </a:endParaRPr>
          </a:p>
          <a:p>
            <a:pPr marL="914400" lvl="1" indent="-317500" algn="l" rtl="0">
              <a:lnSpc>
                <a:spcPct val="70000"/>
              </a:lnSpc>
              <a:spcBef>
                <a:spcPts val="0"/>
              </a:spcBef>
              <a:spcAft>
                <a:spcPts val="0"/>
              </a:spcAft>
              <a:buClr>
                <a:schemeClr val="dk1"/>
              </a:buClr>
              <a:buSzPts val="1400"/>
              <a:buChar char="○"/>
            </a:pPr>
            <a:r>
              <a:rPr lang="en-GB" sz="1600" dirty="0">
                <a:solidFill>
                  <a:schemeClr val="dk1"/>
                </a:solidFill>
              </a:rPr>
              <a:t>method descriptions and linkage of data/files to them</a:t>
            </a:r>
            <a:endParaRPr sz="1600" dirty="0">
              <a:solidFill>
                <a:schemeClr val="dk1"/>
              </a:solidFill>
            </a:endParaRPr>
          </a:p>
          <a:p>
            <a:pPr marL="914400" lvl="0" indent="0" algn="l" rtl="0">
              <a:lnSpc>
                <a:spcPct val="70000"/>
              </a:lnSpc>
              <a:spcBef>
                <a:spcPts val="1000"/>
              </a:spcBef>
              <a:spcAft>
                <a:spcPts val="0"/>
              </a:spcAft>
              <a:buNone/>
            </a:pPr>
            <a:endParaRPr sz="1600" dirty="0">
              <a:solidFill>
                <a:schemeClr val="dk1"/>
              </a:solidFill>
            </a:endParaRPr>
          </a:p>
          <a:p>
            <a:pPr marL="0" lvl="0" indent="0" algn="l" rtl="0">
              <a:spcBef>
                <a:spcPts val="0"/>
              </a:spcBef>
              <a:spcAft>
                <a:spcPts val="0"/>
              </a:spcAft>
              <a:buNone/>
            </a:pPr>
            <a:endParaRPr sz="1600" dirty="0"/>
          </a:p>
        </p:txBody>
      </p:sp>
      <p:pic>
        <p:nvPicPr>
          <p:cNvPr id="167" name="Google Shape;167;p27">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594750" y="121225"/>
            <a:ext cx="1125474" cy="86357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dirty="0"/>
              <a:t>Keep track of your analysis</a:t>
            </a:r>
            <a:endParaRPr sz="1300" b="1" dirty="0"/>
          </a:p>
          <a:p>
            <a:pPr marL="0" lvl="0" indent="0" algn="l" rtl="0">
              <a:spcBef>
                <a:spcPts val="0"/>
              </a:spcBef>
              <a:spcAft>
                <a:spcPts val="0"/>
              </a:spcAft>
              <a:buNone/>
            </a:pPr>
            <a:endParaRPr dirty="0"/>
          </a:p>
        </p:txBody>
      </p:sp>
      <p:sp>
        <p:nvSpPr>
          <p:cNvPr id="173" name="Google Shape;173;p2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r>
              <a:rPr lang="en-GB" sz="1700" dirty="0">
                <a:solidFill>
                  <a:schemeClr val="tx1"/>
                </a:solidFill>
              </a:rPr>
              <a:t>To reproduce your analysis and to remember what you did, you should </a:t>
            </a:r>
            <a:endParaRPr sz="1700" dirty="0">
              <a:solidFill>
                <a:schemeClr val="tx1"/>
              </a:solidFill>
            </a:endParaRPr>
          </a:p>
          <a:p>
            <a:pPr marL="457200" lvl="0" indent="-292100" algn="l" rtl="0">
              <a:spcBef>
                <a:spcPts val="1200"/>
              </a:spcBef>
              <a:spcAft>
                <a:spcPts val="0"/>
              </a:spcAft>
              <a:buClr>
                <a:schemeClr val="dk1"/>
              </a:buClr>
              <a:buSzPts val="1000"/>
              <a:buChar char="●"/>
            </a:pPr>
            <a:r>
              <a:rPr lang="en-GB" sz="1600" dirty="0">
                <a:solidFill>
                  <a:schemeClr val="tx1"/>
                </a:solidFill>
              </a:rPr>
              <a:t>Create a new file with your cleaned or analysed data. Never modify the original dataset!</a:t>
            </a:r>
            <a:endParaRPr sz="1600" dirty="0">
              <a:solidFill>
                <a:schemeClr val="tx1"/>
              </a:solidFill>
            </a:endParaRPr>
          </a:p>
          <a:p>
            <a:pPr marL="457200" lvl="0" indent="-292100" algn="l" rtl="0">
              <a:spcBef>
                <a:spcPts val="0"/>
              </a:spcBef>
              <a:spcAft>
                <a:spcPts val="0"/>
              </a:spcAft>
              <a:buClr>
                <a:schemeClr val="dk1"/>
              </a:buClr>
              <a:buSzPts val="1000"/>
              <a:buChar char="●"/>
            </a:pPr>
            <a:r>
              <a:rPr lang="en-GB" sz="1600" dirty="0">
                <a:solidFill>
                  <a:schemeClr val="tx1"/>
                </a:solidFill>
              </a:rPr>
              <a:t>Keep track of the steps you took in your cleaning or analysis.</a:t>
            </a:r>
            <a:endParaRPr sz="1600" dirty="0">
              <a:solidFill>
                <a:schemeClr val="tx1"/>
              </a:solidFill>
            </a:endParaRPr>
          </a:p>
          <a:p>
            <a:pPr marL="914400" lvl="1" indent="-292100" algn="l" rtl="0">
              <a:spcBef>
                <a:spcPts val="0"/>
              </a:spcBef>
              <a:spcAft>
                <a:spcPts val="0"/>
              </a:spcAft>
              <a:buClr>
                <a:schemeClr val="dk1"/>
              </a:buClr>
              <a:buSzPts val="1000"/>
              <a:buChar char="○"/>
            </a:pPr>
            <a:r>
              <a:rPr lang="en-GB" sz="1300" dirty="0">
                <a:solidFill>
                  <a:schemeClr val="tx1"/>
                </a:solidFill>
              </a:rPr>
              <a:t>What are the steps did you take from the raw data to the analysis data. For example, use a plain text file (txt) to document the steps you took and store it in the same folder as the data file. </a:t>
            </a:r>
            <a:endParaRPr sz="1300" dirty="0">
              <a:solidFill>
                <a:schemeClr val="tx1"/>
              </a:solidFill>
            </a:endParaRPr>
          </a:p>
          <a:p>
            <a:pPr marL="457200" lvl="0" indent="-292100" algn="l" rtl="0">
              <a:spcBef>
                <a:spcPts val="0"/>
              </a:spcBef>
              <a:spcAft>
                <a:spcPts val="0"/>
              </a:spcAft>
              <a:buClr>
                <a:schemeClr val="dk1"/>
              </a:buClr>
              <a:buSzPts val="1000"/>
              <a:buChar char="●"/>
            </a:pPr>
            <a:r>
              <a:rPr lang="en-GB" sz="1600" dirty="0">
                <a:solidFill>
                  <a:schemeClr val="tx1"/>
                </a:solidFill>
              </a:rPr>
              <a:t>It is recommended to use R, Python or another programming language to clean up your data. Above your code write clearly what the different steps do # this does this and that</a:t>
            </a:r>
            <a:endParaRPr sz="1600" dirty="0">
              <a:solidFill>
                <a:schemeClr val="tx1"/>
              </a:solidFill>
            </a:endParaRPr>
          </a:p>
          <a:p>
            <a:pPr marL="0" lvl="0" indent="0" algn="l" rtl="0">
              <a:spcBef>
                <a:spcPts val="1200"/>
              </a:spcBef>
              <a:spcAft>
                <a:spcPts val="1200"/>
              </a:spcAft>
              <a:buNone/>
            </a:pPr>
            <a:r>
              <a:rPr lang="en-GB" sz="1700" dirty="0">
                <a:solidFill>
                  <a:schemeClr val="tx1"/>
                </a:solidFill>
              </a:rPr>
              <a:t>This might be an example of how to do it with the plain text file:</a:t>
            </a:r>
            <a:endParaRPr sz="1700" dirty="0">
              <a:solidFill>
                <a:schemeClr val="tx1"/>
              </a:solidFill>
            </a:endParaRPr>
          </a:p>
        </p:txBody>
      </p:sp>
      <p:pic>
        <p:nvPicPr>
          <p:cNvPr id="174" name="Google Shape;174;p2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8001000" y="152400"/>
            <a:ext cx="797243" cy="797242"/>
          </a:xfrm>
          <a:prstGeom prst="rect">
            <a:avLst/>
          </a:prstGeom>
          <a:noFill/>
          <a:ln>
            <a:noFill/>
          </a:ln>
        </p:spPr>
      </p:pic>
      <p:sp>
        <p:nvSpPr>
          <p:cNvPr id="3" name="TextBox 2">
            <a:extLst>
              <a:ext uri="{FF2B5EF4-FFF2-40B4-BE49-F238E27FC236}">
                <a16:creationId xmlns:a16="http://schemas.microsoft.com/office/drawing/2014/main" id="{D949BDE3-CF1E-48D1-B98D-DDE199CCD805}"/>
              </a:ext>
            </a:extLst>
          </p:cNvPr>
          <p:cNvSpPr txBox="1"/>
          <p:nvPr/>
        </p:nvSpPr>
        <p:spPr>
          <a:xfrm>
            <a:off x="3897984" y="4635618"/>
            <a:ext cx="5246016" cy="355482"/>
          </a:xfrm>
          <a:prstGeom prst="rect">
            <a:avLst/>
          </a:prstGeom>
          <a:noFill/>
        </p:spPr>
        <p:txBody>
          <a:bodyPr wrap="square">
            <a:spAutoFit/>
          </a:bodyPr>
          <a:lstStyle/>
          <a:p>
            <a:pPr lvl="2">
              <a:lnSpc>
                <a:spcPct val="95000"/>
              </a:lnSpc>
              <a:buClr>
                <a:schemeClr val="dk1"/>
              </a:buClr>
              <a:buSzPts val="1063"/>
            </a:pPr>
            <a:r>
              <a:rPr lang="fi-FI" sz="900" dirty="0" err="1">
                <a:latin typeface="+mn-lt"/>
              </a:rPr>
              <a:t>Text</a:t>
            </a:r>
            <a:r>
              <a:rPr lang="fi-FI" sz="900" dirty="0">
                <a:latin typeface="+mn-lt"/>
              </a:rPr>
              <a:t> </a:t>
            </a:r>
            <a:r>
              <a:rPr lang="fi-FI" sz="900" dirty="0" err="1">
                <a:latin typeface="+mn-lt"/>
              </a:rPr>
              <a:t>adapted</a:t>
            </a:r>
            <a:r>
              <a:rPr lang="fi-FI" sz="900" dirty="0">
                <a:latin typeface="+mn-lt"/>
              </a:rPr>
              <a:t> </a:t>
            </a:r>
            <a:r>
              <a:rPr lang="fi-FI" sz="900" dirty="0" err="1">
                <a:latin typeface="+mn-lt"/>
              </a:rPr>
              <a:t>from</a:t>
            </a:r>
            <a:r>
              <a:rPr lang="fi-FI" sz="900" dirty="0">
                <a:latin typeface="+mn-lt"/>
              </a:rPr>
              <a:t>: </a:t>
            </a:r>
            <a:r>
              <a:rPr lang="fi-FI" sz="900" dirty="0" err="1">
                <a:latin typeface="+mn-lt"/>
              </a:rPr>
              <a:t>Hoyt</a:t>
            </a:r>
            <a:r>
              <a:rPr lang="fi-FI" sz="900" dirty="0">
                <a:latin typeface="+mn-lt"/>
              </a:rPr>
              <a:t>, P., et al.(2019): Data </a:t>
            </a:r>
            <a:r>
              <a:rPr lang="fi-FI" sz="900" dirty="0" err="1">
                <a:latin typeface="+mn-lt"/>
              </a:rPr>
              <a:t>Carpentry</a:t>
            </a:r>
            <a:r>
              <a:rPr lang="fi-FI" sz="900" dirty="0">
                <a:latin typeface="+mn-lt"/>
              </a:rPr>
              <a:t>: Data Organization in </a:t>
            </a:r>
            <a:r>
              <a:rPr lang="fi-FI" sz="900" dirty="0" err="1">
                <a:latin typeface="+mn-lt"/>
              </a:rPr>
              <a:t>Spreadsheets</a:t>
            </a:r>
            <a:r>
              <a:rPr lang="fi-FI" sz="900" dirty="0">
                <a:latin typeface="+mn-lt"/>
              </a:rPr>
              <a:t> for </a:t>
            </a:r>
            <a:r>
              <a:rPr lang="fi-FI" sz="900" dirty="0" err="1">
                <a:latin typeface="+mn-lt"/>
              </a:rPr>
              <a:t>Ecologists</a:t>
            </a:r>
            <a:r>
              <a:rPr lang="fi-FI" sz="900" dirty="0">
                <a:latin typeface="+mn-lt"/>
              </a:rPr>
              <a:t>, </a:t>
            </a:r>
            <a:r>
              <a:rPr lang="fi-FI" sz="900" dirty="0" err="1">
                <a:latin typeface="+mn-lt"/>
              </a:rPr>
              <a:t>June</a:t>
            </a:r>
            <a:r>
              <a:rPr lang="fi-FI" sz="900" dirty="0">
                <a:latin typeface="+mn-lt"/>
              </a:rPr>
              <a:t> 2019 (Version v2019.06.2). </a:t>
            </a:r>
            <a:r>
              <a:rPr lang="fi-FI" sz="900" dirty="0" err="1">
                <a:latin typeface="+mn-lt"/>
              </a:rPr>
              <a:t>Zenodo</a:t>
            </a:r>
            <a:r>
              <a:rPr lang="fi-FI" sz="900" dirty="0">
                <a:latin typeface="+mn-lt"/>
              </a:rPr>
              <a:t>. http://doi.org/10.5281/zenodo.3269869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B560C-BC21-AC17-40AF-D175002BF5D7}"/>
              </a:ext>
            </a:extLst>
          </p:cNvPr>
          <p:cNvSpPr>
            <a:spLocks noGrp="1"/>
          </p:cNvSpPr>
          <p:nvPr>
            <p:ph type="title"/>
          </p:nvPr>
        </p:nvSpPr>
        <p:spPr>
          <a:xfrm>
            <a:off x="94987" y="-6824"/>
            <a:ext cx="8520600" cy="572700"/>
          </a:xfrm>
        </p:spPr>
        <p:txBody>
          <a:bodyPr>
            <a:normAutofit fontScale="90000"/>
          </a:bodyPr>
          <a:lstStyle/>
          <a:p>
            <a:r>
              <a:rPr lang="en-GB" dirty="0"/>
              <a:t>Keep track of your analysis</a:t>
            </a:r>
            <a:endParaRPr lang="fi-FI" dirty="0"/>
          </a:p>
        </p:txBody>
      </p:sp>
      <p:pic>
        <p:nvPicPr>
          <p:cNvPr id="6" name="Google Shape;179;p29" descr="Example ecreenshot of processed excel file">
            <a:extLst>
              <a:ext uri="{FF2B5EF4-FFF2-40B4-BE49-F238E27FC236}">
                <a16:creationId xmlns:a16="http://schemas.microsoft.com/office/drawing/2014/main" id="{8EE9175D-F477-EE3B-CB51-4389A8E3774E}"/>
              </a:ext>
            </a:extLst>
          </p:cNvPr>
          <p:cNvPicPr preferRelativeResize="0"/>
          <p:nvPr/>
        </p:nvPicPr>
        <p:blipFill rotWithShape="1">
          <a:blip r:embed="rId2">
            <a:alphaModFix/>
          </a:blip>
          <a:srcRect l="1880" t="10410" r="-1880" b="-10409"/>
          <a:stretch/>
        </p:blipFill>
        <p:spPr>
          <a:xfrm>
            <a:off x="33075" y="445025"/>
            <a:ext cx="9144000" cy="5143500"/>
          </a:xfrm>
          <a:prstGeom prst="rect">
            <a:avLst/>
          </a:prstGeom>
          <a:noFill/>
          <a:ln>
            <a:noFill/>
          </a:ln>
        </p:spPr>
      </p:pic>
      <p:pic>
        <p:nvPicPr>
          <p:cNvPr id="7" name="Google Shape;180;p29" descr="Example screenshot of how to write processing notes and what file you are processing. For example 1. removed text, 2. added two columns with X and Y and so on.&#10;&#10;">
            <a:extLst>
              <a:ext uri="{FF2B5EF4-FFF2-40B4-BE49-F238E27FC236}">
                <a16:creationId xmlns:a16="http://schemas.microsoft.com/office/drawing/2014/main" id="{3409F17A-BF64-FC18-2413-87B705E2CF5A}"/>
              </a:ext>
            </a:extLst>
          </p:cNvPr>
          <p:cNvPicPr preferRelativeResize="0"/>
          <p:nvPr/>
        </p:nvPicPr>
        <p:blipFill>
          <a:blip r:embed="rId3">
            <a:alphaModFix/>
          </a:blip>
          <a:stretch>
            <a:fillRect/>
          </a:stretch>
        </p:blipFill>
        <p:spPr>
          <a:xfrm>
            <a:off x="4151075" y="1259427"/>
            <a:ext cx="6460877" cy="3546474"/>
          </a:xfrm>
          <a:prstGeom prst="rect">
            <a:avLst/>
          </a:prstGeom>
          <a:noFill/>
          <a:ln>
            <a:noFill/>
          </a:ln>
        </p:spPr>
      </p:pic>
      <p:pic>
        <p:nvPicPr>
          <p:cNvPr id="8" name="Google Shape;181;p29">
            <a:extLst>
              <a:ext uri="{FF2B5EF4-FFF2-40B4-BE49-F238E27FC236}">
                <a16:creationId xmlns:a16="http://schemas.microsoft.com/office/drawing/2014/main" id="{6793829B-AB95-071B-F8AF-3F2063523CB9}"/>
              </a:ex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8001000" y="152400"/>
            <a:ext cx="797243" cy="797242"/>
          </a:xfrm>
          <a:prstGeom prst="rect">
            <a:avLst/>
          </a:prstGeom>
          <a:noFill/>
          <a:ln>
            <a:noFill/>
          </a:ln>
        </p:spPr>
      </p:pic>
    </p:spTree>
    <p:extLst>
      <p:ext uri="{BB962C8B-B14F-4D97-AF65-F5344CB8AC3E}">
        <p14:creationId xmlns:p14="http://schemas.microsoft.com/office/powerpoint/2010/main" val="32196757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0"/>
          <p:cNvSpPr txBox="1">
            <a:spLocks noGrp="1"/>
          </p:cNvSpPr>
          <p:nvPr>
            <p:ph type="title"/>
          </p:nvPr>
        </p:nvSpPr>
        <p:spPr>
          <a:xfrm>
            <a:off x="311700" y="4828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dirty="0"/>
              <a:t>Exercise 1</a:t>
            </a:r>
            <a:endParaRPr dirty="0"/>
          </a:p>
        </p:txBody>
      </p:sp>
      <p:sp>
        <p:nvSpPr>
          <p:cNvPr id="5" name="TextBox 4">
            <a:extLst>
              <a:ext uri="{FF2B5EF4-FFF2-40B4-BE49-F238E27FC236}">
                <a16:creationId xmlns:a16="http://schemas.microsoft.com/office/drawing/2014/main" id="{7F091A95-4D0E-B2C0-6ECD-E676E4A04B92}"/>
              </a:ext>
            </a:extLst>
          </p:cNvPr>
          <p:cNvSpPr txBox="1"/>
          <p:nvPr/>
        </p:nvSpPr>
        <p:spPr>
          <a:xfrm>
            <a:off x="395287" y="1653621"/>
            <a:ext cx="8181975" cy="1020921"/>
          </a:xfrm>
          <a:prstGeom prst="rect">
            <a:avLst/>
          </a:prstGeom>
          <a:noFill/>
        </p:spPr>
        <p:txBody>
          <a:bodyPr wrap="square">
            <a:spAutoFit/>
          </a:bodyPr>
          <a:lstStyle/>
          <a:p>
            <a:pPr marL="0" marR="0" lvl="0" indent="0" algn="l" defTabSz="914400" rtl="0" eaLnBrk="1" fontAlgn="auto" latinLnBrk="0" hangingPunct="1">
              <a:lnSpc>
                <a:spcPct val="115000"/>
              </a:lnSpc>
              <a:spcBef>
                <a:spcPts val="0"/>
              </a:spcBef>
              <a:spcAft>
                <a:spcPts val="0"/>
              </a:spcAft>
              <a:buClr>
                <a:srgbClr val="595959"/>
              </a:buClr>
              <a:buSzPts val="1800"/>
              <a:buFont typeface="Arial"/>
              <a:buNone/>
              <a:tabLst/>
              <a:defRPr/>
            </a:pPr>
            <a:r>
              <a:rPr lang="en-GB" sz="1800" i="1" dirty="0">
                <a:solidFill>
                  <a:srgbClr val="595959"/>
                </a:solidFill>
              </a:rPr>
              <a:t>If</a:t>
            </a:r>
            <a:r>
              <a:rPr kumimoji="0" lang="en-GB" sz="1800" b="0" i="1" u="none" strike="noStrike" kern="0" cap="none" spc="0" normalizeH="0" baseline="0" noProof="0" dirty="0">
                <a:ln>
                  <a:noFill/>
                </a:ln>
                <a:solidFill>
                  <a:srgbClr val="595959"/>
                </a:solidFill>
                <a:effectLst/>
                <a:uLnTx/>
                <a:uFillTx/>
                <a:latin typeface="Arial"/>
                <a:cs typeface="Arial"/>
                <a:sym typeface="Arial"/>
              </a:rPr>
              <a:t> necessary, the trainer can add the necessary instructions and links </a:t>
            </a:r>
            <a:r>
              <a:rPr lang="en-GB" sz="1800" i="1" dirty="0">
                <a:solidFill>
                  <a:srgbClr val="595959"/>
                </a:solidFill>
              </a:rPr>
              <a:t>on </a:t>
            </a:r>
            <a:r>
              <a:rPr kumimoji="0" lang="en-GB" sz="1800" b="0" i="1" u="none" strike="noStrike" kern="0" cap="none" spc="0" normalizeH="0" baseline="0" noProof="0" dirty="0">
                <a:ln>
                  <a:noFill/>
                </a:ln>
                <a:solidFill>
                  <a:srgbClr val="595959"/>
                </a:solidFill>
                <a:effectLst/>
                <a:uLnTx/>
                <a:uFillTx/>
                <a:latin typeface="Arial"/>
                <a:cs typeface="Arial"/>
                <a:sym typeface="Arial"/>
              </a:rPr>
              <a:t>how to proceed with the exercise. </a:t>
            </a:r>
          </a:p>
          <a:p>
            <a:pPr marL="0" marR="0" lvl="0" indent="0" algn="l" defTabSz="914400" rtl="0" eaLnBrk="1" fontAlgn="auto" latinLnBrk="0" hangingPunct="1">
              <a:lnSpc>
                <a:spcPct val="115000"/>
              </a:lnSpc>
              <a:spcBef>
                <a:spcPts val="0"/>
              </a:spcBef>
              <a:spcAft>
                <a:spcPts val="0"/>
              </a:spcAft>
              <a:buClr>
                <a:srgbClr val="595959"/>
              </a:buClr>
              <a:buSzPts val="1800"/>
              <a:buFont typeface="Arial"/>
              <a:buNone/>
              <a:tabLst/>
              <a:defRPr/>
            </a:pPr>
            <a:endParaRPr lang="en-GB" sz="1800" i="1" dirty="0">
              <a:solidFill>
                <a:srgbClr val="595959"/>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15000"/>
              </a:lnSpc>
              <a:spcBef>
                <a:spcPts val="1200"/>
              </a:spcBef>
              <a:spcAft>
                <a:spcPts val="1200"/>
              </a:spcAft>
              <a:buClr>
                <a:schemeClr val="dk1"/>
              </a:buClr>
              <a:buSzPct val="28947"/>
              <a:buFont typeface="Arial"/>
              <a:buNone/>
            </a:pPr>
            <a:r>
              <a:rPr lang="en-GB" dirty="0">
                <a:solidFill>
                  <a:schemeClr val="tx1"/>
                </a:solidFill>
              </a:rPr>
              <a:t>How to structure data in spreadsheets</a:t>
            </a:r>
            <a:endParaRPr sz="3800" dirty="0">
              <a:solidFill>
                <a:schemeClr val="tx1"/>
              </a:solidFill>
            </a:endParaRPr>
          </a:p>
        </p:txBody>
      </p:sp>
      <p:sp>
        <p:nvSpPr>
          <p:cNvPr id="192" name="Google Shape;192;p3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r>
              <a:rPr lang="en-GB" sz="1400" b="1" dirty="0">
                <a:solidFill>
                  <a:schemeClr val="tx1"/>
                </a:solidFill>
              </a:rPr>
              <a:t>A few rules about how to keep your data tidy:</a:t>
            </a:r>
            <a:endParaRPr sz="1400" b="1" dirty="0">
              <a:solidFill>
                <a:schemeClr val="tx1"/>
              </a:solidFill>
            </a:endParaRPr>
          </a:p>
          <a:p>
            <a:pPr marL="457200" lvl="0" indent="-304800" algn="l" rtl="0">
              <a:spcBef>
                <a:spcPts val="1200"/>
              </a:spcBef>
              <a:spcAft>
                <a:spcPts val="0"/>
              </a:spcAft>
              <a:buClr>
                <a:schemeClr val="dk1"/>
              </a:buClr>
              <a:buSzPts val="1200"/>
              <a:buAutoNum type="arabicPeriod"/>
            </a:pPr>
            <a:r>
              <a:rPr lang="en-GB" sz="1400" dirty="0">
                <a:solidFill>
                  <a:schemeClr val="tx1"/>
                </a:solidFill>
              </a:rPr>
              <a:t>Put all your variables in columns — such as “weight” or “temperature”. </a:t>
            </a:r>
            <a:endParaRPr sz="1400" dirty="0">
              <a:solidFill>
                <a:schemeClr val="tx1"/>
              </a:solidFill>
            </a:endParaRPr>
          </a:p>
          <a:p>
            <a:pPr marL="457200" lvl="0" indent="-304800" algn="l" rtl="0">
              <a:spcBef>
                <a:spcPts val="0"/>
              </a:spcBef>
              <a:spcAft>
                <a:spcPts val="0"/>
              </a:spcAft>
              <a:buClr>
                <a:schemeClr val="dk1"/>
              </a:buClr>
              <a:buSzPts val="1200"/>
              <a:buAutoNum type="arabicPeriod"/>
            </a:pPr>
            <a:r>
              <a:rPr lang="en-GB" sz="1400" dirty="0">
                <a:solidFill>
                  <a:schemeClr val="tx1"/>
                </a:solidFill>
              </a:rPr>
              <a:t>Never put units in the same cell with numeric values, but report them somewhere, such as in a variable name. </a:t>
            </a:r>
            <a:endParaRPr sz="1400" dirty="0">
              <a:solidFill>
                <a:schemeClr val="tx1"/>
              </a:solidFill>
            </a:endParaRPr>
          </a:p>
          <a:p>
            <a:pPr marL="457200" lvl="0" indent="-304800" algn="l" rtl="0">
              <a:spcBef>
                <a:spcPts val="0"/>
              </a:spcBef>
              <a:spcAft>
                <a:spcPts val="0"/>
              </a:spcAft>
              <a:buClr>
                <a:schemeClr val="dk1"/>
              </a:buClr>
              <a:buSzPts val="1200"/>
              <a:buAutoNum type="arabicPeriod"/>
            </a:pPr>
            <a:r>
              <a:rPr lang="en-GB" sz="1400" dirty="0">
                <a:solidFill>
                  <a:schemeClr val="tx1"/>
                </a:solidFill>
              </a:rPr>
              <a:t>Put each observation in a separate row. </a:t>
            </a:r>
            <a:endParaRPr sz="1400" dirty="0">
              <a:solidFill>
                <a:schemeClr val="tx1"/>
              </a:solidFill>
            </a:endParaRPr>
          </a:p>
          <a:p>
            <a:pPr marL="457200" lvl="0" indent="-304800" algn="l" rtl="0">
              <a:spcBef>
                <a:spcPts val="0"/>
              </a:spcBef>
              <a:spcAft>
                <a:spcPts val="0"/>
              </a:spcAft>
              <a:buClr>
                <a:schemeClr val="dk1"/>
              </a:buClr>
              <a:buSzPts val="1200"/>
              <a:buAutoNum type="arabicPeriod"/>
            </a:pPr>
            <a:r>
              <a:rPr lang="en-GB" sz="1400" dirty="0">
                <a:solidFill>
                  <a:schemeClr val="tx1"/>
                </a:solidFill>
              </a:rPr>
              <a:t>Don’t put several pieces of information in the same cell. This makes it easier to use or sort the data. </a:t>
            </a:r>
            <a:endParaRPr sz="1400" dirty="0">
              <a:solidFill>
                <a:schemeClr val="tx1"/>
              </a:solidFill>
            </a:endParaRPr>
          </a:p>
          <a:p>
            <a:pPr marL="457200" lvl="0" indent="-304800" algn="l" rtl="0">
              <a:spcBef>
                <a:spcPts val="0"/>
              </a:spcBef>
              <a:spcAft>
                <a:spcPts val="0"/>
              </a:spcAft>
              <a:buClr>
                <a:schemeClr val="dk1"/>
              </a:buClr>
              <a:buSzPts val="1200"/>
              <a:buAutoNum type="arabicPeriod"/>
            </a:pPr>
            <a:r>
              <a:rPr lang="en-GB" sz="1400" dirty="0">
                <a:solidFill>
                  <a:schemeClr val="tx1"/>
                </a:solidFill>
              </a:rPr>
              <a:t>Leave the raw data as it is — don’t change it!</a:t>
            </a:r>
            <a:endParaRPr sz="1400" dirty="0">
              <a:solidFill>
                <a:schemeClr val="tx1"/>
              </a:solidFill>
            </a:endParaRPr>
          </a:p>
          <a:p>
            <a:pPr marL="457200" lvl="0" indent="-304800" algn="l" rtl="0">
              <a:spcBef>
                <a:spcPts val="0"/>
              </a:spcBef>
              <a:spcAft>
                <a:spcPts val="0"/>
              </a:spcAft>
              <a:buClr>
                <a:schemeClr val="dk1"/>
              </a:buClr>
              <a:buSzPts val="1200"/>
              <a:buAutoNum type="arabicPeriod"/>
            </a:pPr>
            <a:r>
              <a:rPr lang="en-GB" sz="1400" dirty="0">
                <a:solidFill>
                  <a:schemeClr val="tx1"/>
                </a:solidFill>
              </a:rPr>
              <a:t>Export the cleaned data into a text-based format, such as CSV (comma-separated values) format. This ensures that anyone can use the data and is required by most data repositories. </a:t>
            </a:r>
            <a:endParaRPr sz="1400" dirty="0">
              <a:solidFill>
                <a:schemeClr val="tx1"/>
              </a:solidFill>
            </a:endParaRPr>
          </a:p>
          <a:p>
            <a:pPr marL="0" lvl="0" indent="0" algn="l" rtl="0">
              <a:spcBef>
                <a:spcPts val="1200"/>
              </a:spcBef>
              <a:spcAft>
                <a:spcPts val="0"/>
              </a:spcAft>
              <a:buNone/>
            </a:pPr>
            <a:endParaRPr sz="1400" dirty="0">
              <a:solidFill>
                <a:schemeClr val="tx1"/>
              </a:solidFill>
            </a:endParaRPr>
          </a:p>
          <a:p>
            <a:pPr marL="0" lvl="0" indent="0" algn="l" rtl="0">
              <a:spcBef>
                <a:spcPts val="1200"/>
              </a:spcBef>
              <a:spcAft>
                <a:spcPts val="1200"/>
              </a:spcAft>
              <a:buNone/>
            </a:pPr>
            <a:endParaRPr sz="1400" dirty="0">
              <a:solidFill>
                <a:schemeClr val="tx1"/>
              </a:solidFill>
            </a:endParaRPr>
          </a:p>
        </p:txBody>
      </p:sp>
      <p:sp>
        <p:nvSpPr>
          <p:cNvPr id="193" name="Google Shape;193;p31"/>
          <p:cNvSpPr txBox="1"/>
          <p:nvPr/>
        </p:nvSpPr>
        <p:spPr>
          <a:xfrm>
            <a:off x="311700" y="3957321"/>
            <a:ext cx="7519500" cy="415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1200"/>
              </a:spcAft>
              <a:buNone/>
            </a:pPr>
            <a:r>
              <a:rPr lang="en-GB" sz="1500" dirty="0">
                <a:solidFill>
                  <a:schemeClr val="dk1"/>
                </a:solidFill>
              </a:rPr>
              <a:t>Remember! Columns = Variables, Rows = Observations, Cells = Data (value).</a:t>
            </a:r>
            <a:endParaRPr sz="1800" dirty="0"/>
          </a:p>
        </p:txBody>
      </p:sp>
      <p:pic>
        <p:nvPicPr>
          <p:cNvPr id="194" name="Google Shape;194;p31">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8001000" y="152400"/>
            <a:ext cx="797243" cy="797242"/>
          </a:xfrm>
          <a:prstGeom prst="rect">
            <a:avLst/>
          </a:prstGeom>
          <a:noFill/>
          <a:ln>
            <a:noFill/>
          </a:ln>
        </p:spPr>
      </p:pic>
      <p:sp>
        <p:nvSpPr>
          <p:cNvPr id="2" name="TextBox 1">
            <a:extLst>
              <a:ext uri="{FF2B5EF4-FFF2-40B4-BE49-F238E27FC236}">
                <a16:creationId xmlns:a16="http://schemas.microsoft.com/office/drawing/2014/main" id="{9A9955E8-9DFB-E657-75C6-30B95743A76A}"/>
              </a:ext>
            </a:extLst>
          </p:cNvPr>
          <p:cNvSpPr txBox="1"/>
          <p:nvPr/>
        </p:nvSpPr>
        <p:spPr>
          <a:xfrm>
            <a:off x="3897984" y="4635618"/>
            <a:ext cx="5246016" cy="355482"/>
          </a:xfrm>
          <a:prstGeom prst="rect">
            <a:avLst/>
          </a:prstGeom>
          <a:noFill/>
        </p:spPr>
        <p:txBody>
          <a:bodyPr wrap="square">
            <a:spAutoFit/>
          </a:bodyPr>
          <a:lstStyle/>
          <a:p>
            <a:pPr lvl="2">
              <a:lnSpc>
                <a:spcPct val="95000"/>
              </a:lnSpc>
              <a:buClr>
                <a:schemeClr val="dk1"/>
              </a:buClr>
              <a:buSzPts val="1063"/>
            </a:pPr>
            <a:r>
              <a:rPr lang="fi-FI" sz="900" dirty="0" err="1">
                <a:latin typeface="+mn-lt"/>
              </a:rPr>
              <a:t>Text</a:t>
            </a:r>
            <a:r>
              <a:rPr lang="fi-FI" sz="900" dirty="0">
                <a:latin typeface="+mn-lt"/>
              </a:rPr>
              <a:t> </a:t>
            </a:r>
            <a:r>
              <a:rPr lang="fi-FI" sz="900" dirty="0" err="1">
                <a:latin typeface="+mn-lt"/>
              </a:rPr>
              <a:t>adapted</a:t>
            </a:r>
            <a:r>
              <a:rPr lang="fi-FI" sz="900" dirty="0">
                <a:latin typeface="+mn-lt"/>
              </a:rPr>
              <a:t> </a:t>
            </a:r>
            <a:r>
              <a:rPr lang="fi-FI" sz="900" dirty="0" err="1">
                <a:latin typeface="+mn-lt"/>
              </a:rPr>
              <a:t>from</a:t>
            </a:r>
            <a:r>
              <a:rPr lang="fi-FI" sz="900" dirty="0">
                <a:latin typeface="+mn-lt"/>
              </a:rPr>
              <a:t>: </a:t>
            </a:r>
            <a:r>
              <a:rPr lang="fi-FI" sz="900" dirty="0" err="1">
                <a:latin typeface="+mn-lt"/>
              </a:rPr>
              <a:t>Hoyt</a:t>
            </a:r>
            <a:r>
              <a:rPr lang="fi-FI" sz="900" dirty="0">
                <a:latin typeface="+mn-lt"/>
              </a:rPr>
              <a:t>, P., et al.(2019): Data </a:t>
            </a:r>
            <a:r>
              <a:rPr lang="fi-FI" sz="900" dirty="0" err="1">
                <a:latin typeface="+mn-lt"/>
              </a:rPr>
              <a:t>Carpentry</a:t>
            </a:r>
            <a:r>
              <a:rPr lang="fi-FI" sz="900" dirty="0">
                <a:latin typeface="+mn-lt"/>
              </a:rPr>
              <a:t>: Data Organization in </a:t>
            </a:r>
            <a:r>
              <a:rPr lang="fi-FI" sz="900" dirty="0" err="1">
                <a:latin typeface="+mn-lt"/>
              </a:rPr>
              <a:t>Spreadsheets</a:t>
            </a:r>
            <a:r>
              <a:rPr lang="fi-FI" sz="900" dirty="0">
                <a:latin typeface="+mn-lt"/>
              </a:rPr>
              <a:t> for </a:t>
            </a:r>
            <a:r>
              <a:rPr lang="fi-FI" sz="900" dirty="0" err="1">
                <a:latin typeface="+mn-lt"/>
              </a:rPr>
              <a:t>Ecologists</a:t>
            </a:r>
            <a:r>
              <a:rPr lang="fi-FI" sz="900" dirty="0">
                <a:latin typeface="+mn-lt"/>
              </a:rPr>
              <a:t>, </a:t>
            </a:r>
            <a:r>
              <a:rPr lang="fi-FI" sz="900" dirty="0" err="1">
                <a:latin typeface="+mn-lt"/>
              </a:rPr>
              <a:t>June</a:t>
            </a:r>
            <a:r>
              <a:rPr lang="fi-FI" sz="900" dirty="0">
                <a:latin typeface="+mn-lt"/>
              </a:rPr>
              <a:t> 2019 (Version v2019.06.2). </a:t>
            </a:r>
            <a:r>
              <a:rPr lang="fi-FI" sz="900" dirty="0" err="1">
                <a:latin typeface="+mn-lt"/>
              </a:rPr>
              <a:t>Zenodo</a:t>
            </a:r>
            <a:r>
              <a:rPr lang="fi-FI" sz="900" dirty="0">
                <a:latin typeface="+mn-lt"/>
              </a:rPr>
              <a:t>. http://doi.org/10.5281/zenodo.3269869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dirty="0"/>
              <a:t>Contents</a:t>
            </a:r>
            <a:endParaRPr dirty="0"/>
          </a:p>
        </p:txBody>
      </p:sp>
      <p:sp>
        <p:nvSpPr>
          <p:cNvPr id="63" name="Google Shape;63;p14"/>
          <p:cNvSpPr txBox="1">
            <a:spLocks noGrp="1"/>
          </p:cNvSpPr>
          <p:nvPr>
            <p:ph type="body" idx="1"/>
          </p:nvPr>
        </p:nvSpPr>
        <p:spPr>
          <a:xfrm>
            <a:off x="540300" y="1017725"/>
            <a:ext cx="8520600" cy="391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300" b="1" dirty="0"/>
              <a:t>Part 1</a:t>
            </a:r>
            <a:endParaRPr sz="1300" b="1" dirty="0"/>
          </a:p>
          <a:p>
            <a:pPr marL="457200" lvl="0" indent="-311150" algn="l" rtl="0">
              <a:spcBef>
                <a:spcPts val="1200"/>
              </a:spcBef>
              <a:spcAft>
                <a:spcPts val="0"/>
              </a:spcAft>
              <a:buSzPts val="1300"/>
              <a:buAutoNum type="arabicPeriod"/>
            </a:pPr>
            <a:r>
              <a:rPr lang="en-GB" sz="1300" dirty="0"/>
              <a:t>Folder structure</a:t>
            </a:r>
            <a:endParaRPr sz="1300" dirty="0"/>
          </a:p>
          <a:p>
            <a:pPr marL="457200" lvl="0" indent="-311150" algn="l" rtl="0">
              <a:spcBef>
                <a:spcPts val="0"/>
              </a:spcBef>
              <a:spcAft>
                <a:spcPts val="0"/>
              </a:spcAft>
              <a:buSzPts val="1300"/>
              <a:buAutoNum type="arabicPeriod"/>
            </a:pPr>
            <a:r>
              <a:rPr lang="en-GB" sz="1300" dirty="0"/>
              <a:t>Naming conventions</a:t>
            </a:r>
            <a:endParaRPr sz="1300" dirty="0"/>
          </a:p>
          <a:p>
            <a:pPr marL="457200" lvl="0" indent="-311150" algn="l" rtl="0">
              <a:spcBef>
                <a:spcPts val="0"/>
              </a:spcBef>
              <a:spcAft>
                <a:spcPts val="0"/>
              </a:spcAft>
              <a:buSzPts val="1300"/>
              <a:buAutoNum type="arabicPeriod"/>
            </a:pPr>
            <a:r>
              <a:rPr lang="en-GB" sz="1300" dirty="0"/>
              <a:t>Version control</a:t>
            </a:r>
            <a:endParaRPr sz="1300" dirty="0"/>
          </a:p>
          <a:p>
            <a:pPr marL="457200" lvl="0" indent="-311150" algn="l" rtl="0">
              <a:spcBef>
                <a:spcPts val="0"/>
              </a:spcBef>
              <a:spcAft>
                <a:spcPts val="0"/>
              </a:spcAft>
              <a:buSzPts val="1300"/>
              <a:buAutoNum type="arabicPeriod"/>
            </a:pPr>
            <a:r>
              <a:rPr lang="en-GB" sz="1300" dirty="0"/>
              <a:t>Read me -file</a:t>
            </a:r>
            <a:endParaRPr sz="1300" dirty="0"/>
          </a:p>
          <a:p>
            <a:pPr marL="457200" lvl="0" indent="-311150" algn="l" rtl="0">
              <a:spcBef>
                <a:spcPts val="0"/>
              </a:spcBef>
              <a:spcAft>
                <a:spcPts val="0"/>
              </a:spcAft>
              <a:buSzPts val="1300"/>
              <a:buAutoNum type="arabicPeriod"/>
            </a:pPr>
            <a:r>
              <a:rPr lang="en-GB" sz="1300" dirty="0"/>
              <a:t>Keep track of what you do</a:t>
            </a:r>
            <a:endParaRPr sz="1300" dirty="0"/>
          </a:p>
          <a:p>
            <a:pPr marL="457200" lvl="0" indent="-311150" algn="l" rtl="0">
              <a:spcBef>
                <a:spcPts val="0"/>
              </a:spcBef>
              <a:spcAft>
                <a:spcPts val="0"/>
              </a:spcAft>
              <a:buSzPts val="1300"/>
              <a:buAutoNum type="arabicPeriod"/>
            </a:pPr>
            <a:r>
              <a:rPr lang="en-GB" sz="1300" dirty="0"/>
              <a:t>Exercise 1</a:t>
            </a:r>
            <a:endParaRPr sz="1300" dirty="0"/>
          </a:p>
          <a:p>
            <a:pPr marL="0" lvl="0" indent="0" algn="l" rtl="0">
              <a:spcBef>
                <a:spcPts val="1200"/>
              </a:spcBef>
              <a:spcAft>
                <a:spcPts val="0"/>
              </a:spcAft>
              <a:buNone/>
            </a:pPr>
            <a:r>
              <a:rPr lang="en-GB" sz="1300" b="1" dirty="0"/>
              <a:t>Part 2</a:t>
            </a:r>
            <a:endParaRPr sz="1300" b="1" dirty="0"/>
          </a:p>
          <a:p>
            <a:pPr marL="457200" lvl="0" indent="-311150" algn="l" rtl="0">
              <a:spcBef>
                <a:spcPts val="1200"/>
              </a:spcBef>
              <a:spcAft>
                <a:spcPts val="0"/>
              </a:spcAft>
              <a:buSzPts val="1300"/>
              <a:buAutoNum type="arabicPeriod"/>
            </a:pPr>
            <a:r>
              <a:rPr lang="en-GB" sz="1300" dirty="0"/>
              <a:t>How to keep a tabular file tidy?</a:t>
            </a:r>
            <a:endParaRPr sz="1300" dirty="0"/>
          </a:p>
          <a:p>
            <a:pPr marL="457200" lvl="0" indent="-311150" algn="l" rtl="0">
              <a:spcBef>
                <a:spcPts val="0"/>
              </a:spcBef>
              <a:spcAft>
                <a:spcPts val="0"/>
              </a:spcAft>
              <a:buSzPts val="1300"/>
              <a:buAutoNum type="arabicPeriod"/>
            </a:pPr>
            <a:r>
              <a:rPr lang="en-GB" sz="1300" dirty="0"/>
              <a:t>Using formatting, comments, and units</a:t>
            </a:r>
            <a:endParaRPr sz="1300" dirty="0"/>
          </a:p>
          <a:p>
            <a:pPr marL="457200" lvl="0" indent="-311150" algn="l" rtl="0">
              <a:spcBef>
                <a:spcPts val="0"/>
              </a:spcBef>
              <a:spcAft>
                <a:spcPts val="0"/>
              </a:spcAft>
              <a:buSzPts val="1300"/>
              <a:buAutoNum type="arabicPeriod"/>
            </a:pPr>
            <a:r>
              <a:rPr lang="en-GB" sz="1300" dirty="0"/>
              <a:t>Naming variables</a:t>
            </a:r>
            <a:endParaRPr sz="1300" dirty="0"/>
          </a:p>
          <a:p>
            <a:pPr marL="457200" lvl="0" indent="-311150" algn="l" rtl="0">
              <a:spcBef>
                <a:spcPts val="0"/>
              </a:spcBef>
              <a:spcAft>
                <a:spcPts val="0"/>
              </a:spcAft>
              <a:buSzPts val="1300"/>
              <a:buAutoNum type="arabicPeriod"/>
            </a:pPr>
            <a:r>
              <a:rPr lang="en-GB" sz="1300" dirty="0"/>
              <a:t>Marking null values ​​&amp; missing data</a:t>
            </a:r>
            <a:endParaRPr sz="1300" dirty="0"/>
          </a:p>
          <a:p>
            <a:pPr marL="457200" lvl="0" indent="-311150" algn="l" rtl="0">
              <a:spcBef>
                <a:spcPts val="0"/>
              </a:spcBef>
              <a:spcAft>
                <a:spcPts val="0"/>
              </a:spcAft>
              <a:buSzPts val="1300"/>
              <a:buAutoNum type="arabicPeriod"/>
            </a:pPr>
            <a:r>
              <a:rPr lang="en-GB" sz="1300" dirty="0"/>
              <a:t>Adding metadata to a table</a:t>
            </a:r>
            <a:endParaRPr sz="1300" dirty="0"/>
          </a:p>
          <a:p>
            <a:pPr marL="457200" lvl="0" indent="-311150" algn="l" rtl="0">
              <a:spcBef>
                <a:spcPts val="0"/>
              </a:spcBef>
              <a:spcAft>
                <a:spcPts val="0"/>
              </a:spcAft>
              <a:buSzPts val="1300"/>
              <a:buAutoNum type="arabicPeriod"/>
            </a:pPr>
            <a:r>
              <a:rPr lang="en-GB" sz="1300" dirty="0"/>
              <a:t>Exercise 2</a:t>
            </a:r>
            <a:endParaRPr sz="1300" dirty="0"/>
          </a:p>
          <a:p>
            <a:pPr marL="457200" lvl="0" indent="-311150" algn="l" rtl="0">
              <a:spcBef>
                <a:spcPts val="0"/>
              </a:spcBef>
              <a:spcAft>
                <a:spcPts val="0"/>
              </a:spcAft>
              <a:buClr>
                <a:schemeClr val="dk1"/>
              </a:buClr>
              <a:buSzPts val="1300"/>
              <a:buAutoNum type="arabicPeriod"/>
            </a:pPr>
            <a:r>
              <a:rPr lang="en-GB" sz="1300" dirty="0">
                <a:solidFill>
                  <a:schemeClr val="dk1"/>
                </a:solidFill>
              </a:rPr>
              <a:t>References</a:t>
            </a:r>
            <a:endParaRPr sz="1300" dirty="0">
              <a:solidFill>
                <a:schemeClr val="dk1"/>
              </a:solidFill>
            </a:endParaRPr>
          </a:p>
          <a:p>
            <a:pPr marL="0" lvl="0" indent="0" algn="l" rtl="0">
              <a:spcBef>
                <a:spcPts val="1200"/>
              </a:spcBef>
              <a:spcAft>
                <a:spcPts val="1200"/>
              </a:spcAft>
              <a:buNone/>
            </a:pPr>
            <a:endParaRPr sz="13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2"/>
          <p:cNvSpPr txBox="1">
            <a:spLocks noGrp="1"/>
          </p:cNvSpPr>
          <p:nvPr>
            <p:ph type="title"/>
          </p:nvPr>
        </p:nvSpPr>
        <p:spPr>
          <a:xfrm>
            <a:off x="277643" y="152400"/>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15000"/>
              </a:lnSpc>
              <a:spcBef>
                <a:spcPts val="1200"/>
              </a:spcBef>
              <a:spcAft>
                <a:spcPts val="1200"/>
              </a:spcAft>
              <a:buClr>
                <a:schemeClr val="dk1"/>
              </a:buClr>
              <a:buSzPts val="1100"/>
              <a:buFont typeface="Arial"/>
              <a:buNone/>
            </a:pPr>
            <a:r>
              <a:rPr lang="en-GB" sz="1500" dirty="0"/>
              <a:t>Remember! Columns = Variables, Rows = Observations, Cells = Data (value)</a:t>
            </a:r>
            <a:endParaRPr sz="1855" dirty="0"/>
          </a:p>
        </p:txBody>
      </p:sp>
      <p:pic>
        <p:nvPicPr>
          <p:cNvPr id="200" name="Google Shape;200;p32">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8001000" y="152400"/>
            <a:ext cx="797243" cy="797242"/>
          </a:xfrm>
          <a:prstGeom prst="rect">
            <a:avLst/>
          </a:prstGeom>
          <a:noFill/>
          <a:ln>
            <a:noFill/>
          </a:ln>
        </p:spPr>
      </p:pic>
      <p:pic>
        <p:nvPicPr>
          <p:cNvPr id="201" name="Google Shape;201;p32" descr="A table with numbers and letters&#10;&#10;A screenshop picture of well organized data as explaied in the slides"/>
          <p:cNvPicPr preferRelativeResize="0"/>
          <p:nvPr/>
        </p:nvPicPr>
        <p:blipFill>
          <a:blip r:embed="rId4">
            <a:alphaModFix/>
          </a:blip>
          <a:stretch>
            <a:fillRect/>
          </a:stretch>
        </p:blipFill>
        <p:spPr>
          <a:xfrm>
            <a:off x="533400" y="1017725"/>
            <a:ext cx="5095875" cy="3381375"/>
          </a:xfrm>
          <a:prstGeom prst="rect">
            <a:avLst/>
          </a:prstGeom>
          <a:noFill/>
          <a:ln>
            <a:noFill/>
          </a:ln>
        </p:spPr>
      </p:pic>
      <p:sp>
        <p:nvSpPr>
          <p:cNvPr id="202" name="Google Shape;202;p32"/>
          <p:cNvSpPr txBox="1"/>
          <p:nvPr/>
        </p:nvSpPr>
        <p:spPr>
          <a:xfrm>
            <a:off x="5150700" y="4495763"/>
            <a:ext cx="3993300" cy="60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dirty="0">
                <a:solidFill>
                  <a:schemeClr val="dk1"/>
                </a:solidFill>
              </a:rPr>
              <a:t>Data Example from: Hällfors, Maria et al. (2020), Data from: Shifts in timing and duration of breeding for 73 boreal bird species over four decades, Dryad, Dataset,</a:t>
            </a:r>
            <a:r>
              <a:rPr lang="en-GB" sz="900" dirty="0">
                <a:solidFill>
                  <a:schemeClr val="dk1"/>
                </a:solidFill>
                <a:uFill>
                  <a:noFill/>
                </a:uFill>
                <a:hlinkClick r:id="rId5">
                  <a:extLst>
                    <a:ext uri="{A12FA001-AC4F-418D-AE19-62706E023703}">
                      <ahyp:hlinkClr xmlns:ahyp="http://schemas.microsoft.com/office/drawing/2018/hyperlinkcolor" val="tx"/>
                    </a:ext>
                  </a:extLst>
                </a:hlinkClick>
              </a:rPr>
              <a:t> </a:t>
            </a:r>
            <a:r>
              <a:rPr lang="en-GB" sz="900" u="sng" dirty="0">
                <a:solidFill>
                  <a:schemeClr val="hlink"/>
                </a:solidFill>
                <a:hlinkClick r:id="rId5"/>
              </a:rPr>
              <a:t>https://doi.org/10.5061/dryad.wstqjq2ht</a:t>
            </a:r>
            <a:endParaRPr sz="12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9" name="Google Shape;209;p33"/>
          <p:cNvSpPr txBox="1">
            <a:spLocks noGrp="1"/>
          </p:cNvSpPr>
          <p:nvPr>
            <p:ph type="title"/>
          </p:nvPr>
        </p:nvSpPr>
        <p:spPr>
          <a:xfrm>
            <a:off x="311700" y="298721"/>
            <a:ext cx="8433300" cy="5046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SzPts val="990"/>
              <a:buNone/>
            </a:pPr>
            <a:r>
              <a:rPr lang="en-GB" sz="2500" dirty="0"/>
              <a:t>One Tab - One Table, One Table - One Tab</a:t>
            </a:r>
            <a:endParaRPr sz="2500" dirty="0"/>
          </a:p>
        </p:txBody>
      </p:sp>
      <p:sp>
        <p:nvSpPr>
          <p:cNvPr id="207" name="Google Shape;207;p33"/>
          <p:cNvSpPr txBox="1">
            <a:spLocks noGrp="1"/>
          </p:cNvSpPr>
          <p:nvPr>
            <p:ph type="body" idx="1"/>
          </p:nvPr>
        </p:nvSpPr>
        <p:spPr>
          <a:xfrm>
            <a:off x="129617" y="949642"/>
            <a:ext cx="32208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200" b="1" dirty="0">
                <a:solidFill>
                  <a:schemeClr val="tx1"/>
                </a:solidFill>
              </a:rPr>
              <a:t>Using multiple tables </a:t>
            </a:r>
            <a:endParaRPr sz="1200" b="1" dirty="0">
              <a:solidFill>
                <a:schemeClr val="tx1"/>
              </a:solidFill>
            </a:endParaRPr>
          </a:p>
          <a:p>
            <a:pPr marL="457200" lvl="0" indent="-304800" algn="l" rtl="0">
              <a:spcBef>
                <a:spcPts val="1200"/>
              </a:spcBef>
              <a:spcAft>
                <a:spcPts val="0"/>
              </a:spcAft>
              <a:buSzPts val="1200"/>
              <a:buChar char="●"/>
            </a:pPr>
            <a:r>
              <a:rPr lang="en-GB" sz="1200" dirty="0">
                <a:solidFill>
                  <a:schemeClr val="tx1"/>
                </a:solidFill>
              </a:rPr>
              <a:t>Do not create multiple data tables within a spreadsheet!. It may look nice, but it will confuse the computer.  </a:t>
            </a:r>
            <a:endParaRPr sz="1200" dirty="0">
              <a:solidFill>
                <a:schemeClr val="tx1"/>
              </a:solidFill>
            </a:endParaRPr>
          </a:p>
          <a:p>
            <a:pPr marL="457200" lvl="0" indent="-304800" algn="l" rtl="0">
              <a:spcBef>
                <a:spcPts val="0"/>
              </a:spcBef>
              <a:spcAft>
                <a:spcPts val="0"/>
              </a:spcAft>
              <a:buSzPts val="1200"/>
              <a:buChar char="●"/>
            </a:pPr>
            <a:r>
              <a:rPr lang="en-GB" sz="1200" dirty="0">
                <a:solidFill>
                  <a:schemeClr val="tx1"/>
                </a:solidFill>
              </a:rPr>
              <a:t>By creating multiple tables within one spreadsheet, you make false associations between things for the computer, which sees each row as an observation.</a:t>
            </a:r>
            <a:endParaRPr sz="1200" dirty="0">
              <a:solidFill>
                <a:schemeClr val="tx1"/>
              </a:solidFill>
            </a:endParaRPr>
          </a:p>
          <a:p>
            <a:pPr marL="457200" lvl="0" indent="-304800" algn="l" rtl="0">
              <a:spcBef>
                <a:spcPts val="0"/>
              </a:spcBef>
              <a:spcAft>
                <a:spcPts val="0"/>
              </a:spcAft>
              <a:buSzPts val="1200"/>
              <a:buChar char="●"/>
            </a:pPr>
            <a:r>
              <a:rPr lang="en-GB" sz="1200" dirty="0">
                <a:solidFill>
                  <a:schemeClr val="tx1"/>
                </a:solidFill>
              </a:rPr>
              <a:t>You are potentially using the same field name in multiple places, making it harder to clean up your data. </a:t>
            </a:r>
            <a:endParaRPr sz="1200" dirty="0">
              <a:solidFill>
                <a:schemeClr val="tx1"/>
              </a:solidFill>
            </a:endParaRPr>
          </a:p>
        </p:txBody>
      </p:sp>
      <p:sp>
        <p:nvSpPr>
          <p:cNvPr id="210" name="Google Shape;210;p33"/>
          <p:cNvSpPr txBox="1">
            <a:spLocks noGrp="1"/>
          </p:cNvSpPr>
          <p:nvPr>
            <p:ph type="body" idx="1"/>
          </p:nvPr>
        </p:nvSpPr>
        <p:spPr>
          <a:xfrm>
            <a:off x="3662700" y="803321"/>
            <a:ext cx="5082300" cy="38643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r>
              <a:rPr lang="en-GB" sz="1200" b="1" dirty="0">
                <a:solidFill>
                  <a:schemeClr val="tx1"/>
                </a:solidFill>
              </a:rPr>
              <a:t>Using multiple tabs</a:t>
            </a:r>
            <a:endParaRPr sz="1200" b="1" dirty="0">
              <a:solidFill>
                <a:schemeClr val="tx1"/>
              </a:solidFill>
            </a:endParaRPr>
          </a:p>
          <a:p>
            <a:pPr marL="457200" lvl="0" indent="-304800" algn="l" rtl="0">
              <a:spcBef>
                <a:spcPts val="1200"/>
              </a:spcBef>
              <a:spcAft>
                <a:spcPts val="0"/>
              </a:spcAft>
              <a:buSzPts val="1200"/>
              <a:buChar char="●"/>
            </a:pPr>
            <a:r>
              <a:rPr lang="en-US" sz="1200" dirty="0">
                <a:solidFill>
                  <a:schemeClr val="tx1"/>
                </a:solidFill>
              </a:rPr>
              <a:t>Using multiple workbook tabs may seem an easy way to </a:t>
            </a:r>
            <a:r>
              <a:rPr lang="en-US" sz="1200" dirty="0" err="1">
                <a:solidFill>
                  <a:schemeClr val="tx1"/>
                </a:solidFill>
              </a:rPr>
              <a:t>organise</a:t>
            </a:r>
            <a:r>
              <a:rPr lang="en-US" sz="1200" dirty="0">
                <a:solidFill>
                  <a:schemeClr val="tx1"/>
                </a:solidFill>
              </a:rPr>
              <a:t> data or to create metadata, but it has consequences: </a:t>
            </a:r>
          </a:p>
          <a:p>
            <a:pPr marL="457200" lvl="0" indent="-304800" algn="l" rtl="0">
              <a:spcBef>
                <a:spcPts val="0"/>
              </a:spcBef>
              <a:spcAft>
                <a:spcPts val="0"/>
              </a:spcAft>
              <a:buSzPts val="1200"/>
              <a:buChar char="●"/>
            </a:pPr>
            <a:r>
              <a:rPr lang="en-US" sz="1200" dirty="0">
                <a:solidFill>
                  <a:schemeClr val="tx1"/>
                </a:solidFill>
              </a:rPr>
              <a:t>For example, you are more likely to accidentally introduce inconsistencies into your data if you start recording data in a new tab every time you take a measurement.</a:t>
            </a:r>
          </a:p>
          <a:p>
            <a:pPr marL="457200" lvl="0" indent="-304800" algn="l" rtl="0">
              <a:spcBef>
                <a:spcPts val="0"/>
              </a:spcBef>
              <a:spcAft>
                <a:spcPts val="0"/>
              </a:spcAft>
              <a:buSzPts val="1200"/>
              <a:buChar char="●"/>
            </a:pPr>
            <a:r>
              <a:rPr lang="en-US" sz="1200" dirty="0">
                <a:solidFill>
                  <a:schemeClr val="tx1"/>
                </a:solidFill>
              </a:rPr>
              <a:t>Even if you manage to prevent all inconsistencies from creeping in, you are still adding an extra step to your analysis. If you need to combine this data into a single data table, you will need to explicitly tell the computer how to combine the tabs. </a:t>
            </a:r>
          </a:p>
          <a:p>
            <a:pPr marL="457200" lvl="0" indent="-304800" algn="l" rtl="0">
              <a:spcBef>
                <a:spcPts val="0"/>
              </a:spcBef>
              <a:spcAft>
                <a:spcPts val="0"/>
              </a:spcAft>
              <a:buSzPts val="1200"/>
              <a:buChar char="●"/>
            </a:pPr>
            <a:r>
              <a:rPr lang="en-US" sz="1200" dirty="0">
                <a:solidFill>
                  <a:schemeClr val="tx1"/>
                </a:solidFill>
              </a:rPr>
              <a:t>Also, many data repositories require your data to be entered in a single tabular file, such as csv.</a:t>
            </a:r>
          </a:p>
          <a:p>
            <a:pPr marL="0" lvl="0" indent="0" algn="l" rtl="0">
              <a:spcBef>
                <a:spcPts val="1200"/>
              </a:spcBef>
              <a:spcAft>
                <a:spcPts val="1200"/>
              </a:spcAft>
              <a:buNone/>
            </a:pPr>
            <a:endParaRPr sz="1771" dirty="0">
              <a:solidFill>
                <a:schemeClr val="tx1"/>
              </a:solidFill>
            </a:endParaRPr>
          </a:p>
        </p:txBody>
      </p:sp>
      <p:sp>
        <p:nvSpPr>
          <p:cNvPr id="211" name="Google Shape;211;p33"/>
          <p:cNvSpPr txBox="1"/>
          <p:nvPr/>
        </p:nvSpPr>
        <p:spPr>
          <a:xfrm>
            <a:off x="129617" y="3740500"/>
            <a:ext cx="7319298" cy="1543726"/>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Clr>
                <a:schemeClr val="dk1"/>
              </a:buClr>
              <a:buSzPts val="1100"/>
              <a:buFont typeface="Arial"/>
              <a:buNone/>
            </a:pPr>
            <a:r>
              <a:rPr lang="en-GB" sz="1000" dirty="0">
                <a:solidFill>
                  <a:schemeClr val="tx1"/>
                </a:solidFill>
              </a:rPr>
              <a:t>The next time you enter data, and want to create another tab or table, ask yourself if you could avoid adding that tab by adding another column to your original spreadsheet. Even if your spreadsheet gets really long, you can always freeze the column headings so that they remain visible if you have a spreadsheet with many rows.</a:t>
            </a:r>
            <a:endParaRPr sz="1000" dirty="0">
              <a:solidFill>
                <a:schemeClr val="tx1"/>
              </a:solidFill>
            </a:endParaRPr>
          </a:p>
          <a:p>
            <a:pPr marL="0" lvl="0" indent="0" algn="l" rtl="0">
              <a:lnSpc>
                <a:spcPct val="115000"/>
              </a:lnSpc>
              <a:spcBef>
                <a:spcPts val="1200"/>
              </a:spcBef>
              <a:spcAft>
                <a:spcPts val="1200"/>
              </a:spcAft>
              <a:buNone/>
            </a:pPr>
            <a:endParaRPr sz="1771" b="1" dirty="0">
              <a:solidFill>
                <a:schemeClr val="tx1"/>
              </a:solidFill>
            </a:endParaRPr>
          </a:p>
        </p:txBody>
      </p:sp>
      <p:pic>
        <p:nvPicPr>
          <p:cNvPr id="208" name="Google Shape;208;p33">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8001000" y="152400"/>
            <a:ext cx="797243" cy="797242"/>
          </a:xfrm>
          <a:prstGeom prst="rect">
            <a:avLst/>
          </a:prstGeom>
          <a:noFill/>
          <a:ln>
            <a:noFill/>
          </a:ln>
        </p:spPr>
      </p:pic>
      <p:sp>
        <p:nvSpPr>
          <p:cNvPr id="2" name="TextBox 1">
            <a:extLst>
              <a:ext uri="{FF2B5EF4-FFF2-40B4-BE49-F238E27FC236}">
                <a16:creationId xmlns:a16="http://schemas.microsoft.com/office/drawing/2014/main" id="{89D4AF7E-972E-3F5E-AC36-968CD031C35E}"/>
              </a:ext>
            </a:extLst>
          </p:cNvPr>
          <p:cNvSpPr txBox="1"/>
          <p:nvPr/>
        </p:nvSpPr>
        <p:spPr>
          <a:xfrm>
            <a:off x="3897984" y="4635618"/>
            <a:ext cx="5246016" cy="355482"/>
          </a:xfrm>
          <a:prstGeom prst="rect">
            <a:avLst/>
          </a:prstGeom>
          <a:noFill/>
        </p:spPr>
        <p:txBody>
          <a:bodyPr wrap="square">
            <a:spAutoFit/>
          </a:bodyPr>
          <a:lstStyle/>
          <a:p>
            <a:pPr lvl="2">
              <a:lnSpc>
                <a:spcPct val="95000"/>
              </a:lnSpc>
              <a:buClr>
                <a:schemeClr val="dk1"/>
              </a:buClr>
              <a:buSzPts val="1063"/>
            </a:pPr>
            <a:r>
              <a:rPr lang="fi-FI" sz="900" dirty="0" err="1">
                <a:latin typeface="+mn-lt"/>
              </a:rPr>
              <a:t>Text</a:t>
            </a:r>
            <a:r>
              <a:rPr lang="fi-FI" sz="900" dirty="0">
                <a:latin typeface="+mn-lt"/>
              </a:rPr>
              <a:t> </a:t>
            </a:r>
            <a:r>
              <a:rPr lang="fi-FI" sz="900" dirty="0" err="1">
                <a:latin typeface="+mn-lt"/>
              </a:rPr>
              <a:t>adapted</a:t>
            </a:r>
            <a:r>
              <a:rPr lang="fi-FI" sz="900" dirty="0">
                <a:latin typeface="+mn-lt"/>
              </a:rPr>
              <a:t> </a:t>
            </a:r>
            <a:r>
              <a:rPr lang="fi-FI" sz="900" dirty="0" err="1">
                <a:latin typeface="+mn-lt"/>
              </a:rPr>
              <a:t>from</a:t>
            </a:r>
            <a:r>
              <a:rPr lang="fi-FI" sz="900" dirty="0">
                <a:latin typeface="+mn-lt"/>
              </a:rPr>
              <a:t>: </a:t>
            </a:r>
            <a:r>
              <a:rPr lang="fi-FI" sz="900" dirty="0" err="1">
                <a:latin typeface="+mn-lt"/>
              </a:rPr>
              <a:t>Hoyt</a:t>
            </a:r>
            <a:r>
              <a:rPr lang="fi-FI" sz="900" dirty="0">
                <a:latin typeface="+mn-lt"/>
              </a:rPr>
              <a:t>, P., et al.(2019): Data </a:t>
            </a:r>
            <a:r>
              <a:rPr lang="fi-FI" sz="900" dirty="0" err="1">
                <a:latin typeface="+mn-lt"/>
              </a:rPr>
              <a:t>Carpentry</a:t>
            </a:r>
            <a:r>
              <a:rPr lang="fi-FI" sz="900" dirty="0">
                <a:latin typeface="+mn-lt"/>
              </a:rPr>
              <a:t>: Data Organization in </a:t>
            </a:r>
            <a:r>
              <a:rPr lang="fi-FI" sz="900" dirty="0" err="1">
                <a:latin typeface="+mn-lt"/>
              </a:rPr>
              <a:t>Spreadsheets</a:t>
            </a:r>
            <a:r>
              <a:rPr lang="fi-FI" sz="900" dirty="0">
                <a:latin typeface="+mn-lt"/>
              </a:rPr>
              <a:t> for </a:t>
            </a:r>
            <a:r>
              <a:rPr lang="fi-FI" sz="900" dirty="0" err="1">
                <a:latin typeface="+mn-lt"/>
              </a:rPr>
              <a:t>Ecologists</a:t>
            </a:r>
            <a:r>
              <a:rPr lang="fi-FI" sz="900" dirty="0">
                <a:latin typeface="+mn-lt"/>
              </a:rPr>
              <a:t>, </a:t>
            </a:r>
            <a:r>
              <a:rPr lang="fi-FI" sz="900" dirty="0" err="1">
                <a:latin typeface="+mn-lt"/>
              </a:rPr>
              <a:t>June</a:t>
            </a:r>
            <a:r>
              <a:rPr lang="fi-FI" sz="900" dirty="0">
                <a:latin typeface="+mn-lt"/>
              </a:rPr>
              <a:t> 2019 (Version v2019.06.2). </a:t>
            </a:r>
            <a:r>
              <a:rPr lang="fi-FI" sz="900" dirty="0" err="1">
                <a:latin typeface="+mn-lt"/>
              </a:rPr>
              <a:t>Zenodo</a:t>
            </a:r>
            <a:r>
              <a:rPr lang="fi-FI" sz="900" dirty="0">
                <a:latin typeface="+mn-lt"/>
              </a:rPr>
              <a:t>. http://doi.org/10.5281/zenodo.3269869</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dirty="0"/>
              <a:t>Using formatting, comments and units in excel sheet</a:t>
            </a:r>
            <a:endParaRPr dirty="0"/>
          </a:p>
        </p:txBody>
      </p:sp>
      <p:pic>
        <p:nvPicPr>
          <p:cNvPr id="217" name="Google Shape;217;p34">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8001000" y="152400"/>
            <a:ext cx="797243" cy="797242"/>
          </a:xfrm>
          <a:prstGeom prst="rect">
            <a:avLst/>
          </a:prstGeom>
          <a:noFill/>
          <a:ln>
            <a:noFill/>
          </a:ln>
        </p:spPr>
      </p:pic>
      <p:sp>
        <p:nvSpPr>
          <p:cNvPr id="218" name="Google Shape;218;p34"/>
          <p:cNvSpPr txBox="1"/>
          <p:nvPr/>
        </p:nvSpPr>
        <p:spPr>
          <a:xfrm>
            <a:off x="431750" y="1322525"/>
            <a:ext cx="8117700" cy="2832300"/>
          </a:xfrm>
          <a:prstGeom prst="rect">
            <a:avLst/>
          </a:prstGeom>
          <a:noFill/>
          <a:ln>
            <a:noFill/>
          </a:ln>
        </p:spPr>
        <p:txBody>
          <a:bodyPr spcFirstLastPara="1" wrap="square" lIns="91425" tIns="91425" rIns="91425" bIns="91425" anchor="t" anchorCtr="0">
            <a:noAutofit/>
          </a:bodyPr>
          <a:lstStyle/>
          <a:p>
            <a:pPr marL="457200" lvl="0" indent="-330200" algn="l" rtl="0">
              <a:spcBef>
                <a:spcPts val="0"/>
              </a:spcBef>
              <a:spcAft>
                <a:spcPts val="0"/>
              </a:spcAft>
              <a:buSzPts val="1600"/>
              <a:buAutoNum type="arabicPeriod"/>
            </a:pPr>
            <a:r>
              <a:rPr lang="en-GB" sz="1600" dirty="0"/>
              <a:t>Never use any formatting, such as highlighting, borders and such to convey information.</a:t>
            </a:r>
            <a:endParaRPr sz="1600" dirty="0"/>
          </a:p>
          <a:p>
            <a:pPr marL="457200" lvl="0" indent="-330200" algn="l" rtl="0">
              <a:spcBef>
                <a:spcPts val="0"/>
              </a:spcBef>
              <a:spcAft>
                <a:spcPts val="0"/>
              </a:spcAft>
              <a:buSzPts val="1600"/>
              <a:buAutoNum type="arabicPeriod"/>
            </a:pPr>
            <a:r>
              <a:rPr lang="en-GB" sz="1600" dirty="0"/>
              <a:t>Firstly, a computer cannot read this information, and secondly information is not stable</a:t>
            </a:r>
            <a:endParaRPr lang="en-US" sz="1600" dirty="0"/>
          </a:p>
          <a:p>
            <a:pPr marL="457200" lvl="0" indent="-330200" algn="l" rtl="0">
              <a:spcBef>
                <a:spcPts val="0"/>
              </a:spcBef>
              <a:spcAft>
                <a:spcPts val="0"/>
              </a:spcAft>
              <a:buSzPts val="1600"/>
              <a:buAutoNum type="arabicPeriod"/>
            </a:pPr>
            <a:r>
              <a:rPr lang="en-US" sz="1600" dirty="0"/>
              <a:t>Add a column each piece of information you want to convey. </a:t>
            </a:r>
          </a:p>
          <a:p>
            <a:pPr marL="457200" lvl="0" indent="-330200" algn="l" rtl="0">
              <a:lnSpc>
                <a:spcPct val="115000"/>
              </a:lnSpc>
              <a:spcBef>
                <a:spcPts val="0"/>
              </a:spcBef>
              <a:spcAft>
                <a:spcPts val="0"/>
              </a:spcAft>
              <a:buSzPts val="1600"/>
              <a:buAutoNum type="arabicPeriod"/>
            </a:pPr>
            <a:r>
              <a:rPr lang="en-GB" sz="1600" dirty="0">
                <a:solidFill>
                  <a:schemeClr val="dk1"/>
                </a:solidFill>
              </a:rPr>
              <a:t>Comments should also be in a separate column. </a:t>
            </a:r>
            <a:endParaRPr sz="1600" dirty="0">
              <a:solidFill>
                <a:schemeClr val="dk1"/>
              </a:solidFill>
            </a:endParaRPr>
          </a:p>
          <a:p>
            <a:pPr marL="457200" lvl="0" indent="-330200" algn="l" rtl="0">
              <a:lnSpc>
                <a:spcPct val="115000"/>
              </a:lnSpc>
              <a:spcBef>
                <a:spcPts val="0"/>
              </a:spcBef>
              <a:spcAft>
                <a:spcPts val="0"/>
              </a:spcAft>
              <a:buSzPts val="1600"/>
              <a:buAutoNum type="arabicPeriod"/>
            </a:pPr>
            <a:r>
              <a:rPr lang="en-GB" sz="1600" dirty="0">
                <a:solidFill>
                  <a:schemeClr val="dk1"/>
                </a:solidFill>
              </a:rPr>
              <a:t>Do not use units after numbers. You can either express the information in the variable name or you can have a new column for units.</a:t>
            </a:r>
            <a:endParaRPr sz="1600" dirty="0">
              <a:solidFill>
                <a:schemeClr val="dk1"/>
              </a:solidFill>
            </a:endParaRPr>
          </a:p>
          <a:p>
            <a:pPr marL="457200" lvl="0" indent="-330200" algn="l" rtl="0">
              <a:lnSpc>
                <a:spcPct val="115000"/>
              </a:lnSpc>
              <a:spcBef>
                <a:spcPts val="0"/>
              </a:spcBef>
              <a:spcAft>
                <a:spcPts val="0"/>
              </a:spcAft>
              <a:buSzPts val="1600"/>
              <a:buAutoNum type="arabicPeriod"/>
            </a:pPr>
            <a:r>
              <a:rPr lang="en-GB" sz="1600" dirty="0">
                <a:solidFill>
                  <a:schemeClr val="dk1"/>
                </a:solidFill>
              </a:rPr>
              <a:t>Remember not to use any special characters when adding comments or units.</a:t>
            </a:r>
            <a:endParaRPr sz="1600" dirty="0"/>
          </a:p>
        </p:txBody>
      </p:sp>
      <p:sp>
        <p:nvSpPr>
          <p:cNvPr id="2" name="TextBox 1">
            <a:extLst>
              <a:ext uri="{FF2B5EF4-FFF2-40B4-BE49-F238E27FC236}">
                <a16:creationId xmlns:a16="http://schemas.microsoft.com/office/drawing/2014/main" id="{AB8B2784-5DFB-E8C0-D411-5162EB689D4C}"/>
              </a:ext>
            </a:extLst>
          </p:cNvPr>
          <p:cNvSpPr txBox="1"/>
          <p:nvPr/>
        </p:nvSpPr>
        <p:spPr>
          <a:xfrm>
            <a:off x="3897984" y="4635618"/>
            <a:ext cx="5246016" cy="355482"/>
          </a:xfrm>
          <a:prstGeom prst="rect">
            <a:avLst/>
          </a:prstGeom>
          <a:noFill/>
        </p:spPr>
        <p:txBody>
          <a:bodyPr wrap="square">
            <a:spAutoFit/>
          </a:bodyPr>
          <a:lstStyle/>
          <a:p>
            <a:pPr lvl="2">
              <a:lnSpc>
                <a:spcPct val="95000"/>
              </a:lnSpc>
              <a:buClr>
                <a:schemeClr val="dk1"/>
              </a:buClr>
              <a:buSzPts val="1063"/>
            </a:pPr>
            <a:r>
              <a:rPr lang="fi-FI" sz="900" dirty="0" err="1">
                <a:latin typeface="+mn-lt"/>
              </a:rPr>
              <a:t>Text</a:t>
            </a:r>
            <a:r>
              <a:rPr lang="fi-FI" sz="900" dirty="0">
                <a:latin typeface="+mn-lt"/>
              </a:rPr>
              <a:t> </a:t>
            </a:r>
            <a:r>
              <a:rPr lang="fi-FI" sz="900" dirty="0" err="1">
                <a:latin typeface="+mn-lt"/>
              </a:rPr>
              <a:t>adapted</a:t>
            </a:r>
            <a:r>
              <a:rPr lang="fi-FI" sz="900" dirty="0">
                <a:latin typeface="+mn-lt"/>
              </a:rPr>
              <a:t> </a:t>
            </a:r>
            <a:r>
              <a:rPr lang="fi-FI" sz="900" dirty="0" err="1">
                <a:latin typeface="+mn-lt"/>
              </a:rPr>
              <a:t>from</a:t>
            </a:r>
            <a:r>
              <a:rPr lang="fi-FI" sz="900" dirty="0">
                <a:latin typeface="+mn-lt"/>
              </a:rPr>
              <a:t>: </a:t>
            </a:r>
            <a:r>
              <a:rPr lang="fi-FI" sz="900" dirty="0" err="1">
                <a:latin typeface="+mn-lt"/>
              </a:rPr>
              <a:t>Hoyt</a:t>
            </a:r>
            <a:r>
              <a:rPr lang="fi-FI" sz="900" dirty="0">
                <a:latin typeface="+mn-lt"/>
              </a:rPr>
              <a:t>, P., et al.(2019): Data </a:t>
            </a:r>
            <a:r>
              <a:rPr lang="fi-FI" sz="900" dirty="0" err="1">
                <a:latin typeface="+mn-lt"/>
              </a:rPr>
              <a:t>Carpentry</a:t>
            </a:r>
            <a:r>
              <a:rPr lang="fi-FI" sz="900" dirty="0">
                <a:latin typeface="+mn-lt"/>
              </a:rPr>
              <a:t>: Data Organization in </a:t>
            </a:r>
            <a:r>
              <a:rPr lang="fi-FI" sz="900" dirty="0" err="1">
                <a:latin typeface="+mn-lt"/>
              </a:rPr>
              <a:t>Spreadsheets</a:t>
            </a:r>
            <a:r>
              <a:rPr lang="fi-FI" sz="900" dirty="0">
                <a:latin typeface="+mn-lt"/>
              </a:rPr>
              <a:t> for </a:t>
            </a:r>
            <a:r>
              <a:rPr lang="fi-FI" sz="900" dirty="0" err="1">
                <a:latin typeface="+mn-lt"/>
              </a:rPr>
              <a:t>Ecologists</a:t>
            </a:r>
            <a:r>
              <a:rPr lang="fi-FI" sz="900" dirty="0">
                <a:latin typeface="+mn-lt"/>
              </a:rPr>
              <a:t>, </a:t>
            </a:r>
            <a:r>
              <a:rPr lang="fi-FI" sz="900" dirty="0" err="1">
                <a:latin typeface="+mn-lt"/>
              </a:rPr>
              <a:t>June</a:t>
            </a:r>
            <a:r>
              <a:rPr lang="fi-FI" sz="900" dirty="0">
                <a:latin typeface="+mn-lt"/>
              </a:rPr>
              <a:t> 2019 (Version v2019.06.2). </a:t>
            </a:r>
            <a:r>
              <a:rPr lang="fi-FI" sz="900" dirty="0" err="1">
                <a:latin typeface="+mn-lt"/>
              </a:rPr>
              <a:t>Zenodo</a:t>
            </a:r>
            <a:r>
              <a:rPr lang="fi-FI" sz="900" dirty="0">
                <a:latin typeface="+mn-lt"/>
              </a:rPr>
              <a:t>. http://doi.org/10.5281/zenodo.3269869</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dirty="0"/>
              <a:t>Naming the variables</a:t>
            </a:r>
            <a:endParaRPr dirty="0"/>
          </a:p>
        </p:txBody>
      </p:sp>
      <p:sp>
        <p:nvSpPr>
          <p:cNvPr id="224" name="Google Shape;224;p3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lnSpc>
                <a:spcPct val="95000"/>
              </a:lnSpc>
              <a:spcBef>
                <a:spcPts val="1200"/>
              </a:spcBef>
              <a:spcAft>
                <a:spcPts val="0"/>
              </a:spcAft>
              <a:buClr>
                <a:schemeClr val="dk1"/>
              </a:buClr>
              <a:buSzPts val="935"/>
              <a:buFont typeface="Arial"/>
              <a:buNone/>
            </a:pPr>
            <a:r>
              <a:rPr lang="en-GB" sz="1729" dirty="0">
                <a:solidFill>
                  <a:schemeClr val="tx1"/>
                </a:solidFill>
              </a:rPr>
              <a:t>Give variables descriptive names!</a:t>
            </a:r>
            <a:endParaRPr sz="1729" dirty="0">
              <a:solidFill>
                <a:schemeClr val="tx1"/>
              </a:solidFill>
            </a:endParaRPr>
          </a:p>
          <a:p>
            <a:pPr marL="0" lvl="0" indent="0" algn="l" rtl="0">
              <a:lnSpc>
                <a:spcPct val="95000"/>
              </a:lnSpc>
              <a:spcBef>
                <a:spcPts val="1200"/>
              </a:spcBef>
              <a:spcAft>
                <a:spcPts val="0"/>
              </a:spcAft>
              <a:buClr>
                <a:schemeClr val="dk1"/>
              </a:buClr>
              <a:buSzPts val="935"/>
              <a:buFont typeface="Arial"/>
              <a:buNone/>
            </a:pPr>
            <a:r>
              <a:rPr lang="en-GB" sz="1729" dirty="0">
                <a:solidFill>
                  <a:schemeClr val="tx1"/>
                </a:solidFill>
              </a:rPr>
              <a:t>Remember:</a:t>
            </a:r>
            <a:endParaRPr sz="1729" dirty="0">
              <a:solidFill>
                <a:schemeClr val="tx1"/>
              </a:solidFill>
            </a:endParaRPr>
          </a:p>
          <a:p>
            <a:pPr marL="457200" lvl="0" indent="-338455" algn="l" rtl="0">
              <a:lnSpc>
                <a:spcPct val="95000"/>
              </a:lnSpc>
              <a:spcBef>
                <a:spcPts val="1200"/>
              </a:spcBef>
              <a:spcAft>
                <a:spcPts val="0"/>
              </a:spcAft>
              <a:buSzPts val="1730"/>
              <a:buAutoNum type="arabicParenR"/>
            </a:pPr>
            <a:r>
              <a:rPr lang="en-GB" sz="1729" dirty="0">
                <a:solidFill>
                  <a:schemeClr val="tx1"/>
                </a:solidFill>
              </a:rPr>
              <a:t>Names should not contain spaces, numbers or special characters. These confuse computers. </a:t>
            </a:r>
            <a:endParaRPr sz="1729" dirty="0">
              <a:solidFill>
                <a:schemeClr val="tx1"/>
              </a:solidFill>
            </a:endParaRPr>
          </a:p>
          <a:p>
            <a:pPr marL="457200" lvl="0" indent="-338455" algn="l" rtl="0">
              <a:lnSpc>
                <a:spcPct val="95000"/>
              </a:lnSpc>
              <a:spcBef>
                <a:spcPts val="0"/>
              </a:spcBef>
              <a:spcAft>
                <a:spcPts val="0"/>
              </a:spcAft>
              <a:buSzPts val="1730"/>
              <a:buAutoNum type="arabicParenR"/>
            </a:pPr>
            <a:r>
              <a:rPr lang="en-GB" sz="1729" dirty="0">
                <a:solidFill>
                  <a:schemeClr val="tx1"/>
                </a:solidFill>
              </a:rPr>
              <a:t>Instead of using spaces, use underscores (_) </a:t>
            </a:r>
            <a:endParaRPr sz="1729" dirty="0">
              <a:solidFill>
                <a:schemeClr val="tx1"/>
              </a:solidFill>
            </a:endParaRPr>
          </a:p>
          <a:p>
            <a:pPr marL="457200" lvl="0" indent="-338455" algn="l" rtl="0">
              <a:lnSpc>
                <a:spcPct val="95000"/>
              </a:lnSpc>
              <a:spcBef>
                <a:spcPts val="0"/>
              </a:spcBef>
              <a:spcAft>
                <a:spcPts val="0"/>
              </a:spcAft>
              <a:buSzPts val="1730"/>
              <a:buAutoNum type="arabicParenR"/>
            </a:pPr>
            <a:r>
              <a:rPr lang="en-GB" sz="1729" dirty="0">
                <a:solidFill>
                  <a:schemeClr val="tx1"/>
                </a:solidFill>
              </a:rPr>
              <a:t>You can also use Capital Letters to separate words, for example </a:t>
            </a:r>
            <a:r>
              <a:rPr lang="en-GB" sz="1729" dirty="0" err="1">
                <a:solidFill>
                  <a:schemeClr val="tx1"/>
                </a:solidFill>
              </a:rPr>
              <a:t>ExampleFileName</a:t>
            </a:r>
            <a:endParaRPr sz="1729" dirty="0">
              <a:solidFill>
                <a:schemeClr val="tx1"/>
              </a:solidFill>
            </a:endParaRPr>
          </a:p>
          <a:p>
            <a:pPr marL="457200" lvl="0" indent="-338455" algn="l" rtl="0">
              <a:lnSpc>
                <a:spcPct val="95000"/>
              </a:lnSpc>
              <a:spcBef>
                <a:spcPts val="0"/>
              </a:spcBef>
              <a:spcAft>
                <a:spcPts val="0"/>
              </a:spcAft>
              <a:buSzPts val="1730"/>
              <a:buAutoNum type="arabicParenR"/>
            </a:pPr>
            <a:r>
              <a:rPr lang="en-GB" sz="1729" dirty="0">
                <a:solidFill>
                  <a:schemeClr val="tx1"/>
                </a:solidFill>
              </a:rPr>
              <a:t>Names should not be too long! </a:t>
            </a:r>
            <a:endParaRPr sz="1729" dirty="0">
              <a:solidFill>
                <a:schemeClr val="tx1"/>
              </a:solidFill>
            </a:endParaRPr>
          </a:p>
          <a:p>
            <a:pPr marL="457200" lvl="0" indent="-338455" algn="l" rtl="0">
              <a:lnSpc>
                <a:spcPct val="95000"/>
              </a:lnSpc>
              <a:spcBef>
                <a:spcPts val="0"/>
              </a:spcBef>
              <a:spcAft>
                <a:spcPts val="0"/>
              </a:spcAft>
              <a:buSzPts val="1730"/>
              <a:buAutoNum type="arabicParenR"/>
            </a:pPr>
            <a:r>
              <a:rPr lang="en-GB" sz="1729" dirty="0">
                <a:solidFill>
                  <a:schemeClr val="tx1"/>
                </a:solidFill>
              </a:rPr>
              <a:t>Remember to document your naming convention, especially if you use abbreviations. This will enable you and others to fully understand what they mean. </a:t>
            </a:r>
            <a:endParaRPr sz="1729" dirty="0">
              <a:solidFill>
                <a:schemeClr val="tx1"/>
              </a:solidFill>
            </a:endParaRPr>
          </a:p>
        </p:txBody>
      </p:sp>
      <p:pic>
        <p:nvPicPr>
          <p:cNvPr id="225" name="Google Shape;225;p35">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8001000" y="152400"/>
            <a:ext cx="797243" cy="797242"/>
          </a:xfrm>
          <a:prstGeom prst="rect">
            <a:avLst/>
          </a:prstGeom>
          <a:noFill/>
          <a:ln>
            <a:noFill/>
          </a:ln>
        </p:spPr>
      </p:pic>
      <p:sp>
        <p:nvSpPr>
          <p:cNvPr id="2" name="TextBox 1">
            <a:extLst>
              <a:ext uri="{FF2B5EF4-FFF2-40B4-BE49-F238E27FC236}">
                <a16:creationId xmlns:a16="http://schemas.microsoft.com/office/drawing/2014/main" id="{49637A46-C123-225A-A2C4-ECBF65F9756F}"/>
              </a:ext>
            </a:extLst>
          </p:cNvPr>
          <p:cNvSpPr txBox="1"/>
          <p:nvPr/>
        </p:nvSpPr>
        <p:spPr>
          <a:xfrm>
            <a:off x="3897984" y="4635618"/>
            <a:ext cx="5246016" cy="355482"/>
          </a:xfrm>
          <a:prstGeom prst="rect">
            <a:avLst/>
          </a:prstGeom>
          <a:noFill/>
        </p:spPr>
        <p:txBody>
          <a:bodyPr wrap="square">
            <a:spAutoFit/>
          </a:bodyPr>
          <a:lstStyle/>
          <a:p>
            <a:pPr lvl="2">
              <a:lnSpc>
                <a:spcPct val="95000"/>
              </a:lnSpc>
              <a:buClr>
                <a:schemeClr val="dk1"/>
              </a:buClr>
              <a:buSzPts val="1063"/>
            </a:pPr>
            <a:r>
              <a:rPr lang="fi-FI" sz="900" dirty="0" err="1">
                <a:latin typeface="+mn-lt"/>
              </a:rPr>
              <a:t>Text</a:t>
            </a:r>
            <a:r>
              <a:rPr lang="fi-FI" sz="900" dirty="0">
                <a:latin typeface="+mn-lt"/>
              </a:rPr>
              <a:t> </a:t>
            </a:r>
            <a:r>
              <a:rPr lang="fi-FI" sz="900" dirty="0" err="1">
                <a:latin typeface="+mn-lt"/>
              </a:rPr>
              <a:t>adapted</a:t>
            </a:r>
            <a:r>
              <a:rPr lang="fi-FI" sz="900" dirty="0">
                <a:latin typeface="+mn-lt"/>
              </a:rPr>
              <a:t> </a:t>
            </a:r>
            <a:r>
              <a:rPr lang="fi-FI" sz="900" dirty="0" err="1">
                <a:latin typeface="+mn-lt"/>
              </a:rPr>
              <a:t>from</a:t>
            </a:r>
            <a:r>
              <a:rPr lang="fi-FI" sz="900" dirty="0">
                <a:latin typeface="+mn-lt"/>
              </a:rPr>
              <a:t>: </a:t>
            </a:r>
            <a:r>
              <a:rPr lang="fi-FI" sz="900" dirty="0" err="1">
                <a:latin typeface="+mn-lt"/>
              </a:rPr>
              <a:t>Hoyt</a:t>
            </a:r>
            <a:r>
              <a:rPr lang="fi-FI" sz="900" dirty="0">
                <a:latin typeface="+mn-lt"/>
              </a:rPr>
              <a:t>, P., et al.(2019): Data </a:t>
            </a:r>
            <a:r>
              <a:rPr lang="fi-FI" sz="900" dirty="0" err="1">
                <a:latin typeface="+mn-lt"/>
              </a:rPr>
              <a:t>Carpentry</a:t>
            </a:r>
            <a:r>
              <a:rPr lang="fi-FI" sz="900" dirty="0">
                <a:latin typeface="+mn-lt"/>
              </a:rPr>
              <a:t>: Data Organization in </a:t>
            </a:r>
            <a:r>
              <a:rPr lang="fi-FI" sz="900" dirty="0" err="1">
                <a:latin typeface="+mn-lt"/>
              </a:rPr>
              <a:t>Spreadsheets</a:t>
            </a:r>
            <a:r>
              <a:rPr lang="fi-FI" sz="900" dirty="0">
                <a:latin typeface="+mn-lt"/>
              </a:rPr>
              <a:t> for </a:t>
            </a:r>
            <a:r>
              <a:rPr lang="fi-FI" sz="900" dirty="0" err="1">
                <a:latin typeface="+mn-lt"/>
              </a:rPr>
              <a:t>Ecologists</a:t>
            </a:r>
            <a:r>
              <a:rPr lang="fi-FI" sz="900" dirty="0">
                <a:latin typeface="+mn-lt"/>
              </a:rPr>
              <a:t>, </a:t>
            </a:r>
            <a:r>
              <a:rPr lang="fi-FI" sz="900" dirty="0" err="1">
                <a:latin typeface="+mn-lt"/>
              </a:rPr>
              <a:t>June</a:t>
            </a:r>
            <a:r>
              <a:rPr lang="fi-FI" sz="900" dirty="0">
                <a:latin typeface="+mn-lt"/>
              </a:rPr>
              <a:t> 2019 (Version v2019.06.2). </a:t>
            </a:r>
            <a:r>
              <a:rPr lang="fi-FI" sz="900" dirty="0" err="1">
                <a:latin typeface="+mn-lt"/>
              </a:rPr>
              <a:t>Zenodo</a:t>
            </a:r>
            <a:r>
              <a:rPr lang="fi-FI" sz="900" dirty="0">
                <a:latin typeface="+mn-lt"/>
              </a:rPr>
              <a:t>. http://doi.org/10.5281/zenodo.3269869</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36"/>
          <p:cNvSpPr txBox="1">
            <a:spLocks noGrp="1"/>
          </p:cNvSpPr>
          <p:nvPr>
            <p:ph type="title"/>
          </p:nvPr>
        </p:nvSpPr>
        <p:spPr>
          <a:xfrm>
            <a:off x="277643" y="152080"/>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1200"/>
              </a:spcAft>
              <a:buClr>
                <a:schemeClr val="dk1"/>
              </a:buClr>
              <a:buSzPts val="1100"/>
              <a:buFont typeface="Arial"/>
              <a:buNone/>
            </a:pPr>
            <a:r>
              <a:rPr lang="en-GB" sz="2500" dirty="0"/>
              <a:t>Naming variables, an example</a:t>
            </a:r>
            <a:endParaRPr sz="2500" dirty="0"/>
          </a:p>
        </p:txBody>
      </p:sp>
      <p:pic>
        <p:nvPicPr>
          <p:cNvPr id="231" name="Google Shape;231;p36">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8001000" y="152400"/>
            <a:ext cx="797243" cy="797242"/>
          </a:xfrm>
          <a:prstGeom prst="rect">
            <a:avLst/>
          </a:prstGeom>
          <a:noFill/>
          <a:ln>
            <a:noFill/>
          </a:ln>
        </p:spPr>
      </p:pic>
      <p:pic>
        <p:nvPicPr>
          <p:cNvPr id="232" name="Google Shape;232;p36" descr="A table with numbers and letters&#10;&#10;A screenshop picture of well organized data as explaied in the slides"/>
          <p:cNvPicPr preferRelativeResize="0"/>
          <p:nvPr/>
        </p:nvPicPr>
        <p:blipFill>
          <a:blip r:embed="rId4">
            <a:alphaModFix/>
          </a:blip>
          <a:stretch>
            <a:fillRect/>
          </a:stretch>
        </p:blipFill>
        <p:spPr>
          <a:xfrm>
            <a:off x="533400" y="1017725"/>
            <a:ext cx="5095875" cy="3381375"/>
          </a:xfrm>
          <a:prstGeom prst="rect">
            <a:avLst/>
          </a:prstGeom>
          <a:noFill/>
          <a:ln>
            <a:noFill/>
          </a:ln>
        </p:spPr>
      </p:pic>
      <p:sp>
        <p:nvSpPr>
          <p:cNvPr id="233" name="Google Shape;233;p36"/>
          <p:cNvSpPr txBox="1"/>
          <p:nvPr/>
        </p:nvSpPr>
        <p:spPr>
          <a:xfrm>
            <a:off x="1642175" y="4522075"/>
            <a:ext cx="73644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100">
                <a:solidFill>
                  <a:schemeClr val="dk1"/>
                </a:solidFill>
              </a:rPr>
              <a:t>Hällfors, Maria et al. (2020), Data from: Shifts in timing and duration of breeding for 73 boreal bird species over four decades, Dryad, Dataset,</a:t>
            </a:r>
            <a:r>
              <a:rPr lang="en-GB" sz="1100">
                <a:solidFill>
                  <a:schemeClr val="dk1"/>
                </a:solidFill>
                <a:uFill>
                  <a:noFill/>
                </a:uFill>
                <a:hlinkClick r:id="rId5">
                  <a:extLst>
                    <a:ext uri="{A12FA001-AC4F-418D-AE19-62706E023703}">
                      <ahyp:hlinkClr xmlns:ahyp="http://schemas.microsoft.com/office/drawing/2018/hyperlinkcolor" val="tx"/>
                    </a:ext>
                  </a:extLst>
                </a:hlinkClick>
              </a:rPr>
              <a:t> </a:t>
            </a:r>
            <a:r>
              <a:rPr lang="en-GB" sz="1100" u="sng">
                <a:solidFill>
                  <a:schemeClr val="hlink"/>
                </a:solidFill>
                <a:hlinkClick r:id="rId5"/>
              </a:rPr>
              <a:t>https://doi.org/10.5061/dryad.wstqjq2ht</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dirty="0"/>
              <a:t>Not filling in zeros</a:t>
            </a:r>
            <a:endParaRPr dirty="0"/>
          </a:p>
        </p:txBody>
      </p:sp>
      <p:sp>
        <p:nvSpPr>
          <p:cNvPr id="239" name="Google Shape;239;p37"/>
          <p:cNvSpPr txBox="1">
            <a:spLocks noGrp="1"/>
          </p:cNvSpPr>
          <p:nvPr>
            <p:ph type="body" idx="1"/>
          </p:nvPr>
        </p:nvSpPr>
        <p:spPr>
          <a:xfrm>
            <a:off x="311700" y="1152475"/>
            <a:ext cx="7996200" cy="34164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Clr>
                <a:schemeClr val="dk1"/>
              </a:buClr>
              <a:buSzPts val="1100"/>
              <a:buFont typeface="Arial"/>
              <a:buNone/>
            </a:pPr>
            <a:r>
              <a:rPr lang="en-GB" dirty="0">
                <a:solidFill>
                  <a:schemeClr val="tx1"/>
                </a:solidFill>
              </a:rPr>
              <a:t>Why bother writing in the number zero if, for example, your observations in the survey are mostly zeros?</a:t>
            </a:r>
            <a:endParaRPr dirty="0">
              <a:solidFill>
                <a:schemeClr val="tx1"/>
              </a:solidFill>
            </a:endParaRPr>
          </a:p>
          <a:p>
            <a:pPr marL="457200" lvl="0" indent="-342900" algn="l" rtl="0">
              <a:spcBef>
                <a:spcPts val="1200"/>
              </a:spcBef>
              <a:spcAft>
                <a:spcPts val="0"/>
              </a:spcAft>
              <a:buSzPts val="1800"/>
              <a:buAutoNum type="arabicParenR"/>
            </a:pPr>
            <a:r>
              <a:rPr lang="en-GB" dirty="0">
                <a:solidFill>
                  <a:schemeClr val="tx1"/>
                </a:solidFill>
              </a:rPr>
              <a:t>There is a difference between a zero and a blank cell in a spreadsheet. For the computer, a zero is data that you have measured or counted. An empty cell means it hasn’t been measured and the computer will interpret it as an unknown value (null value).</a:t>
            </a:r>
            <a:endParaRPr dirty="0">
              <a:solidFill>
                <a:schemeClr val="tx1"/>
              </a:solidFill>
            </a:endParaRPr>
          </a:p>
          <a:p>
            <a:pPr marL="457200" lvl="0" indent="-342900" algn="l" rtl="0">
              <a:spcBef>
                <a:spcPts val="0"/>
              </a:spcBef>
              <a:spcAft>
                <a:spcPts val="0"/>
              </a:spcAft>
              <a:buSzPts val="1800"/>
              <a:buAutoNum type="arabicParenR"/>
            </a:pPr>
            <a:r>
              <a:rPr lang="en-GB" dirty="0">
                <a:solidFill>
                  <a:schemeClr val="tx1"/>
                </a:solidFill>
              </a:rPr>
              <a:t>Most programs are likely to misinterpret empty cells as null values that you intended to be zeros. This can naturally cause problems with your analysis and misinterpretations. </a:t>
            </a:r>
            <a:endParaRPr dirty="0">
              <a:solidFill>
                <a:schemeClr val="tx1"/>
              </a:solidFill>
            </a:endParaRPr>
          </a:p>
          <a:p>
            <a:pPr marL="0" lvl="0" indent="0" algn="l" rtl="0">
              <a:spcBef>
                <a:spcPts val="1200"/>
              </a:spcBef>
              <a:spcAft>
                <a:spcPts val="0"/>
              </a:spcAft>
              <a:buClr>
                <a:schemeClr val="dk1"/>
              </a:buClr>
              <a:buSzPts val="1100"/>
              <a:buFont typeface="Arial"/>
              <a:buNone/>
            </a:pPr>
            <a:endParaRPr dirty="0">
              <a:solidFill>
                <a:schemeClr val="tx1"/>
              </a:solidFill>
            </a:endParaRPr>
          </a:p>
          <a:p>
            <a:pPr marL="0" lvl="0" indent="0" algn="l" rtl="0">
              <a:spcBef>
                <a:spcPts val="1200"/>
              </a:spcBef>
              <a:spcAft>
                <a:spcPts val="1200"/>
              </a:spcAft>
              <a:buNone/>
            </a:pPr>
            <a:endParaRPr dirty="0">
              <a:solidFill>
                <a:schemeClr val="tx1"/>
              </a:solidFill>
            </a:endParaRPr>
          </a:p>
        </p:txBody>
      </p:sp>
      <p:pic>
        <p:nvPicPr>
          <p:cNvPr id="240" name="Google Shape;240;p37">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8001000" y="152400"/>
            <a:ext cx="797243" cy="797242"/>
          </a:xfrm>
          <a:prstGeom prst="rect">
            <a:avLst/>
          </a:prstGeom>
          <a:noFill/>
          <a:ln>
            <a:noFill/>
          </a:ln>
        </p:spPr>
      </p:pic>
      <p:sp>
        <p:nvSpPr>
          <p:cNvPr id="2" name="TextBox 1">
            <a:extLst>
              <a:ext uri="{FF2B5EF4-FFF2-40B4-BE49-F238E27FC236}">
                <a16:creationId xmlns:a16="http://schemas.microsoft.com/office/drawing/2014/main" id="{E18033DB-C3DC-AC2D-31DB-909311D70634}"/>
              </a:ext>
            </a:extLst>
          </p:cNvPr>
          <p:cNvSpPr txBox="1"/>
          <p:nvPr/>
        </p:nvSpPr>
        <p:spPr>
          <a:xfrm>
            <a:off x="3897984" y="4635618"/>
            <a:ext cx="5246016" cy="355482"/>
          </a:xfrm>
          <a:prstGeom prst="rect">
            <a:avLst/>
          </a:prstGeom>
          <a:noFill/>
        </p:spPr>
        <p:txBody>
          <a:bodyPr wrap="square">
            <a:spAutoFit/>
          </a:bodyPr>
          <a:lstStyle/>
          <a:p>
            <a:pPr lvl="2">
              <a:lnSpc>
                <a:spcPct val="95000"/>
              </a:lnSpc>
              <a:buClr>
                <a:schemeClr val="dk1"/>
              </a:buClr>
              <a:buSzPts val="1063"/>
            </a:pPr>
            <a:r>
              <a:rPr lang="fi-FI" sz="900" dirty="0" err="1">
                <a:latin typeface="+mn-lt"/>
              </a:rPr>
              <a:t>Text</a:t>
            </a:r>
            <a:r>
              <a:rPr lang="fi-FI" sz="900" dirty="0">
                <a:latin typeface="+mn-lt"/>
              </a:rPr>
              <a:t> </a:t>
            </a:r>
            <a:r>
              <a:rPr lang="fi-FI" sz="900" dirty="0" err="1">
                <a:latin typeface="+mn-lt"/>
              </a:rPr>
              <a:t>adapted</a:t>
            </a:r>
            <a:r>
              <a:rPr lang="fi-FI" sz="900" dirty="0">
                <a:latin typeface="+mn-lt"/>
              </a:rPr>
              <a:t> </a:t>
            </a:r>
            <a:r>
              <a:rPr lang="fi-FI" sz="900" dirty="0" err="1">
                <a:latin typeface="+mn-lt"/>
              </a:rPr>
              <a:t>from</a:t>
            </a:r>
            <a:r>
              <a:rPr lang="fi-FI" sz="900" dirty="0">
                <a:latin typeface="+mn-lt"/>
              </a:rPr>
              <a:t>: </a:t>
            </a:r>
            <a:r>
              <a:rPr lang="fi-FI" sz="900" dirty="0" err="1">
                <a:latin typeface="+mn-lt"/>
              </a:rPr>
              <a:t>Hoyt</a:t>
            </a:r>
            <a:r>
              <a:rPr lang="fi-FI" sz="900" dirty="0">
                <a:latin typeface="+mn-lt"/>
              </a:rPr>
              <a:t>, P., et al.(2019): Data </a:t>
            </a:r>
            <a:r>
              <a:rPr lang="fi-FI" sz="900" dirty="0" err="1">
                <a:latin typeface="+mn-lt"/>
              </a:rPr>
              <a:t>Carpentry</a:t>
            </a:r>
            <a:r>
              <a:rPr lang="fi-FI" sz="900" dirty="0">
                <a:latin typeface="+mn-lt"/>
              </a:rPr>
              <a:t>: Data Organization in </a:t>
            </a:r>
            <a:r>
              <a:rPr lang="fi-FI" sz="900" dirty="0" err="1">
                <a:latin typeface="+mn-lt"/>
              </a:rPr>
              <a:t>Spreadsheets</a:t>
            </a:r>
            <a:r>
              <a:rPr lang="fi-FI" sz="900" dirty="0">
                <a:latin typeface="+mn-lt"/>
              </a:rPr>
              <a:t> for </a:t>
            </a:r>
            <a:r>
              <a:rPr lang="fi-FI" sz="900" dirty="0" err="1">
                <a:latin typeface="+mn-lt"/>
              </a:rPr>
              <a:t>Ecologists</a:t>
            </a:r>
            <a:r>
              <a:rPr lang="fi-FI" sz="900" dirty="0">
                <a:latin typeface="+mn-lt"/>
              </a:rPr>
              <a:t>, </a:t>
            </a:r>
            <a:r>
              <a:rPr lang="fi-FI" sz="900" dirty="0" err="1">
                <a:latin typeface="+mn-lt"/>
              </a:rPr>
              <a:t>June</a:t>
            </a:r>
            <a:r>
              <a:rPr lang="fi-FI" sz="900" dirty="0">
                <a:latin typeface="+mn-lt"/>
              </a:rPr>
              <a:t> 2019 (Version v2019.06.2). </a:t>
            </a:r>
            <a:r>
              <a:rPr lang="fi-FI" sz="900" dirty="0" err="1">
                <a:latin typeface="+mn-lt"/>
              </a:rPr>
              <a:t>Zenodo</a:t>
            </a:r>
            <a:r>
              <a:rPr lang="fi-FI" sz="900" dirty="0">
                <a:latin typeface="+mn-lt"/>
              </a:rPr>
              <a:t>. http://doi.org/10.5281/zenodo.3269869</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3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GB" sz="2500" dirty="0">
                <a:solidFill>
                  <a:schemeClr val="dk2"/>
                </a:solidFill>
              </a:rPr>
              <a:t>Using problematic null values</a:t>
            </a:r>
            <a:endParaRPr sz="2500" dirty="0"/>
          </a:p>
        </p:txBody>
      </p:sp>
      <p:sp>
        <p:nvSpPr>
          <p:cNvPr id="246" name="Google Shape;246;p38"/>
          <p:cNvSpPr txBox="1">
            <a:spLocks noGrp="1"/>
          </p:cNvSpPr>
          <p:nvPr>
            <p:ph type="body" idx="1"/>
          </p:nvPr>
        </p:nvSpPr>
        <p:spPr>
          <a:xfrm>
            <a:off x="226200" y="1434650"/>
            <a:ext cx="3338100" cy="3416400"/>
          </a:xfrm>
          <a:prstGeom prst="rect">
            <a:avLst/>
          </a:prstGeom>
        </p:spPr>
        <p:txBody>
          <a:bodyPr spcFirstLastPara="1" wrap="square" lIns="91425" tIns="91425" rIns="91425" bIns="91425" anchor="t" anchorCtr="0">
            <a:normAutofit/>
          </a:bodyPr>
          <a:lstStyle/>
          <a:p>
            <a:pPr marL="0" lvl="0" indent="0" algn="l" rtl="0">
              <a:spcBef>
                <a:spcPts val="1200"/>
              </a:spcBef>
              <a:spcAft>
                <a:spcPts val="0"/>
              </a:spcAft>
              <a:buClr>
                <a:schemeClr val="dk1"/>
              </a:buClr>
              <a:buSzPts val="1100"/>
              <a:buFont typeface="Arial"/>
              <a:buNone/>
            </a:pPr>
            <a:r>
              <a:rPr lang="en-GB" sz="1100" dirty="0">
                <a:solidFill>
                  <a:schemeClr val="dk1"/>
                </a:solidFill>
              </a:rPr>
              <a:t>Never use 0 as a null value! Statistical programs will not recognize that this is intended to represent missing values.</a:t>
            </a:r>
            <a:endParaRPr sz="1100" dirty="0">
              <a:solidFill>
                <a:schemeClr val="dk1"/>
              </a:solidFill>
            </a:endParaRPr>
          </a:p>
          <a:p>
            <a:pPr marL="0" lvl="0" indent="0" algn="l" rtl="0">
              <a:spcBef>
                <a:spcPts val="1200"/>
              </a:spcBef>
              <a:spcAft>
                <a:spcPts val="0"/>
              </a:spcAft>
              <a:buClr>
                <a:schemeClr val="dk1"/>
              </a:buClr>
              <a:buSzPts val="1100"/>
              <a:buFont typeface="Arial"/>
              <a:buNone/>
            </a:pPr>
            <a:r>
              <a:rPr lang="en-GB" sz="1100" dirty="0">
                <a:solidFill>
                  <a:schemeClr val="dk1"/>
                </a:solidFill>
              </a:rPr>
              <a:t>There are a few possibilities to choose from, depending on the final use of your data and how you intend to analyse it.</a:t>
            </a:r>
            <a:endParaRPr sz="1100" dirty="0">
              <a:solidFill>
                <a:schemeClr val="dk1"/>
              </a:solidFill>
            </a:endParaRPr>
          </a:p>
          <a:p>
            <a:pPr marL="0" lvl="0" indent="0" algn="l" rtl="0">
              <a:spcBef>
                <a:spcPts val="1200"/>
              </a:spcBef>
              <a:spcAft>
                <a:spcPts val="0"/>
              </a:spcAft>
              <a:buClr>
                <a:schemeClr val="dk1"/>
              </a:buClr>
              <a:buSzPts val="1100"/>
              <a:buFont typeface="Arial"/>
              <a:buNone/>
            </a:pPr>
            <a:r>
              <a:rPr lang="en-GB" sz="1100" dirty="0">
                <a:solidFill>
                  <a:schemeClr val="dk1"/>
                </a:solidFill>
              </a:rPr>
              <a:t>The important thing is to use a </a:t>
            </a:r>
            <a:r>
              <a:rPr lang="en-GB" sz="1100" b="1" dirty="0">
                <a:solidFill>
                  <a:schemeClr val="dk1"/>
                </a:solidFill>
              </a:rPr>
              <a:t>clearly defined</a:t>
            </a:r>
            <a:r>
              <a:rPr lang="en-GB" sz="1100" dirty="0">
                <a:solidFill>
                  <a:schemeClr val="dk1"/>
                </a:solidFill>
              </a:rPr>
              <a:t> and </a:t>
            </a:r>
            <a:r>
              <a:rPr lang="en-GB" sz="1100" b="1" dirty="0">
                <a:solidFill>
                  <a:schemeClr val="dk1"/>
                </a:solidFill>
              </a:rPr>
              <a:t>consistent</a:t>
            </a:r>
            <a:r>
              <a:rPr lang="en-GB" sz="1100" dirty="0">
                <a:solidFill>
                  <a:schemeClr val="dk1"/>
                </a:solidFill>
              </a:rPr>
              <a:t> null indicator. </a:t>
            </a:r>
            <a:endParaRPr sz="1100" dirty="0">
              <a:solidFill>
                <a:schemeClr val="dk1"/>
              </a:solidFill>
            </a:endParaRPr>
          </a:p>
          <a:p>
            <a:pPr marL="0" lvl="0" indent="0" algn="l" rtl="0">
              <a:spcBef>
                <a:spcPts val="1200"/>
              </a:spcBef>
              <a:spcAft>
                <a:spcPts val="1200"/>
              </a:spcAft>
              <a:buNone/>
            </a:pPr>
            <a:endParaRPr dirty="0"/>
          </a:p>
        </p:txBody>
      </p:sp>
      <p:sp>
        <p:nvSpPr>
          <p:cNvPr id="249" name="Google Shape;249;p38"/>
          <p:cNvSpPr txBox="1"/>
          <p:nvPr/>
        </p:nvSpPr>
        <p:spPr>
          <a:xfrm>
            <a:off x="226200" y="4036325"/>
            <a:ext cx="3929100" cy="965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endParaRPr sz="500">
              <a:solidFill>
                <a:schemeClr val="dk1"/>
              </a:solidFill>
            </a:endParaRPr>
          </a:p>
          <a:p>
            <a:pPr marL="0" lvl="0" indent="0" algn="l" rtl="0">
              <a:lnSpc>
                <a:spcPct val="115000"/>
              </a:lnSpc>
              <a:spcBef>
                <a:spcPts val="2400"/>
              </a:spcBef>
              <a:spcAft>
                <a:spcPts val="0"/>
              </a:spcAft>
              <a:buClr>
                <a:schemeClr val="dk1"/>
              </a:buClr>
              <a:buSzPts val="1100"/>
              <a:buFont typeface="Arial"/>
              <a:buNone/>
            </a:pPr>
            <a:r>
              <a:rPr lang="en-GB" sz="500">
                <a:solidFill>
                  <a:schemeClr val="dk1"/>
                </a:solidFill>
              </a:rPr>
              <a:t>					</a:t>
            </a:r>
            <a:endParaRPr sz="500">
              <a:solidFill>
                <a:schemeClr val="dk1"/>
              </a:solidFill>
            </a:endParaRPr>
          </a:p>
          <a:p>
            <a:pPr marL="0" lvl="0" indent="0" algn="l" rtl="0">
              <a:spcBef>
                <a:spcPts val="600"/>
              </a:spcBef>
              <a:spcAft>
                <a:spcPts val="0"/>
              </a:spcAft>
              <a:buNone/>
            </a:pPr>
            <a:r>
              <a:rPr lang="en-GB" sz="500">
                <a:solidFill>
                  <a:schemeClr val="dk1"/>
                </a:solidFill>
              </a:rPr>
              <a:t>Ethan P White, Elita Baldridge, Zachary T. Brym, Kenneth J. Locey, Daniel J. McGlinn, Sarah R. Supp, Nine simple ways to make it easier to (re)use your data </a:t>
            </a:r>
            <a:r>
              <a:rPr lang="en-GB" sz="500" u="sng">
                <a:solidFill>
                  <a:schemeClr val="hlink"/>
                </a:solidFill>
                <a:hlinkClick r:id="rId3"/>
              </a:rPr>
              <a:t>Vol. 6 No. 2 (2013): Special Issue - Data Sharing in Ecology and Evolution 			</a:t>
            </a:r>
            <a:endParaRPr sz="500"/>
          </a:p>
        </p:txBody>
      </p:sp>
      <p:pic>
        <p:nvPicPr>
          <p:cNvPr id="247" name="Google Shape;247;p38" descr="A black and white text on a white background&#10;&#10;An example screenshot of commonly used null values"/>
          <p:cNvPicPr preferRelativeResize="0"/>
          <p:nvPr/>
        </p:nvPicPr>
        <p:blipFill>
          <a:blip r:embed="rId4">
            <a:alphaModFix/>
          </a:blip>
          <a:stretch>
            <a:fillRect/>
          </a:stretch>
        </p:blipFill>
        <p:spPr>
          <a:xfrm>
            <a:off x="4096808" y="1017725"/>
            <a:ext cx="4537474" cy="3250800"/>
          </a:xfrm>
          <a:prstGeom prst="rect">
            <a:avLst/>
          </a:prstGeom>
          <a:noFill/>
          <a:ln>
            <a:noFill/>
          </a:ln>
        </p:spPr>
      </p:pic>
      <p:sp>
        <p:nvSpPr>
          <p:cNvPr id="248" name="Google Shape;248;p38"/>
          <p:cNvSpPr txBox="1"/>
          <p:nvPr/>
        </p:nvSpPr>
        <p:spPr>
          <a:xfrm>
            <a:off x="4839279" y="4181598"/>
            <a:ext cx="4537500" cy="292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700" dirty="0"/>
              <a:t>https://datacarpentry.org/spreadsheet-ecology-lesson/02-common-mistakes/index.html</a:t>
            </a:r>
            <a:endParaRPr sz="700" dirty="0"/>
          </a:p>
        </p:txBody>
      </p:sp>
      <p:pic>
        <p:nvPicPr>
          <p:cNvPr id="250" name="Google Shape;250;p38">
            <a:extLst>
              <a:ext uri="{C183D7F6-B498-43B3-948B-1728B52AA6E4}">
                <adec:decorative xmlns:adec="http://schemas.microsoft.com/office/drawing/2017/decorative" val="1"/>
              </a:ext>
            </a:extLst>
          </p:cNvPr>
          <p:cNvPicPr preferRelativeResize="0"/>
          <p:nvPr/>
        </p:nvPicPr>
        <p:blipFill>
          <a:blip r:embed="rId5">
            <a:alphaModFix/>
          </a:blip>
          <a:stretch>
            <a:fillRect/>
          </a:stretch>
        </p:blipFill>
        <p:spPr>
          <a:xfrm>
            <a:off x="8001000" y="152400"/>
            <a:ext cx="797243" cy="797242"/>
          </a:xfrm>
          <a:prstGeom prst="rect">
            <a:avLst/>
          </a:prstGeom>
          <a:noFill/>
          <a:ln>
            <a:noFill/>
          </a:ln>
        </p:spPr>
      </p:pic>
      <p:sp>
        <p:nvSpPr>
          <p:cNvPr id="2" name="TextBox 1">
            <a:extLst>
              <a:ext uri="{FF2B5EF4-FFF2-40B4-BE49-F238E27FC236}">
                <a16:creationId xmlns:a16="http://schemas.microsoft.com/office/drawing/2014/main" id="{5429FE68-A70B-68B3-70D9-D31F4D88B350}"/>
              </a:ext>
            </a:extLst>
          </p:cNvPr>
          <p:cNvSpPr txBox="1"/>
          <p:nvPr/>
        </p:nvSpPr>
        <p:spPr>
          <a:xfrm>
            <a:off x="4048813" y="4698475"/>
            <a:ext cx="5246016" cy="355482"/>
          </a:xfrm>
          <a:prstGeom prst="rect">
            <a:avLst/>
          </a:prstGeom>
          <a:noFill/>
        </p:spPr>
        <p:txBody>
          <a:bodyPr wrap="square">
            <a:spAutoFit/>
          </a:bodyPr>
          <a:lstStyle/>
          <a:p>
            <a:pPr lvl="2">
              <a:lnSpc>
                <a:spcPct val="95000"/>
              </a:lnSpc>
              <a:buClr>
                <a:schemeClr val="dk1"/>
              </a:buClr>
              <a:buSzPts val="1063"/>
            </a:pPr>
            <a:r>
              <a:rPr lang="fi-FI" sz="900" dirty="0" err="1">
                <a:latin typeface="+mn-lt"/>
              </a:rPr>
              <a:t>Text</a:t>
            </a:r>
            <a:r>
              <a:rPr lang="fi-FI" sz="900" dirty="0">
                <a:latin typeface="+mn-lt"/>
              </a:rPr>
              <a:t> </a:t>
            </a:r>
            <a:r>
              <a:rPr lang="fi-FI" sz="900" dirty="0" err="1">
                <a:latin typeface="+mn-lt"/>
              </a:rPr>
              <a:t>adapted</a:t>
            </a:r>
            <a:r>
              <a:rPr lang="fi-FI" sz="900" dirty="0">
                <a:latin typeface="+mn-lt"/>
              </a:rPr>
              <a:t> </a:t>
            </a:r>
            <a:r>
              <a:rPr lang="fi-FI" sz="900" dirty="0" err="1">
                <a:latin typeface="+mn-lt"/>
              </a:rPr>
              <a:t>from</a:t>
            </a:r>
            <a:r>
              <a:rPr lang="fi-FI" sz="900" dirty="0">
                <a:latin typeface="+mn-lt"/>
              </a:rPr>
              <a:t>: </a:t>
            </a:r>
            <a:r>
              <a:rPr lang="fi-FI" sz="900" dirty="0" err="1">
                <a:latin typeface="+mn-lt"/>
              </a:rPr>
              <a:t>Hoyt</a:t>
            </a:r>
            <a:r>
              <a:rPr lang="fi-FI" sz="900" dirty="0">
                <a:latin typeface="+mn-lt"/>
              </a:rPr>
              <a:t>, P., et al.(2019): Data </a:t>
            </a:r>
            <a:r>
              <a:rPr lang="fi-FI" sz="900" dirty="0" err="1">
                <a:latin typeface="+mn-lt"/>
              </a:rPr>
              <a:t>Carpentry</a:t>
            </a:r>
            <a:r>
              <a:rPr lang="fi-FI" sz="900" dirty="0">
                <a:latin typeface="+mn-lt"/>
              </a:rPr>
              <a:t>: Data Organization in </a:t>
            </a:r>
            <a:r>
              <a:rPr lang="fi-FI" sz="900" dirty="0" err="1">
                <a:latin typeface="+mn-lt"/>
              </a:rPr>
              <a:t>Spreadsheets</a:t>
            </a:r>
            <a:r>
              <a:rPr lang="fi-FI" sz="900" dirty="0">
                <a:latin typeface="+mn-lt"/>
              </a:rPr>
              <a:t> for </a:t>
            </a:r>
            <a:r>
              <a:rPr lang="fi-FI" sz="900" dirty="0" err="1">
                <a:latin typeface="+mn-lt"/>
              </a:rPr>
              <a:t>Ecologists</a:t>
            </a:r>
            <a:r>
              <a:rPr lang="fi-FI" sz="900" dirty="0">
                <a:latin typeface="+mn-lt"/>
              </a:rPr>
              <a:t>, </a:t>
            </a:r>
            <a:r>
              <a:rPr lang="fi-FI" sz="900" dirty="0" err="1">
                <a:latin typeface="+mn-lt"/>
              </a:rPr>
              <a:t>June</a:t>
            </a:r>
            <a:r>
              <a:rPr lang="fi-FI" sz="900" dirty="0">
                <a:latin typeface="+mn-lt"/>
              </a:rPr>
              <a:t> 2019 (Version v2019.06.2). </a:t>
            </a:r>
            <a:r>
              <a:rPr lang="fi-FI" sz="900" dirty="0" err="1">
                <a:latin typeface="+mn-lt"/>
              </a:rPr>
              <a:t>Zenodo</a:t>
            </a:r>
            <a:r>
              <a:rPr lang="fi-FI" sz="900" dirty="0">
                <a:latin typeface="+mn-lt"/>
              </a:rPr>
              <a:t>. http://doi.org/10.5281/zenodo.3269869</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dirty="0"/>
              <a:t>Inclusion of metadata in the data table</a:t>
            </a:r>
            <a:endParaRPr dirty="0"/>
          </a:p>
        </p:txBody>
      </p:sp>
      <p:sp>
        <p:nvSpPr>
          <p:cNvPr id="256" name="Google Shape;256;p3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30200" algn="l" rtl="0">
              <a:spcBef>
                <a:spcPts val="1200"/>
              </a:spcBef>
              <a:spcAft>
                <a:spcPts val="0"/>
              </a:spcAft>
              <a:buClr>
                <a:schemeClr val="dk1"/>
              </a:buClr>
              <a:buSzPts val="1600"/>
              <a:buChar char="●"/>
            </a:pPr>
            <a:r>
              <a:rPr lang="en-GB" sz="1600" dirty="0">
                <a:solidFill>
                  <a:schemeClr val="dk1"/>
                </a:solidFill>
              </a:rPr>
              <a:t>It is essential to create proper metadata in order to be able to read the data.  </a:t>
            </a:r>
            <a:endParaRPr sz="1600" dirty="0">
              <a:solidFill>
                <a:schemeClr val="dk1"/>
              </a:solidFill>
            </a:endParaRPr>
          </a:p>
          <a:p>
            <a:pPr marL="457200" lvl="0" indent="-330200" algn="l" rtl="0">
              <a:spcBef>
                <a:spcPts val="0"/>
              </a:spcBef>
              <a:spcAft>
                <a:spcPts val="0"/>
              </a:spcAft>
              <a:buClr>
                <a:schemeClr val="dk1"/>
              </a:buClr>
              <a:buSzPts val="1600"/>
              <a:buChar char="●"/>
            </a:pPr>
            <a:r>
              <a:rPr lang="en-GB" sz="1600" dirty="0">
                <a:solidFill>
                  <a:schemeClr val="dk1"/>
                </a:solidFill>
              </a:rPr>
              <a:t>However, metadata should not be included in the data file itself, as this information is not data and its inclusion may affect how computer programs interpret your data file. </a:t>
            </a:r>
            <a:endParaRPr sz="1600" dirty="0">
              <a:solidFill>
                <a:schemeClr val="dk1"/>
              </a:solidFill>
            </a:endParaRPr>
          </a:p>
          <a:p>
            <a:pPr marL="457200" lvl="0" indent="-330200" algn="l" rtl="0">
              <a:spcBef>
                <a:spcPts val="0"/>
              </a:spcBef>
              <a:spcAft>
                <a:spcPts val="0"/>
              </a:spcAft>
              <a:buClr>
                <a:schemeClr val="dk1"/>
              </a:buClr>
              <a:buSzPts val="1600"/>
              <a:buChar char="●"/>
            </a:pPr>
            <a:r>
              <a:rPr lang="en-GB" sz="1600" dirty="0">
                <a:solidFill>
                  <a:schemeClr val="dk1"/>
                </a:solidFill>
              </a:rPr>
              <a:t>It is recommended that you store a separate metadata file in the same directory as your data, preferably in a  plain text format with the same name that clearly associates it with your data. </a:t>
            </a:r>
            <a:endParaRPr sz="1600" dirty="0">
              <a:solidFill>
                <a:schemeClr val="dk1"/>
              </a:solidFill>
            </a:endParaRPr>
          </a:p>
          <a:p>
            <a:pPr marL="457200" lvl="0" indent="-330200" algn="l" rtl="0">
              <a:spcBef>
                <a:spcPts val="0"/>
              </a:spcBef>
              <a:spcAft>
                <a:spcPts val="0"/>
              </a:spcAft>
              <a:buClr>
                <a:schemeClr val="dk1"/>
              </a:buClr>
              <a:buSzPts val="1600"/>
              <a:buChar char="●"/>
            </a:pPr>
            <a:r>
              <a:rPr lang="en-GB" sz="1600" dirty="0">
                <a:solidFill>
                  <a:schemeClr val="dk1"/>
                </a:solidFill>
              </a:rPr>
              <a:t>A plain text format allows you to encode comments, units, information about null values etc. Any information that is needed to read your data. </a:t>
            </a:r>
            <a:endParaRPr sz="1600" dirty="0">
              <a:solidFill>
                <a:schemeClr val="dk1"/>
              </a:solidFill>
            </a:endParaRPr>
          </a:p>
          <a:p>
            <a:pPr marL="0" lvl="0" indent="0" algn="l" rtl="0">
              <a:spcBef>
                <a:spcPts val="1200"/>
              </a:spcBef>
              <a:spcAft>
                <a:spcPts val="0"/>
              </a:spcAft>
              <a:buClr>
                <a:schemeClr val="dk1"/>
              </a:buClr>
              <a:buSzPts val="1100"/>
              <a:buFont typeface="Arial"/>
              <a:buNone/>
            </a:pPr>
            <a:endParaRPr sz="1100" dirty="0">
              <a:solidFill>
                <a:schemeClr val="dk1"/>
              </a:solidFill>
            </a:endParaRPr>
          </a:p>
          <a:p>
            <a:pPr marL="0" lvl="0" indent="0" algn="l" rtl="0">
              <a:spcBef>
                <a:spcPts val="1200"/>
              </a:spcBef>
              <a:spcAft>
                <a:spcPts val="0"/>
              </a:spcAft>
              <a:buClr>
                <a:schemeClr val="dk1"/>
              </a:buClr>
              <a:buSzPts val="1100"/>
              <a:buFont typeface="Arial"/>
              <a:buNone/>
            </a:pPr>
            <a:endParaRPr sz="1100" dirty="0">
              <a:solidFill>
                <a:schemeClr val="dk1"/>
              </a:solidFill>
            </a:endParaRPr>
          </a:p>
          <a:p>
            <a:pPr marL="0" lvl="0" indent="0" algn="l" rtl="0">
              <a:spcBef>
                <a:spcPts val="1200"/>
              </a:spcBef>
              <a:spcAft>
                <a:spcPts val="0"/>
              </a:spcAft>
              <a:buClr>
                <a:schemeClr val="dk1"/>
              </a:buClr>
              <a:buSzPts val="1100"/>
              <a:buFont typeface="Arial"/>
              <a:buNone/>
            </a:pPr>
            <a:r>
              <a:rPr lang="en-GB" sz="900" dirty="0">
                <a:solidFill>
                  <a:schemeClr val="dk1"/>
                </a:solidFill>
              </a:rPr>
              <a:t>Text on metadata adapted from the online course Research Data</a:t>
            </a:r>
            <a:r>
              <a:rPr lang="en-GB" sz="900" dirty="0">
                <a:solidFill>
                  <a:schemeClr val="dk1"/>
                </a:solidFill>
                <a:uFill>
                  <a:noFill/>
                </a:uFill>
                <a:hlinkClick r:id="rId3">
                  <a:extLst>
                    <a:ext uri="{A12FA001-AC4F-418D-AE19-62706E023703}">
                      <ahyp:hlinkClr xmlns:ahyp="http://schemas.microsoft.com/office/drawing/2018/hyperlinkcolor" val="tx"/>
                    </a:ext>
                  </a:extLst>
                </a:hlinkClick>
              </a:rPr>
              <a:t> </a:t>
            </a:r>
            <a:r>
              <a:rPr lang="en-GB" sz="900" u="sng" dirty="0">
                <a:solidFill>
                  <a:schemeClr val="hlink"/>
                </a:solidFill>
                <a:hlinkClick r:id="rId3"/>
              </a:rPr>
              <a:t>MANTRA</a:t>
            </a:r>
            <a:r>
              <a:rPr lang="en-GB" sz="900" dirty="0">
                <a:solidFill>
                  <a:schemeClr val="dk1"/>
                </a:solidFill>
              </a:rPr>
              <a:t> by EDINA and Data Library, University of Edinburgh. MANTRA is licensed under a</a:t>
            </a:r>
            <a:r>
              <a:rPr lang="en-GB" sz="900" dirty="0">
                <a:solidFill>
                  <a:schemeClr val="dk1"/>
                </a:solidFill>
                <a:uFill>
                  <a:noFill/>
                </a:uFill>
                <a:hlinkClick r:id="rId4">
                  <a:extLst>
                    <a:ext uri="{A12FA001-AC4F-418D-AE19-62706E023703}">
                      <ahyp:hlinkClr xmlns:ahyp="http://schemas.microsoft.com/office/drawing/2018/hyperlinkcolor" val="tx"/>
                    </a:ext>
                  </a:extLst>
                </a:hlinkClick>
              </a:rPr>
              <a:t> </a:t>
            </a:r>
            <a:r>
              <a:rPr lang="en-GB" sz="900" u="sng" dirty="0">
                <a:solidFill>
                  <a:schemeClr val="hlink"/>
                </a:solidFill>
                <a:hlinkClick r:id="rId4"/>
              </a:rPr>
              <a:t>Creative Commons Attribution 4.0 International License</a:t>
            </a:r>
            <a:r>
              <a:rPr lang="en-GB" sz="900" dirty="0">
                <a:solidFill>
                  <a:schemeClr val="dk1"/>
                </a:solidFill>
              </a:rPr>
              <a:t> and from the online course </a:t>
            </a:r>
            <a:r>
              <a:rPr lang="en-GB" sz="900" u="sng" dirty="0">
                <a:solidFill>
                  <a:schemeClr val="accent5"/>
                </a:solidFill>
                <a:hlinkClick r:id="rId5">
                  <a:extLst>
                    <a:ext uri="{A12FA001-AC4F-418D-AE19-62706E023703}">
                      <ahyp:hlinkClr xmlns:ahyp="http://schemas.microsoft.com/office/drawing/2018/hyperlinkcolor" val="tx"/>
                    </a:ext>
                  </a:extLst>
                </a:hlinkClick>
              </a:rPr>
              <a:t>Data Organization in Spreadsheets for Ecologists</a:t>
            </a:r>
            <a:r>
              <a:rPr lang="en-GB" sz="900" dirty="0">
                <a:solidFill>
                  <a:schemeClr val="dk1"/>
                </a:solidFill>
              </a:rPr>
              <a:t> licensed under </a:t>
            </a:r>
            <a:r>
              <a:rPr lang="en-GB" sz="900" dirty="0">
                <a:solidFill>
                  <a:schemeClr val="dk1"/>
                </a:solidFill>
                <a:uFill>
                  <a:noFill/>
                </a:uFill>
                <a:hlinkClick r:id="rId5">
                  <a:extLst>
                    <a:ext uri="{A12FA001-AC4F-418D-AE19-62706E023703}">
                      <ahyp:hlinkClr xmlns:ahyp="http://schemas.microsoft.com/office/drawing/2018/hyperlinkcolor" val="tx"/>
                    </a:ext>
                  </a:extLst>
                </a:hlinkClick>
              </a:rPr>
              <a:t> </a:t>
            </a:r>
            <a:r>
              <a:rPr lang="en-GB" sz="900" u="sng" dirty="0">
                <a:solidFill>
                  <a:schemeClr val="accent5"/>
                </a:solidFill>
                <a:hlinkClick r:id="rId5">
                  <a:extLst>
                    <a:ext uri="{A12FA001-AC4F-418D-AE19-62706E023703}">
                      <ahyp:hlinkClr xmlns:ahyp="http://schemas.microsoft.com/office/drawing/2018/hyperlinkcolor" val="tx"/>
                    </a:ext>
                  </a:extLst>
                </a:hlinkClick>
              </a:rPr>
              <a:t>CC-BY 4.0</a:t>
            </a:r>
            <a:r>
              <a:rPr lang="en-GB" sz="900" dirty="0">
                <a:solidFill>
                  <a:schemeClr val="dk1"/>
                </a:solidFill>
              </a:rPr>
              <a:t> 2018–2023 by</a:t>
            </a:r>
            <a:r>
              <a:rPr lang="en-GB" sz="900" dirty="0">
                <a:solidFill>
                  <a:schemeClr val="dk1"/>
                </a:solidFill>
                <a:uFill>
                  <a:noFill/>
                </a:uFill>
                <a:hlinkClick r:id="rId6">
                  <a:extLst>
                    <a:ext uri="{A12FA001-AC4F-418D-AE19-62706E023703}">
                      <ahyp:hlinkClr xmlns:ahyp="http://schemas.microsoft.com/office/drawing/2018/hyperlinkcolor" val="tx"/>
                    </a:ext>
                  </a:extLst>
                </a:hlinkClick>
              </a:rPr>
              <a:t> </a:t>
            </a:r>
            <a:r>
              <a:rPr lang="en-GB" sz="900" u="sng" dirty="0">
                <a:solidFill>
                  <a:schemeClr val="accent5"/>
                </a:solidFill>
                <a:hlinkClick r:id="rId6">
                  <a:extLst>
                    <a:ext uri="{A12FA001-AC4F-418D-AE19-62706E023703}">
                      <ahyp:hlinkClr xmlns:ahyp="http://schemas.microsoft.com/office/drawing/2018/hyperlinkcolor" val="tx"/>
                    </a:ext>
                  </a:extLst>
                </a:hlinkClick>
              </a:rPr>
              <a:t>The Carpentries</a:t>
            </a:r>
            <a:endParaRPr sz="900" dirty="0">
              <a:solidFill>
                <a:schemeClr val="dk1"/>
              </a:solidFill>
            </a:endParaRPr>
          </a:p>
          <a:p>
            <a:pPr marL="0" lvl="0" indent="0" algn="l" rtl="0">
              <a:spcBef>
                <a:spcPts val="1200"/>
              </a:spcBef>
              <a:spcAft>
                <a:spcPts val="1200"/>
              </a:spcAft>
              <a:buNone/>
            </a:pPr>
            <a:endParaRPr dirty="0"/>
          </a:p>
        </p:txBody>
      </p:sp>
      <p:pic>
        <p:nvPicPr>
          <p:cNvPr id="257" name="Google Shape;257;p39">
            <a:extLst>
              <a:ext uri="{C183D7F6-B498-43B3-948B-1728B52AA6E4}">
                <adec:decorative xmlns:adec="http://schemas.microsoft.com/office/drawing/2017/decorative" val="1"/>
              </a:ext>
            </a:extLst>
          </p:cNvPr>
          <p:cNvPicPr preferRelativeResize="0"/>
          <p:nvPr/>
        </p:nvPicPr>
        <p:blipFill>
          <a:blip r:embed="rId7">
            <a:alphaModFix/>
          </a:blip>
          <a:stretch>
            <a:fillRect/>
          </a:stretch>
        </p:blipFill>
        <p:spPr>
          <a:xfrm>
            <a:off x="8001000" y="152400"/>
            <a:ext cx="797243" cy="797242"/>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41"/>
          <p:cNvSpPr txBox="1">
            <a:spLocks noGrp="1"/>
          </p:cNvSpPr>
          <p:nvPr>
            <p:ph type="title"/>
          </p:nvPr>
        </p:nvSpPr>
        <p:spPr>
          <a:xfrm>
            <a:off x="311700" y="218863"/>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dirty="0"/>
              <a:t>Dates in data</a:t>
            </a:r>
            <a:endParaRPr dirty="0"/>
          </a:p>
        </p:txBody>
      </p:sp>
      <p:sp>
        <p:nvSpPr>
          <p:cNvPr id="275" name="Google Shape;275;p41"/>
          <p:cNvSpPr txBox="1"/>
          <p:nvPr/>
        </p:nvSpPr>
        <p:spPr>
          <a:xfrm>
            <a:off x="282200" y="1090250"/>
            <a:ext cx="3000000" cy="392719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1200" dirty="0">
                <a:solidFill>
                  <a:srgbClr val="2A2E3D"/>
                </a:solidFill>
                <a:highlight>
                  <a:schemeClr val="lt1"/>
                </a:highlight>
                <a:latin typeface="+mn-lt"/>
                <a:ea typeface="Open Sans"/>
                <a:cs typeface="Open Sans"/>
                <a:sym typeface="Open Sans"/>
              </a:rPr>
              <a:t>Always use widely known ISO8601 standard: YYYYMMDD (year, month, day) and when necessary HHMMSS (hours, minutes, seconds).</a:t>
            </a:r>
            <a:endParaRPr sz="1200" dirty="0">
              <a:solidFill>
                <a:srgbClr val="2A2E3D"/>
              </a:solidFill>
              <a:highlight>
                <a:schemeClr val="lt1"/>
              </a:highlight>
              <a:latin typeface="+mn-lt"/>
              <a:ea typeface="Open Sans"/>
              <a:cs typeface="Open Sans"/>
              <a:sym typeface="Open Sans"/>
            </a:endParaRPr>
          </a:p>
          <a:p>
            <a:pPr marL="0" lvl="0" indent="0" algn="l" rtl="0">
              <a:lnSpc>
                <a:spcPct val="115000"/>
              </a:lnSpc>
              <a:spcBef>
                <a:spcPts val="1200"/>
              </a:spcBef>
              <a:spcAft>
                <a:spcPts val="0"/>
              </a:spcAft>
              <a:buNone/>
            </a:pPr>
            <a:r>
              <a:rPr lang="en-GB" sz="1200" dirty="0">
                <a:solidFill>
                  <a:srgbClr val="2A2E3D"/>
                </a:solidFill>
                <a:highlight>
                  <a:schemeClr val="lt1"/>
                </a:highlight>
                <a:latin typeface="+mn-lt"/>
                <a:ea typeface="Open Sans"/>
                <a:cs typeface="Open Sans"/>
                <a:sym typeface="Open Sans"/>
              </a:rPr>
              <a:t>It is highly important to use four numbers for the year. </a:t>
            </a:r>
            <a:endParaRPr sz="1200" dirty="0">
              <a:solidFill>
                <a:srgbClr val="2A2E3D"/>
              </a:solidFill>
              <a:highlight>
                <a:schemeClr val="lt1"/>
              </a:highlight>
              <a:latin typeface="+mn-lt"/>
              <a:ea typeface="Open Sans"/>
              <a:cs typeface="Open Sans"/>
              <a:sym typeface="Open Sans"/>
            </a:endParaRPr>
          </a:p>
          <a:p>
            <a:pPr marL="0" lvl="0" indent="0" algn="l" rtl="0">
              <a:lnSpc>
                <a:spcPct val="115000"/>
              </a:lnSpc>
              <a:spcBef>
                <a:spcPts val="1200"/>
              </a:spcBef>
              <a:spcAft>
                <a:spcPts val="0"/>
              </a:spcAft>
              <a:buNone/>
            </a:pPr>
            <a:r>
              <a:rPr lang="en-GB" sz="1200" dirty="0">
                <a:solidFill>
                  <a:srgbClr val="2A2E3D"/>
                </a:solidFill>
                <a:highlight>
                  <a:schemeClr val="lt1"/>
                </a:highlight>
                <a:latin typeface="+mn-lt"/>
                <a:ea typeface="Open Sans"/>
                <a:cs typeface="Open Sans"/>
                <a:sym typeface="Open Sans"/>
              </a:rPr>
              <a:t>For example recording year only with two numbers, such as 17 or 99, can represent either year 1917 or 2017 and 1899 or 1999. </a:t>
            </a:r>
            <a:endParaRPr sz="1200" dirty="0">
              <a:solidFill>
                <a:srgbClr val="2A2E3D"/>
              </a:solidFill>
              <a:highlight>
                <a:schemeClr val="lt1"/>
              </a:highlight>
              <a:latin typeface="+mn-lt"/>
              <a:ea typeface="Open Sans"/>
              <a:cs typeface="Open Sans"/>
              <a:sym typeface="Open Sans"/>
            </a:endParaRPr>
          </a:p>
          <a:p>
            <a:pPr marL="0" lvl="0" indent="0" algn="l" rtl="0">
              <a:lnSpc>
                <a:spcPct val="115000"/>
              </a:lnSpc>
              <a:spcBef>
                <a:spcPts val="1200"/>
              </a:spcBef>
              <a:spcAft>
                <a:spcPts val="0"/>
              </a:spcAft>
              <a:buNone/>
            </a:pPr>
            <a:r>
              <a:rPr lang="en-GB" sz="1200" dirty="0">
                <a:solidFill>
                  <a:srgbClr val="2A2E3D"/>
                </a:solidFill>
                <a:highlight>
                  <a:schemeClr val="lt1"/>
                </a:highlight>
                <a:latin typeface="+mn-lt"/>
                <a:ea typeface="Open Sans"/>
                <a:cs typeface="Open Sans"/>
                <a:sym typeface="Open Sans"/>
              </a:rPr>
              <a:t>Remember that there are datasets that go back hundred years and possibly even longer. </a:t>
            </a:r>
            <a:endParaRPr sz="1200" dirty="0">
              <a:solidFill>
                <a:srgbClr val="2A2E3D"/>
              </a:solidFill>
              <a:highlight>
                <a:schemeClr val="lt1"/>
              </a:highlight>
              <a:latin typeface="+mn-lt"/>
              <a:ea typeface="Open Sans"/>
              <a:cs typeface="Open Sans"/>
              <a:sym typeface="Open Sans"/>
            </a:endParaRPr>
          </a:p>
          <a:p>
            <a:pPr marL="0" lvl="0" indent="0" algn="l" rtl="0">
              <a:lnSpc>
                <a:spcPct val="115000"/>
              </a:lnSpc>
              <a:spcBef>
                <a:spcPts val="1200"/>
              </a:spcBef>
              <a:spcAft>
                <a:spcPts val="1200"/>
              </a:spcAft>
              <a:buNone/>
            </a:pPr>
            <a:endParaRPr sz="1200" dirty="0">
              <a:solidFill>
                <a:srgbClr val="2A2E3D"/>
              </a:solidFill>
              <a:highlight>
                <a:schemeClr val="lt1"/>
              </a:highlight>
              <a:latin typeface="Open Sans"/>
              <a:ea typeface="Open Sans"/>
              <a:cs typeface="Open Sans"/>
              <a:sym typeface="Open Sans"/>
            </a:endParaRPr>
          </a:p>
        </p:txBody>
      </p:sp>
      <p:pic>
        <p:nvPicPr>
          <p:cNvPr id="276" name="Google Shape;276;p41" descr="A table with numbers and letters&#10;&#10;A screenshop picture of well organized data as explaied in the slides"/>
          <p:cNvPicPr preferRelativeResize="0"/>
          <p:nvPr/>
        </p:nvPicPr>
        <p:blipFill>
          <a:blip r:embed="rId3">
            <a:alphaModFix/>
          </a:blip>
          <a:stretch>
            <a:fillRect/>
          </a:stretch>
        </p:blipFill>
        <p:spPr>
          <a:xfrm>
            <a:off x="3674882" y="881062"/>
            <a:ext cx="5095875" cy="3381375"/>
          </a:xfrm>
          <a:prstGeom prst="rect">
            <a:avLst/>
          </a:prstGeom>
          <a:noFill/>
          <a:ln>
            <a:noFill/>
          </a:ln>
        </p:spPr>
      </p:pic>
      <p:sp>
        <p:nvSpPr>
          <p:cNvPr id="277" name="Google Shape;277;p41"/>
          <p:cNvSpPr txBox="1"/>
          <p:nvPr/>
        </p:nvSpPr>
        <p:spPr>
          <a:xfrm>
            <a:off x="108408" y="4507250"/>
            <a:ext cx="4091233" cy="55396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00" dirty="0">
                <a:solidFill>
                  <a:schemeClr val="dk1"/>
                </a:solidFill>
              </a:rPr>
              <a:t>Data example from: Hällfors, Maria et al. (2020), Data from: Shifts in timing and duration of breeding for 73 boreal bird species over four decades, Dryad, Dataset,</a:t>
            </a:r>
            <a:r>
              <a:rPr lang="en-GB" sz="800" dirty="0">
                <a:solidFill>
                  <a:schemeClr val="dk1"/>
                </a:solidFill>
                <a:uFill>
                  <a:noFill/>
                </a:uFill>
                <a:hlinkClick r:id="rId4">
                  <a:extLst>
                    <a:ext uri="{A12FA001-AC4F-418D-AE19-62706E023703}">
                      <ahyp:hlinkClr xmlns:ahyp="http://schemas.microsoft.com/office/drawing/2018/hyperlinkcolor" val="tx"/>
                    </a:ext>
                  </a:extLst>
                </a:hlinkClick>
              </a:rPr>
              <a:t> </a:t>
            </a:r>
            <a:r>
              <a:rPr lang="en-GB" sz="800" u="sng" dirty="0">
                <a:solidFill>
                  <a:schemeClr val="accent5"/>
                </a:solidFill>
                <a:hlinkClick r:id="rId4">
                  <a:extLst>
                    <a:ext uri="{A12FA001-AC4F-418D-AE19-62706E023703}">
                      <ahyp:hlinkClr xmlns:ahyp="http://schemas.microsoft.com/office/drawing/2018/hyperlinkcolor" val="tx"/>
                    </a:ext>
                  </a:extLst>
                </a:hlinkClick>
              </a:rPr>
              <a:t>https://doi.org/10.5061/dryad.wstqjq2ht</a:t>
            </a:r>
            <a:endParaRPr sz="1100" dirty="0">
              <a:solidFill>
                <a:schemeClr val="dk1"/>
              </a:solidFill>
            </a:endParaRPr>
          </a:p>
        </p:txBody>
      </p:sp>
      <p:sp>
        <p:nvSpPr>
          <p:cNvPr id="2" name="TextBox 1">
            <a:extLst>
              <a:ext uri="{FF2B5EF4-FFF2-40B4-BE49-F238E27FC236}">
                <a16:creationId xmlns:a16="http://schemas.microsoft.com/office/drawing/2014/main" id="{810D9878-928A-B64D-16AE-DE0D63674782}"/>
              </a:ext>
            </a:extLst>
          </p:cNvPr>
          <p:cNvSpPr txBox="1"/>
          <p:nvPr/>
        </p:nvSpPr>
        <p:spPr>
          <a:xfrm>
            <a:off x="4020532" y="4569155"/>
            <a:ext cx="5246016" cy="355482"/>
          </a:xfrm>
          <a:prstGeom prst="rect">
            <a:avLst/>
          </a:prstGeom>
          <a:noFill/>
        </p:spPr>
        <p:txBody>
          <a:bodyPr wrap="square">
            <a:spAutoFit/>
          </a:bodyPr>
          <a:lstStyle/>
          <a:p>
            <a:pPr lvl="2">
              <a:lnSpc>
                <a:spcPct val="95000"/>
              </a:lnSpc>
              <a:buClr>
                <a:schemeClr val="dk1"/>
              </a:buClr>
              <a:buSzPts val="1063"/>
            </a:pPr>
            <a:r>
              <a:rPr lang="fi-FI" sz="900" dirty="0" err="1">
                <a:latin typeface="+mn-lt"/>
              </a:rPr>
              <a:t>Text</a:t>
            </a:r>
            <a:r>
              <a:rPr lang="fi-FI" sz="900" dirty="0">
                <a:latin typeface="+mn-lt"/>
              </a:rPr>
              <a:t> </a:t>
            </a:r>
            <a:r>
              <a:rPr lang="fi-FI" sz="900" dirty="0" err="1">
                <a:latin typeface="+mn-lt"/>
              </a:rPr>
              <a:t>adapted</a:t>
            </a:r>
            <a:r>
              <a:rPr lang="fi-FI" sz="900" dirty="0">
                <a:latin typeface="+mn-lt"/>
              </a:rPr>
              <a:t> </a:t>
            </a:r>
            <a:r>
              <a:rPr lang="fi-FI" sz="900" dirty="0" err="1">
                <a:latin typeface="+mn-lt"/>
              </a:rPr>
              <a:t>from</a:t>
            </a:r>
            <a:r>
              <a:rPr lang="fi-FI" sz="900" dirty="0">
                <a:latin typeface="+mn-lt"/>
              </a:rPr>
              <a:t>: </a:t>
            </a:r>
            <a:r>
              <a:rPr lang="fi-FI" sz="900" dirty="0" err="1">
                <a:latin typeface="+mn-lt"/>
              </a:rPr>
              <a:t>Hoyt</a:t>
            </a:r>
            <a:r>
              <a:rPr lang="fi-FI" sz="900" dirty="0">
                <a:latin typeface="+mn-lt"/>
              </a:rPr>
              <a:t>, P., et al.(2019): Data </a:t>
            </a:r>
            <a:r>
              <a:rPr lang="fi-FI" sz="900" dirty="0" err="1">
                <a:latin typeface="+mn-lt"/>
              </a:rPr>
              <a:t>Carpentry</a:t>
            </a:r>
            <a:r>
              <a:rPr lang="fi-FI" sz="900" dirty="0">
                <a:latin typeface="+mn-lt"/>
              </a:rPr>
              <a:t>: Data Organization in </a:t>
            </a:r>
            <a:r>
              <a:rPr lang="fi-FI" sz="900" dirty="0" err="1">
                <a:latin typeface="+mn-lt"/>
              </a:rPr>
              <a:t>Spreadsheets</a:t>
            </a:r>
            <a:r>
              <a:rPr lang="fi-FI" sz="900" dirty="0">
                <a:latin typeface="+mn-lt"/>
              </a:rPr>
              <a:t> for </a:t>
            </a:r>
            <a:r>
              <a:rPr lang="fi-FI" sz="900" dirty="0" err="1">
                <a:latin typeface="+mn-lt"/>
              </a:rPr>
              <a:t>Ecologists</a:t>
            </a:r>
            <a:r>
              <a:rPr lang="fi-FI" sz="900" dirty="0">
                <a:latin typeface="+mn-lt"/>
              </a:rPr>
              <a:t>, </a:t>
            </a:r>
            <a:r>
              <a:rPr lang="fi-FI" sz="900" dirty="0" err="1">
                <a:latin typeface="+mn-lt"/>
              </a:rPr>
              <a:t>June</a:t>
            </a:r>
            <a:r>
              <a:rPr lang="fi-FI" sz="900" dirty="0">
                <a:latin typeface="+mn-lt"/>
              </a:rPr>
              <a:t> 2019 (Version v2019.06.2). </a:t>
            </a:r>
            <a:r>
              <a:rPr lang="fi-FI" sz="900" dirty="0" err="1">
                <a:latin typeface="+mn-lt"/>
              </a:rPr>
              <a:t>Zenodo</a:t>
            </a:r>
            <a:r>
              <a:rPr lang="fi-FI" sz="900" dirty="0">
                <a:latin typeface="+mn-lt"/>
              </a:rPr>
              <a:t>. http://doi.org/10.5281/zenodo.3269869</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4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1100"/>
              <a:buFont typeface="Arial"/>
              <a:buNone/>
            </a:pPr>
            <a:r>
              <a:rPr lang="en-GB" sz="2500" dirty="0"/>
              <a:t>Exercise 2</a:t>
            </a:r>
            <a:endParaRPr sz="2500" b="1" dirty="0"/>
          </a:p>
        </p:txBody>
      </p:sp>
      <p:sp>
        <p:nvSpPr>
          <p:cNvPr id="3" name="TextBox 2">
            <a:extLst>
              <a:ext uri="{FF2B5EF4-FFF2-40B4-BE49-F238E27FC236}">
                <a16:creationId xmlns:a16="http://schemas.microsoft.com/office/drawing/2014/main" id="{C3484799-2051-DC9E-B7D8-215B5635B36C}"/>
              </a:ext>
            </a:extLst>
          </p:cNvPr>
          <p:cNvSpPr txBox="1"/>
          <p:nvPr/>
        </p:nvSpPr>
        <p:spPr>
          <a:xfrm>
            <a:off x="179110" y="1482509"/>
            <a:ext cx="8520600" cy="1020921"/>
          </a:xfrm>
          <a:prstGeom prst="rect">
            <a:avLst/>
          </a:prstGeom>
          <a:noFill/>
        </p:spPr>
        <p:txBody>
          <a:bodyPr wrap="square">
            <a:spAutoFit/>
          </a:bodyPr>
          <a:lstStyle/>
          <a:p>
            <a:pPr marL="0" marR="0" lvl="0" indent="0" algn="l" defTabSz="914400" rtl="0" eaLnBrk="1" fontAlgn="auto" latinLnBrk="0" hangingPunct="1">
              <a:lnSpc>
                <a:spcPct val="115000"/>
              </a:lnSpc>
              <a:spcBef>
                <a:spcPts val="0"/>
              </a:spcBef>
              <a:spcAft>
                <a:spcPts val="0"/>
              </a:spcAft>
              <a:buClr>
                <a:srgbClr val="595959"/>
              </a:buClr>
              <a:buSzPts val="1800"/>
              <a:buFont typeface="Arial"/>
              <a:buNone/>
              <a:tabLst/>
              <a:defRPr/>
            </a:pPr>
            <a:r>
              <a:rPr kumimoji="0" lang="en-GB" sz="1800" b="0" i="1" u="none" strike="noStrike" kern="0" cap="none" spc="0" normalizeH="0" baseline="0" noProof="0" dirty="0">
                <a:ln>
                  <a:noFill/>
                </a:ln>
                <a:solidFill>
                  <a:srgbClr val="595959"/>
                </a:solidFill>
                <a:effectLst/>
                <a:uLnTx/>
                <a:uFillTx/>
                <a:latin typeface="Arial"/>
                <a:cs typeface="Arial"/>
                <a:sym typeface="Arial"/>
              </a:rPr>
              <a:t>If necessary, the trainer can add the necessary instructions and links on how to proceed with the exercise. </a:t>
            </a:r>
          </a:p>
          <a:p>
            <a:pPr marL="0" marR="0" lvl="0" indent="0" algn="l" defTabSz="914400" rtl="0" eaLnBrk="1" fontAlgn="auto" latinLnBrk="0" hangingPunct="1">
              <a:lnSpc>
                <a:spcPct val="115000"/>
              </a:lnSpc>
              <a:spcBef>
                <a:spcPts val="0"/>
              </a:spcBef>
              <a:spcAft>
                <a:spcPts val="0"/>
              </a:spcAft>
              <a:buClr>
                <a:srgbClr val="595959"/>
              </a:buClr>
              <a:buSzPts val="1800"/>
              <a:buFont typeface="Arial"/>
              <a:buNone/>
              <a:tabLst/>
              <a:defRPr/>
            </a:pPr>
            <a:endParaRPr kumimoji="0" lang="en-GB" sz="1800" b="0" i="1" u="none" strike="noStrike" kern="0" cap="none" spc="0" normalizeH="0" baseline="0" noProof="0" dirty="0">
              <a:ln>
                <a:noFill/>
              </a:ln>
              <a:solidFill>
                <a:srgbClr val="595959"/>
              </a:solidFill>
              <a:effectLst/>
              <a:uLnTx/>
              <a:uFillTx/>
              <a:latin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345900" y="205600"/>
            <a:ext cx="7550700" cy="9645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SzPct val="40909"/>
              <a:buNone/>
            </a:pPr>
            <a:endParaRPr sz="2420" dirty="0"/>
          </a:p>
          <a:p>
            <a:pPr marL="0" lvl="0" indent="0" algn="l" rtl="0">
              <a:lnSpc>
                <a:spcPct val="115000"/>
              </a:lnSpc>
              <a:spcBef>
                <a:spcPts val="0"/>
              </a:spcBef>
              <a:spcAft>
                <a:spcPts val="1200"/>
              </a:spcAft>
              <a:buClr>
                <a:schemeClr val="dk1"/>
              </a:buClr>
              <a:buSzPct val="57225"/>
              <a:buFont typeface="Arial"/>
              <a:buNone/>
            </a:pPr>
            <a:r>
              <a:rPr lang="en-GB" sz="1922" b="1" dirty="0">
                <a:solidFill>
                  <a:schemeClr val="dk2"/>
                </a:solidFill>
              </a:rPr>
              <a:t>Well-organised and documented data is the foundation for the entire research lifecycle!</a:t>
            </a:r>
            <a:endParaRPr sz="2642" b="1" dirty="0"/>
          </a:p>
        </p:txBody>
      </p:sp>
      <p:sp>
        <p:nvSpPr>
          <p:cNvPr id="69" name="Google Shape;69;p15"/>
          <p:cNvSpPr txBox="1">
            <a:spLocks noGrp="1"/>
          </p:cNvSpPr>
          <p:nvPr>
            <p:ph type="body" idx="1"/>
          </p:nvPr>
        </p:nvSpPr>
        <p:spPr>
          <a:xfrm>
            <a:off x="311700" y="1152475"/>
            <a:ext cx="50592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sz="1700" dirty="0"/>
          </a:p>
          <a:p>
            <a:pPr marL="0" lvl="0" indent="0" algn="l" rtl="0">
              <a:spcBef>
                <a:spcPts val="1200"/>
              </a:spcBef>
              <a:spcAft>
                <a:spcPts val="0"/>
              </a:spcAft>
              <a:buClr>
                <a:schemeClr val="dk1"/>
              </a:buClr>
              <a:buSzPts val="1100"/>
              <a:buFont typeface="Arial"/>
              <a:buNone/>
            </a:pPr>
            <a:r>
              <a:rPr lang="en-GB" sz="1700" dirty="0"/>
              <a:t>When data is well organised and documented, it is easy to share, open and re-use.</a:t>
            </a:r>
            <a:endParaRPr sz="1700" dirty="0"/>
          </a:p>
          <a:p>
            <a:pPr marL="0" lvl="0" indent="0" algn="l" rtl="0">
              <a:spcBef>
                <a:spcPts val="1200"/>
              </a:spcBef>
              <a:spcAft>
                <a:spcPts val="0"/>
              </a:spcAft>
              <a:buClr>
                <a:schemeClr val="dk1"/>
              </a:buClr>
              <a:buSzPts val="1100"/>
              <a:buFont typeface="Arial"/>
              <a:buNone/>
            </a:pPr>
            <a:r>
              <a:rPr lang="en-GB" sz="1700" dirty="0"/>
              <a:t>By following a few basic principles of data processing and documentation, you will be many steps closer to FAIR data.</a:t>
            </a:r>
            <a:endParaRPr sz="1700" dirty="0"/>
          </a:p>
          <a:p>
            <a:pPr marL="0" lvl="0" indent="0" algn="l" rtl="0">
              <a:spcBef>
                <a:spcPts val="1200"/>
              </a:spcBef>
              <a:spcAft>
                <a:spcPts val="0"/>
              </a:spcAft>
              <a:buNone/>
            </a:pPr>
            <a:endParaRPr sz="1700" dirty="0"/>
          </a:p>
          <a:p>
            <a:pPr marL="0" lvl="0" indent="0" algn="l" rtl="0">
              <a:spcBef>
                <a:spcPts val="1200"/>
              </a:spcBef>
              <a:spcAft>
                <a:spcPts val="1200"/>
              </a:spcAft>
              <a:buNone/>
            </a:pPr>
            <a:endParaRPr dirty="0"/>
          </a:p>
        </p:txBody>
      </p:sp>
      <p:grpSp>
        <p:nvGrpSpPr>
          <p:cNvPr id="70" name="Google Shape;70;p15" descr="Picture of FAIR-principlese, Accessible, Interoperable, Re-usable. CC-BY University of Helsinki"/>
          <p:cNvGrpSpPr/>
          <p:nvPr/>
        </p:nvGrpSpPr>
        <p:grpSpPr>
          <a:xfrm>
            <a:off x="5270348" y="1081379"/>
            <a:ext cx="3468300" cy="3576218"/>
            <a:chOff x="5218500" y="1170125"/>
            <a:chExt cx="3468300" cy="3576218"/>
          </a:xfrm>
        </p:grpSpPr>
        <p:pic>
          <p:nvPicPr>
            <p:cNvPr id="71" name="Google Shape;71;p15"/>
            <p:cNvPicPr preferRelativeResize="0"/>
            <p:nvPr/>
          </p:nvPicPr>
          <p:blipFill>
            <a:blip r:embed="rId3">
              <a:alphaModFix/>
            </a:blip>
            <a:stretch>
              <a:fillRect/>
            </a:stretch>
          </p:blipFill>
          <p:spPr>
            <a:xfrm>
              <a:off x="5218500" y="1170125"/>
              <a:ext cx="3468300" cy="3387786"/>
            </a:xfrm>
            <a:prstGeom prst="rect">
              <a:avLst/>
            </a:prstGeom>
            <a:noFill/>
            <a:ln>
              <a:noFill/>
            </a:ln>
          </p:spPr>
        </p:pic>
        <p:pic>
          <p:nvPicPr>
            <p:cNvPr id="72" name="Google Shape;72;p15"/>
            <p:cNvPicPr preferRelativeResize="0"/>
            <p:nvPr/>
          </p:nvPicPr>
          <p:blipFill>
            <a:blip r:embed="rId4">
              <a:alphaModFix/>
            </a:blip>
            <a:stretch>
              <a:fillRect/>
            </a:stretch>
          </p:blipFill>
          <p:spPr>
            <a:xfrm>
              <a:off x="7788525" y="4051250"/>
              <a:ext cx="494375" cy="171950"/>
            </a:xfrm>
            <a:prstGeom prst="rect">
              <a:avLst/>
            </a:prstGeom>
            <a:noFill/>
            <a:ln>
              <a:noFill/>
            </a:ln>
          </p:spPr>
        </p:pic>
        <p:pic>
          <p:nvPicPr>
            <p:cNvPr id="73" name="Google Shape;73;p15"/>
            <p:cNvPicPr preferRelativeResize="0"/>
            <p:nvPr/>
          </p:nvPicPr>
          <p:blipFill>
            <a:blip r:embed="rId5">
              <a:alphaModFix/>
            </a:blip>
            <a:stretch>
              <a:fillRect/>
            </a:stretch>
          </p:blipFill>
          <p:spPr>
            <a:xfrm>
              <a:off x="7792825" y="4223200"/>
              <a:ext cx="485775" cy="523143"/>
            </a:xfrm>
            <a:prstGeom prst="rect">
              <a:avLst/>
            </a:prstGeom>
            <a:noFill/>
            <a:ln>
              <a:noFill/>
            </a:ln>
          </p:spPr>
        </p:pic>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43"/>
          <p:cNvSpPr txBox="1">
            <a:spLocks noGrp="1"/>
          </p:cNvSpPr>
          <p:nvPr>
            <p:ph type="title"/>
          </p:nvPr>
        </p:nvSpPr>
        <p:spPr>
          <a:xfrm>
            <a:off x="311700" y="1941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dirty="0"/>
              <a:t>References</a:t>
            </a:r>
            <a:endParaRPr dirty="0"/>
          </a:p>
        </p:txBody>
      </p:sp>
      <p:sp>
        <p:nvSpPr>
          <p:cNvPr id="290" name="Google Shape;290;p43"/>
          <p:cNvSpPr txBox="1">
            <a:spLocks noGrp="1"/>
          </p:cNvSpPr>
          <p:nvPr>
            <p:ph type="body" idx="1"/>
          </p:nvPr>
        </p:nvSpPr>
        <p:spPr>
          <a:xfrm>
            <a:off x="465025" y="660000"/>
            <a:ext cx="8520600" cy="4483500"/>
          </a:xfrm>
          <a:prstGeom prst="rect">
            <a:avLst/>
          </a:prstGeom>
        </p:spPr>
        <p:txBody>
          <a:bodyPr spcFirstLastPara="1" wrap="square" lIns="91425" tIns="91425" rIns="91425" bIns="91425" anchor="t" anchorCtr="0">
            <a:noAutofit/>
          </a:bodyPr>
          <a:lstStyle/>
          <a:p>
            <a:pPr marL="457200" lvl="0" indent="-307975" algn="l" rtl="0">
              <a:lnSpc>
                <a:spcPct val="95000"/>
              </a:lnSpc>
              <a:spcBef>
                <a:spcPts val="0"/>
              </a:spcBef>
              <a:spcAft>
                <a:spcPts val="0"/>
              </a:spcAft>
              <a:buSzPts val="1250"/>
              <a:buChar char="●"/>
            </a:pPr>
            <a:r>
              <a:rPr lang="en-GB" sz="900" dirty="0">
                <a:latin typeface="+mn-lt"/>
              </a:rPr>
              <a:t>Slides 6-9</a:t>
            </a:r>
            <a:endParaRPr sz="900" dirty="0">
              <a:latin typeface="+mn-lt"/>
            </a:endParaRPr>
          </a:p>
          <a:p>
            <a:pPr marL="914400" lvl="1" indent="-307975" algn="l" rtl="0">
              <a:lnSpc>
                <a:spcPct val="95000"/>
              </a:lnSpc>
              <a:spcBef>
                <a:spcPts val="0"/>
              </a:spcBef>
              <a:spcAft>
                <a:spcPts val="0"/>
              </a:spcAft>
              <a:buSzPts val="1250"/>
              <a:buChar char="○"/>
            </a:pPr>
            <a:r>
              <a:rPr lang="en-GB" sz="900" dirty="0">
                <a:solidFill>
                  <a:schemeClr val="dk1"/>
                </a:solidFill>
                <a:latin typeface="+mn-lt"/>
              </a:rPr>
              <a:t>MIT School of Engineering Communication Lab; </a:t>
            </a:r>
            <a:endParaRPr sz="900" dirty="0">
              <a:solidFill>
                <a:schemeClr val="dk1"/>
              </a:solidFill>
              <a:latin typeface="+mn-lt"/>
            </a:endParaRPr>
          </a:p>
          <a:p>
            <a:pPr marL="1371600" lvl="2" indent="-292100" algn="l" rtl="0">
              <a:lnSpc>
                <a:spcPct val="95000"/>
              </a:lnSpc>
              <a:spcBef>
                <a:spcPts val="0"/>
              </a:spcBef>
              <a:spcAft>
                <a:spcPts val="0"/>
              </a:spcAft>
              <a:buClr>
                <a:schemeClr val="dk1"/>
              </a:buClr>
              <a:buSzPts val="1000"/>
              <a:buChar char="■"/>
            </a:pPr>
            <a:r>
              <a:rPr lang="en-GB" sz="900" dirty="0">
                <a:solidFill>
                  <a:schemeClr val="dk1"/>
                </a:solidFill>
                <a:uFill>
                  <a:noFill/>
                </a:uFill>
                <a:latin typeface="+mn-lt"/>
                <a:hlinkClick r:id="rId3">
                  <a:extLst>
                    <a:ext uri="{A12FA001-AC4F-418D-AE19-62706E023703}">
                      <ahyp:hlinkClr xmlns:ahyp="http://schemas.microsoft.com/office/drawing/2018/hyperlinkcolor" val="tx"/>
                    </a:ext>
                  </a:extLst>
                </a:hlinkClick>
              </a:rPr>
              <a:t>https://mitcommlab.mit.edu/be/commkit/file-structure/#ChooseScaleAims​https://mitcommlab.mit.edu/be/commkit/file-structure/#ChooseScaleAim</a:t>
            </a:r>
            <a:endParaRPr sz="900" dirty="0">
              <a:solidFill>
                <a:schemeClr val="dk1"/>
              </a:solidFill>
              <a:latin typeface="+mn-lt"/>
            </a:endParaRPr>
          </a:p>
          <a:p>
            <a:pPr marL="1371600" lvl="2" indent="-292100" algn="l" rtl="0">
              <a:lnSpc>
                <a:spcPct val="95000"/>
              </a:lnSpc>
              <a:spcBef>
                <a:spcPts val="0"/>
              </a:spcBef>
              <a:spcAft>
                <a:spcPts val="0"/>
              </a:spcAft>
              <a:buClr>
                <a:schemeClr val="dk1"/>
              </a:buClr>
              <a:buSzPts val="1000"/>
              <a:buChar char="■"/>
            </a:pPr>
            <a:r>
              <a:rPr lang="en-GB" sz="900" dirty="0">
                <a:solidFill>
                  <a:schemeClr val="dk1"/>
                </a:solidFill>
                <a:uFill>
                  <a:noFill/>
                </a:uFill>
                <a:latin typeface="+mn-lt"/>
                <a:hlinkClick r:id="rId4">
                  <a:extLst>
                    <a:ext uri="{A12FA001-AC4F-418D-AE19-62706E023703}">
                      <ahyp:hlinkClr xmlns:ahyp="http://schemas.microsoft.com/office/drawing/2018/hyperlinkcolor" val="tx"/>
                    </a:ext>
                  </a:extLst>
                </a:hlinkClick>
              </a:rPr>
              <a:t>https://github.com/mitcommlab/Coding-Documentation/blob/master/File-Structure-Case-Studies.md#case-study-2-a-simple-hierarchy​</a:t>
            </a:r>
            <a:endParaRPr sz="900" dirty="0">
              <a:solidFill>
                <a:schemeClr val="dk1"/>
              </a:solidFill>
              <a:latin typeface="+mn-lt"/>
            </a:endParaRPr>
          </a:p>
          <a:p>
            <a:pPr marL="1371600" lvl="2" indent="-292100" algn="l" rtl="0">
              <a:lnSpc>
                <a:spcPct val="95000"/>
              </a:lnSpc>
              <a:spcBef>
                <a:spcPts val="0"/>
              </a:spcBef>
              <a:spcAft>
                <a:spcPts val="0"/>
              </a:spcAft>
              <a:buClr>
                <a:schemeClr val="dk1"/>
              </a:buClr>
              <a:buSzPts val="1000"/>
              <a:buChar char="■"/>
            </a:pPr>
            <a:r>
              <a:rPr lang="en-GB" sz="900" dirty="0">
                <a:solidFill>
                  <a:schemeClr val="dk1"/>
                </a:solidFill>
                <a:uFill>
                  <a:noFill/>
                </a:uFill>
                <a:latin typeface="+mn-lt"/>
                <a:hlinkClick r:id="rId5">
                  <a:extLst>
                    <a:ext uri="{A12FA001-AC4F-418D-AE19-62706E023703}">
                      <ahyp:hlinkClr xmlns:ahyp="http://schemas.microsoft.com/office/drawing/2018/hyperlinkcolor" val="tx"/>
                    </a:ext>
                  </a:extLst>
                </a:hlinkClick>
              </a:rPr>
              <a:t>https://github.com/mitcommlab/Coding-Documentation/blob/master/File-Structure-Case-Studies.md#three-examples-of-file-structures-for-different-project-types</a:t>
            </a:r>
            <a:endParaRPr sz="900" dirty="0">
              <a:solidFill>
                <a:schemeClr val="dk1"/>
              </a:solidFill>
              <a:latin typeface="+mn-lt"/>
            </a:endParaRPr>
          </a:p>
          <a:p>
            <a:pPr marL="914400" lvl="1" indent="-283368" algn="l" rtl="0">
              <a:lnSpc>
                <a:spcPct val="95000"/>
              </a:lnSpc>
              <a:spcBef>
                <a:spcPts val="0"/>
              </a:spcBef>
              <a:spcAft>
                <a:spcPts val="0"/>
              </a:spcAft>
              <a:buClr>
                <a:schemeClr val="dk1"/>
              </a:buClr>
              <a:buSzPts val="863"/>
              <a:buChar char="○"/>
            </a:pPr>
            <a:r>
              <a:rPr lang="en-GB" sz="900" dirty="0" err="1">
                <a:solidFill>
                  <a:schemeClr val="dk1"/>
                </a:solidFill>
                <a:latin typeface="+mn-lt"/>
              </a:rPr>
              <a:t>RDMkit</a:t>
            </a:r>
            <a:r>
              <a:rPr lang="en-GB" sz="900" dirty="0">
                <a:solidFill>
                  <a:schemeClr val="dk1"/>
                </a:solidFill>
                <a:latin typeface="+mn-lt"/>
              </a:rPr>
              <a:t> Elixir:  https://rdmkit.elixir-europe.org/data_organisation#how-do-you-organise-files-in-a-folder-structure ​</a:t>
            </a:r>
            <a:endParaRPr sz="900" dirty="0">
              <a:solidFill>
                <a:schemeClr val="dk1"/>
              </a:solidFill>
              <a:latin typeface="+mn-lt"/>
            </a:endParaRPr>
          </a:p>
          <a:p>
            <a:pPr marL="457200" lvl="0" indent="-296068" algn="l" rtl="0">
              <a:lnSpc>
                <a:spcPct val="95000"/>
              </a:lnSpc>
              <a:spcBef>
                <a:spcPts val="0"/>
              </a:spcBef>
              <a:spcAft>
                <a:spcPts val="0"/>
              </a:spcAft>
              <a:buClr>
                <a:schemeClr val="dk1"/>
              </a:buClr>
              <a:buSzPts val="1063"/>
              <a:buChar char="●"/>
            </a:pPr>
            <a:r>
              <a:rPr lang="en-GB" sz="900" dirty="0">
                <a:latin typeface="+mn-lt"/>
              </a:rPr>
              <a:t>Slides 10-13</a:t>
            </a:r>
            <a:endParaRPr sz="900" dirty="0">
              <a:latin typeface="+mn-lt"/>
            </a:endParaRPr>
          </a:p>
          <a:p>
            <a:pPr marL="914400" lvl="1" indent="-283368" algn="l" rtl="0">
              <a:lnSpc>
                <a:spcPct val="95000"/>
              </a:lnSpc>
              <a:spcBef>
                <a:spcPts val="0"/>
              </a:spcBef>
              <a:spcAft>
                <a:spcPts val="0"/>
              </a:spcAft>
              <a:buClr>
                <a:schemeClr val="dk1"/>
              </a:buClr>
              <a:buSzPts val="863"/>
              <a:buChar char="○"/>
            </a:pPr>
            <a:r>
              <a:rPr lang="en-GB" sz="900" dirty="0">
                <a:latin typeface="+mn-lt"/>
              </a:rPr>
              <a:t>CSC: </a:t>
            </a:r>
            <a:r>
              <a:rPr lang="en-GB" sz="900" dirty="0">
                <a:solidFill>
                  <a:schemeClr val="dk1"/>
                </a:solidFill>
                <a:uFill>
                  <a:noFill/>
                </a:uFill>
                <a:latin typeface="+mn-lt"/>
                <a:hlinkClick r:id="rId6">
                  <a:extLst>
                    <a:ext uri="{A12FA001-AC4F-418D-AE19-62706E023703}">
                      <ahyp:hlinkClr xmlns:ahyp="http://schemas.microsoft.com/office/drawing/2018/hyperlinkcolor" val="tx"/>
                    </a:ext>
                  </a:extLst>
                </a:hlinkClick>
              </a:rPr>
              <a:t>https://docs.csc.fi/data/datasets/metadata-and-documentation/#data-organization</a:t>
            </a:r>
            <a:endParaRPr sz="900" dirty="0">
              <a:latin typeface="+mn-lt"/>
            </a:endParaRPr>
          </a:p>
          <a:p>
            <a:pPr marL="914400" lvl="1" indent="-283368" algn="l" rtl="0">
              <a:lnSpc>
                <a:spcPct val="95000"/>
              </a:lnSpc>
              <a:spcBef>
                <a:spcPts val="0"/>
              </a:spcBef>
              <a:spcAft>
                <a:spcPts val="0"/>
              </a:spcAft>
              <a:buClr>
                <a:schemeClr val="dk1"/>
              </a:buClr>
              <a:buSzPts val="863"/>
              <a:buChar char="○"/>
            </a:pPr>
            <a:r>
              <a:rPr lang="en-GB" sz="900" dirty="0">
                <a:latin typeface="+mn-lt"/>
              </a:rPr>
              <a:t>Elixir: </a:t>
            </a:r>
            <a:r>
              <a:rPr lang="en-GB" sz="900" dirty="0">
                <a:solidFill>
                  <a:schemeClr val="dk1"/>
                </a:solidFill>
                <a:uFill>
                  <a:noFill/>
                </a:uFill>
                <a:latin typeface="+mn-lt"/>
                <a:hlinkClick r:id="rId7">
                  <a:extLst>
                    <a:ext uri="{A12FA001-AC4F-418D-AE19-62706E023703}">
                      <ahyp:hlinkClr xmlns:ahyp="http://schemas.microsoft.com/office/drawing/2018/hyperlinkcolor" val="tx"/>
                    </a:ext>
                  </a:extLst>
                </a:hlinkClick>
              </a:rPr>
              <a:t>https://rdmkit.elixir-europe.org/data_organisation#what-is-the-best-way-to-name-a-file</a:t>
            </a:r>
            <a:endParaRPr lang="en-GB" sz="900" dirty="0">
              <a:solidFill>
                <a:schemeClr val="dk1"/>
              </a:solidFill>
              <a:uFill>
                <a:noFill/>
              </a:uFill>
              <a:latin typeface="+mn-lt"/>
            </a:endParaRPr>
          </a:p>
          <a:p>
            <a:pPr lvl="1" indent="-283368">
              <a:lnSpc>
                <a:spcPct val="95000"/>
              </a:lnSpc>
              <a:buClr>
                <a:schemeClr val="dk1"/>
              </a:buClr>
              <a:buSzPts val="863"/>
            </a:pPr>
            <a:r>
              <a:rPr lang="en-US" sz="900" dirty="0" err="1">
                <a:solidFill>
                  <a:srgbClr val="333333"/>
                </a:solidFill>
                <a:latin typeface="+mn-lt"/>
                <a:ea typeface="Calibri"/>
                <a:cs typeface="Calibri"/>
                <a:sym typeface="Calibri"/>
              </a:rPr>
              <a:t>Siiri</a:t>
            </a:r>
            <a:r>
              <a:rPr lang="en-US" sz="900" dirty="0">
                <a:solidFill>
                  <a:srgbClr val="333333"/>
                </a:solidFill>
                <a:latin typeface="+mn-lt"/>
                <a:ea typeface="Calibri"/>
                <a:cs typeface="Calibri"/>
                <a:sym typeface="Calibri"/>
              </a:rPr>
              <a:t> Fuchs, &amp; Mari Elisa Kuusniemi. (2018). Making a research project understandable - Guide for data documentation (1.2). </a:t>
            </a:r>
            <a:r>
              <a:rPr lang="en-US" sz="900" dirty="0" err="1">
                <a:solidFill>
                  <a:srgbClr val="333333"/>
                </a:solidFill>
                <a:latin typeface="+mn-lt"/>
                <a:ea typeface="Calibri"/>
                <a:cs typeface="Calibri"/>
                <a:sym typeface="Calibri"/>
              </a:rPr>
              <a:t>Zenodo</a:t>
            </a:r>
            <a:r>
              <a:rPr lang="en-US" sz="900" dirty="0">
                <a:solidFill>
                  <a:srgbClr val="333333"/>
                </a:solidFill>
                <a:latin typeface="+mn-lt"/>
                <a:ea typeface="Calibri"/>
                <a:cs typeface="Calibri"/>
                <a:sym typeface="Calibri"/>
              </a:rPr>
              <a:t>.</a:t>
            </a:r>
            <a:r>
              <a:rPr lang="en-US" sz="900" dirty="0">
                <a:solidFill>
                  <a:srgbClr val="333333"/>
                </a:solidFill>
                <a:uFill>
                  <a:noFill/>
                </a:uFill>
                <a:latin typeface="+mn-lt"/>
                <a:ea typeface="Calibri"/>
                <a:cs typeface="Calibri"/>
                <a:sym typeface="Calibri"/>
                <a:hlinkClick r:id="rId8">
                  <a:extLst>
                    <a:ext uri="{A12FA001-AC4F-418D-AE19-62706E023703}">
                      <ahyp:hlinkClr xmlns:ahyp="http://schemas.microsoft.com/office/drawing/2018/hyperlinkcolor" val="tx"/>
                    </a:ext>
                  </a:extLst>
                </a:hlinkClick>
              </a:rPr>
              <a:t> </a:t>
            </a:r>
            <a:r>
              <a:rPr lang="en-US" sz="900" u="sng" dirty="0">
                <a:solidFill>
                  <a:srgbClr val="0563C1"/>
                </a:solidFill>
                <a:latin typeface="+mn-lt"/>
                <a:ea typeface="Calibri"/>
                <a:cs typeface="Calibri"/>
                <a:sym typeface="Calibri"/>
                <a:hlinkClick r:id="rId8">
                  <a:extLst>
                    <a:ext uri="{A12FA001-AC4F-418D-AE19-62706E023703}">
                      <ahyp:hlinkClr xmlns:ahyp="http://schemas.microsoft.com/office/drawing/2018/hyperlinkcolor" val="tx"/>
                    </a:ext>
                  </a:extLst>
                </a:hlinkClick>
              </a:rPr>
              <a:t>https://doi.org/10.5281/zenodo.1914401</a:t>
            </a:r>
            <a:r>
              <a:rPr lang="en-US" sz="900" dirty="0">
                <a:solidFill>
                  <a:schemeClr val="dk1"/>
                </a:solidFill>
                <a:latin typeface="+mn-lt"/>
                <a:ea typeface="Calibri"/>
                <a:cs typeface="Calibri"/>
                <a:sym typeface="Calibri"/>
              </a:rPr>
              <a:t>​</a:t>
            </a:r>
            <a:endParaRPr sz="900" dirty="0">
              <a:latin typeface="+mn-lt"/>
            </a:endParaRPr>
          </a:p>
          <a:p>
            <a:pPr marL="457200" lvl="0" indent="-296068" algn="l" rtl="0">
              <a:lnSpc>
                <a:spcPct val="95000"/>
              </a:lnSpc>
              <a:spcBef>
                <a:spcPts val="0"/>
              </a:spcBef>
              <a:spcAft>
                <a:spcPts val="0"/>
              </a:spcAft>
              <a:buClr>
                <a:schemeClr val="dk1"/>
              </a:buClr>
              <a:buSzPts val="1063"/>
              <a:buChar char="●"/>
            </a:pPr>
            <a:r>
              <a:rPr lang="en-GB" sz="900" dirty="0">
                <a:latin typeface="+mn-lt"/>
              </a:rPr>
              <a:t>Slides 20, 24</a:t>
            </a:r>
            <a:endParaRPr sz="900" dirty="0">
              <a:latin typeface="+mn-lt"/>
            </a:endParaRPr>
          </a:p>
          <a:p>
            <a:pPr marL="914400" lvl="1" indent="-307975" algn="l" rtl="0">
              <a:lnSpc>
                <a:spcPct val="100000"/>
              </a:lnSpc>
              <a:spcBef>
                <a:spcPts val="0"/>
              </a:spcBef>
              <a:spcAft>
                <a:spcPts val="0"/>
              </a:spcAft>
              <a:buSzPts val="1250"/>
              <a:buChar char="○"/>
            </a:pPr>
            <a:r>
              <a:rPr lang="en-GB" sz="900" dirty="0">
                <a:solidFill>
                  <a:schemeClr val="dk1"/>
                </a:solidFill>
                <a:latin typeface="+mn-lt"/>
              </a:rPr>
              <a:t>Data Example from: Hällfors, Maria et al. (2020), Data from: Shifts in timing and duration of breeding for 73 boreal bird species over four decades, Dryad, Dataset,</a:t>
            </a:r>
            <a:r>
              <a:rPr lang="en-GB" sz="900" dirty="0">
                <a:solidFill>
                  <a:schemeClr val="dk1"/>
                </a:solidFill>
                <a:uFill>
                  <a:noFill/>
                </a:uFill>
                <a:latin typeface="+mn-lt"/>
                <a:hlinkClick r:id="rId9">
                  <a:extLst>
                    <a:ext uri="{A12FA001-AC4F-418D-AE19-62706E023703}">
                      <ahyp:hlinkClr xmlns:ahyp="http://schemas.microsoft.com/office/drawing/2018/hyperlinkcolor" val="tx"/>
                    </a:ext>
                  </a:extLst>
                </a:hlinkClick>
              </a:rPr>
              <a:t> </a:t>
            </a:r>
            <a:r>
              <a:rPr lang="en-GB" sz="900" u="sng" dirty="0">
                <a:solidFill>
                  <a:schemeClr val="accent5"/>
                </a:solidFill>
                <a:latin typeface="+mn-lt"/>
                <a:hlinkClick r:id="rId9">
                  <a:extLst>
                    <a:ext uri="{A12FA001-AC4F-418D-AE19-62706E023703}">
                      <ahyp:hlinkClr xmlns:ahyp="http://schemas.microsoft.com/office/drawing/2018/hyperlinkcolor" val="tx"/>
                    </a:ext>
                  </a:extLst>
                </a:hlinkClick>
              </a:rPr>
              <a:t>https://doi.org/10.5061/dryad.wstqjq2ht</a:t>
            </a:r>
            <a:endParaRPr sz="900" dirty="0">
              <a:latin typeface="+mn-lt"/>
            </a:endParaRPr>
          </a:p>
          <a:p>
            <a:pPr marL="457200" lvl="0" indent="-296068" algn="l" rtl="0">
              <a:lnSpc>
                <a:spcPct val="95000"/>
              </a:lnSpc>
              <a:spcBef>
                <a:spcPts val="0"/>
              </a:spcBef>
              <a:spcAft>
                <a:spcPts val="0"/>
              </a:spcAft>
              <a:buClr>
                <a:schemeClr val="dk1"/>
              </a:buClr>
              <a:buSzPts val="1063"/>
              <a:buChar char="●"/>
            </a:pPr>
            <a:r>
              <a:rPr lang="en-GB" sz="900" dirty="0">
                <a:latin typeface="+mn-lt"/>
              </a:rPr>
              <a:t>Slides 14, 16, 19, 21-23, 25-28</a:t>
            </a:r>
            <a:endParaRPr sz="900" dirty="0">
              <a:latin typeface="+mn-lt"/>
            </a:endParaRPr>
          </a:p>
          <a:p>
            <a:pPr marL="914400" lvl="1" indent="-296068" algn="l" rtl="0">
              <a:lnSpc>
                <a:spcPct val="95000"/>
              </a:lnSpc>
              <a:spcBef>
                <a:spcPts val="0"/>
              </a:spcBef>
              <a:spcAft>
                <a:spcPts val="0"/>
              </a:spcAft>
              <a:buClr>
                <a:schemeClr val="dk1"/>
              </a:buClr>
              <a:buSzPts val="1063"/>
              <a:buChar char="○"/>
            </a:pPr>
            <a:r>
              <a:rPr lang="en-GB" sz="900" b="1" dirty="0">
                <a:solidFill>
                  <a:schemeClr val="dk1"/>
                </a:solidFill>
                <a:latin typeface="+mn-lt"/>
              </a:rPr>
              <a:t>The Carpentries.</a:t>
            </a:r>
            <a:r>
              <a:rPr lang="en-GB" sz="900" dirty="0">
                <a:solidFill>
                  <a:schemeClr val="dk1"/>
                </a:solidFill>
                <a:latin typeface="+mn-lt"/>
              </a:rPr>
              <a:t> Text mainly adapted from online course </a:t>
            </a:r>
            <a:r>
              <a:rPr lang="en-GB" sz="900" dirty="0">
                <a:solidFill>
                  <a:schemeClr val="dk1"/>
                </a:solidFill>
                <a:uFill>
                  <a:noFill/>
                </a:uFill>
                <a:latin typeface="+mn-lt"/>
                <a:hlinkClick r:id="rId10">
                  <a:extLst>
                    <a:ext uri="{A12FA001-AC4F-418D-AE19-62706E023703}">
                      <ahyp:hlinkClr xmlns:ahyp="http://schemas.microsoft.com/office/drawing/2018/hyperlinkcolor" val="tx"/>
                    </a:ext>
                  </a:extLst>
                </a:hlinkClick>
              </a:rPr>
              <a:t>Data Organization in Spreadsheets for Ecologists</a:t>
            </a:r>
            <a:r>
              <a:rPr lang="en-GB" sz="900" dirty="0">
                <a:solidFill>
                  <a:schemeClr val="dk1"/>
                </a:solidFill>
                <a:latin typeface="+mn-lt"/>
              </a:rPr>
              <a:t> licensed under</a:t>
            </a:r>
            <a:r>
              <a:rPr lang="en-GB" sz="900" dirty="0">
                <a:solidFill>
                  <a:schemeClr val="dk1"/>
                </a:solidFill>
                <a:uFill>
                  <a:noFill/>
                </a:uFill>
                <a:latin typeface="+mn-lt"/>
                <a:hlinkClick r:id="rId10">
                  <a:extLst>
                    <a:ext uri="{A12FA001-AC4F-418D-AE19-62706E023703}">
                      <ahyp:hlinkClr xmlns:ahyp="http://schemas.microsoft.com/office/drawing/2018/hyperlinkcolor" val="tx"/>
                    </a:ext>
                  </a:extLst>
                </a:hlinkClick>
              </a:rPr>
              <a:t> CC-BY 4.0</a:t>
            </a:r>
            <a:r>
              <a:rPr lang="en-GB" sz="900" dirty="0">
                <a:solidFill>
                  <a:schemeClr val="dk1"/>
                </a:solidFill>
                <a:latin typeface="+mn-lt"/>
              </a:rPr>
              <a:t> 2018–2023 by</a:t>
            </a:r>
            <a:r>
              <a:rPr lang="en-GB" sz="900" dirty="0">
                <a:solidFill>
                  <a:schemeClr val="dk1"/>
                </a:solidFill>
                <a:uFill>
                  <a:noFill/>
                </a:uFill>
                <a:latin typeface="+mn-lt"/>
                <a:hlinkClick r:id="rId11">
                  <a:extLst>
                    <a:ext uri="{A12FA001-AC4F-418D-AE19-62706E023703}">
                      <ahyp:hlinkClr xmlns:ahyp="http://schemas.microsoft.com/office/drawing/2018/hyperlinkcolor" val="tx"/>
                    </a:ext>
                  </a:extLst>
                </a:hlinkClick>
              </a:rPr>
              <a:t> The Carpentries</a:t>
            </a:r>
            <a:endParaRPr lang="en-GB" sz="900" dirty="0">
              <a:solidFill>
                <a:schemeClr val="dk1"/>
              </a:solidFill>
              <a:uFill>
                <a:noFill/>
              </a:uFill>
              <a:latin typeface="+mn-lt"/>
            </a:endParaRPr>
          </a:p>
          <a:p>
            <a:pPr lvl="2" indent="-296068">
              <a:lnSpc>
                <a:spcPct val="95000"/>
              </a:lnSpc>
              <a:buClr>
                <a:schemeClr val="dk1"/>
              </a:buClr>
              <a:buSzPts val="1063"/>
              <a:buChar char="○"/>
            </a:pPr>
            <a:r>
              <a:rPr lang="fi-FI" sz="900" dirty="0">
                <a:latin typeface="+mn-lt"/>
              </a:rPr>
              <a:t>Peter R. </a:t>
            </a:r>
            <a:r>
              <a:rPr lang="fi-FI" sz="900" dirty="0" err="1">
                <a:latin typeface="+mn-lt"/>
              </a:rPr>
              <a:t>Hoyt</a:t>
            </a:r>
            <a:r>
              <a:rPr lang="fi-FI" sz="900" dirty="0">
                <a:latin typeface="+mn-lt"/>
              </a:rPr>
              <a:t>, Christie </a:t>
            </a:r>
            <a:r>
              <a:rPr lang="fi-FI" sz="900" dirty="0" err="1">
                <a:latin typeface="+mn-lt"/>
              </a:rPr>
              <a:t>Bahlai</a:t>
            </a:r>
            <a:r>
              <a:rPr lang="fi-FI" sz="900" dirty="0">
                <a:latin typeface="+mn-lt"/>
              </a:rPr>
              <a:t>, Tracy K. </a:t>
            </a:r>
            <a:r>
              <a:rPr lang="fi-FI" sz="900" dirty="0" err="1">
                <a:latin typeface="+mn-lt"/>
              </a:rPr>
              <a:t>Teal</a:t>
            </a:r>
            <a:r>
              <a:rPr lang="fi-FI" sz="900" dirty="0">
                <a:latin typeface="+mn-lt"/>
              </a:rPr>
              <a:t> (</a:t>
            </a:r>
            <a:r>
              <a:rPr lang="fi-FI" sz="900" dirty="0" err="1">
                <a:latin typeface="+mn-lt"/>
              </a:rPr>
              <a:t>Eds</a:t>
            </a:r>
            <a:r>
              <a:rPr lang="fi-FI" sz="900" dirty="0">
                <a:latin typeface="+mn-lt"/>
              </a:rPr>
              <a:t>.), Erin </a:t>
            </a:r>
            <a:r>
              <a:rPr lang="fi-FI" sz="900" dirty="0" err="1">
                <a:latin typeface="+mn-lt"/>
              </a:rPr>
              <a:t>Alison</a:t>
            </a:r>
            <a:r>
              <a:rPr lang="fi-FI" sz="900" dirty="0">
                <a:latin typeface="+mn-lt"/>
              </a:rPr>
              <a:t> Becker, Aleksandra </a:t>
            </a:r>
            <a:r>
              <a:rPr lang="fi-FI" sz="900" dirty="0" err="1">
                <a:latin typeface="+mn-lt"/>
              </a:rPr>
              <a:t>Pawlik</a:t>
            </a:r>
            <a:r>
              <a:rPr lang="fi-FI" sz="900" dirty="0">
                <a:latin typeface="+mn-lt"/>
              </a:rPr>
              <a:t>, Peter </a:t>
            </a:r>
            <a:r>
              <a:rPr lang="fi-FI" sz="900" dirty="0" err="1">
                <a:latin typeface="+mn-lt"/>
              </a:rPr>
              <a:t>Hoyt</a:t>
            </a:r>
            <a:r>
              <a:rPr lang="fi-FI" sz="900" dirty="0">
                <a:latin typeface="+mn-lt"/>
              </a:rPr>
              <a:t>, Francois </a:t>
            </a:r>
            <a:r>
              <a:rPr lang="fi-FI" sz="900" dirty="0" err="1">
                <a:latin typeface="+mn-lt"/>
              </a:rPr>
              <a:t>Michonneau</a:t>
            </a:r>
            <a:r>
              <a:rPr lang="fi-FI" sz="900" dirty="0">
                <a:latin typeface="+mn-lt"/>
              </a:rPr>
              <a:t>, Christie </a:t>
            </a:r>
            <a:r>
              <a:rPr lang="fi-FI" sz="900" dirty="0" err="1">
                <a:latin typeface="+mn-lt"/>
              </a:rPr>
              <a:t>Bahlai</a:t>
            </a:r>
            <a:r>
              <a:rPr lang="fi-FI" sz="900" dirty="0">
                <a:latin typeface="+mn-lt"/>
              </a:rPr>
              <a:t>, </a:t>
            </a:r>
            <a:r>
              <a:rPr lang="fi-FI" sz="900" dirty="0" err="1">
                <a:latin typeface="+mn-lt"/>
              </a:rPr>
              <a:t>Toby</a:t>
            </a:r>
            <a:r>
              <a:rPr lang="fi-FI" sz="900" dirty="0">
                <a:latin typeface="+mn-lt"/>
              </a:rPr>
              <a:t> </a:t>
            </a:r>
            <a:r>
              <a:rPr lang="fi-FI" sz="900" dirty="0" err="1">
                <a:latin typeface="+mn-lt"/>
              </a:rPr>
              <a:t>Reiter</a:t>
            </a:r>
            <a:r>
              <a:rPr lang="fi-FI" sz="900" dirty="0">
                <a:latin typeface="+mn-lt"/>
              </a:rPr>
              <a:t>, et al. (2019, </a:t>
            </a:r>
            <a:r>
              <a:rPr lang="fi-FI" sz="900" dirty="0" err="1">
                <a:latin typeface="+mn-lt"/>
              </a:rPr>
              <a:t>July</a:t>
            </a:r>
            <a:r>
              <a:rPr lang="fi-FI" sz="900" dirty="0">
                <a:latin typeface="+mn-lt"/>
              </a:rPr>
              <a:t> 5). </a:t>
            </a:r>
            <a:r>
              <a:rPr lang="fi-FI" sz="900" dirty="0" err="1">
                <a:latin typeface="+mn-lt"/>
              </a:rPr>
              <a:t>datacarpentry</a:t>
            </a:r>
            <a:r>
              <a:rPr lang="fi-FI" sz="900" dirty="0">
                <a:latin typeface="+mn-lt"/>
              </a:rPr>
              <a:t>/</a:t>
            </a:r>
            <a:r>
              <a:rPr lang="fi-FI" sz="900" dirty="0" err="1">
                <a:latin typeface="+mn-lt"/>
              </a:rPr>
              <a:t>spreadsheet-ecology-lesson</a:t>
            </a:r>
            <a:r>
              <a:rPr lang="fi-FI" sz="900" dirty="0">
                <a:latin typeface="+mn-lt"/>
              </a:rPr>
              <a:t>: Data </a:t>
            </a:r>
            <a:r>
              <a:rPr lang="fi-FI" sz="900" dirty="0" err="1">
                <a:latin typeface="+mn-lt"/>
              </a:rPr>
              <a:t>Carpentry</a:t>
            </a:r>
            <a:r>
              <a:rPr lang="fi-FI" sz="900" dirty="0">
                <a:latin typeface="+mn-lt"/>
              </a:rPr>
              <a:t>: Data Organization in </a:t>
            </a:r>
            <a:r>
              <a:rPr lang="fi-FI" sz="900" dirty="0" err="1">
                <a:latin typeface="+mn-lt"/>
              </a:rPr>
              <a:t>Spreadsheets</a:t>
            </a:r>
            <a:r>
              <a:rPr lang="fi-FI" sz="900" dirty="0">
                <a:latin typeface="+mn-lt"/>
              </a:rPr>
              <a:t> for </a:t>
            </a:r>
            <a:r>
              <a:rPr lang="fi-FI" sz="900" dirty="0" err="1">
                <a:latin typeface="+mn-lt"/>
              </a:rPr>
              <a:t>Ecologists</a:t>
            </a:r>
            <a:r>
              <a:rPr lang="fi-FI" sz="900" dirty="0">
                <a:latin typeface="+mn-lt"/>
              </a:rPr>
              <a:t>, </a:t>
            </a:r>
            <a:r>
              <a:rPr lang="fi-FI" sz="900" dirty="0" err="1">
                <a:latin typeface="+mn-lt"/>
              </a:rPr>
              <a:t>June</a:t>
            </a:r>
            <a:r>
              <a:rPr lang="fi-FI" sz="900" dirty="0">
                <a:latin typeface="+mn-lt"/>
              </a:rPr>
              <a:t> 2019 (Version v2019.06.2). </a:t>
            </a:r>
            <a:r>
              <a:rPr lang="fi-FI" sz="900" dirty="0" err="1">
                <a:latin typeface="+mn-lt"/>
              </a:rPr>
              <a:t>Zenodo</a:t>
            </a:r>
            <a:r>
              <a:rPr lang="fi-FI" sz="900" dirty="0">
                <a:latin typeface="+mn-lt"/>
              </a:rPr>
              <a:t>. http://doi.org/10.5281/zenodo.3269869</a:t>
            </a:r>
            <a:endParaRPr sz="900" dirty="0">
              <a:latin typeface="+mn-lt"/>
            </a:endParaRPr>
          </a:p>
          <a:p>
            <a:pPr marL="1371600" lvl="2" indent="-296068" algn="l" rtl="0">
              <a:lnSpc>
                <a:spcPct val="95000"/>
              </a:lnSpc>
              <a:spcBef>
                <a:spcPts val="0"/>
              </a:spcBef>
              <a:spcAft>
                <a:spcPts val="0"/>
              </a:spcAft>
              <a:buClr>
                <a:schemeClr val="dk1"/>
              </a:buClr>
              <a:buSzPts val="1063"/>
              <a:buChar char="■"/>
            </a:pPr>
            <a:r>
              <a:rPr lang="en-GB" sz="900" u="sng" dirty="0">
                <a:solidFill>
                  <a:schemeClr val="hlink"/>
                </a:solidFill>
                <a:latin typeface="+mn-lt"/>
                <a:hlinkClick r:id="rId10"/>
              </a:rPr>
              <a:t>https://datacarpentry.org/spreadsheet-ecology-lesson/</a:t>
            </a:r>
            <a:endParaRPr sz="900" dirty="0">
              <a:latin typeface="+mn-lt"/>
            </a:endParaRPr>
          </a:p>
          <a:p>
            <a:pPr marL="1371600" lvl="2" indent="-296068" algn="l" rtl="0">
              <a:lnSpc>
                <a:spcPct val="95000"/>
              </a:lnSpc>
              <a:spcBef>
                <a:spcPts val="0"/>
              </a:spcBef>
              <a:spcAft>
                <a:spcPts val="0"/>
              </a:spcAft>
              <a:buClr>
                <a:schemeClr val="dk1"/>
              </a:buClr>
              <a:buSzPts val="1063"/>
              <a:buChar char="■"/>
            </a:pPr>
            <a:r>
              <a:rPr lang="en-GB" sz="900" u="sng" dirty="0">
                <a:solidFill>
                  <a:schemeClr val="hlink"/>
                </a:solidFill>
                <a:latin typeface="+mn-lt"/>
                <a:hlinkClick r:id="rId12"/>
              </a:rPr>
              <a:t>https://datacarpentry.org/spreadsheet-ecology-lesson/02-common-mistakes/index.html</a:t>
            </a:r>
            <a:endParaRPr sz="900" dirty="0">
              <a:solidFill>
                <a:schemeClr val="dk1"/>
              </a:solidFill>
              <a:latin typeface="+mn-lt"/>
            </a:endParaRPr>
          </a:p>
          <a:p>
            <a:pPr marL="914400" lvl="1" indent="-308768" algn="l" rtl="0">
              <a:lnSpc>
                <a:spcPct val="95000"/>
              </a:lnSpc>
              <a:spcBef>
                <a:spcPts val="0"/>
              </a:spcBef>
              <a:spcAft>
                <a:spcPts val="0"/>
              </a:spcAft>
              <a:buClr>
                <a:schemeClr val="dk1"/>
              </a:buClr>
              <a:buSzPts val="1263"/>
              <a:buChar char="○"/>
            </a:pPr>
            <a:r>
              <a:rPr lang="en-GB" sz="900" dirty="0">
                <a:solidFill>
                  <a:schemeClr val="dk1"/>
                </a:solidFill>
                <a:latin typeface="+mn-lt"/>
              </a:rPr>
              <a:t>EDINA and Data Library, University of Edinburgh: </a:t>
            </a:r>
            <a:r>
              <a:rPr lang="en-GB" sz="900" dirty="0">
                <a:solidFill>
                  <a:schemeClr val="dk1"/>
                </a:solidFill>
                <a:uFill>
                  <a:noFill/>
                </a:uFill>
                <a:latin typeface="+mn-lt"/>
                <a:hlinkClick r:id="rId7">
                  <a:extLst>
                    <a:ext uri="{A12FA001-AC4F-418D-AE19-62706E023703}">
                      <ahyp:hlinkClr xmlns:ahyp="http://schemas.microsoft.com/office/drawing/2018/hyperlinkcolor" val="tx"/>
                    </a:ext>
                  </a:extLst>
                </a:hlinkClick>
              </a:rPr>
              <a:t>https://rdmkit.elixir-europe.org/data_organisation#what-is-the-best-way-to-name-a-file</a:t>
            </a:r>
            <a:endParaRPr sz="900" dirty="0">
              <a:solidFill>
                <a:schemeClr val="dk1"/>
              </a:solidFill>
              <a:latin typeface="+mn-lt"/>
            </a:endParaRPr>
          </a:p>
          <a:p>
            <a:pPr marL="914400" lvl="1" indent="-308768" algn="l" rtl="0">
              <a:lnSpc>
                <a:spcPct val="95000"/>
              </a:lnSpc>
              <a:spcBef>
                <a:spcPts val="0"/>
              </a:spcBef>
              <a:spcAft>
                <a:spcPts val="0"/>
              </a:spcAft>
              <a:buClr>
                <a:schemeClr val="dk1"/>
              </a:buClr>
              <a:buSzPts val="1263"/>
              <a:buChar char="○"/>
            </a:pPr>
            <a:r>
              <a:rPr lang="en-GB" sz="900" dirty="0">
                <a:solidFill>
                  <a:schemeClr val="dk1"/>
                </a:solidFill>
                <a:latin typeface="+mn-lt"/>
              </a:rPr>
              <a:t>Tidy data: </a:t>
            </a:r>
            <a:r>
              <a:rPr lang="en-GB" sz="900" dirty="0">
                <a:solidFill>
                  <a:schemeClr val="dk1"/>
                </a:solidFill>
                <a:uFill>
                  <a:noFill/>
                </a:uFill>
                <a:latin typeface="+mn-lt"/>
                <a:hlinkClick r:id="rId13">
                  <a:extLst>
                    <a:ext uri="{A12FA001-AC4F-418D-AE19-62706E023703}">
                      <ahyp:hlinkClr xmlns:ahyp="http://schemas.microsoft.com/office/drawing/2018/hyperlinkcolor" val="tx"/>
                    </a:ext>
                  </a:extLst>
                </a:hlinkClick>
              </a:rPr>
              <a:t>https://www.jstatsoft.org/article/view/v059i10</a:t>
            </a:r>
            <a:endParaRPr sz="900" dirty="0">
              <a:solidFill>
                <a:schemeClr val="dk1"/>
              </a:solidFill>
              <a:latin typeface="+mn-lt"/>
            </a:endParaRPr>
          </a:p>
          <a:p>
            <a:pPr marL="914400" lvl="1" indent="-296068" algn="l" rtl="0">
              <a:lnSpc>
                <a:spcPct val="95000"/>
              </a:lnSpc>
              <a:spcBef>
                <a:spcPts val="0"/>
              </a:spcBef>
              <a:spcAft>
                <a:spcPts val="0"/>
              </a:spcAft>
              <a:buClr>
                <a:schemeClr val="dk1"/>
              </a:buClr>
              <a:buSzPts val="1063"/>
              <a:buChar char="○"/>
            </a:pPr>
            <a:r>
              <a:rPr lang="en-GB" sz="900" dirty="0">
                <a:solidFill>
                  <a:schemeClr val="dk1"/>
                </a:solidFill>
                <a:latin typeface="+mn-lt"/>
              </a:rPr>
              <a:t>Data organization in spreadsheets: </a:t>
            </a:r>
            <a:r>
              <a:rPr lang="en-GB" sz="900" u="sng" dirty="0">
                <a:solidFill>
                  <a:schemeClr val="hlink"/>
                </a:solidFill>
                <a:latin typeface="+mn-lt"/>
                <a:hlinkClick r:id="rId14"/>
              </a:rPr>
              <a:t>https://peerj.com/preprints/3183/</a:t>
            </a:r>
            <a:endParaRPr sz="900" dirty="0">
              <a:solidFill>
                <a:schemeClr val="dk1"/>
              </a:solidFill>
              <a:latin typeface="+mn-lt"/>
            </a:endParaRPr>
          </a:p>
          <a:p>
            <a:pPr marL="914400" lvl="1" indent="-296068" algn="l" rtl="0">
              <a:lnSpc>
                <a:spcPct val="95000"/>
              </a:lnSpc>
              <a:spcBef>
                <a:spcPts val="0"/>
              </a:spcBef>
              <a:spcAft>
                <a:spcPts val="0"/>
              </a:spcAft>
              <a:buClr>
                <a:schemeClr val="dk1"/>
              </a:buClr>
              <a:buSzPts val="1063"/>
              <a:buChar char="○"/>
            </a:pPr>
            <a:r>
              <a:rPr lang="en-GB" sz="900" dirty="0">
                <a:solidFill>
                  <a:schemeClr val="dk1"/>
                </a:solidFill>
                <a:latin typeface="+mn-lt"/>
              </a:rPr>
              <a:t>Ethan P White, </a:t>
            </a:r>
            <a:r>
              <a:rPr lang="en-GB" sz="900" dirty="0" err="1">
                <a:solidFill>
                  <a:schemeClr val="dk1"/>
                </a:solidFill>
                <a:latin typeface="+mn-lt"/>
              </a:rPr>
              <a:t>Elita</a:t>
            </a:r>
            <a:r>
              <a:rPr lang="en-GB" sz="900" dirty="0">
                <a:solidFill>
                  <a:schemeClr val="dk1"/>
                </a:solidFill>
                <a:latin typeface="+mn-lt"/>
              </a:rPr>
              <a:t> Baldridge, Zachary T. </a:t>
            </a:r>
            <a:r>
              <a:rPr lang="en-GB" sz="900" dirty="0" err="1">
                <a:solidFill>
                  <a:schemeClr val="dk1"/>
                </a:solidFill>
                <a:latin typeface="+mn-lt"/>
              </a:rPr>
              <a:t>Brym</a:t>
            </a:r>
            <a:r>
              <a:rPr lang="en-GB" sz="900" dirty="0">
                <a:solidFill>
                  <a:schemeClr val="dk1"/>
                </a:solidFill>
                <a:latin typeface="+mn-lt"/>
              </a:rPr>
              <a:t>, Kenneth J. </a:t>
            </a:r>
            <a:r>
              <a:rPr lang="en-GB" sz="900" dirty="0" err="1">
                <a:solidFill>
                  <a:schemeClr val="dk1"/>
                </a:solidFill>
                <a:latin typeface="+mn-lt"/>
              </a:rPr>
              <a:t>Locey</a:t>
            </a:r>
            <a:r>
              <a:rPr lang="en-GB" sz="900" dirty="0">
                <a:solidFill>
                  <a:schemeClr val="dk1"/>
                </a:solidFill>
                <a:latin typeface="+mn-lt"/>
              </a:rPr>
              <a:t>, Daniel J. McGlinn, Sarah R. Supp, Nine simple ways to make it easier to (re)use your data </a:t>
            </a:r>
            <a:r>
              <a:rPr lang="en-GB" sz="900" u="sng" dirty="0">
                <a:solidFill>
                  <a:schemeClr val="accent5"/>
                </a:solidFill>
                <a:latin typeface="+mn-lt"/>
                <a:hlinkClick r:id="rId15">
                  <a:extLst>
                    <a:ext uri="{A12FA001-AC4F-418D-AE19-62706E023703}">
                      <ahyp:hlinkClr xmlns:ahyp="http://schemas.microsoft.com/office/drawing/2018/hyperlinkcolor" val="tx"/>
                    </a:ext>
                  </a:extLst>
                </a:hlinkClick>
              </a:rPr>
              <a:t>Vol. 6 No. 2 (2013): Special Issue - Data Sharing in Ecology and Evolution </a:t>
            </a:r>
            <a:endParaRPr sz="900" dirty="0">
              <a:solidFill>
                <a:schemeClr val="dk1"/>
              </a:solidFill>
              <a:latin typeface="+mn-lt"/>
            </a:endParaRPr>
          </a:p>
          <a:p>
            <a:pPr marL="0" lvl="0" indent="0" algn="l" rtl="0">
              <a:lnSpc>
                <a:spcPct val="80000"/>
              </a:lnSpc>
              <a:spcBef>
                <a:spcPts val="1200"/>
              </a:spcBef>
              <a:spcAft>
                <a:spcPts val="0"/>
              </a:spcAft>
              <a:buSzPts val="688"/>
              <a:buNone/>
            </a:pPr>
            <a:endParaRPr sz="900"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GB" sz="2420" dirty="0"/>
              <a:t>Why </a:t>
            </a:r>
            <a:r>
              <a:rPr lang="en-GB" sz="2500" dirty="0"/>
              <a:t>organise</a:t>
            </a:r>
            <a:r>
              <a:rPr lang="en-GB" sz="2420" dirty="0"/>
              <a:t> and document?</a:t>
            </a:r>
            <a:endParaRPr sz="2420" dirty="0"/>
          </a:p>
        </p:txBody>
      </p:sp>
      <p:sp>
        <p:nvSpPr>
          <p:cNvPr id="79" name="Google Shape;79;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36550" algn="l" rtl="0">
              <a:lnSpc>
                <a:spcPct val="90000"/>
              </a:lnSpc>
              <a:spcBef>
                <a:spcPts val="1000"/>
              </a:spcBef>
              <a:spcAft>
                <a:spcPts val="0"/>
              </a:spcAft>
              <a:buClr>
                <a:schemeClr val="dk1"/>
              </a:buClr>
              <a:buSzPts val="1700"/>
              <a:buAutoNum type="arabicPeriod"/>
            </a:pPr>
            <a:r>
              <a:rPr lang="en-GB" sz="1700" dirty="0">
                <a:solidFill>
                  <a:schemeClr val="dk1"/>
                </a:solidFill>
              </a:rPr>
              <a:t>Well-designed file names and folder structures make it easier to find and track data files</a:t>
            </a:r>
            <a:endParaRPr sz="1700" dirty="0">
              <a:solidFill>
                <a:schemeClr val="dk1"/>
              </a:solidFill>
            </a:endParaRPr>
          </a:p>
          <a:p>
            <a:pPr marL="457200" lvl="0" indent="-336550" algn="l" rtl="0">
              <a:lnSpc>
                <a:spcPct val="90000"/>
              </a:lnSpc>
              <a:spcBef>
                <a:spcPts val="0"/>
              </a:spcBef>
              <a:spcAft>
                <a:spcPts val="0"/>
              </a:spcAft>
              <a:buClr>
                <a:schemeClr val="dk1"/>
              </a:buClr>
              <a:buSzPts val="1700"/>
              <a:buAutoNum type="arabicPeriod"/>
            </a:pPr>
            <a:r>
              <a:rPr lang="en-GB" sz="1700" dirty="0">
                <a:solidFill>
                  <a:schemeClr val="dk1"/>
                </a:solidFill>
              </a:rPr>
              <a:t>Data is easier to use, share, open, access and preserve.</a:t>
            </a:r>
            <a:endParaRPr sz="1700" dirty="0">
              <a:solidFill>
                <a:schemeClr val="dk1"/>
              </a:solidFill>
            </a:endParaRPr>
          </a:p>
          <a:p>
            <a:pPr marL="457200" lvl="0" indent="-336550" algn="l" rtl="0">
              <a:lnSpc>
                <a:spcPct val="90000"/>
              </a:lnSpc>
              <a:spcBef>
                <a:spcPts val="0"/>
              </a:spcBef>
              <a:spcAft>
                <a:spcPts val="0"/>
              </a:spcAft>
              <a:buClr>
                <a:schemeClr val="dk1"/>
              </a:buClr>
              <a:buSzPts val="1700"/>
              <a:buAutoNum type="arabicPeriod"/>
            </a:pPr>
            <a:r>
              <a:rPr lang="en-GB" sz="1700" dirty="0">
                <a:solidFill>
                  <a:schemeClr val="dk1"/>
                </a:solidFill>
              </a:rPr>
              <a:t>Standardized practices increase the value of the data and its reusability.</a:t>
            </a:r>
            <a:endParaRPr sz="1700" dirty="0">
              <a:solidFill>
                <a:schemeClr val="dk1"/>
              </a:solidFill>
            </a:endParaRPr>
          </a:p>
          <a:p>
            <a:pPr marL="457200" lvl="0" indent="-336550" algn="l" rtl="0">
              <a:lnSpc>
                <a:spcPct val="90000"/>
              </a:lnSpc>
              <a:spcBef>
                <a:spcPts val="0"/>
              </a:spcBef>
              <a:spcAft>
                <a:spcPts val="0"/>
              </a:spcAft>
              <a:buClr>
                <a:schemeClr val="dk1"/>
              </a:buClr>
              <a:buSzPts val="1700"/>
              <a:buAutoNum type="arabicPeriod"/>
            </a:pPr>
            <a:r>
              <a:rPr lang="en-GB" sz="1700" dirty="0">
                <a:solidFill>
                  <a:schemeClr val="dk1"/>
                </a:solidFill>
              </a:rPr>
              <a:t>Good documentation reduces the risk of data being misinterpreted.</a:t>
            </a:r>
            <a:endParaRPr sz="1700" dirty="0">
              <a:solidFill>
                <a:schemeClr val="dk1"/>
              </a:solidFill>
            </a:endParaRPr>
          </a:p>
          <a:p>
            <a:pPr marL="457200" lvl="0" indent="-336550" algn="l" rtl="0">
              <a:lnSpc>
                <a:spcPct val="90000"/>
              </a:lnSpc>
              <a:spcBef>
                <a:spcPts val="0"/>
              </a:spcBef>
              <a:spcAft>
                <a:spcPts val="0"/>
              </a:spcAft>
              <a:buClr>
                <a:schemeClr val="dk1"/>
              </a:buClr>
              <a:buSzPts val="1700"/>
              <a:buAutoNum type="arabicPeriod"/>
            </a:pPr>
            <a:r>
              <a:rPr lang="en-GB" sz="1700" dirty="0">
                <a:solidFill>
                  <a:schemeClr val="dk1"/>
                </a:solidFill>
              </a:rPr>
              <a:t>Time spent on careful documentation saves time both during the project and in the opening phase.</a:t>
            </a:r>
            <a:endParaRPr sz="1700" dirty="0">
              <a:solidFill>
                <a:schemeClr val="dk1"/>
              </a:solidFill>
            </a:endParaRPr>
          </a:p>
          <a:p>
            <a:pPr marL="457200" lvl="0" indent="-336550" algn="l" rtl="0">
              <a:lnSpc>
                <a:spcPct val="90000"/>
              </a:lnSpc>
              <a:spcBef>
                <a:spcPts val="0"/>
              </a:spcBef>
              <a:spcAft>
                <a:spcPts val="0"/>
              </a:spcAft>
              <a:buClr>
                <a:schemeClr val="dk1"/>
              </a:buClr>
              <a:buSzPts val="1700"/>
              <a:buAutoNum type="arabicPeriod"/>
            </a:pPr>
            <a:r>
              <a:rPr lang="en-GB" sz="1700" dirty="0">
                <a:solidFill>
                  <a:schemeClr val="dk1"/>
                </a:solidFill>
              </a:rPr>
              <a:t>Good metadata increases the discoverability of data.</a:t>
            </a:r>
            <a:endParaRPr sz="1700" dirty="0">
              <a:solidFill>
                <a:schemeClr val="dk1"/>
              </a:solidFill>
            </a:endParaRPr>
          </a:p>
          <a:p>
            <a:pPr marL="457200" lvl="0" indent="0" algn="l" rtl="0">
              <a:lnSpc>
                <a:spcPct val="90000"/>
              </a:lnSpc>
              <a:spcBef>
                <a:spcPts val="1000"/>
              </a:spcBef>
              <a:spcAft>
                <a:spcPts val="0"/>
              </a:spcAft>
              <a:buNone/>
            </a:pPr>
            <a:endParaRPr sz="1700" dirty="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SzPts val="990"/>
              <a:buNone/>
            </a:pPr>
            <a:r>
              <a:rPr lang="en-GB" sz="2500" dirty="0"/>
              <a:t>Well organised and well documented</a:t>
            </a:r>
            <a:endParaRPr sz="2500" dirty="0"/>
          </a:p>
        </p:txBody>
      </p:sp>
      <p:sp>
        <p:nvSpPr>
          <p:cNvPr id="85" name="Google Shape;85;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marR="38100" lvl="0" indent="0" algn="l" rtl="0">
              <a:lnSpc>
                <a:spcPct val="128571"/>
              </a:lnSpc>
              <a:spcBef>
                <a:spcPts val="0"/>
              </a:spcBef>
              <a:spcAft>
                <a:spcPts val="0"/>
              </a:spcAft>
              <a:buNone/>
            </a:pPr>
            <a:r>
              <a:rPr lang="en-GB" sz="1600" b="1" dirty="0">
                <a:solidFill>
                  <a:srgbClr val="202124"/>
                </a:solidFill>
              </a:rPr>
              <a:t>Good documentation includes:</a:t>
            </a:r>
            <a:endParaRPr sz="1282" b="1" dirty="0">
              <a:solidFill>
                <a:schemeClr val="dk1"/>
              </a:solidFill>
            </a:endParaRPr>
          </a:p>
          <a:p>
            <a:pPr marL="457200" lvl="0" indent="-336550" algn="l" rtl="0">
              <a:lnSpc>
                <a:spcPct val="90000"/>
              </a:lnSpc>
              <a:spcBef>
                <a:spcPts val="500"/>
              </a:spcBef>
              <a:spcAft>
                <a:spcPts val="0"/>
              </a:spcAft>
              <a:buClr>
                <a:schemeClr val="dk1"/>
              </a:buClr>
              <a:buSzPts val="1700"/>
              <a:buAutoNum type="arabicPeriod"/>
            </a:pPr>
            <a:r>
              <a:rPr lang="en-GB" sz="1700" dirty="0">
                <a:solidFill>
                  <a:srgbClr val="202124"/>
                </a:solidFill>
              </a:rPr>
              <a:t>Data collection methods: sampling, how the data was collected, what equipment and software was used</a:t>
            </a:r>
            <a:endParaRPr sz="1700" dirty="0">
              <a:solidFill>
                <a:srgbClr val="202124"/>
              </a:solidFill>
            </a:endParaRPr>
          </a:p>
          <a:p>
            <a:pPr marL="457200" lvl="0" indent="-336550" algn="l" rtl="0">
              <a:lnSpc>
                <a:spcPct val="90000"/>
              </a:lnSpc>
              <a:spcBef>
                <a:spcPts val="0"/>
              </a:spcBef>
              <a:spcAft>
                <a:spcPts val="0"/>
              </a:spcAft>
              <a:buClr>
                <a:schemeClr val="dk1"/>
              </a:buClr>
              <a:buSzPts val="1700"/>
              <a:buAutoNum type="arabicPeriod"/>
            </a:pPr>
            <a:r>
              <a:rPr lang="en-GB" sz="1700" dirty="0">
                <a:solidFill>
                  <a:srgbClr val="202124"/>
                </a:solidFill>
              </a:rPr>
              <a:t>Quality assurance methods</a:t>
            </a:r>
            <a:endParaRPr sz="1700" dirty="0">
              <a:solidFill>
                <a:srgbClr val="202124"/>
              </a:solidFill>
            </a:endParaRPr>
          </a:p>
          <a:p>
            <a:pPr marL="457200" lvl="0" indent="-336550" algn="l" rtl="0">
              <a:lnSpc>
                <a:spcPct val="90000"/>
              </a:lnSpc>
              <a:spcBef>
                <a:spcPts val="0"/>
              </a:spcBef>
              <a:spcAft>
                <a:spcPts val="0"/>
              </a:spcAft>
              <a:buClr>
                <a:schemeClr val="dk1"/>
              </a:buClr>
              <a:buSzPts val="1700"/>
              <a:buAutoNum type="arabicPeriod"/>
            </a:pPr>
            <a:r>
              <a:rPr lang="en-GB" sz="1700" dirty="0">
                <a:solidFill>
                  <a:srgbClr val="202124"/>
                </a:solidFill>
              </a:rPr>
              <a:t>File and folder structure</a:t>
            </a:r>
            <a:endParaRPr sz="1700" dirty="0">
              <a:solidFill>
                <a:srgbClr val="202124"/>
              </a:solidFill>
            </a:endParaRPr>
          </a:p>
          <a:p>
            <a:pPr marL="457200" lvl="0" indent="-336550" algn="l" rtl="0">
              <a:lnSpc>
                <a:spcPct val="90000"/>
              </a:lnSpc>
              <a:spcBef>
                <a:spcPts val="0"/>
              </a:spcBef>
              <a:spcAft>
                <a:spcPts val="0"/>
              </a:spcAft>
              <a:buClr>
                <a:schemeClr val="dk1"/>
              </a:buClr>
              <a:buSzPts val="1700"/>
              <a:buAutoNum type="arabicPeriod"/>
            </a:pPr>
            <a:r>
              <a:rPr lang="en-GB" sz="1700" dirty="0">
                <a:solidFill>
                  <a:srgbClr val="202124"/>
                </a:solidFill>
              </a:rPr>
              <a:t>Version control</a:t>
            </a:r>
            <a:endParaRPr sz="1700" dirty="0">
              <a:solidFill>
                <a:srgbClr val="202124"/>
              </a:solidFill>
            </a:endParaRPr>
          </a:p>
          <a:p>
            <a:pPr marL="457200" lvl="0" indent="-336550" algn="l" rtl="0">
              <a:lnSpc>
                <a:spcPct val="90000"/>
              </a:lnSpc>
              <a:spcBef>
                <a:spcPts val="0"/>
              </a:spcBef>
              <a:spcAft>
                <a:spcPts val="0"/>
              </a:spcAft>
              <a:buClr>
                <a:schemeClr val="dk1"/>
              </a:buClr>
              <a:buSzPts val="1700"/>
              <a:buAutoNum type="arabicPeriod"/>
            </a:pPr>
            <a:r>
              <a:rPr lang="en-GB" sz="1700" dirty="0">
                <a:solidFill>
                  <a:srgbClr val="202124"/>
                </a:solidFill>
              </a:rPr>
              <a:t>Information about the terms of access and use or the confidentiality of the data</a:t>
            </a:r>
            <a:endParaRPr sz="1700" dirty="0">
              <a:solidFill>
                <a:srgbClr val="202124"/>
              </a:solidFill>
            </a:endParaRPr>
          </a:p>
          <a:p>
            <a:pPr marL="457200" lvl="0" indent="-336550" algn="l" rtl="0">
              <a:lnSpc>
                <a:spcPct val="90000"/>
              </a:lnSpc>
              <a:spcBef>
                <a:spcPts val="0"/>
              </a:spcBef>
              <a:spcAft>
                <a:spcPts val="0"/>
              </a:spcAft>
              <a:buClr>
                <a:schemeClr val="dk1"/>
              </a:buClr>
              <a:buSzPts val="1700"/>
              <a:buAutoNum type="arabicPeriod"/>
            </a:pPr>
            <a:r>
              <a:rPr lang="en-GB" sz="1700" dirty="0">
                <a:solidFill>
                  <a:srgbClr val="202124"/>
                </a:solidFill>
              </a:rPr>
              <a:t>Names, labels and descriptions of variables, datasets and their values</a:t>
            </a:r>
            <a:endParaRPr sz="1700" dirty="0">
              <a:solidFill>
                <a:srgbClr val="202124"/>
              </a:solidFill>
            </a:endParaRPr>
          </a:p>
          <a:p>
            <a:pPr marL="457200" lvl="0" indent="-336550" algn="l" rtl="0">
              <a:lnSpc>
                <a:spcPct val="90000"/>
              </a:lnSpc>
              <a:spcBef>
                <a:spcPts val="0"/>
              </a:spcBef>
              <a:spcAft>
                <a:spcPts val="0"/>
              </a:spcAft>
              <a:buClr>
                <a:schemeClr val="dk1"/>
              </a:buClr>
              <a:buSzPts val="1700"/>
              <a:buAutoNum type="arabicPeriod"/>
            </a:pPr>
            <a:r>
              <a:rPr lang="en-GB" sz="1700" dirty="0">
                <a:solidFill>
                  <a:srgbClr val="202124"/>
                </a:solidFill>
              </a:rPr>
              <a:t>An explanation or definition of the codes and classification systems used</a:t>
            </a:r>
            <a:endParaRPr sz="1700" dirty="0">
              <a:solidFill>
                <a:srgbClr val="202124"/>
              </a:solidFill>
            </a:endParaRPr>
          </a:p>
          <a:p>
            <a:pPr marL="457200" lvl="0" indent="-336550" algn="l" rtl="0">
              <a:lnSpc>
                <a:spcPct val="90000"/>
              </a:lnSpc>
              <a:spcBef>
                <a:spcPts val="0"/>
              </a:spcBef>
              <a:spcAft>
                <a:spcPts val="0"/>
              </a:spcAft>
              <a:buClr>
                <a:schemeClr val="dk1"/>
              </a:buClr>
              <a:buSzPts val="1700"/>
              <a:buAutoNum type="arabicPeriod"/>
            </a:pPr>
            <a:r>
              <a:rPr lang="en-GB" sz="1700" dirty="0">
                <a:solidFill>
                  <a:srgbClr val="202124"/>
                </a:solidFill>
              </a:rPr>
              <a:t>Definitions of any special terms or abbreviations used</a:t>
            </a:r>
            <a:endParaRPr sz="1700" dirty="0">
              <a:solidFill>
                <a:srgbClr val="202124"/>
              </a:solidFill>
            </a:endParaRPr>
          </a:p>
          <a:p>
            <a:pPr marL="457200" marR="38100" lvl="0" indent="-336550" algn="l" rtl="0">
              <a:lnSpc>
                <a:spcPct val="128571"/>
              </a:lnSpc>
              <a:spcBef>
                <a:spcPts val="0"/>
              </a:spcBef>
              <a:spcAft>
                <a:spcPts val="0"/>
              </a:spcAft>
              <a:buClr>
                <a:schemeClr val="dk1"/>
              </a:buClr>
              <a:buSzPts val="1700"/>
              <a:buAutoNum type="arabicPeriod"/>
            </a:pPr>
            <a:r>
              <a:rPr lang="en-GB" sz="1700" dirty="0">
                <a:solidFill>
                  <a:srgbClr val="202124"/>
                </a:solidFill>
              </a:rPr>
              <a:t>Codes for missing values and the reasons for them</a:t>
            </a:r>
            <a:endParaRPr sz="1700" dirty="0">
              <a:solidFill>
                <a:srgbClr val="202124"/>
              </a:solidFill>
            </a:endParaRPr>
          </a:p>
          <a:p>
            <a:pPr marL="0" lvl="0" indent="0" algn="l" rtl="0">
              <a:lnSpc>
                <a:spcPct val="90000"/>
              </a:lnSpc>
              <a:spcBef>
                <a:spcPts val="500"/>
              </a:spcBef>
              <a:spcAft>
                <a:spcPts val="0"/>
              </a:spcAft>
              <a:buNone/>
            </a:pPr>
            <a:endParaRPr sz="1700" dirty="0">
              <a:solidFill>
                <a:schemeClr val="dk1"/>
              </a:solidFill>
            </a:endParaRPr>
          </a:p>
          <a:p>
            <a:pPr marL="0" lvl="0" indent="0" algn="l" rtl="0">
              <a:spcBef>
                <a:spcPts val="0"/>
              </a:spcBef>
              <a:spcAft>
                <a:spcPts val="1200"/>
              </a:spcAft>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SzPts val="990"/>
              <a:buNone/>
            </a:pPr>
            <a:r>
              <a:rPr lang="en-GB" dirty="0"/>
              <a:t>Designing the folder structure </a:t>
            </a:r>
            <a:endParaRPr dirty="0"/>
          </a:p>
        </p:txBody>
      </p:sp>
      <p:sp>
        <p:nvSpPr>
          <p:cNvPr id="91" name="Google Shape;91;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635000" lvl="0" indent="-336550" algn="l" rtl="0">
              <a:spcBef>
                <a:spcPts val="1200"/>
              </a:spcBef>
              <a:spcAft>
                <a:spcPts val="0"/>
              </a:spcAft>
              <a:buClr>
                <a:schemeClr val="dk1"/>
              </a:buClr>
              <a:buSzPts val="1700"/>
              <a:buChar char="●"/>
            </a:pPr>
            <a:r>
              <a:rPr lang="en-GB" sz="1700" dirty="0">
                <a:solidFill>
                  <a:schemeClr val="dk1"/>
                </a:solidFill>
              </a:rPr>
              <a:t>For whom are you designing a data organisation system? For yourself, as a researcher, </a:t>
            </a:r>
            <a:r>
              <a:rPr lang="en-US" sz="1700" dirty="0">
                <a:solidFill>
                  <a:schemeClr val="dk1"/>
                </a:solidFill>
              </a:rPr>
              <a:t>for the needs of the project, for partners?</a:t>
            </a:r>
            <a:r>
              <a:rPr lang="en-GB" sz="1700" dirty="0">
                <a:solidFill>
                  <a:schemeClr val="dk1"/>
                </a:solidFill>
              </a:rPr>
              <a:t> ​</a:t>
            </a:r>
            <a:endParaRPr sz="1700" dirty="0">
              <a:solidFill>
                <a:schemeClr val="dk1"/>
              </a:solidFill>
            </a:endParaRPr>
          </a:p>
          <a:p>
            <a:pPr marL="635000" lvl="0" indent="-336550" algn="l" rtl="0">
              <a:spcBef>
                <a:spcPts val="0"/>
              </a:spcBef>
              <a:spcAft>
                <a:spcPts val="0"/>
              </a:spcAft>
              <a:buClr>
                <a:schemeClr val="dk1"/>
              </a:buClr>
              <a:buSzPts val="1700"/>
              <a:buChar char="●"/>
            </a:pPr>
            <a:r>
              <a:rPr lang="en-GB" sz="1700" dirty="0">
                <a:solidFill>
                  <a:schemeClr val="dk1"/>
                </a:solidFill>
              </a:rPr>
              <a:t>Is the project short term or long term? Is a simple folder structure sufficient or do you need a more complex structure?</a:t>
            </a:r>
            <a:endParaRPr sz="1700" dirty="0">
              <a:solidFill>
                <a:schemeClr val="dk1"/>
              </a:solidFill>
            </a:endParaRPr>
          </a:p>
          <a:p>
            <a:pPr marL="635000" lvl="0" indent="-336550" algn="l" rtl="0">
              <a:spcBef>
                <a:spcPts val="0"/>
              </a:spcBef>
              <a:spcAft>
                <a:spcPts val="0"/>
              </a:spcAft>
              <a:buClr>
                <a:schemeClr val="dk1"/>
              </a:buClr>
              <a:buSzPts val="1700"/>
              <a:buChar char="●"/>
            </a:pPr>
            <a:r>
              <a:rPr lang="en-GB" sz="1700" dirty="0">
                <a:solidFill>
                  <a:schemeClr val="dk1"/>
                </a:solidFill>
              </a:rPr>
              <a:t>Who should have access to the folders? List all the people (including potential ones) who will need access to the files on your system.​</a:t>
            </a:r>
            <a:endParaRPr sz="1700" dirty="0">
              <a:solidFill>
                <a:schemeClr val="dk1"/>
              </a:solidFill>
            </a:endParaRPr>
          </a:p>
          <a:p>
            <a:pPr marL="635000" lvl="0" indent="-336550" algn="l" rtl="0">
              <a:spcBef>
                <a:spcPts val="0"/>
              </a:spcBef>
              <a:spcAft>
                <a:spcPts val="0"/>
              </a:spcAft>
              <a:buClr>
                <a:schemeClr val="dk1"/>
              </a:buClr>
              <a:buSzPts val="1700"/>
              <a:buChar char="●"/>
            </a:pPr>
            <a:r>
              <a:rPr lang="en-GB" sz="1700" dirty="0">
                <a:solidFill>
                  <a:schemeClr val="dk1"/>
                </a:solidFill>
              </a:rPr>
              <a:t>Making copies and backups and controlling access is efficient with the help of an organised folder structure (e.g. if the project contains sensitive data, a particular folder can be protected with a password)​​.</a:t>
            </a:r>
            <a:endParaRPr sz="1700" dirty="0">
              <a:solidFill>
                <a:schemeClr val="dk1"/>
              </a:solidFill>
            </a:endParaRPr>
          </a:p>
          <a:p>
            <a:pPr marL="457200" lvl="0" indent="0" algn="l" rtl="0">
              <a:spcBef>
                <a:spcPts val="1200"/>
              </a:spcBef>
              <a:spcAft>
                <a:spcPts val="1200"/>
              </a:spcAft>
              <a:buNone/>
            </a:pPr>
            <a:endParaRPr sz="1700" dirty="0">
              <a:solidFill>
                <a:schemeClr val="dk1"/>
              </a:solidFill>
            </a:endParaRPr>
          </a:p>
        </p:txBody>
      </p:sp>
      <p:pic>
        <p:nvPicPr>
          <p:cNvPr id="92" name="Google Shape;92;p1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931625" y="178000"/>
            <a:ext cx="800100" cy="9144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dirty="0"/>
              <a:t>Functional folder and file structure</a:t>
            </a:r>
            <a:endParaRPr dirty="0"/>
          </a:p>
        </p:txBody>
      </p:sp>
      <p:sp>
        <p:nvSpPr>
          <p:cNvPr id="98" name="Google Shape;98;p19"/>
          <p:cNvSpPr txBox="1">
            <a:spLocks noGrp="1"/>
          </p:cNvSpPr>
          <p:nvPr>
            <p:ph type="body" idx="1"/>
          </p:nvPr>
        </p:nvSpPr>
        <p:spPr>
          <a:xfrm>
            <a:off x="311700" y="1092400"/>
            <a:ext cx="8169300" cy="4040400"/>
          </a:xfrm>
          <a:prstGeom prst="rect">
            <a:avLst/>
          </a:prstGeom>
        </p:spPr>
        <p:txBody>
          <a:bodyPr spcFirstLastPara="1" wrap="square" lIns="91425" tIns="91425" rIns="91425" bIns="91425" anchor="t" anchorCtr="0">
            <a:noAutofit/>
          </a:bodyPr>
          <a:lstStyle/>
          <a:p>
            <a:pPr marL="635000" lvl="0" indent="-323850" algn="l" rtl="0">
              <a:spcBef>
                <a:spcPts val="1200"/>
              </a:spcBef>
              <a:spcAft>
                <a:spcPts val="0"/>
              </a:spcAft>
              <a:buClr>
                <a:schemeClr val="dk1"/>
              </a:buClr>
              <a:buSzPts val="1500"/>
              <a:buChar char="●"/>
            </a:pPr>
            <a:r>
              <a:rPr lang="en-GB" sz="1500" dirty="0">
                <a:solidFill>
                  <a:schemeClr val="dk1"/>
                </a:solidFill>
              </a:rPr>
              <a:t>Create a separate folder for each project by name and date (e.g. abbreviation + year).</a:t>
            </a:r>
            <a:endParaRPr sz="1500" dirty="0">
              <a:solidFill>
                <a:schemeClr val="dk1"/>
              </a:solidFill>
            </a:endParaRPr>
          </a:p>
          <a:p>
            <a:pPr marL="635000" lvl="0" indent="-323850" algn="l" rtl="0">
              <a:spcBef>
                <a:spcPts val="0"/>
              </a:spcBef>
              <a:spcAft>
                <a:spcPts val="0"/>
              </a:spcAft>
              <a:buClr>
                <a:schemeClr val="dk1"/>
              </a:buClr>
              <a:buSzPts val="1500"/>
              <a:buChar char="●"/>
            </a:pPr>
            <a:r>
              <a:rPr lang="en-GB" sz="1500" dirty="0">
                <a:solidFill>
                  <a:schemeClr val="dk1"/>
                </a:solidFill>
              </a:rPr>
              <a:t>In addition to data files, create separate folders for project management, methods, text files, etc.</a:t>
            </a:r>
            <a:endParaRPr sz="1500" dirty="0">
              <a:solidFill>
                <a:schemeClr val="dk1"/>
              </a:solidFill>
            </a:endParaRPr>
          </a:p>
          <a:p>
            <a:pPr marL="635000" lvl="0" indent="-323850" algn="l" rtl="0">
              <a:spcBef>
                <a:spcPts val="0"/>
              </a:spcBef>
              <a:spcAft>
                <a:spcPts val="0"/>
              </a:spcAft>
              <a:buClr>
                <a:schemeClr val="dk1"/>
              </a:buClr>
              <a:buSzPts val="1500"/>
              <a:buChar char="●"/>
            </a:pPr>
            <a:r>
              <a:rPr lang="en-GB" sz="1500" dirty="0">
                <a:solidFill>
                  <a:schemeClr val="dk1"/>
                </a:solidFill>
              </a:rPr>
              <a:t>Consider who should have access to the folder</a:t>
            </a:r>
            <a:endParaRPr sz="1500" dirty="0">
              <a:solidFill>
                <a:schemeClr val="dk1"/>
              </a:solidFill>
            </a:endParaRPr>
          </a:p>
          <a:p>
            <a:pPr marL="635000" lvl="0" indent="-323850" algn="l" rtl="0">
              <a:spcBef>
                <a:spcPts val="0"/>
              </a:spcBef>
              <a:spcAft>
                <a:spcPts val="0"/>
              </a:spcAft>
              <a:buClr>
                <a:schemeClr val="dk1"/>
              </a:buClr>
              <a:buSzPts val="1500"/>
              <a:buChar char="●"/>
            </a:pPr>
            <a:r>
              <a:rPr lang="en-GB" sz="1500" dirty="0">
                <a:solidFill>
                  <a:schemeClr val="dk1"/>
                </a:solidFill>
              </a:rPr>
              <a:t>Use unique names for files and folders.</a:t>
            </a:r>
            <a:endParaRPr sz="1500" dirty="0">
              <a:solidFill>
                <a:schemeClr val="dk1"/>
              </a:solidFill>
            </a:endParaRPr>
          </a:p>
          <a:p>
            <a:pPr marL="914400" lvl="1" indent="-317500" algn="l" rtl="0">
              <a:spcBef>
                <a:spcPts val="0"/>
              </a:spcBef>
              <a:spcAft>
                <a:spcPts val="0"/>
              </a:spcAft>
              <a:buClr>
                <a:schemeClr val="dk1"/>
              </a:buClr>
              <a:buSzPts val="1400"/>
              <a:buChar char="○"/>
            </a:pPr>
            <a:r>
              <a:rPr lang="en-GB" dirty="0">
                <a:solidFill>
                  <a:schemeClr val="dk1"/>
                </a:solidFill>
              </a:rPr>
              <a:t>The names of the files in different folders must not be confused when the folder structure is disassembled (do not use the same file names in different folders and on the other hand name the files so that you know which folder they belong to (some identifier)).​​</a:t>
            </a:r>
            <a:endParaRPr dirty="0">
              <a:solidFill>
                <a:schemeClr val="dk1"/>
              </a:solidFill>
            </a:endParaRPr>
          </a:p>
          <a:p>
            <a:pPr marL="635000" lvl="0" indent="-323850" algn="l" rtl="0">
              <a:spcBef>
                <a:spcPts val="0"/>
              </a:spcBef>
              <a:spcAft>
                <a:spcPts val="0"/>
              </a:spcAft>
              <a:buClr>
                <a:schemeClr val="dk1"/>
              </a:buClr>
              <a:buSzPts val="1500"/>
              <a:buChar char="●"/>
            </a:pPr>
            <a:r>
              <a:rPr lang="en-GB" sz="1500" dirty="0">
                <a:solidFill>
                  <a:schemeClr val="dk1"/>
                </a:solidFill>
              </a:rPr>
              <a:t>The right balance between shallow and deep folder hierarchy helps to find the right file.</a:t>
            </a:r>
            <a:endParaRPr sz="1500" dirty="0">
              <a:solidFill>
                <a:schemeClr val="dk1"/>
              </a:solidFill>
            </a:endParaRPr>
          </a:p>
          <a:p>
            <a:pPr marL="914400" lvl="1" indent="-317500" algn="l" rtl="0">
              <a:spcBef>
                <a:spcPts val="0"/>
              </a:spcBef>
              <a:spcAft>
                <a:spcPts val="0"/>
              </a:spcAft>
              <a:buClr>
                <a:schemeClr val="dk1"/>
              </a:buClr>
              <a:buSzPts val="1400"/>
              <a:buChar char="○"/>
            </a:pPr>
            <a:r>
              <a:rPr lang="en-GB" dirty="0">
                <a:solidFill>
                  <a:schemeClr val="dk1"/>
                </a:solidFill>
              </a:rPr>
              <a:t>Avoid folders within folders. For example, don’t create different folders for different years, despite the fact that you want to keep the years separate. Instead, name the files uniquely and keep them in the same folder.</a:t>
            </a:r>
            <a:endParaRPr dirty="0">
              <a:solidFill>
                <a:schemeClr val="dk1"/>
              </a:solidFill>
            </a:endParaRPr>
          </a:p>
        </p:txBody>
      </p:sp>
      <p:pic>
        <p:nvPicPr>
          <p:cNvPr id="99" name="Google Shape;99;p19">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931625" y="178000"/>
            <a:ext cx="800100" cy="914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a:spLocks noGrp="1"/>
          </p:cNvSpPr>
          <p:nvPr>
            <p:ph type="title"/>
          </p:nvPr>
        </p:nvSpPr>
        <p:spPr>
          <a:xfrm>
            <a:off x="311700" y="20772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15000"/>
              </a:lnSpc>
              <a:spcBef>
                <a:spcPts val="1800"/>
              </a:spcBef>
              <a:spcAft>
                <a:spcPts val="0"/>
              </a:spcAft>
              <a:buClr>
                <a:schemeClr val="dk1"/>
              </a:buClr>
              <a:buSzPct val="39130"/>
              <a:buFont typeface="Arial"/>
              <a:buNone/>
            </a:pPr>
            <a:r>
              <a:rPr lang="en-GB" sz="2811" dirty="0"/>
              <a:t>Good folder structure &amp; content</a:t>
            </a:r>
            <a:endParaRPr sz="2811" dirty="0"/>
          </a:p>
          <a:p>
            <a:pPr marL="0" lvl="0" indent="0" algn="l" rtl="0">
              <a:spcBef>
                <a:spcPts val="400"/>
              </a:spcBef>
              <a:spcAft>
                <a:spcPts val="0"/>
              </a:spcAft>
              <a:buNone/>
            </a:pPr>
            <a:endParaRPr dirty="0"/>
          </a:p>
        </p:txBody>
      </p:sp>
      <p:sp>
        <p:nvSpPr>
          <p:cNvPr id="105" name="Google Shape;105;p20"/>
          <p:cNvSpPr txBox="1">
            <a:spLocks noGrp="1"/>
          </p:cNvSpPr>
          <p:nvPr>
            <p:ph type="body" idx="1"/>
          </p:nvPr>
        </p:nvSpPr>
        <p:spPr>
          <a:xfrm>
            <a:off x="311700" y="1233025"/>
            <a:ext cx="4601700" cy="34164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Clr>
                <a:schemeClr val="dk1"/>
              </a:buClr>
              <a:buSzPts val="1100"/>
              <a:buFont typeface="Arial"/>
              <a:buNone/>
            </a:pPr>
            <a:r>
              <a:rPr lang="en-GB" sz="1600" b="1" dirty="0">
                <a:solidFill>
                  <a:schemeClr val="dk1"/>
                </a:solidFill>
              </a:rPr>
              <a:t>A good structure includes at least the following elements:</a:t>
            </a:r>
            <a:endParaRPr sz="1600" b="1" dirty="0">
              <a:solidFill>
                <a:schemeClr val="dk1"/>
              </a:solidFill>
            </a:endParaRPr>
          </a:p>
          <a:p>
            <a:pPr marL="457200" lvl="0" indent="-330200" algn="l" rtl="0">
              <a:spcBef>
                <a:spcPts val="1200"/>
              </a:spcBef>
              <a:spcAft>
                <a:spcPts val="0"/>
              </a:spcAft>
              <a:buClr>
                <a:schemeClr val="dk1"/>
              </a:buClr>
              <a:buSzPts val="1600"/>
              <a:buAutoNum type="arabicPeriod"/>
            </a:pPr>
            <a:r>
              <a:rPr lang="en-GB" sz="1600" dirty="0">
                <a:solidFill>
                  <a:schemeClr val="dk1"/>
                </a:solidFill>
              </a:rPr>
              <a:t>Unique main folder for the project</a:t>
            </a:r>
            <a:endParaRPr sz="1600" dirty="0">
              <a:solidFill>
                <a:schemeClr val="dk1"/>
              </a:solidFill>
            </a:endParaRPr>
          </a:p>
          <a:p>
            <a:pPr marL="457200" lvl="0" indent="-330200" algn="l" rtl="0">
              <a:spcBef>
                <a:spcPts val="0"/>
              </a:spcBef>
              <a:spcAft>
                <a:spcPts val="0"/>
              </a:spcAft>
              <a:buClr>
                <a:schemeClr val="dk1"/>
              </a:buClr>
              <a:buSzPts val="1600"/>
              <a:buAutoNum type="arabicPeriod"/>
            </a:pPr>
            <a:r>
              <a:rPr lang="en-GB" sz="1600" dirty="0">
                <a:solidFill>
                  <a:schemeClr val="dk1"/>
                </a:solidFill>
              </a:rPr>
              <a:t>Codes</a:t>
            </a:r>
            <a:endParaRPr sz="1600" dirty="0">
              <a:solidFill>
                <a:schemeClr val="dk1"/>
              </a:solidFill>
            </a:endParaRPr>
          </a:p>
          <a:p>
            <a:pPr marL="457200" lvl="0" indent="-330200" algn="l" rtl="0">
              <a:spcBef>
                <a:spcPts val="0"/>
              </a:spcBef>
              <a:spcAft>
                <a:spcPts val="0"/>
              </a:spcAft>
              <a:buClr>
                <a:schemeClr val="dk1"/>
              </a:buClr>
              <a:buSzPts val="1600"/>
              <a:buAutoNum type="arabicPeriod"/>
            </a:pPr>
            <a:r>
              <a:rPr lang="en-GB" sz="1600" dirty="0">
                <a:solidFill>
                  <a:schemeClr val="dk1"/>
                </a:solidFill>
              </a:rPr>
              <a:t>Data</a:t>
            </a:r>
            <a:endParaRPr sz="1600" dirty="0">
              <a:solidFill>
                <a:schemeClr val="dk1"/>
              </a:solidFill>
            </a:endParaRPr>
          </a:p>
          <a:p>
            <a:pPr marL="457200" lvl="0" indent="-330200" algn="l" rtl="0">
              <a:spcBef>
                <a:spcPts val="0"/>
              </a:spcBef>
              <a:spcAft>
                <a:spcPts val="0"/>
              </a:spcAft>
              <a:buClr>
                <a:schemeClr val="dk1"/>
              </a:buClr>
              <a:buSzPts val="1600"/>
              <a:buAutoNum type="arabicPeriod"/>
            </a:pPr>
            <a:r>
              <a:rPr lang="en-GB" sz="1600" dirty="0">
                <a:solidFill>
                  <a:schemeClr val="dk1"/>
                </a:solidFill>
              </a:rPr>
              <a:t>Readme document containing all important information about the project (there can be more than one). There must be at least one readme at the top level of the folder, covering at least administrative matters.</a:t>
            </a:r>
            <a:endParaRPr sz="1600" dirty="0">
              <a:solidFill>
                <a:schemeClr val="dk1"/>
              </a:solidFill>
            </a:endParaRPr>
          </a:p>
        </p:txBody>
      </p:sp>
      <p:sp>
        <p:nvSpPr>
          <p:cNvPr id="106" name="Google Shape;106;p20"/>
          <p:cNvSpPr txBox="1"/>
          <p:nvPr/>
        </p:nvSpPr>
        <p:spPr>
          <a:xfrm>
            <a:off x="541825" y="4649425"/>
            <a:ext cx="3876600" cy="323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GB" sz="900">
                <a:solidFill>
                  <a:schemeClr val="dk2"/>
                </a:solidFill>
              </a:rPr>
              <a:t>https://mitcommlab.mit.edu/be/commkit/file-structure/#ChooseScaleAim</a:t>
            </a:r>
            <a:endParaRPr sz="100"/>
          </a:p>
        </p:txBody>
      </p:sp>
      <p:pic>
        <p:nvPicPr>
          <p:cNvPr id="107" name="Google Shape;107;p20">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931625" y="178000"/>
            <a:ext cx="800100" cy="914400"/>
          </a:xfrm>
          <a:prstGeom prst="rect">
            <a:avLst/>
          </a:prstGeom>
          <a:noFill/>
          <a:ln>
            <a:noFill/>
          </a:ln>
        </p:spPr>
      </p:pic>
      <p:sp>
        <p:nvSpPr>
          <p:cNvPr id="108" name="Google Shape;108;p20"/>
          <p:cNvSpPr txBox="1">
            <a:spLocks noGrp="1"/>
          </p:cNvSpPr>
          <p:nvPr>
            <p:ph type="body" idx="1"/>
          </p:nvPr>
        </p:nvSpPr>
        <p:spPr>
          <a:xfrm>
            <a:off x="4913400" y="1233025"/>
            <a:ext cx="3792300" cy="3416400"/>
          </a:xfrm>
          <a:prstGeom prst="rect">
            <a:avLst/>
          </a:prstGeom>
        </p:spPr>
        <p:txBody>
          <a:bodyPr spcFirstLastPara="1" wrap="square" lIns="91425" tIns="91425" rIns="91425" bIns="91425" anchor="t" anchorCtr="0">
            <a:noAutofit/>
          </a:bodyPr>
          <a:lstStyle/>
          <a:p>
            <a:pPr marL="0" lvl="0" indent="0" algn="l" rtl="0">
              <a:lnSpc>
                <a:spcPct val="95000"/>
              </a:lnSpc>
              <a:spcBef>
                <a:spcPts val="1200"/>
              </a:spcBef>
              <a:spcAft>
                <a:spcPts val="0"/>
              </a:spcAft>
              <a:buSzPts val="440"/>
              <a:buNone/>
            </a:pPr>
            <a:r>
              <a:rPr lang="en-GB" sz="1500" b="1" dirty="0">
                <a:solidFill>
                  <a:schemeClr val="dk1"/>
                </a:solidFill>
              </a:rPr>
              <a:t>Data can be divided into different folders, for example like this:</a:t>
            </a:r>
            <a:endParaRPr sz="1500" b="1" dirty="0">
              <a:solidFill>
                <a:schemeClr val="dk1"/>
              </a:solidFill>
            </a:endParaRPr>
          </a:p>
          <a:p>
            <a:pPr marL="812800" lvl="0" indent="-323850" algn="l" rtl="0">
              <a:lnSpc>
                <a:spcPct val="95000"/>
              </a:lnSpc>
              <a:spcBef>
                <a:spcPts val="1200"/>
              </a:spcBef>
              <a:spcAft>
                <a:spcPts val="0"/>
              </a:spcAft>
              <a:buClr>
                <a:schemeClr val="dk1"/>
              </a:buClr>
              <a:buSzPts val="1500"/>
              <a:buChar char="●"/>
            </a:pPr>
            <a:r>
              <a:rPr lang="en-GB" sz="1500" dirty="0">
                <a:solidFill>
                  <a:schemeClr val="dk1"/>
                </a:solidFill>
              </a:rPr>
              <a:t>Individual main folder for the project</a:t>
            </a:r>
            <a:endParaRPr sz="1500" dirty="0">
              <a:solidFill>
                <a:schemeClr val="dk1"/>
              </a:solidFill>
            </a:endParaRPr>
          </a:p>
          <a:p>
            <a:pPr marL="914400" lvl="1" indent="-323850" algn="l" rtl="0">
              <a:lnSpc>
                <a:spcPct val="95000"/>
              </a:lnSpc>
              <a:spcBef>
                <a:spcPts val="0"/>
              </a:spcBef>
              <a:spcAft>
                <a:spcPts val="0"/>
              </a:spcAft>
              <a:buClr>
                <a:schemeClr val="dk1"/>
              </a:buClr>
              <a:buSzPts val="1500"/>
              <a:buChar char="○"/>
            </a:pPr>
            <a:r>
              <a:rPr lang="en-GB" sz="1500" dirty="0">
                <a:solidFill>
                  <a:schemeClr val="dk1"/>
                </a:solidFill>
              </a:rPr>
              <a:t>Code</a:t>
            </a:r>
            <a:endParaRPr sz="1500" dirty="0">
              <a:solidFill>
                <a:schemeClr val="dk1"/>
              </a:solidFill>
            </a:endParaRPr>
          </a:p>
          <a:p>
            <a:pPr marL="914400" lvl="1" indent="-323850" algn="l" rtl="0">
              <a:lnSpc>
                <a:spcPct val="95000"/>
              </a:lnSpc>
              <a:spcBef>
                <a:spcPts val="0"/>
              </a:spcBef>
              <a:spcAft>
                <a:spcPts val="0"/>
              </a:spcAft>
              <a:buClr>
                <a:schemeClr val="dk1"/>
              </a:buClr>
              <a:buSzPts val="1500"/>
              <a:buChar char="○"/>
            </a:pPr>
            <a:r>
              <a:rPr lang="en-GB" sz="1500" dirty="0">
                <a:solidFill>
                  <a:schemeClr val="dk1"/>
                </a:solidFill>
              </a:rPr>
              <a:t>Data</a:t>
            </a:r>
            <a:endParaRPr sz="1500" dirty="0">
              <a:solidFill>
                <a:schemeClr val="dk1"/>
              </a:solidFill>
            </a:endParaRPr>
          </a:p>
          <a:p>
            <a:pPr marL="1371600" lvl="2" indent="-323850" algn="l" rtl="0">
              <a:lnSpc>
                <a:spcPct val="95000"/>
              </a:lnSpc>
              <a:spcBef>
                <a:spcPts val="0"/>
              </a:spcBef>
              <a:spcAft>
                <a:spcPts val="0"/>
              </a:spcAft>
              <a:buClr>
                <a:schemeClr val="dk1"/>
              </a:buClr>
              <a:buSzPts val="1500"/>
              <a:buChar char="■"/>
            </a:pPr>
            <a:r>
              <a:rPr lang="en-GB" sz="1500" dirty="0">
                <a:solidFill>
                  <a:schemeClr val="dk1"/>
                </a:solidFill>
              </a:rPr>
              <a:t>Raw data</a:t>
            </a:r>
            <a:endParaRPr sz="1500" dirty="0">
              <a:solidFill>
                <a:schemeClr val="dk1"/>
              </a:solidFill>
            </a:endParaRPr>
          </a:p>
          <a:p>
            <a:pPr marL="1371600" lvl="2" indent="-323850" algn="l" rtl="0">
              <a:lnSpc>
                <a:spcPct val="95000"/>
              </a:lnSpc>
              <a:spcBef>
                <a:spcPts val="0"/>
              </a:spcBef>
              <a:spcAft>
                <a:spcPts val="0"/>
              </a:spcAft>
              <a:buClr>
                <a:schemeClr val="dk1"/>
              </a:buClr>
              <a:buSzPts val="1500"/>
              <a:buChar char="■"/>
            </a:pPr>
            <a:r>
              <a:rPr lang="en-GB" sz="1500" dirty="0">
                <a:solidFill>
                  <a:schemeClr val="dk1"/>
                </a:solidFill>
              </a:rPr>
              <a:t>Edited data</a:t>
            </a:r>
            <a:endParaRPr sz="1500" dirty="0">
              <a:solidFill>
                <a:schemeClr val="dk1"/>
              </a:solidFill>
            </a:endParaRPr>
          </a:p>
          <a:p>
            <a:pPr marL="1371600" lvl="2" indent="-323850" algn="l" rtl="0">
              <a:lnSpc>
                <a:spcPct val="95000"/>
              </a:lnSpc>
              <a:spcBef>
                <a:spcPts val="0"/>
              </a:spcBef>
              <a:spcAft>
                <a:spcPts val="0"/>
              </a:spcAft>
              <a:buClr>
                <a:schemeClr val="dk1"/>
              </a:buClr>
              <a:buSzPts val="1500"/>
              <a:buChar char="■"/>
            </a:pPr>
            <a:r>
              <a:rPr lang="en-GB" sz="1500" dirty="0">
                <a:solidFill>
                  <a:schemeClr val="dk1"/>
                </a:solidFill>
              </a:rPr>
              <a:t>Final data</a:t>
            </a:r>
            <a:endParaRPr sz="1500" dirty="0">
              <a:solidFill>
                <a:schemeClr val="dk1"/>
              </a:solidFill>
            </a:endParaRPr>
          </a:p>
          <a:p>
            <a:pPr marL="812800" lvl="0" indent="-323850" algn="l" rtl="0">
              <a:lnSpc>
                <a:spcPct val="95000"/>
              </a:lnSpc>
              <a:spcBef>
                <a:spcPts val="0"/>
              </a:spcBef>
              <a:spcAft>
                <a:spcPts val="0"/>
              </a:spcAft>
              <a:buClr>
                <a:schemeClr val="dk1"/>
              </a:buClr>
              <a:buSzPts val="1500"/>
              <a:buChar char="●"/>
            </a:pPr>
            <a:r>
              <a:rPr lang="en-GB" sz="1500" dirty="0">
                <a:solidFill>
                  <a:schemeClr val="dk1"/>
                </a:solidFill>
              </a:rPr>
              <a:t>Readme</a:t>
            </a:r>
            <a:endParaRPr sz="1500" dirty="0">
              <a:solidFill>
                <a:schemeClr val="dk1"/>
              </a:solidFill>
            </a:endParaRPr>
          </a:p>
          <a:p>
            <a:pPr marL="0" lvl="0" indent="0" algn="l" rtl="0">
              <a:lnSpc>
                <a:spcPct val="95000"/>
              </a:lnSpc>
              <a:spcBef>
                <a:spcPts val="1200"/>
              </a:spcBef>
              <a:spcAft>
                <a:spcPts val="0"/>
              </a:spcAft>
              <a:buNone/>
            </a:pPr>
            <a:endParaRPr sz="1500" dirty="0">
              <a:solidFill>
                <a:schemeClr val="dk1"/>
              </a:solidFill>
            </a:endParaRPr>
          </a:p>
          <a:p>
            <a:pPr marL="457200" lvl="0" indent="0" algn="l" rtl="0">
              <a:lnSpc>
                <a:spcPct val="80000"/>
              </a:lnSpc>
              <a:spcBef>
                <a:spcPts val="1200"/>
              </a:spcBef>
              <a:spcAft>
                <a:spcPts val="0"/>
              </a:spcAft>
              <a:buSzPts val="440"/>
              <a:buNone/>
            </a:pPr>
            <a:endParaRPr sz="1500" dirty="0">
              <a:solidFill>
                <a:schemeClr val="dk1"/>
              </a:solidFill>
            </a:endParaRPr>
          </a:p>
        </p:txBody>
      </p:sp>
      <p:sp>
        <p:nvSpPr>
          <p:cNvPr id="109" name="Google Shape;109;p20"/>
          <p:cNvSpPr txBox="1"/>
          <p:nvPr/>
        </p:nvSpPr>
        <p:spPr>
          <a:xfrm>
            <a:off x="5174100" y="4649425"/>
            <a:ext cx="38766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a:t>https://github.com/mitcommlab/Coding-Documentation/blob/master/File-Structure-Case-Studies.md#case-study-2-a-simple-hierarchy</a:t>
            </a:r>
            <a:endParaRPr sz="9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D76A5-E162-CFE0-BE39-FB45FD7CFC8E}"/>
              </a:ext>
            </a:extLst>
          </p:cNvPr>
          <p:cNvSpPr>
            <a:spLocks noGrp="1"/>
          </p:cNvSpPr>
          <p:nvPr>
            <p:ph type="title"/>
          </p:nvPr>
        </p:nvSpPr>
        <p:spPr>
          <a:xfrm>
            <a:off x="267918" y="228208"/>
            <a:ext cx="8520600" cy="572700"/>
          </a:xfrm>
        </p:spPr>
        <p:txBody>
          <a:bodyPr>
            <a:normAutofit fontScale="90000"/>
          </a:bodyPr>
          <a:lstStyle/>
          <a:p>
            <a:r>
              <a:rPr lang="en-GB" sz="2800" dirty="0"/>
              <a:t>Examples of folder structures</a:t>
            </a:r>
            <a:br>
              <a:rPr lang="en-GB" sz="2800" dirty="0"/>
            </a:br>
            <a:endParaRPr lang="fi-FI" dirty="0"/>
          </a:p>
        </p:txBody>
      </p:sp>
      <p:pic>
        <p:nvPicPr>
          <p:cNvPr id="5" name="Google Shape;114;p21" descr="A computer screen shot of a computer screen&#10;&#10;">
            <a:extLst>
              <a:ext uri="{FF2B5EF4-FFF2-40B4-BE49-F238E27FC236}">
                <a16:creationId xmlns:a16="http://schemas.microsoft.com/office/drawing/2014/main" id="{7D98BFC2-D592-F1AF-970C-074B0A75083E}"/>
              </a:ext>
            </a:extLst>
          </p:cNvPr>
          <p:cNvPicPr preferRelativeResize="0"/>
          <p:nvPr/>
        </p:nvPicPr>
        <p:blipFill rotWithShape="1">
          <a:blip r:embed="rId2">
            <a:alphaModFix/>
          </a:blip>
          <a:srcRect r="-14168" b="-13378"/>
          <a:stretch/>
        </p:blipFill>
        <p:spPr>
          <a:xfrm>
            <a:off x="115491" y="887422"/>
            <a:ext cx="5905871" cy="3123914"/>
          </a:xfrm>
          <a:prstGeom prst="rect">
            <a:avLst/>
          </a:prstGeom>
          <a:noFill/>
          <a:ln>
            <a:noFill/>
          </a:ln>
        </p:spPr>
      </p:pic>
      <p:sp>
        <p:nvSpPr>
          <p:cNvPr id="7" name="Google Shape;117;p21">
            <a:extLst>
              <a:ext uri="{FF2B5EF4-FFF2-40B4-BE49-F238E27FC236}">
                <a16:creationId xmlns:a16="http://schemas.microsoft.com/office/drawing/2014/main" id="{F3A75455-31DE-E724-EFC4-26D012430F6F}"/>
              </a:ext>
            </a:extLst>
          </p:cNvPr>
          <p:cNvSpPr txBox="1"/>
          <p:nvPr/>
        </p:nvSpPr>
        <p:spPr>
          <a:xfrm>
            <a:off x="267918" y="3869110"/>
            <a:ext cx="38628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dirty="0">
                <a:latin typeface="Calibri"/>
                <a:ea typeface="Calibri"/>
                <a:cs typeface="Calibri"/>
                <a:sym typeface="Calibri"/>
              </a:rPr>
              <a:t>From</a:t>
            </a:r>
            <a:r>
              <a:rPr lang="en-GB" sz="900" u="sng" dirty="0">
                <a:solidFill>
                  <a:srgbClr val="0563C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 </a:t>
            </a:r>
            <a:r>
              <a:rPr lang="en-GB" sz="900" u="sng" dirty="0" err="1">
                <a:solidFill>
                  <a:srgbClr val="0563C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RDMKit</a:t>
            </a:r>
            <a:r>
              <a:rPr lang="en-GB" sz="900" u="sng" dirty="0">
                <a:solidFill>
                  <a:srgbClr val="0563C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 Elixir.</a:t>
            </a:r>
            <a:endParaRPr sz="500" dirty="0"/>
          </a:p>
        </p:txBody>
      </p:sp>
      <p:pic>
        <p:nvPicPr>
          <p:cNvPr id="6" name="Google Shape;115;p21" descr="A screenshot of a computer program&#10;&#10;">
            <a:extLst>
              <a:ext uri="{FF2B5EF4-FFF2-40B4-BE49-F238E27FC236}">
                <a16:creationId xmlns:a16="http://schemas.microsoft.com/office/drawing/2014/main" id="{02FE1F43-8059-0FDF-025F-44CF9A8BF4E0}"/>
              </a:ext>
            </a:extLst>
          </p:cNvPr>
          <p:cNvPicPr preferRelativeResize="0"/>
          <p:nvPr/>
        </p:nvPicPr>
        <p:blipFill>
          <a:blip r:embed="rId4">
            <a:alphaModFix/>
          </a:blip>
          <a:stretch>
            <a:fillRect/>
          </a:stretch>
        </p:blipFill>
        <p:spPr>
          <a:xfrm>
            <a:off x="4468850" y="1930475"/>
            <a:ext cx="4723200" cy="3051145"/>
          </a:xfrm>
          <a:prstGeom prst="rect">
            <a:avLst/>
          </a:prstGeom>
          <a:noFill/>
          <a:ln>
            <a:noFill/>
          </a:ln>
        </p:spPr>
      </p:pic>
      <p:sp>
        <p:nvSpPr>
          <p:cNvPr id="8" name="Google Shape;118;p21">
            <a:extLst>
              <a:ext uri="{FF2B5EF4-FFF2-40B4-BE49-F238E27FC236}">
                <a16:creationId xmlns:a16="http://schemas.microsoft.com/office/drawing/2014/main" id="{20047E12-89F8-6D1F-6AEA-CC7A2EB3CAC4}"/>
              </a:ext>
            </a:extLst>
          </p:cNvPr>
          <p:cNvSpPr txBox="1"/>
          <p:nvPr/>
        </p:nvSpPr>
        <p:spPr>
          <a:xfrm>
            <a:off x="6287675" y="4483200"/>
            <a:ext cx="2657400" cy="660300"/>
          </a:xfrm>
          <a:prstGeom prst="rect">
            <a:avLst/>
          </a:prstGeom>
          <a:noFill/>
          <a:ln>
            <a:noFill/>
          </a:ln>
        </p:spPr>
        <p:txBody>
          <a:bodyPr spcFirstLastPara="1" wrap="square" lIns="91425" tIns="91425" rIns="91425" bIns="91425" anchor="t" anchorCtr="0">
            <a:spAutoFit/>
          </a:bodyPr>
          <a:lstStyle/>
          <a:p>
            <a:pPr marL="50800" lvl="0" indent="0" algn="l" rtl="0">
              <a:lnSpc>
                <a:spcPct val="115000"/>
              </a:lnSpc>
              <a:spcBef>
                <a:spcPts val="1200"/>
              </a:spcBef>
              <a:spcAft>
                <a:spcPts val="0"/>
              </a:spcAft>
              <a:buClr>
                <a:schemeClr val="dk1"/>
              </a:buClr>
              <a:buSzPts val="1100"/>
              <a:buFont typeface="Arial"/>
              <a:buNone/>
            </a:pPr>
            <a:r>
              <a:rPr lang="en-GB" sz="600"/>
              <a:t>From</a:t>
            </a:r>
            <a:r>
              <a:rPr lang="en-GB" sz="600" u="sng">
                <a:solidFill>
                  <a:srgbClr val="0563C1"/>
                </a:solidFill>
                <a:hlinkClick r:id="rId5">
                  <a:extLst>
                    <a:ext uri="{A12FA001-AC4F-418D-AE19-62706E023703}">
                      <ahyp:hlinkClr xmlns:ahyp="http://schemas.microsoft.com/office/drawing/2018/hyperlinkcolor" val="tx"/>
                    </a:ext>
                  </a:extLst>
                </a:hlinkClick>
              </a:rPr>
              <a:t>: Three examples of file structures for different project types</a:t>
            </a:r>
            <a:r>
              <a:rPr lang="en-GB" sz="600">
                <a:solidFill>
                  <a:schemeClr val="dk1"/>
                </a:solidFill>
              </a:rPr>
              <a:t>​</a:t>
            </a:r>
            <a:endParaRPr sz="600">
              <a:solidFill>
                <a:schemeClr val="dk1"/>
              </a:solidFill>
            </a:endParaRPr>
          </a:p>
          <a:p>
            <a:pPr marL="0" lvl="0" indent="0" algn="l" rtl="0">
              <a:spcBef>
                <a:spcPts val="1200"/>
              </a:spcBef>
              <a:spcAft>
                <a:spcPts val="0"/>
              </a:spcAft>
              <a:buNone/>
            </a:pPr>
            <a:endParaRPr/>
          </a:p>
        </p:txBody>
      </p:sp>
      <p:pic>
        <p:nvPicPr>
          <p:cNvPr id="4" name="Google Shape;119;p21">
            <a:extLst>
              <a:ext uri="{FF2B5EF4-FFF2-40B4-BE49-F238E27FC236}">
                <a16:creationId xmlns:a16="http://schemas.microsoft.com/office/drawing/2014/main" id="{C1BCBDA1-6AF3-6A25-638D-6B940E0CD440}"/>
              </a:ext>
              <a:ext uri="{C183D7F6-B498-43B3-948B-1728B52AA6E4}">
                <adec:decorative xmlns:adec="http://schemas.microsoft.com/office/drawing/2017/decorative" val="1"/>
              </a:ext>
            </a:extLst>
          </p:cNvPr>
          <p:cNvPicPr preferRelativeResize="0"/>
          <p:nvPr/>
        </p:nvPicPr>
        <p:blipFill>
          <a:blip r:embed="rId6">
            <a:alphaModFix/>
          </a:blip>
          <a:stretch>
            <a:fillRect/>
          </a:stretch>
        </p:blipFill>
        <p:spPr>
          <a:xfrm>
            <a:off x="7931625" y="178000"/>
            <a:ext cx="800100" cy="914400"/>
          </a:xfrm>
          <a:prstGeom prst="rect">
            <a:avLst/>
          </a:prstGeom>
          <a:noFill/>
          <a:ln>
            <a:noFill/>
          </a:ln>
        </p:spPr>
      </p:pic>
    </p:spTree>
    <p:extLst>
      <p:ext uri="{BB962C8B-B14F-4D97-AF65-F5344CB8AC3E}">
        <p14:creationId xmlns:p14="http://schemas.microsoft.com/office/powerpoint/2010/main" val="1722033780"/>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TotalTime>
  <Words>4061</Words>
  <Application>Microsoft Office PowerPoint</Application>
  <PresentationFormat>On-screen Show (16:9)</PresentationFormat>
  <Paragraphs>254</Paragraphs>
  <Slides>30</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Roboto</vt:lpstr>
      <vt:lpstr>Arial</vt:lpstr>
      <vt:lpstr>Calibri</vt:lpstr>
      <vt:lpstr>Open Sans</vt:lpstr>
      <vt:lpstr>Simple Light</vt:lpstr>
      <vt:lpstr>Data organisation ABC</vt:lpstr>
      <vt:lpstr>Contents</vt:lpstr>
      <vt:lpstr> Well-organised and documented data is the foundation for the entire research lifecycle!</vt:lpstr>
      <vt:lpstr>Why organise and document?</vt:lpstr>
      <vt:lpstr>Well organised and well documented</vt:lpstr>
      <vt:lpstr>Designing the folder structure </vt:lpstr>
      <vt:lpstr>Functional folder and file structure</vt:lpstr>
      <vt:lpstr>Good folder structure &amp; content </vt:lpstr>
      <vt:lpstr>Examples of folder structures </vt:lpstr>
      <vt:lpstr>Naming files</vt:lpstr>
      <vt:lpstr>Tips for naming files</vt:lpstr>
      <vt:lpstr>Version control helps you keep your data organised! </vt:lpstr>
      <vt:lpstr>Things to remember when versioning </vt:lpstr>
      <vt:lpstr>README.txt - file</vt:lpstr>
      <vt:lpstr>README  file</vt:lpstr>
      <vt:lpstr>Keep track of your analysis </vt:lpstr>
      <vt:lpstr>Keep track of your analysis</vt:lpstr>
      <vt:lpstr>Exercise 1</vt:lpstr>
      <vt:lpstr>How to structure data in spreadsheets</vt:lpstr>
      <vt:lpstr>Remember! Columns = Variables, Rows = Observations, Cells = Data (value)</vt:lpstr>
      <vt:lpstr>One Tab - One Table, One Table - One Tab</vt:lpstr>
      <vt:lpstr>Using formatting, comments and units in excel sheet</vt:lpstr>
      <vt:lpstr>Naming the variables</vt:lpstr>
      <vt:lpstr>Naming variables, an example</vt:lpstr>
      <vt:lpstr>Not filling in zeros</vt:lpstr>
      <vt:lpstr>Using problematic null values</vt:lpstr>
      <vt:lpstr>Inclusion of metadata in the data table</vt:lpstr>
      <vt:lpstr>Dates in data</vt:lpstr>
      <vt:lpstr>Exercise 2</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ABC for Organizing data</dc:title>
  <cp:lastModifiedBy>Lindholm, Tanja M</cp:lastModifiedBy>
  <cp:revision>1</cp:revision>
  <dcterms:modified xsi:type="dcterms:W3CDTF">2023-05-17T12:04:20Z</dcterms:modified>
</cp:coreProperties>
</file>