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256" r:id="rId2"/>
    <p:sldId id="696" r:id="rId3"/>
    <p:sldId id="459" r:id="rId4"/>
    <p:sldId id="645" r:id="rId5"/>
    <p:sldId id="644" r:id="rId6"/>
    <p:sldId id="679" r:id="rId7"/>
    <p:sldId id="647" r:id="rId8"/>
    <p:sldId id="784" r:id="rId9"/>
    <p:sldId id="684" r:id="rId10"/>
    <p:sldId id="783" r:id="rId11"/>
    <p:sldId id="785" r:id="rId12"/>
    <p:sldId id="786" r:id="rId13"/>
    <p:sldId id="787" r:id="rId14"/>
    <p:sldId id="788" r:id="rId15"/>
    <p:sldId id="789" r:id="rId16"/>
    <p:sldId id="790" r:id="rId17"/>
    <p:sldId id="791" r:id="rId18"/>
    <p:sldId id="792" r:id="rId19"/>
    <p:sldId id="793" r:id="rId20"/>
    <p:sldId id="794" r:id="rId21"/>
    <p:sldId id="795" r:id="rId22"/>
    <p:sldId id="796" r:id="rId23"/>
    <p:sldId id="799" r:id="rId24"/>
    <p:sldId id="797" r:id="rId25"/>
    <p:sldId id="800" r:id="rId26"/>
    <p:sldId id="798" r:id="rId27"/>
    <p:sldId id="801" r:id="rId28"/>
    <p:sldId id="804" r:id="rId29"/>
    <p:sldId id="806" r:id="rId30"/>
    <p:sldId id="803" r:id="rId31"/>
    <p:sldId id="805" r:id="rId32"/>
    <p:sldId id="807" r:id="rId33"/>
    <p:sldId id="808" r:id="rId34"/>
    <p:sldId id="809" r:id="rId35"/>
    <p:sldId id="810" r:id="rId36"/>
    <p:sldId id="811" r:id="rId37"/>
    <p:sldId id="812" r:id="rId38"/>
    <p:sldId id="814" r:id="rId39"/>
    <p:sldId id="813" r:id="rId40"/>
    <p:sldId id="815" r:id="rId41"/>
    <p:sldId id="816" r:id="rId42"/>
    <p:sldId id="818" r:id="rId43"/>
    <p:sldId id="817" r:id="rId44"/>
    <p:sldId id="819" r:id="rId45"/>
    <p:sldId id="820" r:id="rId46"/>
    <p:sldId id="822" r:id="rId47"/>
    <p:sldId id="821" r:id="rId48"/>
    <p:sldId id="823" r:id="rId49"/>
    <p:sldId id="824" r:id="rId50"/>
    <p:sldId id="826" r:id="rId51"/>
    <p:sldId id="825" r:id="rId52"/>
    <p:sldId id="827" r:id="rId53"/>
    <p:sldId id="828" r:id="rId54"/>
    <p:sldId id="681" r:id="rId55"/>
    <p:sldId id="715" r:id="rId56"/>
    <p:sldId id="682" r:id="rId57"/>
    <p:sldId id="802" r:id="rId58"/>
    <p:sldId id="487" r:id="rId59"/>
  </p:sldIdLst>
  <p:sldSz cx="9144000" cy="5143500" type="screen16x9"/>
  <p:notesSz cx="7315200" cy="12344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0187" autoAdjust="0"/>
    <p:restoredTop sz="92424" autoAdjust="0"/>
  </p:normalViewPr>
  <p:slideViewPr>
    <p:cSldViewPr>
      <p:cViewPr varScale="1">
        <p:scale>
          <a:sx n="85" d="100"/>
          <a:sy n="85" d="100"/>
        </p:scale>
        <p:origin x="-1068" y="-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71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17.wmf"/><Relationship Id="rId4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5"/>
            <a:ext cx="3170237" cy="616403"/>
          </a:xfrm>
          <a:prstGeom prst="rect">
            <a:avLst/>
          </a:prstGeom>
        </p:spPr>
        <p:txBody>
          <a:bodyPr vert="horz" lIns="123469" tIns="61735" rIns="123469" bIns="61735" rtlCol="0"/>
          <a:lstStyle>
            <a:lvl1pPr algn="l">
              <a:defRPr sz="16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380" y="5"/>
            <a:ext cx="3170237" cy="616403"/>
          </a:xfrm>
          <a:prstGeom prst="rect">
            <a:avLst/>
          </a:prstGeom>
        </p:spPr>
        <p:txBody>
          <a:bodyPr vert="horz" lIns="123469" tIns="61735" rIns="123469" bIns="61735" rtlCol="0"/>
          <a:lstStyle>
            <a:lvl1pPr algn="r">
              <a:defRPr sz="1600"/>
            </a:lvl1pPr>
          </a:lstStyle>
          <a:p>
            <a:fld id="{32836D55-C9C6-41FB-B0E7-05088DC87CF3}" type="datetimeFigureOut">
              <a:rPr lang="en-US" smtClean="0"/>
              <a:pPr/>
              <a:t>2023-05-13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11725960"/>
            <a:ext cx="3170237" cy="616403"/>
          </a:xfrm>
          <a:prstGeom prst="rect">
            <a:avLst/>
          </a:prstGeom>
        </p:spPr>
        <p:txBody>
          <a:bodyPr vert="horz" lIns="123469" tIns="61735" rIns="123469" bIns="61735" rtlCol="0" anchor="b"/>
          <a:lstStyle>
            <a:lvl1pPr algn="l">
              <a:defRPr sz="16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380" y="11725960"/>
            <a:ext cx="3170237" cy="616403"/>
          </a:xfrm>
          <a:prstGeom prst="rect">
            <a:avLst/>
          </a:prstGeom>
        </p:spPr>
        <p:txBody>
          <a:bodyPr vert="horz" lIns="123469" tIns="61735" rIns="123469" bIns="61735" rtlCol="0" anchor="b"/>
          <a:lstStyle>
            <a:lvl1pPr algn="r">
              <a:defRPr sz="1600"/>
            </a:lvl1pPr>
          </a:lstStyle>
          <a:p>
            <a:fld id="{94A01664-0125-4083-8587-AFF99C99732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169920" cy="617223"/>
          </a:xfrm>
          <a:prstGeom prst="rect">
            <a:avLst/>
          </a:prstGeom>
        </p:spPr>
        <p:txBody>
          <a:bodyPr vert="horz" lIns="130502" tIns="65253" rIns="130502" bIns="65253" rtlCol="0"/>
          <a:lstStyle>
            <a:lvl1pPr algn="l">
              <a:defRPr sz="1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617223"/>
          </a:xfrm>
          <a:prstGeom prst="rect">
            <a:avLst/>
          </a:prstGeom>
        </p:spPr>
        <p:txBody>
          <a:bodyPr vert="horz" lIns="130502" tIns="65253" rIns="130502" bIns="65253" rtlCol="0"/>
          <a:lstStyle>
            <a:lvl1pPr algn="r">
              <a:defRPr sz="1600"/>
            </a:lvl1pPr>
          </a:lstStyle>
          <a:p>
            <a:pPr>
              <a:defRPr/>
            </a:pPr>
            <a:fld id="{7890D98F-6777-4E6F-ABF9-57B8519804F8}" type="datetimeFigureOut">
              <a:rPr lang="en-US"/>
              <a:pPr>
                <a:defRPr/>
              </a:pPr>
              <a:t>2023-05-13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455613" y="922338"/>
            <a:ext cx="8231188" cy="4629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0502" tIns="65253" rIns="130502" bIns="65253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3" y="5863591"/>
            <a:ext cx="5852159" cy="5554983"/>
          </a:xfrm>
          <a:prstGeom prst="rect">
            <a:avLst/>
          </a:prstGeom>
        </p:spPr>
        <p:txBody>
          <a:bodyPr vert="horz" lIns="130502" tIns="65253" rIns="130502" bIns="65253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11725038"/>
            <a:ext cx="3169920" cy="617223"/>
          </a:xfrm>
          <a:prstGeom prst="rect">
            <a:avLst/>
          </a:prstGeom>
        </p:spPr>
        <p:txBody>
          <a:bodyPr vert="horz" lIns="130502" tIns="65253" rIns="130502" bIns="65253" rtlCol="0" anchor="b"/>
          <a:lstStyle>
            <a:lvl1pPr algn="l">
              <a:defRPr sz="16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11725038"/>
            <a:ext cx="3169920" cy="617223"/>
          </a:xfrm>
          <a:prstGeom prst="rect">
            <a:avLst/>
          </a:prstGeom>
        </p:spPr>
        <p:txBody>
          <a:bodyPr vert="horz" lIns="130502" tIns="65253" rIns="130502" bIns="65253" rtlCol="0" anchor="b"/>
          <a:lstStyle>
            <a:lvl1pPr algn="r">
              <a:defRPr sz="1600"/>
            </a:lvl1pPr>
          </a:lstStyle>
          <a:p>
            <a:pPr>
              <a:defRPr/>
            </a:pPr>
            <a:fld id="{09AF5637-508C-4270-9C07-7A6F748877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AF5637-508C-4270-9C07-7A6F7488777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AF5637-508C-4270-9C07-7A6F7488777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9AF5637-508C-4270-9C07-7A6F7488777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A9E59A-8EC2-4DC5-999D-DAA8D02502D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5"/>
          <p:cNvSpPr/>
          <p:nvPr userDrawn="1"/>
        </p:nvSpPr>
        <p:spPr>
          <a:xfrm>
            <a:off x="3048000" y="2857500"/>
            <a:ext cx="6096000" cy="137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B966E-8C2D-4BC1-8E0A-7B3027E9F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DF35C-936D-46A5-8698-4D5B43DAAF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399" y="205980"/>
            <a:ext cx="2057401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1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7D3F1-DC93-4A28-AD18-25E4200373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597821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199" y="4767264"/>
            <a:ext cx="246888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4767264"/>
            <a:ext cx="2895600" cy="273844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179C8-1349-4548-830D-DF332C660C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6344D-F0A0-4571-8A46-6868868382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4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F2195-D903-4C08-986A-275315ADD4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1" y="1200151"/>
            <a:ext cx="4038601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1" cy="339447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282B95-DEC4-4DAB-B860-318CD0CDE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4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4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2EDE7-420D-4568-80FC-2440922981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3D2A85-AE74-436B-B7CE-78D8E73A9D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00713E-C24A-4DA9-9E2B-69657B8B78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2" y="204790"/>
            <a:ext cx="5111749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E43FF-E978-4C0D-9E32-2BB2C2A56A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362201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2" y="4767264"/>
            <a:ext cx="2895600" cy="273844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3A9E59A-8EC2-4DC5-999D-DAA8D02502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2857500"/>
            <a:ext cx="228601" cy="137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793152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geeksforgeeks.org/underfitting-and-overfitting-in-machine-learning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udung/sk5003-02-2022-2/issues/10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hyperlink" Target="https://www.chegg.com/homework-help/questions-and-answers/q69322020" TargetMode="Externa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slideLayout" Target="../slideLayouts/slideLayout8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image" Target="../media/image16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6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statsthinking21.github.io/statsthinking21-core-site/fitting-models.html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statsthinking21.github.io/statsthinking21-core-site/fitting-models.html" TargetMode="External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2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4.bin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hyperlink" Target="https://akademik.itb.ac.id/" TargetMode="External"/><Relationship Id="rId2" Type="http://schemas.openxmlformats.org/officeDocument/2006/relationships/hyperlink" Target="https://github.com/dudung/sk5003-02-2022-2/issues/10" TargetMode="External"/><Relationship Id="rId1" Type="http://schemas.openxmlformats.org/officeDocument/2006/relationships/slideLayout" Target="../slideLayouts/slideLayout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dudung/sk5003-02-2022-2/issues/10" TargetMode="External"/><Relationship Id="rId1" Type="http://schemas.openxmlformats.org/officeDocument/2006/relationships/slideLayout" Target="../slideLayouts/slideLayout3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akademik.itb.ac.id/" TargetMode="Externa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sbnsearch.org/isbn/9780367575533" TargetMode="Externa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5E2BD2-9046-4A03-9863-E4C5FD7D6D94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2857500"/>
            <a:ext cx="9144000" cy="137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54" name="Title 1"/>
          <p:cNvSpPr>
            <a:spLocks noGrp="1"/>
          </p:cNvSpPr>
          <p:nvPr>
            <p:ph type="ctrTitle"/>
          </p:nvPr>
        </p:nvSpPr>
        <p:spPr>
          <a:xfrm>
            <a:off x="342900" y="514350"/>
            <a:ext cx="8458201" cy="1843088"/>
          </a:xfrm>
        </p:spPr>
        <p:txBody>
          <a:bodyPr/>
          <a:lstStyle/>
          <a:p>
            <a:pPr eaLnBrk="1" hangingPunct="1"/>
            <a:r>
              <a:rPr lang="en-US" sz="4800" smtClean="0"/>
              <a:t>Growth model</a:t>
            </a:r>
            <a:br>
              <a:rPr lang="en-US" sz="4800" smtClean="0"/>
            </a:br>
            <a:r>
              <a:rPr lang="en-US" sz="3200" smtClean="0">
                <a:solidFill>
                  <a:schemeClr val="bg1">
                    <a:lumMod val="75000"/>
                  </a:schemeClr>
                </a:solidFill>
              </a:rPr>
              <a:t>https://github.com/dudung/sk5003-02-2022-2</a:t>
            </a:r>
            <a:endParaRPr lang="en-US" sz="320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2055" name="Subtitle 2"/>
          <p:cNvSpPr>
            <a:spLocks noGrp="1"/>
          </p:cNvSpPr>
          <p:nvPr>
            <p:ph type="subTitle" idx="1"/>
          </p:nvPr>
        </p:nvSpPr>
        <p:spPr>
          <a:xfrm>
            <a:off x="838202" y="2917124"/>
            <a:ext cx="7391398" cy="1254825"/>
          </a:xfrm>
        </p:spPr>
        <p:txBody>
          <a:bodyPr/>
          <a:lstStyle/>
          <a:p>
            <a:pPr algn="l" eaLnBrk="1" hangingPunct="1">
              <a:lnSpc>
                <a:spcPct val="80000"/>
              </a:lnSpc>
            </a:pPr>
            <a:r>
              <a:rPr lang="pt-BR" sz="1800">
                <a:solidFill>
                  <a:schemeClr val="bg1"/>
                </a:solidFill>
              </a:rPr>
              <a:t>Sparisoma Viridi</a:t>
            </a:r>
            <a:endParaRPr lang="pt-BR" sz="300" baseline="30000">
              <a:solidFill>
                <a:schemeClr val="bg1"/>
              </a:solidFill>
            </a:endParaRPr>
          </a:p>
          <a:p>
            <a:pPr algn="l" eaLnBrk="1" hangingPunct="1">
              <a:lnSpc>
                <a:spcPct val="80000"/>
              </a:lnSpc>
            </a:pPr>
            <a:r>
              <a:rPr lang="en-US" sz="1400">
                <a:solidFill>
                  <a:schemeClr val="bg1"/>
                </a:solidFill>
              </a:rPr>
              <a:t>Master Program in Computational Science, Nuclear Physics and Biophysics Research Division,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1400">
                <a:solidFill>
                  <a:schemeClr val="bg1"/>
                </a:solidFill>
              </a:rPr>
              <a:t>Department of Physics, Faculty of Mathematics and Natural Sciences, Institut Teknologi Bandung,</a:t>
            </a:r>
          </a:p>
          <a:p>
            <a:pPr algn="l" eaLnBrk="1" hangingPunct="1">
              <a:lnSpc>
                <a:spcPct val="80000"/>
              </a:lnSpc>
            </a:pPr>
            <a:r>
              <a:rPr lang="en-US" sz="1400">
                <a:solidFill>
                  <a:schemeClr val="bg1"/>
                </a:solidFill>
              </a:rPr>
              <a:t>Bandung 40132, Indonesia</a:t>
            </a:r>
          </a:p>
          <a:p>
            <a:pPr algn="l" eaLnBrk="1" hangingPunct="1">
              <a:lnSpc>
                <a:spcPct val="80000"/>
              </a:lnSpc>
            </a:pPr>
            <a:endParaRPr lang="en-US" sz="1000" smtClean="0">
              <a:solidFill>
                <a:schemeClr val="bg1"/>
              </a:solidFill>
            </a:endParaRPr>
          </a:p>
          <a:p>
            <a:pPr algn="l" eaLnBrk="1" hangingPunct="1">
              <a:lnSpc>
                <a:spcPct val="80000"/>
              </a:lnSpc>
            </a:pPr>
            <a:r>
              <a:rPr lang="en-US" sz="1100" smtClean="0">
                <a:solidFill>
                  <a:schemeClr val="bg1"/>
                </a:solidFill>
              </a:rPr>
              <a:t>20230513-v6| </a:t>
            </a:r>
            <a:r>
              <a:rPr lang="en-US" sz="1100">
                <a:solidFill>
                  <a:schemeClr val="bg1"/>
                </a:solidFill>
              </a:rPr>
              <a:t>https://</a:t>
            </a:r>
            <a:r>
              <a:rPr lang="en-US" sz="1100" smtClean="0">
                <a:solidFill>
                  <a:schemeClr val="bg1"/>
                </a:solidFill>
              </a:rPr>
              <a:t>doi.org/10.5281/zenodo</a:t>
            </a:r>
            <a:r>
              <a:rPr lang="en-US" sz="1100" smtClean="0">
                <a:solidFill>
                  <a:schemeClr val="bg1"/>
                </a:solidFill>
              </a:rPr>
              <a:t>.7931524</a:t>
            </a:r>
            <a:endParaRPr lang="en-US" sz="1100">
              <a:solidFill>
                <a:schemeClr val="bg1"/>
              </a:solidFill>
            </a:endParaRPr>
          </a:p>
        </p:txBody>
      </p:sp>
      <p:sp>
        <p:nvSpPr>
          <p:cNvPr id="8" name="Rectangle 7">
            <a:hlinkClick r:id="rId3"/>
          </p:cNvPr>
          <p:cNvSpPr/>
          <p:nvPr/>
        </p:nvSpPr>
        <p:spPr>
          <a:xfrm>
            <a:off x="1754995" y="3943350"/>
            <a:ext cx="2377440" cy="23812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2" y="4767264"/>
            <a:ext cx="2895600" cy="273844"/>
          </a:xfrm>
        </p:spPr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696200" y="590550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>
                <a:solidFill>
                  <a:srgbClr val="0070C0"/>
                </a:solidFill>
              </a:rPr>
              <a:t>.</a:t>
            </a:r>
            <a:endParaRPr lang="en-US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Alur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Temukan suatu problem dalam dunia nyata</a:t>
            </a:r>
          </a:p>
          <a:p>
            <a:r>
              <a:rPr lang="en-US" smtClean="0"/>
              <a:t>Definisikan model matema-tis untuk masalah tersebut</a:t>
            </a:r>
          </a:p>
          <a:p>
            <a:r>
              <a:rPr lang="en-US" smtClean="0"/>
              <a:t>Formulasikan dalam varia-bel dan persamaan</a:t>
            </a:r>
          </a:p>
          <a:p>
            <a:r>
              <a:rPr lang="en-US" smtClean="0"/>
              <a:t>Rumuskan model komputasi</a:t>
            </a:r>
          </a:p>
          <a:p>
            <a:endParaRPr lang="en-US" smtClean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Pilih dan gunakan satu atau beberapa teknik komputasi</a:t>
            </a:r>
          </a:p>
          <a:p>
            <a:r>
              <a:rPr lang="en-US" smtClean="0"/>
              <a:t>Implementasikan dalam bentuk program komputer</a:t>
            </a:r>
          </a:p>
          <a:p>
            <a:r>
              <a:rPr lang="en-US" smtClean="0"/>
              <a:t>Lakukan perhitungan</a:t>
            </a:r>
          </a:p>
          <a:p>
            <a:r>
              <a:rPr lang="en-US" smtClean="0"/>
              <a:t>Analisa hasil yang diperoleh</a:t>
            </a:r>
          </a:p>
          <a:p>
            <a:r>
              <a:rPr lang="en-US" smtClean="0"/>
              <a:t>Validasi dan ubah salah satu dari langkah sebelumnya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5882" y="285750"/>
            <a:ext cx="6330650" cy="4264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3857" y="209550"/>
            <a:ext cx="4716286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Fitting dengan kurva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1030" name="Picture 6" descr="Lightbo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305" y="971550"/>
            <a:ext cx="7759390" cy="3181350"/>
          </a:xfrm>
          <a:prstGeom prst="rect">
            <a:avLst/>
          </a:prstGeom>
          <a:noFill/>
        </p:spPr>
      </p:pic>
      <p:sp>
        <p:nvSpPr>
          <p:cNvPr id="15" name="Rectangle 14">
            <a:hlinkClick r:id="rId4"/>
          </p:cNvPr>
          <p:cNvSpPr/>
          <p:nvPr/>
        </p:nvSpPr>
        <p:spPr>
          <a:xfrm>
            <a:off x="457200" y="4129203"/>
            <a:ext cx="822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smtClean="0"/>
              <a:t>dewangNautiyal, “ML | Underfitting and Overfitting”, GeeksforGeeks, 20 Feb 2023, url </a:t>
            </a:r>
            <a:r>
              <a:rPr lang="en-US" sz="1200" smtClean="0">
                <a:solidFill>
                  <a:srgbClr val="0070C0"/>
                </a:solidFill>
              </a:rPr>
              <a:t>https://www.geeksforgeeks.org/underfitting-and-overfitting-in-machine-learning/</a:t>
            </a:r>
            <a:r>
              <a:rPr lang="en-US" sz="1200" smtClean="0"/>
              <a:t> [20230512].</a:t>
            </a:r>
            <a:endParaRPr lang="en-U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3D2A85-AE74-436B-B7CE-78D8E73A9D12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209550"/>
            <a:ext cx="72675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209550"/>
            <a:ext cx="72675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209550"/>
            <a:ext cx="72675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209550"/>
            <a:ext cx="72675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209550"/>
            <a:ext cx="72675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209550"/>
            <a:ext cx="72675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2" y="1809750"/>
            <a:ext cx="7772400" cy="1102519"/>
          </a:xfrm>
        </p:spPr>
        <p:txBody>
          <a:bodyPr/>
          <a:lstStyle/>
          <a:p>
            <a:r>
              <a:rPr lang="en-US" sz="2600"/>
              <a:t>Silakan berdiskusi untuk kuliah hari ini di</a:t>
            </a:r>
            <a:r>
              <a:rPr lang="en-US" sz="2600">
                <a:solidFill>
                  <a:srgbClr val="0070C0"/>
                </a:solidFill>
              </a:rPr>
              <a:t/>
            </a:r>
            <a:br>
              <a:rPr lang="en-US" sz="2600">
                <a:solidFill>
                  <a:srgbClr val="0070C0"/>
                </a:solidFill>
              </a:rPr>
            </a:br>
            <a:r>
              <a:rPr lang="en-US" sz="2500">
                <a:solidFill>
                  <a:srgbClr val="0070C0"/>
                </a:solidFill>
              </a:rPr>
              <a:t>https://</a:t>
            </a:r>
            <a:r>
              <a:rPr lang="en-US" sz="2500" smtClean="0">
                <a:solidFill>
                  <a:srgbClr val="0070C0"/>
                </a:solidFill>
              </a:rPr>
              <a:t>github.com/dudung/sk5003-02-2022-2/issues/10</a:t>
            </a:r>
            <a:endParaRPr lang="en-US" sz="250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179C8-1349-4548-830D-DF332C660C9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9" name="Rectangle 8">
            <a:hlinkClick r:id="rId2"/>
          </p:cNvPr>
          <p:cNvSpPr/>
          <p:nvPr/>
        </p:nvSpPr>
        <p:spPr>
          <a:xfrm>
            <a:off x="685800" y="2343150"/>
            <a:ext cx="7772400" cy="457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209550"/>
            <a:ext cx="72675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8213" y="209550"/>
            <a:ext cx="72675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Model diperlukan untuk membatasi</a:t>
            </a:r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Tanpa model (R = 0.999) 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Model kubik (R = 0.981)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0763" y="1865505"/>
            <a:ext cx="4044055" cy="2424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1039" y="1865505"/>
            <a:ext cx="4044055" cy="24247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Contoh: Modulus tarik</a:t>
            </a:r>
            <a:endParaRPr lang="en-US" sz="28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Data asli seperti</a:t>
            </a:r>
            <a:br>
              <a:rPr lang="en-US" smtClean="0"/>
            </a:br>
            <a:r>
              <a:rPr lang="en-US" smtClean="0"/>
              <a:t>di sebelah kanan</a:t>
            </a:r>
          </a:p>
          <a:p>
            <a:r>
              <a:rPr lang="en-US" smtClean="0"/>
              <a:t>Data </a:t>
            </a:r>
            <a:r>
              <a:rPr lang="en-US" smtClean="0">
                <a:solidFill>
                  <a:srgbClr val="0070C0"/>
                </a:solidFill>
              </a:rPr>
              <a:t>dimodifikasi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agar terlihat lebih</a:t>
            </a:r>
            <a:br>
              <a:rPr lang="en-US" smtClean="0"/>
            </a:br>
            <a:r>
              <a:rPr lang="en-US" smtClean="0"/>
              <a:t>tidak linier</a:t>
            </a:r>
          </a:p>
          <a:p>
            <a:r>
              <a:rPr lang="en-US" smtClean="0"/>
              <a:t>Model mengharus-</a:t>
            </a:r>
            <a:br>
              <a:rPr lang="en-US" smtClean="0"/>
            </a:br>
            <a:r>
              <a:rPr lang="en-US" smtClean="0"/>
              <a:t>kan fungsi linier</a:t>
            </a:r>
          </a:p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C2EDE7-420D-4568-80FC-2440922981E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sp>
        <p:nvSpPr>
          <p:cNvPr id="12" name="Rectangle 11">
            <a:hlinkClick r:id="rId2"/>
          </p:cNvPr>
          <p:cNvSpPr/>
          <p:nvPr/>
        </p:nvSpPr>
        <p:spPr>
          <a:xfrm>
            <a:off x="457200" y="4129203"/>
            <a:ext cx="822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smtClean="0"/>
              <a:t>-, “Use The Experimental Data To Calculate The Young's Modulus Of The Beam”, Chegg, url </a:t>
            </a:r>
            <a:r>
              <a:rPr lang="en-US" sz="1200" smtClean="0">
                <a:solidFill>
                  <a:srgbClr val="0070C0"/>
                </a:solidFill>
              </a:rPr>
              <a:t>https://www.chegg.com/homework-help/questions-and-answers/q69322020</a:t>
            </a:r>
            <a:r>
              <a:rPr lang="en-US" sz="1200" smtClean="0"/>
              <a:t> [20230512].</a:t>
            </a:r>
            <a:endParaRPr lang="en-US" sz="120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897298"/>
            <a:ext cx="5334000" cy="3234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Fitting</a:t>
            </a:r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Digunakan fungsi linier agar modulus tarik (modulus Young)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mtClean="0"/>
              <a:t> dapat diperoleh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Digunakan polinomial dengan derajat tertinggi yang tersedia (tidak jelas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mtClean="0"/>
              <a:t> terdapat pada parameter mana)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1524000" y="3251200"/>
          <a:ext cx="1457325" cy="949325"/>
        </p:xfrm>
        <a:graphic>
          <a:graphicData uri="http://schemas.openxmlformats.org/presentationml/2006/ole">
            <p:oleObj spid="_x0000_s45058" name="Equation" r:id="rId3" imgW="583920" imgH="380880" progId="Equation.3">
              <p:embed/>
            </p:oleObj>
          </a:graphicData>
        </a:graphic>
      </p:graphicFrame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5486400" y="3203575"/>
          <a:ext cx="2217738" cy="1044575"/>
        </p:xfrm>
        <a:graphic>
          <a:graphicData uri="http://schemas.openxmlformats.org/presentationml/2006/ole">
            <p:oleObj spid="_x0000_s45059" name="Equation" r:id="rId4" imgW="88884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85750"/>
            <a:ext cx="42672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285750"/>
            <a:ext cx="42672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1066800" y="188595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en-US" i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Elbow Connector 13"/>
          <p:cNvCxnSpPr>
            <a:stCxn id="12" idx="0"/>
          </p:cNvCxnSpPr>
          <p:nvPr/>
        </p:nvCxnSpPr>
        <p:spPr>
          <a:xfrm rot="5400000" flipH="1" flipV="1">
            <a:off x="960939" y="1170488"/>
            <a:ext cx="990600" cy="440325"/>
          </a:xfrm>
          <a:prstGeom prst="bentConnector3">
            <a:avLst>
              <a:gd name="adj1" fmla="val 50000"/>
            </a:avLst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2819400" y="2952750"/>
          <a:ext cx="1457325" cy="949325"/>
        </p:xfrm>
        <a:graphic>
          <a:graphicData uri="http://schemas.openxmlformats.org/presentationml/2006/ole">
            <p:oleObj spid="_x0000_s44038" name="Equation" r:id="rId5" imgW="583920" imgH="380880" progId="Equation.3">
              <p:embed/>
            </p:oleObj>
          </a:graphicData>
        </a:graphic>
      </p:graphicFrame>
      <p:graphicFrame>
        <p:nvGraphicFramePr>
          <p:cNvPr id="44039" name="Object 7"/>
          <p:cNvGraphicFramePr>
            <a:graphicFrameLocks noChangeAspect="1"/>
          </p:cNvGraphicFramePr>
          <p:nvPr/>
        </p:nvGraphicFramePr>
        <p:xfrm>
          <a:off x="6400800" y="2800350"/>
          <a:ext cx="2217737" cy="1044575"/>
        </p:xfrm>
        <a:graphic>
          <a:graphicData uri="http://schemas.openxmlformats.org/presentationml/2006/ole">
            <p:oleObj spid="_x0000_s44039" name="Equation" r:id="rId6" imgW="888840" imgH="41904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Hasil</a:t>
            </a:r>
            <a:endParaRPr lang="en-US"/>
          </a:p>
        </p:txBody>
      </p:sp>
      <p:sp>
        <p:nvSpPr>
          <p:cNvPr id="15" name="Content Placeholder 1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mtClean="0"/>
              <a:t>Fungsi linier memberikan nilai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= 0.098</a:t>
            </a:r>
            <a:endParaRPr lang="en-US"/>
          </a:p>
        </p:txBody>
      </p:sp>
      <p:sp>
        <p:nvSpPr>
          <p:cNvPr id="16" name="Content Placeholder 1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mtClean="0"/>
              <a:t>Fungsi polinomial tidak jelas suku yang memberikan nilai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en-US" smtClean="0"/>
          </a:p>
          <a:p>
            <a:r>
              <a:rPr lang="en-US" smtClean="0"/>
              <a:t>Koefisien pada suku linier memberikan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 = 0.135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graphicFrame>
        <p:nvGraphicFramePr>
          <p:cNvPr id="45058" name="Object 2"/>
          <p:cNvGraphicFramePr>
            <a:graphicFrameLocks noChangeAspect="1"/>
          </p:cNvGraphicFramePr>
          <p:nvPr/>
        </p:nvGraphicFramePr>
        <p:xfrm>
          <a:off x="1524000" y="3251200"/>
          <a:ext cx="1457325" cy="949325"/>
        </p:xfrm>
        <a:graphic>
          <a:graphicData uri="http://schemas.openxmlformats.org/presentationml/2006/ole">
            <p:oleObj spid="_x0000_s46082" name="Equation" r:id="rId3" imgW="583920" imgH="380880" progId="Equation.3">
              <p:embed/>
            </p:oleObj>
          </a:graphicData>
        </a:graphic>
      </p:graphicFrame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5486400" y="3203575"/>
          <a:ext cx="2217738" cy="1044575"/>
        </p:xfrm>
        <a:graphic>
          <a:graphicData uri="http://schemas.openxmlformats.org/presentationml/2006/ole">
            <p:oleObj spid="_x0000_s46083" name="Equation" r:id="rId4" imgW="888840" imgH="419040" progId="Equation.3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Pengertian lain model</a:t>
            </a:r>
            <a:endParaRPr lang="en-US" sz="28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Kutipan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“All models are wrong but some are useful.” (George Box, 1976) dalam suatu makalah yang diterbitkan oleh Journal of the American Statistical Association.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7" name="Rectangle 6">
            <a:hlinkClick r:id="rId2"/>
          </p:cNvPr>
          <p:cNvSpPr/>
          <p:nvPr/>
        </p:nvSpPr>
        <p:spPr>
          <a:xfrm>
            <a:off x="457200" y="4129203"/>
            <a:ext cx="822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smtClean="0"/>
              <a:t>George E. P. Box, “Science and Statistics”, Journal of the American Statistical Association, Vol. 71, No. 356. (Dec., 1976), pp. 791-799, url </a:t>
            </a:r>
            <a:r>
              <a:rPr lang="en-US" sz="1200" smtClean="0">
                <a:solidFill>
                  <a:srgbClr val="0070C0"/>
                </a:solidFill>
              </a:rPr>
              <a:t>https://doi.org/10.1080/01621459.1976.10480949</a:t>
            </a:r>
            <a:r>
              <a:rPr lang="en-US" sz="1200" smtClean="0"/>
              <a:t>.</a:t>
            </a:r>
            <a:endParaRPr lang="en-US" sz="12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Kerangka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tabLst>
                <a:tab pos="3657600" algn="r"/>
              </a:tabLst>
            </a:pPr>
            <a:r>
              <a:rPr lang="en-US"/>
              <a:t>SAP dan referensi	</a:t>
            </a:r>
            <a:r>
              <a:rPr lang="en-US" smtClean="0"/>
              <a:t>4</a:t>
            </a:r>
          </a:p>
          <a:p>
            <a:pPr>
              <a:tabLst>
                <a:tab pos="3657600" algn="r"/>
              </a:tabLst>
            </a:pPr>
            <a:r>
              <a:rPr lang="en-US" smtClean="0"/>
              <a:t>Model	9</a:t>
            </a:r>
          </a:p>
          <a:p>
            <a:pPr>
              <a:tabLst>
                <a:tab pos="3657600" algn="r"/>
              </a:tabLst>
            </a:pPr>
            <a:r>
              <a:rPr lang="en-US" smtClean="0"/>
              <a:t>Contoh: Modulus tarik	23</a:t>
            </a:r>
          </a:p>
          <a:p>
            <a:pPr>
              <a:tabLst>
                <a:tab pos="3657600" algn="r"/>
              </a:tabLst>
            </a:pPr>
            <a:r>
              <a:rPr lang="en-US" smtClean="0"/>
              <a:t>Pengertian lain model	28</a:t>
            </a:r>
          </a:p>
          <a:p>
            <a:pPr>
              <a:tabLst>
                <a:tab pos="3657600" algn="r"/>
              </a:tabLst>
            </a:pPr>
            <a:r>
              <a:rPr lang="en-US" smtClean="0"/>
              <a:t>Model pertumbuhan 	34</a:t>
            </a:r>
          </a:p>
          <a:p>
            <a:pPr>
              <a:tabLst>
                <a:tab pos="3657600" algn="r"/>
              </a:tabLst>
            </a:pPr>
            <a:r>
              <a:rPr lang="en-US" smtClean="0"/>
              <a:t>Arithmetic growth	38</a:t>
            </a:r>
          </a:p>
          <a:p>
            <a:pPr>
              <a:tabLst>
                <a:tab pos="3657600" algn="r"/>
              </a:tabLst>
            </a:pPr>
            <a:r>
              <a:rPr lang="en-US" smtClean="0"/>
              <a:t>Quadratic growth	42</a:t>
            </a:r>
          </a:p>
          <a:p>
            <a:pPr>
              <a:tabLst>
                <a:tab pos="3657600" algn="r"/>
              </a:tabLst>
            </a:pP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tabLst>
                <a:tab pos="3657600" algn="r"/>
              </a:tabLst>
            </a:pPr>
            <a:r>
              <a:rPr lang="en-US" smtClean="0"/>
              <a:t>Geometric growth	46</a:t>
            </a:r>
          </a:p>
          <a:p>
            <a:pPr>
              <a:tabLst>
                <a:tab pos="3657600" algn="r"/>
              </a:tabLst>
            </a:pPr>
            <a:r>
              <a:rPr lang="en-US" smtClean="0"/>
              <a:t>Cubic growth	50</a:t>
            </a:r>
          </a:p>
          <a:p>
            <a:pPr>
              <a:tabLst>
                <a:tab pos="3657600" algn="r"/>
              </a:tabLst>
            </a:pPr>
            <a:r>
              <a:rPr lang="en-US" smtClean="0"/>
              <a:t>Diskusi dan latihan	</a:t>
            </a:r>
            <a:r>
              <a:rPr lang="en-US" smtClean="0"/>
              <a:t>54  </a:t>
            </a:r>
            <a:endParaRPr lang="en-US" smtClean="0"/>
          </a:p>
          <a:p>
            <a:pPr>
              <a:tabLst>
                <a:tab pos="3657600" algn="r"/>
              </a:tabLst>
            </a:pP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model?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Dalam dunia fisis model secara umum model merupakan simplifikasi sesuatu dalam dunia nyata yang masih membawa esensi sesuatu yang dimodelkan tersebut.</a:t>
            </a:r>
          </a:p>
          <a:p>
            <a:r>
              <a:rPr lang="en-US" smtClean="0"/>
              <a:t>Maket suatu gedung menggambarkan struktur bangunan tersebut walaupun lebih kecil dan ringan dibandingkan obyek sebenarnya.</a:t>
            </a:r>
          </a:p>
          <a:p>
            <a:r>
              <a:rPr lang="en-US" smtClean="0"/>
              <a:t>Model suatu sel jauh lebih besar dari ukuran sel sebenarnya.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  <p:sp>
        <p:nvSpPr>
          <p:cNvPr id="10" name="Rectangle 9">
            <a:hlinkClick r:id="rId2"/>
          </p:cNvPr>
          <p:cNvSpPr/>
          <p:nvPr/>
        </p:nvSpPr>
        <p:spPr>
          <a:xfrm>
            <a:off x="457200" y="4129203"/>
            <a:ext cx="822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smtClean="0"/>
              <a:t>Russell A. Poldrack, “Chapter 5 Fitting models to data”, in Statistical Thinking for the 21st Century, 22 Dec 2022, url </a:t>
            </a:r>
            <a:r>
              <a:rPr lang="en-US" sz="1200" smtClean="0">
                <a:solidFill>
                  <a:srgbClr val="0070C0"/>
                </a:solidFill>
              </a:rPr>
              <a:t>https://statsthinking21.github.io/statsthinking21-core-site/fitting-models.html</a:t>
            </a:r>
            <a:r>
              <a:rPr lang="en-US" sz="1200" smtClean="0"/>
              <a:t> [20230512].</a:t>
            </a:r>
            <a:endParaRPr lang="en-US" sz="120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Model statistik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Dalam statistik berlaku yang sama, model menyediakan deskripsi terpadatkan yang mirip, akan tetapi lebih ke arah data dibandingkan dengan struktur fisis.</a:t>
            </a:r>
          </a:p>
          <a:p>
            <a:r>
              <a:rPr lang="en-US" smtClean="0"/>
              <a:t>Model statistik secara umum lebih sederhana dari data yang dideskripsikan.</a:t>
            </a:r>
          </a:p>
          <a:p>
            <a:r>
              <a:rPr lang="en-US" smtClean="0"/>
              <a:t>Model tersebut bertujuan untuk menangkap struktur data sesederhana mungkin.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Struktur dasar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Suatu model statistik memiliki struktur dasar</a:t>
            </a:r>
          </a:p>
          <a:p>
            <a:endParaRPr lang="en-US" smtClean="0"/>
          </a:p>
          <a:p>
            <a:pPr>
              <a:buNone/>
            </a:pPr>
            <a:r>
              <a:rPr lang="en-US" smtClean="0"/>
              <a:t>	dengan data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mtClean="0"/>
              <a:t>, model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mtClean="0"/>
              <a:t>, dan error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e</a:t>
            </a:r>
          </a:p>
          <a:p>
            <a:r>
              <a:rPr lang="en-US" smtClean="0"/>
              <a:t>Prediksi oleh model untuk data ke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mtClean="0"/>
              <a:t> adalah</a:t>
            </a:r>
          </a:p>
          <a:p>
            <a:endParaRPr lang="en-US" smtClean="0"/>
          </a:p>
          <a:p>
            <a:r>
              <a:rPr lang="en-US" smtClean="0"/>
              <a:t>Error menjadi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graphicFrame>
        <p:nvGraphicFramePr>
          <p:cNvPr id="88066" name="Object 2"/>
          <p:cNvGraphicFramePr>
            <a:graphicFrameLocks noChangeAspect="1"/>
          </p:cNvGraphicFramePr>
          <p:nvPr/>
        </p:nvGraphicFramePr>
        <p:xfrm>
          <a:off x="873125" y="1657350"/>
          <a:ext cx="1298575" cy="412750"/>
        </p:xfrm>
        <a:graphic>
          <a:graphicData uri="http://schemas.openxmlformats.org/presentationml/2006/ole">
            <p:oleObj spid="_x0000_s88066" name="Equation" r:id="rId4" imgW="520560" imgH="164880" progId="Equation.3">
              <p:embed/>
            </p:oleObj>
          </a:graphicData>
        </a:graphic>
      </p:graphicFrame>
      <p:graphicFrame>
        <p:nvGraphicFramePr>
          <p:cNvPr id="88067" name="Object 3"/>
          <p:cNvGraphicFramePr>
            <a:graphicFrameLocks noChangeAspect="1"/>
          </p:cNvGraphicFramePr>
          <p:nvPr/>
        </p:nvGraphicFramePr>
        <p:xfrm>
          <a:off x="873125" y="2876550"/>
          <a:ext cx="1014412" cy="571500"/>
        </p:xfrm>
        <a:graphic>
          <a:graphicData uri="http://schemas.openxmlformats.org/presentationml/2006/ole">
            <p:oleObj spid="_x0000_s88067" name="Equation" r:id="rId5" imgW="406080" imgH="228600" progId="Equation.3">
              <p:embed/>
            </p:oleObj>
          </a:graphicData>
        </a:graphic>
      </p:graphicFrame>
      <p:graphicFrame>
        <p:nvGraphicFramePr>
          <p:cNvPr id="88068" name="Object 4"/>
          <p:cNvGraphicFramePr>
            <a:graphicFrameLocks noChangeAspect="1"/>
          </p:cNvGraphicFramePr>
          <p:nvPr/>
        </p:nvGraphicFramePr>
        <p:xfrm>
          <a:off x="873125" y="3752850"/>
          <a:ext cx="1489075" cy="571500"/>
        </p:xfrm>
        <a:graphic>
          <a:graphicData uri="http://schemas.openxmlformats.org/presentationml/2006/ole">
            <p:oleObj spid="_x0000_s88068" name="Equation" r:id="rId6" imgW="596880" imgH="228600" progId="Equation.3">
              <p:embed/>
            </p:oleObj>
          </a:graphicData>
        </a:graphic>
      </p:graphicFrame>
      <p:graphicFrame>
        <p:nvGraphicFramePr>
          <p:cNvPr id="88069" name="Object 5"/>
          <p:cNvGraphicFramePr>
            <a:graphicFrameLocks noChangeAspect="1"/>
          </p:cNvGraphicFramePr>
          <p:nvPr/>
        </p:nvGraphicFramePr>
        <p:xfrm>
          <a:off x="6629400" y="3028950"/>
          <a:ext cx="381000" cy="571500"/>
        </p:xfrm>
        <a:graphic>
          <a:graphicData uri="http://schemas.openxmlformats.org/presentationml/2006/ole">
            <p:oleObj spid="_x0000_s88069" name="Equation" r:id="rId7" imgW="152280" imgH="228600" progId="Equation.3">
              <p:embed/>
            </p:oleObj>
          </a:graphicData>
        </a:graphic>
      </p:graphicFrame>
      <p:sp>
        <p:nvSpPr>
          <p:cNvPr id="11" name="Rectangle 10"/>
          <p:cNvSpPr/>
          <p:nvPr/>
        </p:nvSpPr>
        <p:spPr>
          <a:xfrm>
            <a:off x="6662853" y="3105150"/>
            <a:ext cx="1905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smtClean="0">
                <a:latin typeface="+mn-lt"/>
              </a:rPr>
              <a:t>    bukan data sebenarnya</a:t>
            </a:r>
            <a:endParaRPr lang="en-US" sz="2400">
              <a:latin typeface="+mn-lt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Contoh model linier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Model memiliki makna pada setiap parameternya, bukan hanya sekedar fitting data dengan suatu fungsi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890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8175" y="1138238"/>
            <a:ext cx="51816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90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9775" y="1123950"/>
            <a:ext cx="27146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Model pertumbuhan</a:t>
            </a:r>
            <a:endParaRPr lang="en-US" sz="28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Types of methods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282B95-DEC4-4DAB-B860-318CD0CDE35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04925"/>
            <a:ext cx="8085473" cy="916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31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404" y="2528765"/>
            <a:ext cx="8121196" cy="881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318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6725" y="3752850"/>
            <a:ext cx="81438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Difference equations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Penjumlahan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Perkalian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  <p:graphicFrame>
        <p:nvGraphicFramePr>
          <p:cNvPr id="94210" name="Object 2"/>
          <p:cNvGraphicFramePr>
            <a:graphicFrameLocks noChangeAspect="1"/>
          </p:cNvGraphicFramePr>
          <p:nvPr/>
        </p:nvGraphicFramePr>
        <p:xfrm>
          <a:off x="914400" y="1733550"/>
          <a:ext cx="2851150" cy="476250"/>
        </p:xfrm>
        <a:graphic>
          <a:graphicData uri="http://schemas.openxmlformats.org/presentationml/2006/ole">
            <p:oleObj spid="_x0000_s94210" name="Equation" r:id="rId3" imgW="1143000" imgH="190440" progId="Equation.3">
              <p:embed/>
            </p:oleObj>
          </a:graphicData>
        </a:graphic>
      </p:graphicFrame>
      <p:graphicFrame>
        <p:nvGraphicFramePr>
          <p:cNvPr id="94211" name="Object 3"/>
          <p:cNvGraphicFramePr>
            <a:graphicFrameLocks noChangeAspect="1"/>
          </p:cNvGraphicFramePr>
          <p:nvPr/>
        </p:nvGraphicFramePr>
        <p:xfrm>
          <a:off x="914400" y="3009900"/>
          <a:ext cx="2725737" cy="476250"/>
        </p:xfrm>
        <a:graphic>
          <a:graphicData uri="http://schemas.openxmlformats.org/presentationml/2006/ole">
            <p:oleObj spid="_x0000_s94211" name="Equation" r:id="rId4" imgW="1091880" imgH="190440" progId="Equation.3">
              <p:embed/>
            </p:oleObj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Functional equations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Fungsi dari sequence ke </a:t>
            </a:r>
            <a:r>
              <a:rPr lang="en-US" i="1" smtClean="0">
                <a:latin typeface="Times New Roman" pitchFamily="18" charset="0"/>
                <a:cs typeface="Times New Roman" pitchFamily="18" charset="0"/>
              </a:rPr>
              <a:t>n</a:t>
            </a:r>
          </a:p>
          <a:p>
            <a:endParaRPr lang="en-US" smtClean="0"/>
          </a:p>
          <a:p>
            <a:endParaRPr lang="en-US" smtClean="0"/>
          </a:p>
          <a:p>
            <a:pPr>
              <a:buNone/>
            </a:pPr>
            <a:r>
              <a:rPr lang="en-US" smtClean="0"/>
              <a:t>	atau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  <p:graphicFrame>
        <p:nvGraphicFramePr>
          <p:cNvPr id="95236" name="Object 4"/>
          <p:cNvGraphicFramePr>
            <a:graphicFrameLocks noChangeAspect="1"/>
          </p:cNvGraphicFramePr>
          <p:nvPr/>
        </p:nvGraphicFramePr>
        <p:xfrm>
          <a:off x="914400" y="1733550"/>
          <a:ext cx="1868488" cy="476250"/>
        </p:xfrm>
        <a:graphic>
          <a:graphicData uri="http://schemas.openxmlformats.org/presentationml/2006/ole">
            <p:oleObj spid="_x0000_s95236" name="Equation" r:id="rId3" imgW="749160" imgH="190440" progId="Equation.3">
              <p:embed/>
            </p:oleObj>
          </a:graphicData>
        </a:graphic>
      </p:graphicFrame>
      <p:graphicFrame>
        <p:nvGraphicFramePr>
          <p:cNvPr id="95237" name="Object 5"/>
          <p:cNvGraphicFramePr>
            <a:graphicFrameLocks noChangeAspect="1"/>
          </p:cNvGraphicFramePr>
          <p:nvPr/>
        </p:nvGraphicFramePr>
        <p:xfrm>
          <a:off x="914400" y="3017838"/>
          <a:ext cx="1741488" cy="476250"/>
        </p:xfrm>
        <a:graphic>
          <a:graphicData uri="http://schemas.openxmlformats.org/presentationml/2006/ole">
            <p:oleObj spid="_x0000_s95237" name="Equation" r:id="rId4" imgW="698400" imgH="190440" progId="Equation.3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38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Arithmetic growth</a:t>
            </a:r>
            <a:endParaRPr lang="en-US" sz="28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Selisih antar data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pic>
        <p:nvPicPr>
          <p:cNvPr id="962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0" y="1047750"/>
            <a:ext cx="161925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6259" name="Picture 3"/>
          <p:cNvPicPr>
            <a:picLocks noChangeAspect="1" noChangeArrowheads="1"/>
          </p:cNvPicPr>
          <p:nvPr/>
        </p:nvPicPr>
        <p:blipFill>
          <a:blip r:embed="rId3"/>
          <a:srcRect b="44988"/>
          <a:stretch>
            <a:fillRect/>
          </a:stretch>
        </p:blipFill>
        <p:spPr bwMode="auto">
          <a:xfrm>
            <a:off x="2590800" y="1200150"/>
            <a:ext cx="2809579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 t="54768"/>
          <a:stretch>
            <a:fillRect/>
          </a:stretch>
        </p:blipFill>
        <p:spPr bwMode="auto">
          <a:xfrm>
            <a:off x="5633650" y="1276350"/>
            <a:ext cx="3015049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SAP dan referensi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Persamaan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  <p:pic>
        <p:nvPicPr>
          <p:cNvPr id="972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9169" y="1352550"/>
            <a:ext cx="5845662" cy="2898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41</a:t>
            </a:fld>
            <a:endParaRPr lang="en-US"/>
          </a:p>
        </p:txBody>
      </p:sp>
      <p:pic>
        <p:nvPicPr>
          <p:cNvPr id="9830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297" y="285750"/>
            <a:ext cx="5124450" cy="414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830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57150"/>
            <a:ext cx="3837666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Quadratic growth</a:t>
            </a:r>
            <a:endParaRPr lang="en-US" sz="28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Selisih antar data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179C8-1349-4548-830D-DF332C660C9B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pic>
        <p:nvPicPr>
          <p:cNvPr id="993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1047750"/>
            <a:ext cx="2305050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933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13102" y="1276349"/>
            <a:ext cx="2798763" cy="279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933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1172087"/>
            <a:ext cx="3495675" cy="306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Persamaan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pic>
        <p:nvPicPr>
          <p:cNvPr id="1003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2438" y="1047750"/>
            <a:ext cx="5697537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361950"/>
            <a:ext cx="4826946" cy="359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137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5607" y="57150"/>
            <a:ext cx="3782193" cy="481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Geometric growth</a:t>
            </a:r>
            <a:endParaRPr lang="en-US" sz="28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Selisih (rasio) antar data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pic>
        <p:nvPicPr>
          <p:cNvPr id="1024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819150"/>
            <a:ext cx="1989476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19488" y="941388"/>
            <a:ext cx="210502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Persamaan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48</a:t>
            </a:fld>
            <a:endParaRPr lang="en-US"/>
          </a:p>
        </p:txBody>
      </p:sp>
      <p:pic>
        <p:nvPicPr>
          <p:cNvPr id="1034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4603" y="1349376"/>
            <a:ext cx="5794796" cy="2593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49</a:t>
            </a:fld>
            <a:endParaRPr lang="en-US"/>
          </a:p>
        </p:txBody>
      </p:sp>
      <p:pic>
        <p:nvPicPr>
          <p:cNvPr id="1044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05425" y="57150"/>
            <a:ext cx="3662375" cy="472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61950"/>
            <a:ext cx="4904446" cy="361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Minggu </a:t>
            </a:r>
            <a:r>
              <a:rPr lang="en-US" smtClean="0"/>
              <a:t>9-10</a:t>
            </a:r>
            <a:endParaRPr lang="en-US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77739743"/>
              </p:ext>
            </p:extLst>
          </p:nvPr>
        </p:nvGraphicFramePr>
        <p:xfrm>
          <a:off x="457200" y="1200150"/>
          <a:ext cx="8229600" cy="274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21336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22098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9718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Minggu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Topik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Subtopik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Capaian Belajar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="0" i="0" kern="120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Model komputasi fundamental dengan Python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Model komputasi dengan pertum-buhan aritmetik dan kuadratik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Kemampuan untuk </a:t>
                      </a:r>
                      <a:r>
                        <a:rPr lang="en-US" smtClean="0"/>
                        <a:t>membuat model komputasi dengan pertumbuhan aritmetik</a:t>
                      </a:r>
                      <a:r>
                        <a:rPr lang="en-US" baseline="0" smtClean="0"/>
                        <a:t> dan kuadratik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mtClean="0"/>
                        <a:t>10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Model komputasi fundamental dengan Python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mtClean="0"/>
                        <a:t>Model komputasi dengan pertum-buhan geometrik</a:t>
                      </a:r>
                      <a:r>
                        <a:rPr lang="en-US" baseline="0" smtClean="0"/>
                        <a:t> dan</a:t>
                      </a:r>
                      <a:r>
                        <a:rPr lang="en-US" smtClean="0"/>
                        <a:t> polinomial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mtClean="0"/>
                        <a:t>Kemampuan untuk membuat model komputasi dengan pertumbuhan geometrik</a:t>
                      </a:r>
                      <a:r>
                        <a:rPr lang="en-US" baseline="0" smtClean="0"/>
                        <a:t> dan polynomial</a:t>
                      </a:r>
                      <a:endParaRPr lang="en-US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50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Cubic growth</a:t>
            </a:r>
            <a:endParaRPr lang="en-US" sz="28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333375"/>
            <a:ext cx="333375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mtClean="0"/>
              <a:t>Selisih antar data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00713E-C24A-4DA9-9E2B-69657B8B78F5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pic>
        <p:nvPicPr>
          <p:cNvPr id="1054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46076"/>
            <a:ext cx="2915184" cy="474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4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2800" y="1790700"/>
            <a:ext cx="3676650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5477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05600" y="1885950"/>
            <a:ext cx="21050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Persamaan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Sudah terpikirkan bagaimana persamaan-persamaannya? Ada ide? Prosedur pencariannya sudah dimengerti?</a:t>
            </a:r>
          </a:p>
          <a:p>
            <a:r>
              <a:rPr lang="en-US" smtClean="0"/>
              <a:t>Perhatikan pola sebelumnya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pic>
        <p:nvPicPr>
          <p:cNvPr id="1064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2804" y="2381250"/>
            <a:ext cx="549592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64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1970" y="3206904"/>
            <a:ext cx="5629275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Dugaan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Apakah akan menjadi seperti ini?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Buktikan!</a:t>
            </a:r>
          </a:p>
          <a:p>
            <a:r>
              <a:rPr lang="en-US" smtClean="0"/>
              <a:t>Belum ada pada referensi utama yang digunakan.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graphicFrame>
        <p:nvGraphicFramePr>
          <p:cNvPr id="107522" name="Object 2"/>
          <p:cNvGraphicFramePr>
            <a:graphicFrameLocks noChangeAspect="1"/>
          </p:cNvGraphicFramePr>
          <p:nvPr/>
        </p:nvGraphicFramePr>
        <p:xfrm>
          <a:off x="898525" y="1733550"/>
          <a:ext cx="7788275" cy="571500"/>
        </p:xfrm>
        <a:graphic>
          <a:graphicData uri="http://schemas.openxmlformats.org/presentationml/2006/ole">
            <p:oleObj spid="_x0000_s107522" name="Equation" r:id="rId3" imgW="312408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54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>
                <a:solidFill>
                  <a:schemeClr val="bg1"/>
                </a:solidFill>
                <a:latin typeface="Calibri" pitchFamily="34" charset="0"/>
              </a:rPr>
              <a:t>Diskusi dan latihan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Tugas sebelum dan setelah kuliah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Isi kehadiran di </a:t>
            </a:r>
            <a:r>
              <a:rPr lang="en-US" smtClean="0">
                <a:solidFill>
                  <a:srgbClr val="0070C0"/>
                </a:solidFill>
              </a:rPr>
              <a:t>SIX</a:t>
            </a:r>
            <a:r>
              <a:rPr lang="en-US" smtClean="0"/>
              <a:t>.</a:t>
            </a:r>
          </a:p>
          <a:p>
            <a:r>
              <a:rPr lang="en-US" smtClean="0"/>
              <a:t>Kerjakan tugas yang tersedia di </a:t>
            </a:r>
            <a:r>
              <a:rPr lang="en-US" smtClean="0">
                <a:solidFill>
                  <a:srgbClr val="0070C0"/>
                </a:solidFill>
              </a:rPr>
              <a:t>Issue 10</a:t>
            </a:r>
            <a:r>
              <a:rPr lang="en-US" smtClean="0"/>
              <a:t>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179C8-1349-4548-830D-DF332C660C9B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sp>
        <p:nvSpPr>
          <p:cNvPr id="11" name="Rectangle 10">
            <a:hlinkClick r:id="rId2"/>
          </p:cNvPr>
          <p:cNvSpPr/>
          <p:nvPr/>
        </p:nvSpPr>
        <p:spPr>
          <a:xfrm>
            <a:off x="4735551" y="1679652"/>
            <a:ext cx="1055649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hlinkClick r:id="rId3"/>
          </p:cNvPr>
          <p:cNvSpPr/>
          <p:nvPr/>
        </p:nvSpPr>
        <p:spPr>
          <a:xfrm>
            <a:off x="2765502" y="1242897"/>
            <a:ext cx="434898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Diskusi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Silakan </a:t>
            </a:r>
            <a:r>
              <a:rPr lang="en-US" smtClean="0"/>
              <a:t>mengajukan pertanyaan saat kuliah berlangsung</a:t>
            </a:r>
            <a:endParaRPr lang="en-US"/>
          </a:p>
          <a:p>
            <a:r>
              <a:rPr lang="en-US"/>
              <a:t>Setelah kuliah pertanyaan dapat diajukan secara asinkron di</a:t>
            </a:r>
            <a:br>
              <a:rPr lang="en-US"/>
            </a:br>
            <a:r>
              <a:rPr lang="en-US"/>
              <a:t>url </a:t>
            </a:r>
            <a:r>
              <a:rPr lang="en-US">
                <a:solidFill>
                  <a:srgbClr val="0070C0"/>
                </a:solidFill>
              </a:rPr>
              <a:t>https://</a:t>
            </a:r>
            <a:r>
              <a:rPr lang="en-US" smtClean="0">
                <a:solidFill>
                  <a:srgbClr val="0070C0"/>
                </a:solidFill>
              </a:rPr>
              <a:t>github.com/dudung/sk5003-02-2022-2/issues/10</a:t>
            </a:r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p:sp>
        <p:nvSpPr>
          <p:cNvPr id="7" name="Rectangle 6">
            <a:hlinkClick r:id="rId2"/>
          </p:cNvPr>
          <p:cNvSpPr/>
          <p:nvPr/>
        </p:nvSpPr>
        <p:spPr>
          <a:xfrm>
            <a:off x="1252653" y="2049501"/>
            <a:ext cx="7064298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Tugas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Periksa jadwal dan tempat UTS untuk 20-21 Mei 2023</a:t>
            </a:r>
          </a:p>
          <a:p>
            <a:r>
              <a:rPr lang="en-US" smtClean="0"/>
              <a:t>Persiapkan perjalanan dan akomodasi melalui koordinasi dengan unit kerja dan program terkait</a:t>
            </a:r>
          </a:p>
          <a:p>
            <a:r>
              <a:rPr lang="en-US" smtClean="0"/>
              <a:t>Pelajari kembali materi minggu 1-7 yang merupakan bahan UTS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57</a:t>
            </a:fld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4301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470EBE-197A-4ED7-87F9-BAF4AD9A6869}" type="slidenum">
              <a:rPr lang="en-US"/>
              <a:pPr>
                <a:defRPr/>
              </a:pPr>
              <a:t>58</a:t>
            </a:fld>
            <a:endParaRPr lang="en-US"/>
          </a:p>
        </p:txBody>
      </p:sp>
      <p:sp>
        <p:nvSpPr>
          <p:cNvPr id="43013" name="Title 6"/>
          <p:cNvSpPr>
            <a:spLocks noGrp="1"/>
          </p:cNvSpPr>
          <p:nvPr>
            <p:ph type="title" idx="4294967295"/>
          </p:nvPr>
        </p:nvSpPr>
        <p:spPr>
          <a:xfrm>
            <a:off x="457200" y="2091929"/>
            <a:ext cx="8229600" cy="857250"/>
          </a:xfrm>
        </p:spPr>
        <p:txBody>
          <a:bodyPr/>
          <a:lstStyle/>
          <a:p>
            <a:pPr eaLnBrk="1" hangingPunct="1"/>
            <a:r>
              <a:rPr lang="en-US"/>
              <a:t>Terima kasih</a:t>
            </a:r>
          </a:p>
        </p:txBody>
      </p:sp>
      <p:sp>
        <p:nvSpPr>
          <p:cNvPr id="6" name="Rectangle 5">
            <a:hlinkClick r:id="rId2"/>
          </p:cNvPr>
          <p:cNvSpPr/>
          <p:nvPr/>
        </p:nvSpPr>
        <p:spPr>
          <a:xfrm>
            <a:off x="469075" y="4348100"/>
            <a:ext cx="821772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/>
              <a:t>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Referensi utama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Jose M. Garrido, "Introduction to Computational Models with Python", Routledge, 1st edition, 2020,</a:t>
            </a:r>
          </a:p>
          <a:p>
            <a:pPr>
              <a:buNone/>
            </a:pPr>
            <a:r>
              <a:rPr lang="en-US"/>
              <a:t>	url </a:t>
            </a:r>
            <a:r>
              <a:rPr lang="en-US">
                <a:solidFill>
                  <a:srgbClr val="0070C0"/>
                </a:solidFill>
              </a:rPr>
              <a:t>https://isbnsearch.org/isbn/9780367575533</a:t>
            </a:r>
            <a:r>
              <a:rPr lang="en-US"/>
              <a:t>.</a:t>
            </a:r>
          </a:p>
          <a:p>
            <a:pPr>
              <a:buNone/>
            </a:pPr>
            <a:endParaRPr lang="en-US"/>
          </a:p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1179C8-1349-4548-830D-DF332C660C9B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9" name="Rectangle 8">
            <a:hlinkClick r:id="rId2"/>
          </p:cNvPr>
          <p:cNvSpPr/>
          <p:nvPr/>
        </p:nvSpPr>
        <p:spPr>
          <a:xfrm>
            <a:off x="1233268" y="2038350"/>
            <a:ext cx="5562600" cy="3810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mtClean="0"/>
              <a:t>C12</a:t>
            </a:r>
            <a:endParaRPr lang="en-US"/>
          </a:p>
          <a:p>
            <a:r>
              <a:rPr lang="en-US" smtClean="0"/>
              <a:t>Introduction</a:t>
            </a:r>
            <a:endParaRPr lang="en-US"/>
          </a:p>
          <a:p>
            <a:r>
              <a:rPr lang="en-US" smtClean="0"/>
              <a:t>Mathematical modeling</a:t>
            </a:r>
          </a:p>
          <a:p>
            <a:r>
              <a:rPr lang="en-US" smtClean="0"/>
              <a:t>Difference equations</a:t>
            </a:r>
          </a:p>
          <a:p>
            <a:r>
              <a:rPr lang="en-US" smtClean="0"/>
              <a:t>Functional equations</a:t>
            </a:r>
          </a:p>
          <a:p>
            <a:r>
              <a:rPr lang="en-US" smtClean="0"/>
              <a:t>Arithmetic growth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smtClean="0"/>
              <a:t>C13</a:t>
            </a:r>
            <a:endParaRPr lang="en-US"/>
          </a:p>
          <a:p>
            <a:r>
              <a:rPr lang="en-US" smtClean="0"/>
              <a:t>Introduction</a:t>
            </a:r>
          </a:p>
          <a:p>
            <a:r>
              <a:rPr lang="en-US" smtClean="0"/>
              <a:t>Differences of data</a:t>
            </a:r>
          </a:p>
          <a:p>
            <a:r>
              <a:rPr lang="en-US" smtClean="0"/>
              <a:t>Difference equations</a:t>
            </a:r>
          </a:p>
          <a:p>
            <a:r>
              <a:rPr lang="en-US" smtClean="0"/>
              <a:t>Functional equtions</a:t>
            </a:r>
          </a:p>
          <a:p>
            <a:r>
              <a:rPr lang="en-US" smtClean="0"/>
              <a:t>Quadratic growth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mtClean="0"/>
              <a:t>C14</a:t>
            </a:r>
            <a:endParaRPr lang="en-US"/>
          </a:p>
          <a:p>
            <a:r>
              <a:rPr lang="en-US" smtClean="0"/>
              <a:t>Introduction</a:t>
            </a:r>
            <a:endParaRPr lang="en-US"/>
          </a:p>
          <a:p>
            <a:r>
              <a:rPr lang="en-US" smtClean="0"/>
              <a:t>Basic concepts</a:t>
            </a:r>
          </a:p>
          <a:p>
            <a:r>
              <a:rPr lang="en-US" smtClean="0"/>
              <a:t>Difference equations</a:t>
            </a:r>
          </a:p>
          <a:p>
            <a:r>
              <a:rPr lang="en-US" smtClean="0"/>
              <a:t>Functional equations</a:t>
            </a:r>
          </a:p>
          <a:p>
            <a:r>
              <a:rPr lang="en-US" smtClean="0"/>
              <a:t>Geometric growth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smtClean="0"/>
              <a:t>15</a:t>
            </a:r>
          </a:p>
          <a:p>
            <a:r>
              <a:rPr lang="en-US" smtClean="0"/>
              <a:t>Introduction</a:t>
            </a:r>
          </a:p>
          <a:p>
            <a:r>
              <a:rPr lang="en-US" smtClean="0"/>
              <a:t>Polynomial functions</a:t>
            </a:r>
          </a:p>
          <a:p>
            <a:r>
              <a:rPr lang="en-US" smtClean="0"/>
              <a:t>Numpy array, linspace</a:t>
            </a:r>
          </a:p>
          <a:p>
            <a:r>
              <a:rPr lang="en-US" smtClean="0"/>
              <a:t>Numpy polynomial</a:t>
            </a:r>
          </a:p>
          <a:p>
            <a:r>
              <a:rPr lang="en-US" smtClean="0"/>
              <a:t>Numpy polyroots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SK5003 Pemrograman dalam Sains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2023-05-13 | 40132 | +62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76344D-F0A0-4571-8A46-68688683826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9" name="Subtitle 2"/>
          <p:cNvSpPr>
            <a:spLocks/>
          </p:cNvSpPr>
          <p:nvPr/>
        </p:nvSpPr>
        <p:spPr bwMode="auto">
          <a:xfrm>
            <a:off x="3581399" y="3105150"/>
            <a:ext cx="5105401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en-US" sz="2800" b="1" smtClean="0">
                <a:solidFill>
                  <a:schemeClr val="bg1"/>
                </a:solidFill>
                <a:latin typeface="Calibri" pitchFamily="34" charset="0"/>
              </a:rPr>
              <a:t>Model</a:t>
            </a:r>
            <a:endParaRPr lang="en-US" sz="2800" b="1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7790</TotalTime>
  <Words>1382</Words>
  <Application>Microsoft Office PowerPoint</Application>
  <PresentationFormat>On-screen Show (16:9)</PresentationFormat>
  <Paragraphs>345</Paragraphs>
  <Slides>58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0" baseType="lpstr">
      <vt:lpstr>Office Theme</vt:lpstr>
      <vt:lpstr>Equation</vt:lpstr>
      <vt:lpstr>Growth model https://github.com/dudung/sk5003-02-2022-2</vt:lpstr>
      <vt:lpstr>Silakan berdiskusi untuk kuliah hari ini di https://github.com/dudung/sk5003-02-2022-2/issues/10</vt:lpstr>
      <vt:lpstr>Kerangka</vt:lpstr>
      <vt:lpstr>Slide 4</vt:lpstr>
      <vt:lpstr>Minggu 9-10</vt:lpstr>
      <vt:lpstr>Referensi utama</vt:lpstr>
      <vt:lpstr>R1</vt:lpstr>
      <vt:lpstr>R1</vt:lpstr>
      <vt:lpstr>Slide 9</vt:lpstr>
      <vt:lpstr>Alur</vt:lpstr>
      <vt:lpstr>Slide 11</vt:lpstr>
      <vt:lpstr>Slide 12</vt:lpstr>
      <vt:lpstr>Fitting dengan kurva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Model diperlukan untuk membatasi</vt:lpstr>
      <vt:lpstr>Slide 23</vt:lpstr>
      <vt:lpstr>Data</vt:lpstr>
      <vt:lpstr>Fitting</vt:lpstr>
      <vt:lpstr>Slide 26</vt:lpstr>
      <vt:lpstr>Hasil</vt:lpstr>
      <vt:lpstr>Slide 28</vt:lpstr>
      <vt:lpstr>Kutipan</vt:lpstr>
      <vt:lpstr>What is model?</vt:lpstr>
      <vt:lpstr>Model statistik</vt:lpstr>
      <vt:lpstr>Struktur dasar</vt:lpstr>
      <vt:lpstr>Contoh model linier</vt:lpstr>
      <vt:lpstr>Slide 34</vt:lpstr>
      <vt:lpstr>Types of methods</vt:lpstr>
      <vt:lpstr>Difference equations</vt:lpstr>
      <vt:lpstr>Functional equations</vt:lpstr>
      <vt:lpstr>Slide 38</vt:lpstr>
      <vt:lpstr>Selisih antar data</vt:lpstr>
      <vt:lpstr>Persamaan</vt:lpstr>
      <vt:lpstr>Slide 41</vt:lpstr>
      <vt:lpstr>Slide 42</vt:lpstr>
      <vt:lpstr>Selisih antar data</vt:lpstr>
      <vt:lpstr>Persamaan</vt:lpstr>
      <vt:lpstr>Slide 45</vt:lpstr>
      <vt:lpstr>Slide 46</vt:lpstr>
      <vt:lpstr>Selisih (rasio) antar data</vt:lpstr>
      <vt:lpstr>Persamaan</vt:lpstr>
      <vt:lpstr>Slide 49</vt:lpstr>
      <vt:lpstr>Slide 50</vt:lpstr>
      <vt:lpstr>Selisih antar data</vt:lpstr>
      <vt:lpstr>Persamaan</vt:lpstr>
      <vt:lpstr>Dugaan</vt:lpstr>
      <vt:lpstr>Slide 54</vt:lpstr>
      <vt:lpstr>Tugas sebelum dan setelah kuliah</vt:lpstr>
      <vt:lpstr>Diskusi</vt:lpstr>
      <vt:lpstr>Tugas</vt:lpstr>
      <vt:lpstr>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Fisika | Teknologi Informasi dan Komunikasi</dc:title>
  <dc:creator>Sparisoma Viridi</dc:creator>
  <cp:lastModifiedBy>Sparisoma Viridi</cp:lastModifiedBy>
  <cp:revision>1344</cp:revision>
  <dcterms:created xsi:type="dcterms:W3CDTF">2012-12-06T09:55:31Z</dcterms:created>
  <dcterms:modified xsi:type="dcterms:W3CDTF">2023-05-12T23:57:14Z</dcterms:modified>
</cp:coreProperties>
</file>