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87" r:id="rId12"/>
    <p:sldId id="266" r:id="rId13"/>
    <p:sldId id="288" r:id="rId14"/>
    <p:sldId id="282" r:id="rId15"/>
    <p:sldId id="277" r:id="rId16"/>
    <p:sldId id="283" r:id="rId17"/>
    <p:sldId id="278" r:id="rId18"/>
    <p:sldId id="279" r:id="rId19"/>
    <p:sldId id="280" r:id="rId20"/>
    <p:sldId id="281" r:id="rId21"/>
    <p:sldId id="284" r:id="rId22"/>
    <p:sldId id="285" r:id="rId23"/>
    <p:sldId id="289" r:id="rId24"/>
    <p:sldId id="290" r:id="rId25"/>
    <p:sldId id="291" r:id="rId26"/>
    <p:sldId id="286" r:id="rId27"/>
    <p:sldId id="267" r:id="rId28"/>
    <p:sldId id="268" r:id="rId29"/>
    <p:sldId id="269" r:id="rId30"/>
    <p:sldId id="270" r:id="rId31"/>
    <p:sldId id="271" r:id="rId32"/>
    <p:sldId id="272" r:id="rId33"/>
    <p:sldId id="273" r:id="rId34"/>
    <p:sldId id="274" r:id="rId35"/>
  </p:sldIdLst>
  <p:sldSz cx="9144000" cy="5143500" type="screen16x9"/>
  <p:notesSz cx="9144000" cy="5143500"/>
  <p:defaultTex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5F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8" d="100"/>
          <a:sy n="138" d="100"/>
        </p:scale>
        <p:origin x="300" y="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8:22.901"/>
    </inkml:context>
    <inkml:brush xml:id="br0">
      <inkml:brushProperty name="width" value="0.2" units="cm"/>
      <inkml:brushProperty name="height" value="0.2" units="cm"/>
      <inkml:brushProperty name="color" value="#008C3A"/>
    </inkml:brush>
  </inkml:definitions>
  <inkml:trace contextRef="#ctx0" brushRef="#br0">1 480 24575,'1'24'0,"1"0"0,1 0 0,1 0 0,1-1 0,13 35 0,52 111 0,-36-94 0,-26-55 0,-4-9 0,1 0 0,0-1 0,0 1 0,1-1 0,8 9 0,-14-18 0,0-1 0,1 1 0,-1-1 0,0 1 0,1-1 0,-1 1 0,1-1 0,-1 0 0,1 1 0,-1-1 0,1 0 0,-1 1 0,1-1 0,-1 0 0,1 0 0,-1 1 0,1-1 0,0 0 0,-1 0 0,1 0 0,-1 0 0,1 0 0,0 0 0,-1 0 0,1 0 0,-1 0 0,2 0 0,-1-1 0,0 1 0,0-1 0,0 0 0,0 0 0,0 1 0,0-1 0,0 0 0,0 0 0,-1 0 0,1 0 0,0 0 0,1-2 0,15-38 0,-15 35 0,42-108 0,4 2 0,72-122 0,-69 150 0,3 1 0,4 3 0,77-80 0,-112 135-682,28-22-1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57.771"/>
    </inkml:context>
    <inkml:brush xml:id="br0">
      <inkml:brushProperty name="width" value="0.2" units="cm"/>
      <inkml:brushProperty name="height" value="0.2" units="cm"/>
      <inkml:brushProperty name="color" value="#E71224"/>
    </inkml:brush>
  </inkml:definitions>
  <inkml:trace contextRef="#ctx0" brushRef="#br0">1 1 24575,'1'2'0,"5"9"0,7 8 0,9 14 0,15 16 0,11 13 0,11 11 0,9 10 0,10 4 0,0-1 0,-5-11 0,-7-12 0,-13-15 0,-13-15 0,-8-10 0,-11-8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57.772"/>
    </inkml:context>
    <inkml:brush xml:id="br0">
      <inkml:brushProperty name="width" value="0.2" units="cm"/>
      <inkml:brushProperty name="height" value="0.2" units="cm"/>
      <inkml:brushProperty name="color" value="#E71224"/>
    </inkml:brush>
  </inkml:definitions>
  <inkml:trace contextRef="#ctx0" brushRef="#br0">777 0 24575,'0'5'0,"0"-1"0,-1 0 0,0 0 0,0 0 0,0 0 0,0 0 0,-1 0 0,-4 7 0,-20 30 0,17-27 0,-22 27 0,0 0 0,-63 59 0,-88 58 0,-23-22 339,19-15-2043</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57.988"/>
    </inkml:context>
    <inkml:brush xml:id="br0">
      <inkml:brushProperty name="width" value="0.2" units="cm"/>
      <inkml:brushProperty name="height" value="0.2" units="cm"/>
      <inkml:brushProperty name="color" value="#E71224"/>
    </inkml:brush>
  </inkml:definitions>
  <inkml:trace contextRef="#ctx0" brushRef="#br0">1 1 24575,'1'2'0,"5"9"0,7 8 0,9 14 0,15 16 0,11 13 0,11 11 0,9 10 0,10 4 0,0-1 0,-5-11 0,-7-12 0,-13-15 0,-13-15 0,-8-10 0,-11-8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57.989"/>
    </inkml:context>
    <inkml:brush xml:id="br0">
      <inkml:brushProperty name="width" value="0.2" units="cm"/>
      <inkml:brushProperty name="height" value="0.2" units="cm"/>
      <inkml:brushProperty name="color" value="#E71224"/>
    </inkml:brush>
  </inkml:definitions>
  <inkml:trace contextRef="#ctx0" brushRef="#br0">777 0 24575,'0'5'0,"0"-1"0,-1 0 0,0 0 0,0 0 0,0 0 0,0 0 0,-1 0 0,-4 7 0,-20 30 0,17-27 0,-22 27 0,0 0 0,-63 59 0,-88 58 0,-23-22 339,19-15-2043</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58.373"/>
    </inkml:context>
    <inkml:brush xml:id="br0">
      <inkml:brushProperty name="width" value="0.2" units="cm"/>
      <inkml:brushProperty name="height" value="0.2" units="cm"/>
      <inkml:brushProperty name="color" value="#E71224"/>
    </inkml:brush>
  </inkml:definitions>
  <inkml:trace contextRef="#ctx0" brushRef="#br0">1 1 24575,'1'2'0,"5"9"0,7 8 0,9 14 0,15 16 0,11 13 0,11 11 0,9 10 0,10 4 0,0-1 0,-5-11 0,-7-12 0,-13-15 0,-13-15 0,-8-10 0,-11-8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58.374"/>
    </inkml:context>
    <inkml:brush xml:id="br0">
      <inkml:brushProperty name="width" value="0.2" units="cm"/>
      <inkml:brushProperty name="height" value="0.2" units="cm"/>
      <inkml:brushProperty name="color" value="#E71224"/>
    </inkml:brush>
  </inkml:definitions>
  <inkml:trace contextRef="#ctx0" brushRef="#br0">777 0 24575,'0'5'0,"0"-1"0,-1 0 0,0 0 0,0 0 0,0 0 0,0 0 0,-1 0 0,-4 7 0,-20 30 0,17-27 0,-22 27 0,0 0 0,-63 59 0,-88 58 0,-23-22 339,19-15-2043</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9:00:14.945"/>
    </inkml:context>
    <inkml:brush xml:id="br0">
      <inkml:brushProperty name="width" value="0.2" units="cm"/>
      <inkml:brushProperty name="height" value="0.2" units="cm"/>
      <inkml:brushProperty name="color" value="#E71224"/>
    </inkml:brush>
  </inkml:definitions>
  <inkml:trace contextRef="#ctx0" brushRef="#br0">1 1 24575,'1'2'0,"5"9"0,7 8 0,9 14 0,15 16 0,11 13 0,11 11 0,9 10 0,10 4 0,0-1 0,-5-11 0,-7-12 0,-13-15 0,-13-15 0,-8-10 0,-11-8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9:00:14.946"/>
    </inkml:context>
    <inkml:brush xml:id="br0">
      <inkml:brushProperty name="width" value="0.2" units="cm"/>
      <inkml:brushProperty name="height" value="0.2" units="cm"/>
      <inkml:brushProperty name="color" value="#E71224"/>
    </inkml:brush>
  </inkml:definitions>
  <inkml:trace contextRef="#ctx0" brushRef="#br0">777 0 24575,'0'5'0,"0"-1"0,-1 0 0,0 0 0,0 0 0,0 0 0,0 0 0,-1 0 0,-4 7 0,-20 30 0,17-27 0,-22 27 0,0 0 0,-63 59 0,-88 58 0,-23-22 339,19-15-2043</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8:41.656"/>
    </inkml:context>
    <inkml:brush xml:id="br0">
      <inkml:brushProperty name="width" value="0.2" units="cm"/>
      <inkml:brushProperty name="height" value="0.2" units="cm"/>
      <inkml:brushProperty name="color" value="#008C3A"/>
    </inkml:brush>
  </inkml:definitions>
  <inkml:trace contextRef="#ctx0" brushRef="#br0">1 480 24575,'1'24'0,"1"0"0,1 0 0,1 0 0,1-1 0,13 35 0,52 111 0,-36-94 0,-26-55 0,-4-9 0,1 0 0,0-1 0,0 1 0,1-1 0,8 9 0,-14-18 0,0-1 0,1 1 0,-1-1 0,0 1 0,1-1 0,-1 1 0,1-1 0,-1 0 0,1 1 0,-1-1 0,1 0 0,-1 1 0,1-1 0,-1 0 0,1 0 0,-1 1 0,1-1 0,0 0 0,-1 0 0,1 0 0,-1 0 0,1 0 0,0 0 0,-1 0 0,1 0 0,-1 0 0,2 0 0,-1-1 0,0 1 0,0-1 0,0 0 0,0 0 0,0 1 0,0-1 0,0 0 0,0 0 0,-1 0 0,1 0 0,0 0 0,1-2 0,15-38 0,-15 35 0,42-108 0,4 2 0,72-122 0,-69 150 0,3 1 0,4 3 0,77-80 0,-112 135-682,28-22-1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8:43.069"/>
    </inkml:context>
    <inkml:brush xml:id="br0">
      <inkml:brushProperty name="width" value="0.2" units="cm"/>
      <inkml:brushProperty name="height" value="0.2" units="cm"/>
      <inkml:brushProperty name="color" value="#008C3A"/>
    </inkml:brush>
  </inkml:definitions>
  <inkml:trace contextRef="#ctx0" brushRef="#br0">1 480 24575,'1'24'0,"1"0"0,1 0 0,1 0 0,1-1 0,13 35 0,52 111 0,-36-94 0,-26-55 0,-4-9 0,1 0 0,0-1 0,0 1 0,1-1 0,8 9 0,-14-18 0,0-1 0,1 1 0,-1-1 0,0 1 0,1-1 0,-1 1 0,1-1 0,-1 0 0,1 1 0,-1-1 0,1 0 0,-1 1 0,1-1 0,-1 0 0,1 0 0,-1 1 0,1-1 0,0 0 0,-1 0 0,1 0 0,-1 0 0,1 0 0,0 0 0,-1 0 0,1 0 0,-1 0 0,2 0 0,-1-1 0,0 1 0,0-1 0,0 0 0,0 0 0,0 1 0,0-1 0,0 0 0,0 0 0,-1 0 0,1 0 0,0 0 0,1-2 0,15-38 0,-15 35 0,42-108 0,4 2 0,72-122 0,-69 150 0,3 1 0,4 3 0,77-80 0,-112 135-682,28-22-1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8:43.283"/>
    </inkml:context>
    <inkml:brush xml:id="br0">
      <inkml:brushProperty name="width" value="0.2" units="cm"/>
      <inkml:brushProperty name="height" value="0.2" units="cm"/>
      <inkml:brushProperty name="color" value="#008C3A"/>
    </inkml:brush>
  </inkml:definitions>
  <inkml:trace contextRef="#ctx0" brushRef="#br0">1 480 24575,'1'24'0,"1"0"0,1 0 0,1 0 0,1-1 0,13 35 0,52 111 0,-36-94 0,-26-55 0,-4-9 0,1 0 0,0-1 0,0 1 0,1-1 0,8 9 0,-14-18 0,0-1 0,1 1 0,-1-1 0,0 1 0,1-1 0,-1 1 0,1-1 0,-1 0 0,1 1 0,-1-1 0,1 0 0,-1 1 0,1-1 0,-1 0 0,1 0 0,-1 1 0,1-1 0,0 0 0,-1 0 0,1 0 0,-1 0 0,1 0 0,0 0 0,-1 0 0,1 0 0,-1 0 0,2 0 0,-1-1 0,0 1 0,0-1 0,0 0 0,0 0 0,0 1 0,0-1 0,0 0 0,0 0 0,-1 0 0,1 0 0,0 0 0,1-2 0,15-38 0,-15 35 0,42-108 0,4 2 0,72-122 0,-69 150 0,3 1 0,4 3 0,77-80 0,-112 135-682,28-22-1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8:43.964"/>
    </inkml:context>
    <inkml:brush xml:id="br0">
      <inkml:brushProperty name="width" value="0.2" units="cm"/>
      <inkml:brushProperty name="height" value="0.2" units="cm"/>
      <inkml:brushProperty name="color" value="#008C3A"/>
    </inkml:brush>
  </inkml:definitions>
  <inkml:trace contextRef="#ctx0" brushRef="#br0">1 480 24575,'1'24'0,"1"0"0,1 0 0,1 0 0,1-1 0,13 35 0,52 111 0,-36-94 0,-26-55 0,-4-9 0,1 0 0,0-1 0,0 1 0,1-1 0,8 9 0,-14-18 0,0-1 0,1 1 0,-1-1 0,0 1 0,1-1 0,-1 1 0,1-1 0,-1 0 0,1 1 0,-1-1 0,1 0 0,-1 1 0,1-1 0,-1 0 0,1 0 0,-1 1 0,1-1 0,0 0 0,-1 0 0,1 0 0,-1 0 0,1 0 0,0 0 0,-1 0 0,1 0 0,-1 0 0,2 0 0,-1-1 0,0 1 0,0-1 0,0 0 0,0 0 0,0 1 0,0-1 0,0 0 0,0 0 0,-1 0 0,1 0 0,0 0 0,1-2 0,15-38 0,-15 35 0,42-108 0,4 2 0,72-122 0,-69 150 0,3 1 0,4 3 0,77-80 0,-112 135-682,28-22-1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27.940"/>
    </inkml:context>
    <inkml:brush xml:id="br0">
      <inkml:brushProperty name="width" value="0.2" units="cm"/>
      <inkml:brushProperty name="height" value="0.2" units="cm"/>
      <inkml:brushProperty name="color" value="#E71224"/>
    </inkml:brush>
  </inkml:definitions>
  <inkml:trace contextRef="#ctx0" brushRef="#br0">1 1 24575,'1'2'0,"5"9"0,7 8 0,9 14 0,15 16 0,11 13 0,11 11 0,9 10 0,10 4 0,0-1 0,-5-11 0,-7-12 0,-13-15 0,-13-15 0,-8-10 0,-11-8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30.154"/>
    </inkml:context>
    <inkml:brush xml:id="br0">
      <inkml:brushProperty name="width" value="0.2" units="cm"/>
      <inkml:brushProperty name="height" value="0.2" units="cm"/>
      <inkml:brushProperty name="color" value="#E71224"/>
    </inkml:brush>
  </inkml:definitions>
  <inkml:trace contextRef="#ctx0" brushRef="#br0">777 0 24575,'0'5'0,"0"-1"0,-1 0 0,0 0 0,0 0 0,0 0 0,0 0 0,-1 0 0,-4 7 0,-20 30 0,17-27 0,-22 27 0,0 0 0,-63 59 0,-88 58 0,-23-22 339,19-15-2043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57.477"/>
    </inkml:context>
    <inkml:brush xml:id="br0">
      <inkml:brushProperty name="width" value="0.2" units="cm"/>
      <inkml:brushProperty name="height" value="0.2" units="cm"/>
      <inkml:brushProperty name="color" value="#E71224"/>
    </inkml:brush>
  </inkml:definitions>
  <inkml:trace contextRef="#ctx0" brushRef="#br0">1 1 24575,'1'2'0,"5"9"0,7 8 0,9 14 0,15 16 0,11 13 0,11 11 0,9 10 0,10 4 0,0-1 0,-5-11 0,-7-12 0,-13-15 0,-13-15 0,-8-10 0,-11-8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5-09T08:59:57.478"/>
    </inkml:context>
    <inkml:brush xml:id="br0">
      <inkml:brushProperty name="width" value="0.2" units="cm"/>
      <inkml:brushProperty name="height" value="0.2" units="cm"/>
      <inkml:brushProperty name="color" value="#E71224"/>
    </inkml:brush>
  </inkml:definitions>
  <inkml:trace contextRef="#ctx0" brushRef="#br0">777 0 24575,'0'5'0,"0"-1"0,-1 0 0,0 0 0,0 0 0,0 0 0,0 0 0,-1 0 0,-4 7 0,-20 30 0,17-27 0,-22 27 0,0 0 0,-63 59 0,-88 58 0,-23-22 339,19-15-2043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180013" y="0"/>
            <a:ext cx="3962400" cy="257175"/>
          </a:xfrm>
          <a:prstGeom prst="rect">
            <a:avLst/>
          </a:prstGeom>
        </p:spPr>
        <p:txBody>
          <a:bodyPr vert="horz" lIns="91440" tIns="45720" rIns="91440" bIns="45720" rtlCol="0"/>
          <a:lstStyle>
            <a:lvl1pPr algn="r">
              <a:defRPr sz="1200"/>
            </a:lvl1pPr>
          </a:lstStyle>
          <a:p>
            <a:fld id="{2BEC4DA8-DD00-4546-B201-F537A5D85EDC}" type="datetimeFigureOut">
              <a:rPr lang="de-DE" smtClean="0"/>
              <a:t>11.05.2023</a:t>
            </a:fld>
            <a:endParaRPr lang="de-DE"/>
          </a:p>
        </p:txBody>
      </p:sp>
      <p:sp>
        <p:nvSpPr>
          <p:cNvPr id="4" name="Folienbildplatzhalter 3"/>
          <p:cNvSpPr>
            <a:spLocks noGrp="1" noRot="1" noChangeAspect="1"/>
          </p:cNvSpPr>
          <p:nvPr>
            <p:ph type="sldImg" idx="2"/>
          </p:nvPr>
        </p:nvSpPr>
        <p:spPr>
          <a:xfrm>
            <a:off x="3028950" y="642938"/>
            <a:ext cx="3086100" cy="17367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14400" y="2474913"/>
            <a:ext cx="7315200" cy="20256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4886325"/>
            <a:ext cx="3962400" cy="25717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180013" y="4886325"/>
            <a:ext cx="3962400" cy="257175"/>
          </a:xfrm>
          <a:prstGeom prst="rect">
            <a:avLst/>
          </a:prstGeom>
        </p:spPr>
        <p:txBody>
          <a:bodyPr vert="horz" lIns="91440" tIns="45720" rIns="91440" bIns="45720" rtlCol="0" anchor="b"/>
          <a:lstStyle>
            <a:lvl1pPr algn="r">
              <a:defRPr sz="1200"/>
            </a:lvl1pPr>
          </a:lstStyle>
          <a:p>
            <a:fld id="{F3D14C73-1946-4965-9D03-3977AC7E91E6}" type="slidenum">
              <a:rPr lang="de-DE" smtClean="0"/>
              <a:t>‹Nr.›</a:t>
            </a:fld>
            <a:endParaRPr lang="de-DE"/>
          </a:p>
        </p:txBody>
      </p:sp>
    </p:spTree>
    <p:extLst>
      <p:ext uri="{BB962C8B-B14F-4D97-AF65-F5344CB8AC3E}">
        <p14:creationId xmlns:p14="http://schemas.microsoft.com/office/powerpoint/2010/main" val="1366008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3D14C73-1946-4965-9D03-3977AC7E91E6}" type="slidenum">
              <a:rPr lang="de-DE" smtClean="0"/>
              <a:t>13</a:t>
            </a:fld>
            <a:endParaRPr lang="de-DE"/>
          </a:p>
        </p:txBody>
      </p:sp>
    </p:spTree>
    <p:extLst>
      <p:ext uri="{BB962C8B-B14F-4D97-AF65-F5344CB8AC3E}">
        <p14:creationId xmlns:p14="http://schemas.microsoft.com/office/powerpoint/2010/main" val="111999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3D14C73-1946-4965-9D03-3977AC7E91E6}" type="slidenum">
              <a:rPr lang="de-DE" smtClean="0"/>
              <a:t>19</a:t>
            </a:fld>
            <a:endParaRPr lang="de-DE"/>
          </a:p>
        </p:txBody>
      </p:sp>
    </p:spTree>
    <p:extLst>
      <p:ext uri="{BB962C8B-B14F-4D97-AF65-F5344CB8AC3E}">
        <p14:creationId xmlns:p14="http://schemas.microsoft.com/office/powerpoint/2010/main" val="336049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3D14C73-1946-4965-9D03-3977AC7E91E6}" type="slidenum">
              <a:rPr lang="de-DE" smtClean="0"/>
              <a:t>20</a:t>
            </a:fld>
            <a:endParaRPr lang="de-DE"/>
          </a:p>
        </p:txBody>
      </p:sp>
    </p:spTree>
    <p:extLst>
      <p:ext uri="{BB962C8B-B14F-4D97-AF65-F5344CB8AC3E}">
        <p14:creationId xmlns:p14="http://schemas.microsoft.com/office/powerpoint/2010/main" val="2633436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3D14C73-1946-4965-9D03-3977AC7E91E6}" type="slidenum">
              <a:rPr lang="de-DE" smtClean="0"/>
              <a:t>21</a:t>
            </a:fld>
            <a:endParaRPr lang="de-DE"/>
          </a:p>
        </p:txBody>
      </p:sp>
    </p:spTree>
    <p:extLst>
      <p:ext uri="{BB962C8B-B14F-4D97-AF65-F5344CB8AC3E}">
        <p14:creationId xmlns:p14="http://schemas.microsoft.com/office/powerpoint/2010/main" val="2800972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3D14C73-1946-4965-9D03-3977AC7E91E6}" type="slidenum">
              <a:rPr lang="de-DE" smtClean="0"/>
              <a:t>22</a:t>
            </a:fld>
            <a:endParaRPr lang="de-DE"/>
          </a:p>
        </p:txBody>
      </p:sp>
    </p:spTree>
    <p:extLst>
      <p:ext uri="{BB962C8B-B14F-4D97-AF65-F5344CB8AC3E}">
        <p14:creationId xmlns:p14="http://schemas.microsoft.com/office/powerpoint/2010/main" val="570633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3D14C73-1946-4965-9D03-3977AC7E91E6}" type="slidenum">
              <a:rPr lang="de-DE" smtClean="0"/>
              <a:t>23</a:t>
            </a:fld>
            <a:endParaRPr lang="de-DE"/>
          </a:p>
        </p:txBody>
      </p:sp>
    </p:spTree>
    <p:extLst>
      <p:ext uri="{BB962C8B-B14F-4D97-AF65-F5344CB8AC3E}">
        <p14:creationId xmlns:p14="http://schemas.microsoft.com/office/powerpoint/2010/main" val="50917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3D14C73-1946-4965-9D03-3977AC7E91E6}" type="slidenum">
              <a:rPr lang="de-DE" smtClean="0"/>
              <a:t>24</a:t>
            </a:fld>
            <a:endParaRPr lang="de-DE"/>
          </a:p>
        </p:txBody>
      </p:sp>
    </p:spTree>
    <p:extLst>
      <p:ext uri="{BB962C8B-B14F-4D97-AF65-F5344CB8AC3E}">
        <p14:creationId xmlns:p14="http://schemas.microsoft.com/office/powerpoint/2010/main" val="3776111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3D14C73-1946-4965-9D03-3977AC7E91E6}" type="slidenum">
              <a:rPr lang="de-DE" smtClean="0"/>
              <a:t>25</a:t>
            </a:fld>
            <a:endParaRPr lang="de-DE"/>
          </a:p>
        </p:txBody>
      </p:sp>
    </p:spTree>
    <p:extLst>
      <p:ext uri="{BB962C8B-B14F-4D97-AF65-F5344CB8AC3E}">
        <p14:creationId xmlns:p14="http://schemas.microsoft.com/office/powerpoint/2010/main" val="3751960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3D14C73-1946-4965-9D03-3977AC7E91E6}" type="slidenum">
              <a:rPr lang="de-DE" smtClean="0"/>
              <a:t>26</a:t>
            </a:fld>
            <a:endParaRPr lang="de-DE"/>
          </a:p>
        </p:txBody>
      </p:sp>
    </p:spTree>
    <p:extLst>
      <p:ext uri="{BB962C8B-B14F-4D97-AF65-F5344CB8AC3E}">
        <p14:creationId xmlns:p14="http://schemas.microsoft.com/office/powerpoint/2010/main" val="2935165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Leer" type="blank" userDrawn="1">
  <p:cSld name="BLANK">
    <p:spTree>
      <p:nvGrpSpPr>
        <p:cNvPr id="1" name=""/>
        <p:cNvGrpSpPr/>
        <p:nvPr/>
      </p:nvGrpSpPr>
      <p:grpSpPr bwMode="auto">
        <a:xfrm>
          <a:off x="0" y="0"/>
          <a:ext cx="0" cy="0"/>
          <a:chOff x="0" y="0"/>
          <a:chExt cx="0" cy="0"/>
        </a:xfrm>
      </p:grpSpPr>
      <p:sp>
        <p:nvSpPr>
          <p:cNvPr id="57" name="Google Shape;57;p14"/>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58" name="Google Shape;58;p14"/>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59" name="Google Shape;59;p14"/>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PhAnim="0" matchingName="Bild mit Überschrift" type="picTx" userDrawn="1">
  <p:cSld name="PICTURE_WITH_CAPTION_TEXT">
    <p:spTree>
      <p:nvGrpSpPr>
        <p:cNvPr id="1" name=""/>
        <p:cNvGrpSpPr/>
        <p:nvPr/>
      </p:nvGrpSpPr>
      <p:grpSpPr bwMode="auto">
        <a:xfrm>
          <a:off x="0" y="0"/>
          <a:ext cx="0" cy="0"/>
          <a:chOff x="0" y="0"/>
          <a:chExt cx="0" cy="0"/>
        </a:xfrm>
      </p:grpSpPr>
      <p:sp>
        <p:nvSpPr>
          <p:cNvPr id="112" name="Google Shape;112;p23"/>
          <p:cNvSpPr txBox="1">
            <a:spLocks noGrp="1"/>
          </p:cNvSpPr>
          <p:nvPr>
            <p:ph type="title"/>
          </p:nvPr>
        </p:nvSpPr>
        <p:spPr bwMode="auto">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113" name="Google Shape;113;p23"/>
          <p:cNvSpPr>
            <a:spLocks noGrp="1"/>
          </p:cNvSpPr>
          <p:nvPr>
            <p:ph type="pic" idx="2"/>
          </p:nvPr>
        </p:nvSpPr>
        <p:spPr bwMode="auto">
          <a:xfrm>
            <a:off x="3887391" y="740569"/>
            <a:ext cx="4629150" cy="3655219"/>
          </a:xfrm>
          <a:prstGeom prst="rect">
            <a:avLst/>
          </a:prstGeom>
          <a:noFill/>
          <a:ln>
            <a:noFill/>
          </a:ln>
        </p:spPr>
      </p:sp>
      <p:sp>
        <p:nvSpPr>
          <p:cNvPr id="114" name="Google Shape;114;p23"/>
          <p:cNvSpPr txBox="1">
            <a:spLocks noGrp="1"/>
          </p:cNvSpPr>
          <p:nvPr>
            <p:ph type="body" idx="1"/>
          </p:nvPr>
        </p:nvSpPr>
        <p:spPr bwMode="auto">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pPr>
              <a:defRPr/>
            </a:pPr>
            <a:endParaRPr/>
          </a:p>
        </p:txBody>
      </p:sp>
      <p:sp>
        <p:nvSpPr>
          <p:cNvPr id="115" name="Google Shape;115;p23"/>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16" name="Google Shape;116;p23"/>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17" name="Google Shape;117;p23"/>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PhAnim="0" matchingName="Titel und vertikaler Text" type="vertTx" userDrawn="1">
  <p:cSld name="VERTICAL_TEXT">
    <p:spTree>
      <p:nvGrpSpPr>
        <p:cNvPr id="1" name=""/>
        <p:cNvGrpSpPr/>
        <p:nvPr/>
      </p:nvGrpSpPr>
      <p:grpSpPr bwMode="auto">
        <a:xfrm>
          <a:off x="0" y="0"/>
          <a:ext cx="0" cy="0"/>
          <a:chOff x="0" y="0"/>
          <a:chExt cx="0" cy="0"/>
        </a:xfrm>
      </p:grpSpPr>
      <p:sp>
        <p:nvSpPr>
          <p:cNvPr id="119" name="Google Shape;119;p24"/>
          <p:cNvSpPr txBox="1">
            <a:spLocks noGrp="1"/>
          </p:cNvSpPr>
          <p:nvPr>
            <p:ph type="title"/>
          </p:nvPr>
        </p:nvSpPr>
        <p:spPr bwMode="auto">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120" name="Google Shape;120;p24"/>
          <p:cNvSpPr txBox="1">
            <a:spLocks noGrp="1"/>
          </p:cNvSpPr>
          <p:nvPr>
            <p:ph type="body" idx="1"/>
          </p:nvPr>
        </p:nvSpPr>
        <p:spPr bwMode="auto">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pPr>
              <a:defRPr/>
            </a:pPr>
            <a:endParaRPr/>
          </a:p>
        </p:txBody>
      </p:sp>
      <p:sp>
        <p:nvSpPr>
          <p:cNvPr id="121" name="Google Shape;121;p24"/>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22" name="Google Shape;122;p24"/>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23" name="Google Shape;123;p24"/>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PhAnim="0" matchingName="Vertikaler Titel und Text" type="vertTitleAndTx" userDrawn="1">
  <p:cSld name="VERTICAL_TITLE_AND_VERTICAL_TEXT">
    <p:spTree>
      <p:nvGrpSpPr>
        <p:cNvPr id="1" name=""/>
        <p:cNvGrpSpPr/>
        <p:nvPr/>
      </p:nvGrpSpPr>
      <p:grpSpPr bwMode="auto">
        <a:xfrm>
          <a:off x="0" y="0"/>
          <a:ext cx="0" cy="0"/>
          <a:chOff x="0" y="0"/>
          <a:chExt cx="0" cy="0"/>
        </a:xfrm>
      </p:grpSpPr>
      <p:sp>
        <p:nvSpPr>
          <p:cNvPr id="125" name="Google Shape;125;p25"/>
          <p:cNvSpPr txBox="1">
            <a:spLocks noGrp="1"/>
          </p:cNvSpPr>
          <p:nvPr>
            <p:ph type="title"/>
          </p:nvPr>
        </p:nvSpPr>
        <p:spPr bwMode="auto">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126" name="Google Shape;126;p25"/>
          <p:cNvSpPr txBox="1">
            <a:spLocks noGrp="1"/>
          </p:cNvSpPr>
          <p:nvPr>
            <p:ph type="body" idx="1"/>
          </p:nvPr>
        </p:nvSpPr>
        <p:spPr bwMode="auto">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pPr>
              <a:defRPr/>
            </a:pPr>
            <a:endParaRPr/>
          </a:p>
        </p:txBody>
      </p:sp>
      <p:sp>
        <p:nvSpPr>
          <p:cNvPr id="127" name="Google Shape;127;p25"/>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28" name="Google Shape;128;p25"/>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29" name="Google Shape;129;p25"/>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PhAnim="0" userDrawn="1">
  <p:cSld name="Folie">
    <p:spTree>
      <p:nvGrpSpPr>
        <p:cNvPr id="1" name=""/>
        <p:cNvGrpSpPr/>
        <p:nvPr/>
      </p:nvGrpSpPr>
      <p:grpSpPr bwMode="auto">
        <a:xfrm>
          <a:off x="0" y="0"/>
          <a:ext cx="0" cy="0"/>
          <a:chOff x="0" y="0"/>
          <a:chExt cx="0" cy="0"/>
        </a:xfrm>
      </p:grpSpPr>
      <p:pic>
        <p:nvPicPr>
          <p:cNvPr id="1026" name="Picture 2" descr="http://www.hu-berlin.de/hu-intern/design/downloads/siegel/siegel/internet/husiegel_bw.gif"/>
          <p:cNvPicPr>
            <a:picLocks noChangeAspect="1" noChangeArrowheads="1"/>
          </p:cNvPicPr>
          <p:nvPr userDrawn="1"/>
        </p:nvPicPr>
        <p:blipFill>
          <a:blip r:embed="rId2"/>
          <a:stretch/>
        </p:blipFill>
        <p:spPr bwMode="auto">
          <a:xfrm>
            <a:off x="8464139" y="4578935"/>
            <a:ext cx="572357" cy="540061"/>
          </a:xfrm>
          <a:prstGeom prst="rect">
            <a:avLst/>
          </a:prstGeom>
          <a:noFill/>
        </p:spPr>
      </p:pic>
      <p:cxnSp>
        <p:nvCxnSpPr>
          <p:cNvPr id="7" name="Gerade Verbindung 6"/>
          <p:cNvCxnSpPr>
            <a:cxnSpLocks/>
          </p:cNvCxnSpPr>
          <p:nvPr userDrawn="1"/>
        </p:nvCxnSpPr>
        <p:spPr bwMode="auto">
          <a:xfrm>
            <a:off x="107504" y="4731990"/>
            <a:ext cx="820891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Foliennummernplatzhalter 3"/>
          <p:cNvSpPr>
            <a:spLocks noGrp="1"/>
          </p:cNvSpPr>
          <p:nvPr>
            <p:ph type="sldNum" sz="quarter" idx="4"/>
          </p:nvPr>
        </p:nvSpPr>
        <p:spPr bwMode="auto">
          <a:xfrm>
            <a:off x="7733302" y="4771392"/>
            <a:ext cx="658415" cy="248949"/>
          </a:xfrm>
          <a:prstGeom prst="rect">
            <a:avLst/>
          </a:prstGeom>
        </p:spPr>
        <p:txBody>
          <a:bodyPr/>
          <a:lstStyle>
            <a:lvl1pPr>
              <a:defRPr sz="1200">
                <a:solidFill>
                  <a:schemeClr val="tx1">
                    <a:lumMod val="50000"/>
                    <a:lumOff val="50000"/>
                  </a:schemeClr>
                </a:solidFill>
              </a:defRPr>
            </a:lvl1pPr>
          </a:lstStyle>
          <a:p>
            <a:pPr>
              <a:defRPr/>
            </a:pPr>
            <a:fld id="{3F62B840-10FE-4F99-8E36-B3F43D6E7F12}" type="slidenum">
              <a:rPr lang="de-DE"/>
              <a:t>‹Nr.›</a:t>
            </a:fld>
            <a:endParaRPr lang="de-DE"/>
          </a:p>
        </p:txBody>
      </p:sp>
      <p:pic>
        <p:nvPicPr>
          <p:cNvPr id="8" name="Grafik 7"/>
          <p:cNvPicPr>
            <a:picLocks noChangeAspect="1"/>
          </p:cNvPicPr>
          <p:nvPr userDrawn="1"/>
        </p:nvPicPr>
        <p:blipFill>
          <a:blip r:embed="rId3"/>
          <a:stretch/>
        </p:blipFill>
        <p:spPr bwMode="auto">
          <a:xfrm>
            <a:off x="89503" y="4785387"/>
            <a:ext cx="587087" cy="216634"/>
          </a:xfrm>
          <a:prstGeom prst="rect">
            <a:avLst/>
          </a:prstGeom>
        </p:spPr>
      </p:pic>
      <p:sp>
        <p:nvSpPr>
          <p:cNvPr id="10" name="Fußzeilenplatzhalter 2"/>
          <p:cNvSpPr txBox="1"/>
          <p:nvPr userDrawn="1"/>
        </p:nvSpPr>
        <p:spPr bwMode="auto">
          <a:xfrm>
            <a:off x="35496" y="4982074"/>
            <a:ext cx="864096" cy="136922"/>
          </a:xfrm>
          <a:prstGeom prst="rect">
            <a:avLst/>
          </a:prstGeom>
        </p:spPr>
        <p:txBody>
          <a:bodyPr/>
          <a:lstStyle>
            <a:defPPr>
              <a:defRPr lang="de-DE"/>
            </a:defPPr>
            <a:lvl1pPr marL="0" algn="l" defTabSz="914400">
              <a:defRPr sz="1400">
                <a:solidFill>
                  <a:schemeClr val="tx1">
                    <a:lumMod val="50000"/>
                    <a:lumOff val="50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de-DE" sz="700"/>
              <a:t>except images</a:t>
            </a:r>
          </a:p>
        </p:txBody>
      </p:sp>
      <p:sp>
        <p:nvSpPr>
          <p:cNvPr id="12" name="Fußzeilenplatzhalter 2"/>
          <p:cNvSpPr txBox="1"/>
          <p:nvPr userDrawn="1"/>
        </p:nvSpPr>
        <p:spPr bwMode="auto">
          <a:xfrm>
            <a:off x="824313" y="4776691"/>
            <a:ext cx="6552728" cy="273844"/>
          </a:xfrm>
          <a:prstGeom prst="rect">
            <a:avLst/>
          </a:prstGeom>
        </p:spPr>
        <p:txBody>
          <a:bodyPr/>
          <a:lstStyle>
            <a:defPPr>
              <a:defRPr lang="de-DE"/>
            </a:defPPr>
            <a:lvl1pPr marL="0" algn="l" defTabSz="914400">
              <a:defRPr lang="de-DE" sz="1100">
                <a:solidFill>
                  <a:schemeClr val="tx1">
                    <a:lumMod val="75000"/>
                    <a:lumOff val="25000"/>
                  </a:schemeClr>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defRPr/>
            </a:pPr>
            <a:r>
              <a:rPr lang="en-US" sz="850"/>
              <a:t>Universität zu Köln, DH-Kolloquium, Georg Schelbert 4.5.2023</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Title and Content" userDrawn="1">
  <p:cSld name="Title and Content">
    <p:spTree>
      <p:nvGrpSpPr>
        <p:cNvPr id="1" name=""/>
        <p:cNvGrpSpPr/>
        <p:nvPr/>
      </p:nvGrpSpPr>
      <p:grpSpPr bwMode="auto">
        <a:xfrm>
          <a:off x="0" y="0"/>
          <a:ext cx="0" cy="0"/>
          <a:chOff x="0" y="0"/>
          <a:chExt cx="0" cy="0"/>
        </a:xfrm>
      </p:grpSpPr>
      <p:sp>
        <p:nvSpPr>
          <p:cNvPr id="61" name="Google Shape;61;p15"/>
          <p:cNvSpPr txBox="1">
            <a:spLocks noGrp="1"/>
          </p:cNvSpPr>
          <p:nvPr>
            <p:ph type="title"/>
          </p:nvPr>
        </p:nvSpPr>
        <p:spPr bwMode="auto">
          <a:xfrm>
            <a:off x="76201" y="171450"/>
            <a:ext cx="9179105" cy="276999"/>
          </a:xfrm>
          <a:prstGeom prst="rect">
            <a:avLst/>
          </a:prstGeom>
          <a:noFill/>
          <a:ln>
            <a:noFill/>
          </a:ln>
        </p:spPr>
        <p:txBody>
          <a:bodyPr spcFirstLastPara="1" wrap="square" lIns="0" tIns="0" rIns="0" bIns="0" anchor="ctr" anchorCtr="0">
            <a:normAutofit/>
          </a:bodyPr>
          <a:lstStyle>
            <a:lvl1pPr lvl="0" algn="l">
              <a:lnSpc>
                <a:spcPct val="90000"/>
              </a:lnSpc>
              <a:spcBef>
                <a:spcPts val="0"/>
              </a:spcBef>
              <a:spcAft>
                <a:spcPts val="0"/>
              </a:spcAft>
              <a:buClr>
                <a:srgbClr val="365F91"/>
              </a:buClr>
              <a:buSzPts val="1800"/>
              <a:buFont typeface="Calibri"/>
              <a:buNone/>
              <a:defRPr sz="1800" b="1" i="0" u="none">
                <a:solidFill>
                  <a:srgbClr val="365F91"/>
                </a:solidFill>
                <a:latin typeface="Calibri"/>
                <a:ea typeface="Calibri"/>
                <a:cs typeface="Calibri"/>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62" name="Google Shape;62;p15"/>
          <p:cNvSpPr txBox="1">
            <a:spLocks noGrp="1"/>
          </p:cNvSpPr>
          <p:nvPr>
            <p:ph type="sldNum" idx="12"/>
          </p:nvPr>
        </p:nvSpPr>
        <p:spPr bwMode="auto">
          <a:xfrm>
            <a:off x="7022558" y="4767263"/>
            <a:ext cx="2057400" cy="273844"/>
          </a:xfrm>
          <a:prstGeom prst="rect">
            <a:avLst/>
          </a:prstGeom>
          <a:noFill/>
          <a:ln>
            <a:noFill/>
          </a:ln>
        </p:spPr>
        <p:txBody>
          <a:bodyPr spcFirstLastPara="1" wrap="square" lIns="0" tIns="0" rIns="0" bIns="0" anchor="ctr" anchorCtr="0">
            <a:noAutofit/>
          </a:bodyPr>
          <a:lstStyle>
            <a:lvl1pPr marL="0" lvl="0" indent="0" algn="r">
              <a:spcBef>
                <a:spcPts val="0"/>
              </a:spcBef>
              <a:buNone/>
              <a:defRPr>
                <a:solidFill>
                  <a:srgbClr val="888888"/>
                </a:solidFill>
              </a:defRPr>
            </a:lvl1pPr>
            <a:lvl2pPr marL="0" lvl="1" indent="0" algn="r">
              <a:spcBef>
                <a:spcPts val="0"/>
              </a:spcBef>
              <a:buNone/>
              <a:defRPr>
                <a:solidFill>
                  <a:srgbClr val="888888"/>
                </a:solidFill>
              </a:defRPr>
            </a:lvl2pPr>
            <a:lvl3pPr marL="0" lvl="2" indent="0" algn="r">
              <a:spcBef>
                <a:spcPts val="0"/>
              </a:spcBef>
              <a:buNone/>
              <a:defRPr>
                <a:solidFill>
                  <a:srgbClr val="888888"/>
                </a:solidFill>
              </a:defRPr>
            </a:lvl3pPr>
            <a:lvl4pPr marL="0" lvl="3" indent="0" algn="r">
              <a:spcBef>
                <a:spcPts val="0"/>
              </a:spcBef>
              <a:buNone/>
              <a:defRPr>
                <a:solidFill>
                  <a:srgbClr val="888888"/>
                </a:solidFill>
              </a:defRPr>
            </a:lvl4pPr>
            <a:lvl5pPr marL="0" lvl="4" indent="0" algn="r">
              <a:spcBef>
                <a:spcPts val="0"/>
              </a:spcBef>
              <a:buNone/>
              <a:defRPr>
                <a:solidFill>
                  <a:srgbClr val="888888"/>
                </a:solidFill>
              </a:defRPr>
            </a:lvl5pPr>
            <a:lvl6pPr marL="0" lvl="5" indent="0" algn="r">
              <a:spcBef>
                <a:spcPts val="0"/>
              </a:spcBef>
              <a:buNone/>
              <a:defRPr>
                <a:solidFill>
                  <a:srgbClr val="888888"/>
                </a:solidFill>
              </a:defRPr>
            </a:lvl6pPr>
            <a:lvl7pPr marL="0" lvl="6" indent="0" algn="r">
              <a:spcBef>
                <a:spcPts val="0"/>
              </a:spcBef>
              <a:buNone/>
              <a:defRPr>
                <a:solidFill>
                  <a:srgbClr val="888888"/>
                </a:solidFill>
              </a:defRPr>
            </a:lvl7pPr>
            <a:lvl8pPr marL="0" lvl="7" indent="0" algn="r">
              <a:spcBef>
                <a:spcPts val="0"/>
              </a:spcBef>
              <a:buNone/>
              <a:defRPr>
                <a:solidFill>
                  <a:srgbClr val="888888"/>
                </a:solidFill>
              </a:defRPr>
            </a:lvl8pPr>
            <a:lvl9pPr marL="0" lvl="8" indent="0" algn="r">
              <a:spcBef>
                <a:spcPts val="0"/>
              </a:spcBef>
              <a:buNone/>
              <a:defRPr>
                <a:solidFill>
                  <a:srgbClr val="888888"/>
                </a:solidFill>
              </a:defRPr>
            </a:lvl9pPr>
          </a:lstStyle>
          <a:p>
            <a:pPr marL="0" lvl="0" indent="0" algn="r">
              <a:spcBef>
                <a:spcPts val="0"/>
              </a:spcBef>
              <a:spcAft>
                <a:spcPts val="0"/>
              </a:spcAft>
              <a:buNone/>
              <a:defRPr/>
            </a:pPr>
            <a:fld id="{00000000-1234-1234-1234-123412341234}" type="slidenum">
              <a:rPr lang="de"/>
              <a:t>‹Nr.›</a:t>
            </a:fld>
            <a:endParaRPr sz="900" b="0" i="0" u="none" strike="noStrike" cap="none">
              <a:latin typeface="Calibri"/>
              <a:ea typeface="Calibri"/>
              <a:cs typeface="Calibri"/>
            </a:endParaRPr>
          </a:p>
        </p:txBody>
      </p:sp>
      <p:sp>
        <p:nvSpPr>
          <p:cNvPr id="63" name="Google Shape;63;p15"/>
          <p:cNvSpPr txBox="1"/>
          <p:nvPr/>
        </p:nvSpPr>
        <p:spPr bwMode="auto">
          <a:xfrm>
            <a:off x="213077" y="4802625"/>
            <a:ext cx="8260200" cy="238500"/>
          </a:xfrm>
          <a:prstGeom prst="rect">
            <a:avLst/>
          </a:prstGeom>
          <a:noFill/>
          <a:ln>
            <a:noFill/>
          </a:ln>
        </p:spPr>
        <p:txBody>
          <a:bodyPr spcFirstLastPara="1" wrap="square" lIns="0" tIns="0" rIns="0" bIns="0" anchor="t" anchorCtr="0">
            <a:noAutofit/>
          </a:bodyPr>
          <a:lstStyle/>
          <a:p>
            <a:pPr marL="12700" marR="0" lvl="0" indent="0" algn="l">
              <a:lnSpc>
                <a:spcPct val="125238"/>
              </a:lnSpc>
              <a:spcBef>
                <a:spcPts val="0"/>
              </a:spcBef>
              <a:spcAft>
                <a:spcPts val="0"/>
              </a:spcAft>
              <a:buNone/>
              <a:defRPr/>
            </a:pPr>
            <a:r>
              <a:rPr lang="de" sz="800" b="0" i="0" u="none" strike="noStrike" cap="none">
                <a:solidFill>
                  <a:srgbClr val="7F7F7F"/>
                </a:solidFill>
                <a:latin typeface="Arial"/>
                <a:ea typeface="Arial"/>
                <a:cs typeface="Arial"/>
              </a:rPr>
              <a:t>Michael Müller, Georg Schelbert (Berllin) kuwiki-Wikidata 11.5.2023</a:t>
            </a:r>
            <a:endParaRPr sz="800" b="0" i="0" u="none" strike="noStrike" cap="none">
              <a:solidFill>
                <a:srgbClr val="7F7F7F"/>
              </a:solidFill>
              <a:latin typeface="Arial"/>
              <a:ea typeface="Arial"/>
              <a:cs typeface="Arial"/>
            </a:endParaRPr>
          </a:p>
        </p:txBody>
      </p:sp>
      <p:sp>
        <p:nvSpPr>
          <p:cNvPr id="64" name="Google Shape;64;p15"/>
          <p:cNvSpPr/>
          <p:nvPr/>
        </p:nvSpPr>
        <p:spPr bwMode="auto">
          <a:xfrm>
            <a:off x="0" y="519113"/>
            <a:ext cx="9144000" cy="952"/>
          </a:xfrm>
          <a:custGeom>
            <a:avLst/>
            <a:gdLst/>
            <a:ahLst/>
            <a:cxnLst/>
            <a:rect l="l" t="t" r="r" b="b"/>
            <a:pathLst>
              <a:path w="9144000" h="1270" extrusionOk="0">
                <a:moveTo>
                  <a:pt x="0" y="0"/>
                </a:moveTo>
                <a:lnTo>
                  <a:pt x="9144000" y="1270"/>
                </a:lnTo>
              </a:path>
            </a:pathLst>
          </a:custGeom>
          <a:noFill/>
          <a:ln w="9525" cap="flat" cmpd="sng">
            <a:solidFill>
              <a:srgbClr val="497DBA"/>
            </a:solidFill>
            <a:prstDash val="solid"/>
            <a:round/>
            <a:headEnd type="none" w="sm" len="sm"/>
            <a:tailEnd type="none" w="sm" len="sm"/>
          </a:ln>
        </p:spPr>
        <p:txBody>
          <a:bodyPr spcFirstLastPara="1" wrap="square" lIns="0" tIns="0" rIns="0" bIns="0" anchor="t" anchorCtr="0">
            <a:noAutofit/>
          </a:bodyPr>
          <a:lstStyle/>
          <a:p>
            <a:pPr marL="0" marR="0" lvl="0" indent="0" algn="l">
              <a:spcBef>
                <a:spcPts val="0"/>
              </a:spcBef>
              <a:spcAft>
                <a:spcPts val="0"/>
              </a:spcAft>
              <a:buNone/>
              <a:defRPr/>
            </a:pPr>
            <a:endParaRPr sz="1400">
              <a:solidFill>
                <a:schemeClr val="dk1"/>
              </a:solidFill>
              <a:latin typeface="Calibri"/>
              <a:ea typeface="Calibri"/>
              <a:cs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Titelfolie" type="title" userDrawn="1">
  <p:cSld name="TITLE">
    <p:spTree>
      <p:nvGrpSpPr>
        <p:cNvPr id="1" name=""/>
        <p:cNvGrpSpPr/>
        <p:nvPr/>
      </p:nvGrpSpPr>
      <p:grpSpPr bwMode="auto">
        <a:xfrm>
          <a:off x="0" y="0"/>
          <a:ext cx="0" cy="0"/>
          <a:chOff x="0" y="0"/>
          <a:chExt cx="0" cy="0"/>
        </a:xfrm>
      </p:grpSpPr>
      <p:sp>
        <p:nvSpPr>
          <p:cNvPr id="66" name="Google Shape;66;p16"/>
          <p:cNvSpPr txBox="1">
            <a:spLocks noGrp="1"/>
          </p:cNvSpPr>
          <p:nvPr>
            <p:ph type="ctrTitle"/>
          </p:nvPr>
        </p:nvSpPr>
        <p:spPr bwMode="auto">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67" name="Google Shape;67;p16"/>
          <p:cNvSpPr txBox="1">
            <a:spLocks noGrp="1"/>
          </p:cNvSpPr>
          <p:nvPr>
            <p:ph type="subTitle" idx="1"/>
          </p:nvPr>
        </p:nvSpPr>
        <p:spPr bwMode="auto">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pPr>
              <a:defRPr/>
            </a:pPr>
            <a:endParaRPr/>
          </a:p>
        </p:txBody>
      </p:sp>
      <p:sp>
        <p:nvSpPr>
          <p:cNvPr id="68" name="Google Shape;68;p16"/>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69" name="Google Shape;69;p16"/>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70" name="Google Shape;70;p16"/>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Titel und Inhalt" type="obj" userDrawn="1">
  <p:cSld name="OBJECT">
    <p:spTree>
      <p:nvGrpSpPr>
        <p:cNvPr id="1" name=""/>
        <p:cNvGrpSpPr/>
        <p:nvPr/>
      </p:nvGrpSpPr>
      <p:grpSpPr bwMode="auto">
        <a:xfrm>
          <a:off x="0" y="0"/>
          <a:ext cx="0" cy="0"/>
          <a:chOff x="0" y="0"/>
          <a:chExt cx="0" cy="0"/>
        </a:xfrm>
      </p:grpSpPr>
      <p:sp>
        <p:nvSpPr>
          <p:cNvPr id="72" name="Google Shape;72;p17"/>
          <p:cNvSpPr txBox="1">
            <a:spLocks noGrp="1"/>
          </p:cNvSpPr>
          <p:nvPr>
            <p:ph type="title"/>
          </p:nvPr>
        </p:nvSpPr>
        <p:spPr bwMode="auto">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73" name="Google Shape;73;p17"/>
          <p:cNvSpPr txBox="1">
            <a:spLocks noGrp="1"/>
          </p:cNvSpPr>
          <p:nvPr>
            <p:ph type="body" idx="1"/>
          </p:nvPr>
        </p:nvSpPr>
        <p:spPr bwMode="auto">
          <a:xfrm>
            <a:off x="628650" y="1369218"/>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pPr>
              <a:defRPr/>
            </a:pPr>
            <a:endParaRPr/>
          </a:p>
        </p:txBody>
      </p:sp>
      <p:sp>
        <p:nvSpPr>
          <p:cNvPr id="74" name="Google Shape;74;p17"/>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75" name="Google Shape;75;p17"/>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76" name="Google Shape;76;p17"/>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Abschnitts- überschrift" type="secHead" userDrawn="1">
  <p:cSld name="SECTION_HEADER">
    <p:spTree>
      <p:nvGrpSpPr>
        <p:cNvPr id="1" name=""/>
        <p:cNvGrpSpPr/>
        <p:nvPr/>
      </p:nvGrpSpPr>
      <p:grpSpPr bwMode="auto">
        <a:xfrm>
          <a:off x="0" y="0"/>
          <a:ext cx="0" cy="0"/>
          <a:chOff x="0" y="0"/>
          <a:chExt cx="0" cy="0"/>
        </a:xfrm>
      </p:grpSpPr>
      <p:sp>
        <p:nvSpPr>
          <p:cNvPr id="78" name="Google Shape;78;p18"/>
          <p:cNvSpPr txBox="1">
            <a:spLocks noGrp="1"/>
          </p:cNvSpPr>
          <p:nvPr>
            <p:ph type="title"/>
          </p:nvPr>
        </p:nvSpPr>
        <p:spPr bwMode="auto">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79" name="Google Shape;79;p18"/>
          <p:cNvSpPr txBox="1">
            <a:spLocks noGrp="1"/>
          </p:cNvSpPr>
          <p:nvPr>
            <p:ph type="body" idx="1"/>
          </p:nvPr>
        </p:nvSpPr>
        <p:spPr bwMode="auto">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pPr>
              <a:defRPr/>
            </a:pPr>
            <a:endParaRPr/>
          </a:p>
        </p:txBody>
      </p:sp>
      <p:sp>
        <p:nvSpPr>
          <p:cNvPr id="80" name="Google Shape;80;p18"/>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81" name="Google Shape;81;p18"/>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82" name="Google Shape;82;p18"/>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Zwei Inhalte" type="twoObj" userDrawn="1">
  <p:cSld name="TWO_OBJECTS">
    <p:spTree>
      <p:nvGrpSpPr>
        <p:cNvPr id="1" name=""/>
        <p:cNvGrpSpPr/>
        <p:nvPr/>
      </p:nvGrpSpPr>
      <p:grpSpPr bwMode="auto">
        <a:xfrm>
          <a:off x="0" y="0"/>
          <a:ext cx="0" cy="0"/>
          <a:chOff x="0" y="0"/>
          <a:chExt cx="0" cy="0"/>
        </a:xfrm>
      </p:grpSpPr>
      <p:sp>
        <p:nvSpPr>
          <p:cNvPr id="84" name="Google Shape;84;p19"/>
          <p:cNvSpPr txBox="1">
            <a:spLocks noGrp="1"/>
          </p:cNvSpPr>
          <p:nvPr>
            <p:ph type="title"/>
          </p:nvPr>
        </p:nvSpPr>
        <p:spPr bwMode="auto">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85" name="Google Shape;85;p19"/>
          <p:cNvSpPr txBox="1">
            <a:spLocks noGrp="1"/>
          </p:cNvSpPr>
          <p:nvPr>
            <p:ph type="body" idx="1"/>
          </p:nvPr>
        </p:nvSpPr>
        <p:spPr bwMode="auto">
          <a:xfrm>
            <a:off x="628650" y="1369218"/>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pPr>
              <a:defRPr/>
            </a:pPr>
            <a:endParaRPr/>
          </a:p>
        </p:txBody>
      </p:sp>
      <p:sp>
        <p:nvSpPr>
          <p:cNvPr id="86" name="Google Shape;86;p19"/>
          <p:cNvSpPr txBox="1">
            <a:spLocks noGrp="1"/>
          </p:cNvSpPr>
          <p:nvPr>
            <p:ph type="body" idx="2"/>
          </p:nvPr>
        </p:nvSpPr>
        <p:spPr bwMode="auto">
          <a:xfrm>
            <a:off x="4629150" y="1369218"/>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pPr>
              <a:defRPr/>
            </a:pPr>
            <a:endParaRPr/>
          </a:p>
        </p:txBody>
      </p:sp>
      <p:sp>
        <p:nvSpPr>
          <p:cNvPr id="87" name="Google Shape;87;p19"/>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88" name="Google Shape;88;p19"/>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89" name="Google Shape;89;p19"/>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Vergleich" type="twoTxTwoObj" userDrawn="1">
  <p:cSld name="TWO_OBJECTS_WITH_TEXT">
    <p:spTree>
      <p:nvGrpSpPr>
        <p:cNvPr id="1" name=""/>
        <p:cNvGrpSpPr/>
        <p:nvPr/>
      </p:nvGrpSpPr>
      <p:grpSpPr bwMode="auto">
        <a:xfrm>
          <a:off x="0" y="0"/>
          <a:ext cx="0" cy="0"/>
          <a:chOff x="0" y="0"/>
          <a:chExt cx="0" cy="0"/>
        </a:xfrm>
      </p:grpSpPr>
      <p:sp>
        <p:nvSpPr>
          <p:cNvPr id="91" name="Google Shape;91;p20"/>
          <p:cNvSpPr txBox="1">
            <a:spLocks noGrp="1"/>
          </p:cNvSpPr>
          <p:nvPr>
            <p:ph type="title"/>
          </p:nvPr>
        </p:nvSpPr>
        <p:spPr bwMode="auto">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92" name="Google Shape;92;p20"/>
          <p:cNvSpPr txBox="1">
            <a:spLocks noGrp="1"/>
          </p:cNvSpPr>
          <p:nvPr>
            <p:ph type="body" idx="1"/>
          </p:nvPr>
        </p:nvSpPr>
        <p:spPr bwMode="auto">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pPr>
              <a:defRPr/>
            </a:pPr>
            <a:endParaRPr/>
          </a:p>
        </p:txBody>
      </p:sp>
      <p:sp>
        <p:nvSpPr>
          <p:cNvPr id="93" name="Google Shape;93;p20"/>
          <p:cNvSpPr txBox="1">
            <a:spLocks noGrp="1"/>
          </p:cNvSpPr>
          <p:nvPr>
            <p:ph type="body" idx="2"/>
          </p:nvPr>
        </p:nvSpPr>
        <p:spPr bwMode="auto">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pPr>
              <a:defRPr/>
            </a:pPr>
            <a:endParaRPr/>
          </a:p>
        </p:txBody>
      </p:sp>
      <p:sp>
        <p:nvSpPr>
          <p:cNvPr id="94" name="Google Shape;94;p20"/>
          <p:cNvSpPr txBox="1">
            <a:spLocks noGrp="1"/>
          </p:cNvSpPr>
          <p:nvPr>
            <p:ph type="body" idx="3"/>
          </p:nvPr>
        </p:nvSpPr>
        <p:spPr bwMode="auto">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pPr>
              <a:defRPr/>
            </a:pPr>
            <a:endParaRPr/>
          </a:p>
        </p:txBody>
      </p:sp>
      <p:sp>
        <p:nvSpPr>
          <p:cNvPr id="95" name="Google Shape;95;p20"/>
          <p:cNvSpPr txBox="1">
            <a:spLocks noGrp="1"/>
          </p:cNvSpPr>
          <p:nvPr>
            <p:ph type="body" idx="4"/>
          </p:nvPr>
        </p:nvSpPr>
        <p:spPr bwMode="auto">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pPr>
              <a:defRPr/>
            </a:pPr>
            <a:endParaRPr/>
          </a:p>
        </p:txBody>
      </p:sp>
      <p:sp>
        <p:nvSpPr>
          <p:cNvPr id="96" name="Google Shape;96;p20"/>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97" name="Google Shape;97;p20"/>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98" name="Google Shape;98;p20"/>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PhAnim="0" matchingName="Nur Titel" type="titleOnly" userDrawn="1">
  <p:cSld name="TITLE_ONLY">
    <p:spTree>
      <p:nvGrpSpPr>
        <p:cNvPr id="1" name=""/>
        <p:cNvGrpSpPr/>
        <p:nvPr/>
      </p:nvGrpSpPr>
      <p:grpSpPr bwMode="auto">
        <a:xfrm>
          <a:off x="0" y="0"/>
          <a:ext cx="0" cy="0"/>
          <a:chOff x="0" y="0"/>
          <a:chExt cx="0" cy="0"/>
        </a:xfrm>
      </p:grpSpPr>
      <p:sp>
        <p:nvSpPr>
          <p:cNvPr id="100" name="Google Shape;100;p21"/>
          <p:cNvSpPr txBox="1">
            <a:spLocks noGrp="1"/>
          </p:cNvSpPr>
          <p:nvPr>
            <p:ph type="title"/>
          </p:nvPr>
        </p:nvSpPr>
        <p:spPr bwMode="auto">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101" name="Google Shape;101;p21"/>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02" name="Google Shape;102;p21"/>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03" name="Google Shape;103;p21"/>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PhAnim="0" matchingName="Inhalt mit Überschrift" type="objTx" userDrawn="1">
  <p:cSld name="OBJECT_WITH_CAPTION_TEXT">
    <p:spTree>
      <p:nvGrpSpPr>
        <p:cNvPr id="1" name=""/>
        <p:cNvGrpSpPr/>
        <p:nvPr/>
      </p:nvGrpSpPr>
      <p:grpSpPr bwMode="auto">
        <a:xfrm>
          <a:off x="0" y="0"/>
          <a:ext cx="0" cy="0"/>
          <a:chOff x="0" y="0"/>
          <a:chExt cx="0" cy="0"/>
        </a:xfrm>
      </p:grpSpPr>
      <p:sp>
        <p:nvSpPr>
          <p:cNvPr id="105" name="Google Shape;105;p22"/>
          <p:cNvSpPr txBox="1">
            <a:spLocks noGrp="1"/>
          </p:cNvSpPr>
          <p:nvPr>
            <p:ph type="title"/>
          </p:nvPr>
        </p:nvSpPr>
        <p:spPr bwMode="auto">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Calibri"/>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pPr>
              <a:defRPr/>
            </a:pPr>
            <a:endParaRPr/>
          </a:p>
        </p:txBody>
      </p:sp>
      <p:sp>
        <p:nvSpPr>
          <p:cNvPr id="106" name="Google Shape;106;p22"/>
          <p:cNvSpPr txBox="1">
            <a:spLocks noGrp="1"/>
          </p:cNvSpPr>
          <p:nvPr>
            <p:ph type="body" idx="1"/>
          </p:nvPr>
        </p:nvSpPr>
        <p:spPr bwMode="auto">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pPr>
              <a:defRPr/>
            </a:pPr>
            <a:endParaRPr/>
          </a:p>
        </p:txBody>
      </p:sp>
      <p:sp>
        <p:nvSpPr>
          <p:cNvPr id="107" name="Google Shape;107;p22"/>
          <p:cNvSpPr txBox="1">
            <a:spLocks noGrp="1"/>
          </p:cNvSpPr>
          <p:nvPr>
            <p:ph type="body" idx="2"/>
          </p:nvPr>
        </p:nvSpPr>
        <p:spPr bwMode="auto">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pPr>
              <a:defRPr/>
            </a:pPr>
            <a:endParaRPr/>
          </a:p>
        </p:txBody>
      </p:sp>
      <p:sp>
        <p:nvSpPr>
          <p:cNvPr id="108" name="Google Shape;108;p22"/>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09" name="Google Shape;109;p22"/>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pPr>
              <a:defRPr/>
            </a:pPr>
            <a:endParaRPr/>
          </a:p>
        </p:txBody>
      </p:sp>
      <p:sp>
        <p:nvSpPr>
          <p:cNvPr id="110" name="Google Shape;110;p22"/>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a:spcBef>
                <a:spcPts val="0"/>
              </a:spcBef>
              <a:spcAft>
                <a:spcPts val="0"/>
              </a:spcAft>
              <a:buNone/>
              <a:defRPr/>
            </a:pPr>
            <a:fld id="{00000000-1234-1234-1234-123412341234}" type="slidenum">
              <a:rPr lang="de"/>
              <a:t>‹Nr.›</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bwMode="auto">
        <a:xfrm>
          <a:off x="0" y="0"/>
          <a:ext cx="0" cy="0"/>
          <a:chOff x="0" y="0"/>
          <a:chExt cx="0" cy="0"/>
        </a:xfrm>
      </p:grpSpPr>
      <p:sp>
        <p:nvSpPr>
          <p:cNvPr id="51" name="Google Shape;51;p13"/>
          <p:cNvSpPr txBox="1">
            <a:spLocks noGrp="1"/>
          </p:cNvSpPr>
          <p:nvPr>
            <p:ph type="title"/>
          </p:nvPr>
        </p:nvSpPr>
        <p:spPr bwMode="auto">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pPr>
              <a:defRPr/>
            </a:pPr>
            <a:endParaRPr/>
          </a:p>
        </p:txBody>
      </p:sp>
      <p:sp>
        <p:nvSpPr>
          <p:cNvPr id="52" name="Google Shape;52;p13"/>
          <p:cNvSpPr txBox="1">
            <a:spLocks noGrp="1"/>
          </p:cNvSpPr>
          <p:nvPr>
            <p:ph type="body" idx="1"/>
          </p:nvPr>
        </p:nvSpPr>
        <p:spPr bwMode="auto">
          <a:xfrm>
            <a:off x="628650" y="1369218"/>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defRPr>
            </a:lvl9pPr>
          </a:lstStyle>
          <a:p>
            <a:pPr>
              <a:defRPr/>
            </a:pPr>
            <a:endParaRPr/>
          </a:p>
        </p:txBody>
      </p:sp>
      <p:sp>
        <p:nvSpPr>
          <p:cNvPr id="53" name="Google Shape;53;p13"/>
          <p:cNvSpPr txBox="1">
            <a:spLocks noGrp="1"/>
          </p:cNvSpPr>
          <p:nvPr>
            <p:ph type="dt" idx="10"/>
          </p:nvPr>
        </p:nvSpPr>
        <p:spPr bwMode="auto">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a:spcBef>
                <a:spcPts val="0"/>
              </a:spcBef>
              <a:spcAft>
                <a:spcPts val="0"/>
              </a:spcAft>
              <a:buSzPts val="1100"/>
              <a:buNone/>
              <a:defRPr sz="900" b="0" i="0" u="none" strike="noStrike" cap="none">
                <a:solidFill>
                  <a:srgbClr val="888888"/>
                </a:solidFill>
                <a:latin typeface="Calibri"/>
                <a:ea typeface="Calibri"/>
                <a:cs typeface="Calibri"/>
              </a:defRPr>
            </a:lvl1pPr>
            <a:lvl2pPr marR="0" lvl="1" algn="l">
              <a:spcBef>
                <a:spcPts val="0"/>
              </a:spcBef>
              <a:spcAft>
                <a:spcPts val="0"/>
              </a:spcAft>
              <a:buSzPts val="1100"/>
              <a:buNone/>
              <a:defRPr sz="1400" b="0" i="0" u="none" strike="noStrike" cap="none">
                <a:solidFill>
                  <a:schemeClr val="dk1"/>
                </a:solidFill>
                <a:latin typeface="Calibri"/>
                <a:ea typeface="Calibri"/>
                <a:cs typeface="Calibri"/>
              </a:defRPr>
            </a:lvl2pPr>
            <a:lvl3pPr marR="0" lvl="2" algn="l">
              <a:spcBef>
                <a:spcPts val="0"/>
              </a:spcBef>
              <a:spcAft>
                <a:spcPts val="0"/>
              </a:spcAft>
              <a:buSzPts val="1100"/>
              <a:buNone/>
              <a:defRPr sz="1400" b="0" i="0" u="none" strike="noStrike" cap="none">
                <a:solidFill>
                  <a:schemeClr val="dk1"/>
                </a:solidFill>
                <a:latin typeface="Calibri"/>
                <a:ea typeface="Calibri"/>
                <a:cs typeface="Calibri"/>
              </a:defRPr>
            </a:lvl3pPr>
            <a:lvl4pPr marR="0" lvl="3" algn="l">
              <a:spcBef>
                <a:spcPts val="0"/>
              </a:spcBef>
              <a:spcAft>
                <a:spcPts val="0"/>
              </a:spcAft>
              <a:buSzPts val="1100"/>
              <a:buNone/>
              <a:defRPr sz="1400" b="0" i="0" u="none" strike="noStrike" cap="none">
                <a:solidFill>
                  <a:schemeClr val="dk1"/>
                </a:solidFill>
                <a:latin typeface="Calibri"/>
                <a:ea typeface="Calibri"/>
                <a:cs typeface="Calibri"/>
              </a:defRPr>
            </a:lvl4pPr>
            <a:lvl5pPr marR="0" lvl="4" algn="l">
              <a:spcBef>
                <a:spcPts val="0"/>
              </a:spcBef>
              <a:spcAft>
                <a:spcPts val="0"/>
              </a:spcAft>
              <a:buSzPts val="1100"/>
              <a:buNone/>
              <a:defRPr sz="1400" b="0" i="0" u="none" strike="noStrike" cap="none">
                <a:solidFill>
                  <a:schemeClr val="dk1"/>
                </a:solidFill>
                <a:latin typeface="Calibri"/>
                <a:ea typeface="Calibri"/>
                <a:cs typeface="Calibri"/>
              </a:defRPr>
            </a:lvl5pPr>
            <a:lvl6pPr marR="0" lvl="5" algn="l">
              <a:spcBef>
                <a:spcPts val="0"/>
              </a:spcBef>
              <a:spcAft>
                <a:spcPts val="0"/>
              </a:spcAft>
              <a:buSzPts val="1100"/>
              <a:buNone/>
              <a:defRPr sz="1400" b="0" i="0" u="none" strike="noStrike" cap="none">
                <a:solidFill>
                  <a:schemeClr val="dk1"/>
                </a:solidFill>
                <a:latin typeface="Calibri"/>
                <a:ea typeface="Calibri"/>
                <a:cs typeface="Calibri"/>
              </a:defRPr>
            </a:lvl6pPr>
            <a:lvl7pPr marR="0" lvl="6" algn="l">
              <a:spcBef>
                <a:spcPts val="0"/>
              </a:spcBef>
              <a:spcAft>
                <a:spcPts val="0"/>
              </a:spcAft>
              <a:buSzPts val="1100"/>
              <a:buNone/>
              <a:defRPr sz="1400" b="0" i="0" u="none" strike="noStrike" cap="none">
                <a:solidFill>
                  <a:schemeClr val="dk1"/>
                </a:solidFill>
                <a:latin typeface="Calibri"/>
                <a:ea typeface="Calibri"/>
                <a:cs typeface="Calibri"/>
              </a:defRPr>
            </a:lvl7pPr>
            <a:lvl8pPr marR="0" lvl="7" algn="l">
              <a:spcBef>
                <a:spcPts val="0"/>
              </a:spcBef>
              <a:spcAft>
                <a:spcPts val="0"/>
              </a:spcAft>
              <a:buSzPts val="1100"/>
              <a:buNone/>
              <a:defRPr sz="1400" b="0" i="0" u="none" strike="noStrike" cap="none">
                <a:solidFill>
                  <a:schemeClr val="dk1"/>
                </a:solidFill>
                <a:latin typeface="Calibri"/>
                <a:ea typeface="Calibri"/>
                <a:cs typeface="Calibri"/>
              </a:defRPr>
            </a:lvl8pPr>
            <a:lvl9pPr marR="0" lvl="8" algn="l">
              <a:spcBef>
                <a:spcPts val="0"/>
              </a:spcBef>
              <a:spcAft>
                <a:spcPts val="0"/>
              </a:spcAft>
              <a:buSzPts val="1100"/>
              <a:buNone/>
              <a:defRPr sz="1400" b="0" i="0" u="none" strike="noStrike" cap="none">
                <a:solidFill>
                  <a:schemeClr val="dk1"/>
                </a:solidFill>
                <a:latin typeface="Calibri"/>
                <a:ea typeface="Calibri"/>
                <a:cs typeface="Calibri"/>
              </a:defRPr>
            </a:lvl9pPr>
          </a:lstStyle>
          <a:p>
            <a:pPr>
              <a:defRPr/>
            </a:pPr>
            <a:endParaRPr/>
          </a:p>
        </p:txBody>
      </p:sp>
      <p:sp>
        <p:nvSpPr>
          <p:cNvPr id="54" name="Google Shape;54;p13"/>
          <p:cNvSpPr txBox="1">
            <a:spLocks noGrp="1"/>
          </p:cNvSpPr>
          <p:nvPr>
            <p:ph type="ftr" idx="11"/>
          </p:nvPr>
        </p:nvSpPr>
        <p:spPr bwMode="auto">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a:spcBef>
                <a:spcPts val="0"/>
              </a:spcBef>
              <a:spcAft>
                <a:spcPts val="0"/>
              </a:spcAft>
              <a:buSzPts val="1100"/>
              <a:buNone/>
              <a:defRPr sz="900" b="0" i="0" u="none" strike="noStrike" cap="none">
                <a:solidFill>
                  <a:srgbClr val="888888"/>
                </a:solidFill>
                <a:latin typeface="Calibri"/>
                <a:ea typeface="Calibri"/>
                <a:cs typeface="Calibri"/>
              </a:defRPr>
            </a:lvl1pPr>
            <a:lvl2pPr marR="0" lvl="1" algn="l">
              <a:spcBef>
                <a:spcPts val="0"/>
              </a:spcBef>
              <a:spcAft>
                <a:spcPts val="0"/>
              </a:spcAft>
              <a:buSzPts val="1100"/>
              <a:buNone/>
              <a:defRPr sz="1400" b="0" i="0" u="none" strike="noStrike" cap="none">
                <a:solidFill>
                  <a:schemeClr val="dk1"/>
                </a:solidFill>
                <a:latin typeface="Calibri"/>
                <a:ea typeface="Calibri"/>
                <a:cs typeface="Calibri"/>
              </a:defRPr>
            </a:lvl2pPr>
            <a:lvl3pPr marR="0" lvl="2" algn="l">
              <a:spcBef>
                <a:spcPts val="0"/>
              </a:spcBef>
              <a:spcAft>
                <a:spcPts val="0"/>
              </a:spcAft>
              <a:buSzPts val="1100"/>
              <a:buNone/>
              <a:defRPr sz="1400" b="0" i="0" u="none" strike="noStrike" cap="none">
                <a:solidFill>
                  <a:schemeClr val="dk1"/>
                </a:solidFill>
                <a:latin typeface="Calibri"/>
                <a:ea typeface="Calibri"/>
                <a:cs typeface="Calibri"/>
              </a:defRPr>
            </a:lvl3pPr>
            <a:lvl4pPr marR="0" lvl="3" algn="l">
              <a:spcBef>
                <a:spcPts val="0"/>
              </a:spcBef>
              <a:spcAft>
                <a:spcPts val="0"/>
              </a:spcAft>
              <a:buSzPts val="1100"/>
              <a:buNone/>
              <a:defRPr sz="1400" b="0" i="0" u="none" strike="noStrike" cap="none">
                <a:solidFill>
                  <a:schemeClr val="dk1"/>
                </a:solidFill>
                <a:latin typeface="Calibri"/>
                <a:ea typeface="Calibri"/>
                <a:cs typeface="Calibri"/>
              </a:defRPr>
            </a:lvl4pPr>
            <a:lvl5pPr marR="0" lvl="4" algn="l">
              <a:spcBef>
                <a:spcPts val="0"/>
              </a:spcBef>
              <a:spcAft>
                <a:spcPts val="0"/>
              </a:spcAft>
              <a:buSzPts val="1100"/>
              <a:buNone/>
              <a:defRPr sz="1400" b="0" i="0" u="none" strike="noStrike" cap="none">
                <a:solidFill>
                  <a:schemeClr val="dk1"/>
                </a:solidFill>
                <a:latin typeface="Calibri"/>
                <a:ea typeface="Calibri"/>
                <a:cs typeface="Calibri"/>
              </a:defRPr>
            </a:lvl5pPr>
            <a:lvl6pPr marR="0" lvl="5" algn="l">
              <a:spcBef>
                <a:spcPts val="0"/>
              </a:spcBef>
              <a:spcAft>
                <a:spcPts val="0"/>
              </a:spcAft>
              <a:buSzPts val="1100"/>
              <a:buNone/>
              <a:defRPr sz="1400" b="0" i="0" u="none" strike="noStrike" cap="none">
                <a:solidFill>
                  <a:schemeClr val="dk1"/>
                </a:solidFill>
                <a:latin typeface="Calibri"/>
                <a:ea typeface="Calibri"/>
                <a:cs typeface="Calibri"/>
              </a:defRPr>
            </a:lvl6pPr>
            <a:lvl7pPr marR="0" lvl="6" algn="l">
              <a:spcBef>
                <a:spcPts val="0"/>
              </a:spcBef>
              <a:spcAft>
                <a:spcPts val="0"/>
              </a:spcAft>
              <a:buSzPts val="1100"/>
              <a:buNone/>
              <a:defRPr sz="1400" b="0" i="0" u="none" strike="noStrike" cap="none">
                <a:solidFill>
                  <a:schemeClr val="dk1"/>
                </a:solidFill>
                <a:latin typeface="Calibri"/>
                <a:ea typeface="Calibri"/>
                <a:cs typeface="Calibri"/>
              </a:defRPr>
            </a:lvl7pPr>
            <a:lvl8pPr marR="0" lvl="7" algn="l">
              <a:spcBef>
                <a:spcPts val="0"/>
              </a:spcBef>
              <a:spcAft>
                <a:spcPts val="0"/>
              </a:spcAft>
              <a:buSzPts val="1100"/>
              <a:buNone/>
              <a:defRPr sz="1400" b="0" i="0" u="none" strike="noStrike" cap="none">
                <a:solidFill>
                  <a:schemeClr val="dk1"/>
                </a:solidFill>
                <a:latin typeface="Calibri"/>
                <a:ea typeface="Calibri"/>
                <a:cs typeface="Calibri"/>
              </a:defRPr>
            </a:lvl8pPr>
            <a:lvl9pPr marR="0" lvl="8" algn="l">
              <a:spcBef>
                <a:spcPts val="0"/>
              </a:spcBef>
              <a:spcAft>
                <a:spcPts val="0"/>
              </a:spcAft>
              <a:buSzPts val="1100"/>
              <a:buNone/>
              <a:defRPr sz="1400" b="0" i="0" u="none" strike="noStrike" cap="none">
                <a:solidFill>
                  <a:schemeClr val="dk1"/>
                </a:solidFill>
                <a:latin typeface="Calibri"/>
                <a:ea typeface="Calibri"/>
                <a:cs typeface="Calibri"/>
              </a:defRPr>
            </a:lvl9pPr>
          </a:lstStyle>
          <a:p>
            <a:pPr>
              <a:defRPr/>
            </a:pPr>
            <a:endParaRPr/>
          </a:p>
        </p:txBody>
      </p:sp>
      <p:sp>
        <p:nvSpPr>
          <p:cNvPr id="55" name="Google Shape;55;p13"/>
          <p:cNvSpPr txBox="1">
            <a:spLocks noGrp="1"/>
          </p:cNvSpPr>
          <p:nvPr>
            <p:ph type="sldNum" idx="12"/>
          </p:nvPr>
        </p:nvSpPr>
        <p:spPr bwMode="auto">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a:spcBef>
                <a:spcPts val="0"/>
              </a:spcBef>
              <a:buNone/>
              <a:defRPr sz="900" b="0" i="0" u="none" strike="noStrike" cap="none">
                <a:solidFill>
                  <a:srgbClr val="888888"/>
                </a:solidFill>
                <a:latin typeface="Calibri"/>
                <a:ea typeface="Calibri"/>
                <a:cs typeface="Calibri"/>
              </a:defRPr>
            </a:lvl1pPr>
            <a:lvl2pPr marL="0" marR="0" lvl="1" indent="0" algn="r">
              <a:spcBef>
                <a:spcPts val="0"/>
              </a:spcBef>
              <a:buNone/>
              <a:defRPr sz="900" b="0" i="0" u="none" strike="noStrike" cap="none">
                <a:solidFill>
                  <a:srgbClr val="888888"/>
                </a:solidFill>
                <a:latin typeface="Calibri"/>
                <a:ea typeface="Calibri"/>
                <a:cs typeface="Calibri"/>
              </a:defRPr>
            </a:lvl2pPr>
            <a:lvl3pPr marL="0" marR="0" lvl="2" indent="0" algn="r">
              <a:spcBef>
                <a:spcPts val="0"/>
              </a:spcBef>
              <a:buNone/>
              <a:defRPr sz="900" b="0" i="0" u="none" strike="noStrike" cap="none">
                <a:solidFill>
                  <a:srgbClr val="888888"/>
                </a:solidFill>
                <a:latin typeface="Calibri"/>
                <a:ea typeface="Calibri"/>
                <a:cs typeface="Calibri"/>
              </a:defRPr>
            </a:lvl3pPr>
            <a:lvl4pPr marL="0" marR="0" lvl="3" indent="0" algn="r">
              <a:spcBef>
                <a:spcPts val="0"/>
              </a:spcBef>
              <a:buNone/>
              <a:defRPr sz="900" b="0" i="0" u="none" strike="noStrike" cap="none">
                <a:solidFill>
                  <a:srgbClr val="888888"/>
                </a:solidFill>
                <a:latin typeface="Calibri"/>
                <a:ea typeface="Calibri"/>
                <a:cs typeface="Calibri"/>
              </a:defRPr>
            </a:lvl4pPr>
            <a:lvl5pPr marL="0" marR="0" lvl="4" indent="0" algn="r">
              <a:spcBef>
                <a:spcPts val="0"/>
              </a:spcBef>
              <a:buNone/>
              <a:defRPr sz="900" b="0" i="0" u="none" strike="noStrike" cap="none">
                <a:solidFill>
                  <a:srgbClr val="888888"/>
                </a:solidFill>
                <a:latin typeface="Calibri"/>
                <a:ea typeface="Calibri"/>
                <a:cs typeface="Calibri"/>
              </a:defRPr>
            </a:lvl5pPr>
            <a:lvl6pPr marL="0" marR="0" lvl="5" indent="0" algn="r">
              <a:spcBef>
                <a:spcPts val="0"/>
              </a:spcBef>
              <a:buNone/>
              <a:defRPr sz="900" b="0" i="0" u="none" strike="noStrike" cap="none">
                <a:solidFill>
                  <a:srgbClr val="888888"/>
                </a:solidFill>
                <a:latin typeface="Calibri"/>
                <a:ea typeface="Calibri"/>
                <a:cs typeface="Calibri"/>
              </a:defRPr>
            </a:lvl6pPr>
            <a:lvl7pPr marL="0" marR="0" lvl="6" indent="0" algn="r">
              <a:spcBef>
                <a:spcPts val="0"/>
              </a:spcBef>
              <a:buNone/>
              <a:defRPr sz="900" b="0" i="0" u="none" strike="noStrike" cap="none">
                <a:solidFill>
                  <a:srgbClr val="888888"/>
                </a:solidFill>
                <a:latin typeface="Calibri"/>
                <a:ea typeface="Calibri"/>
                <a:cs typeface="Calibri"/>
              </a:defRPr>
            </a:lvl7pPr>
            <a:lvl8pPr marL="0" marR="0" lvl="7" indent="0" algn="r">
              <a:spcBef>
                <a:spcPts val="0"/>
              </a:spcBef>
              <a:buNone/>
              <a:defRPr sz="900" b="0" i="0" u="none" strike="noStrike" cap="none">
                <a:solidFill>
                  <a:srgbClr val="888888"/>
                </a:solidFill>
                <a:latin typeface="Calibri"/>
                <a:ea typeface="Calibri"/>
                <a:cs typeface="Calibri"/>
              </a:defRPr>
            </a:lvl8pPr>
            <a:lvl9pPr marL="0" marR="0" lvl="8" indent="0" algn="r">
              <a:spcBef>
                <a:spcPts val="0"/>
              </a:spcBef>
              <a:buNone/>
              <a:defRPr sz="900" b="0" i="0" u="none" strike="noStrike" cap="none">
                <a:solidFill>
                  <a:srgbClr val="888888"/>
                </a:solidFill>
                <a:latin typeface="Calibri"/>
                <a:ea typeface="Calibri"/>
                <a:cs typeface="Calibri"/>
              </a:defRPr>
            </a:lvl9pPr>
          </a:lstStyle>
          <a:p>
            <a:pPr marL="0" lvl="0" indent="0" algn="r">
              <a:spcBef>
                <a:spcPts val="0"/>
              </a:spcBef>
              <a:spcAft>
                <a:spcPts val="0"/>
              </a:spcAft>
              <a:buNone/>
              <a:defRPr/>
            </a:pPr>
            <a:fld id="{00000000-1234-1234-1234-123412341234}" type="slidenum">
              <a:rPr lang="de"/>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titleStyle>
    <p:body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bodyStyle>
    <p:other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6.png"/><Relationship Id="rId3" Type="http://schemas.openxmlformats.org/officeDocument/2006/relationships/image" Target="../media/image56.png"/><Relationship Id="rId7" Type="http://schemas.openxmlformats.org/officeDocument/2006/relationships/image" Target="../media/image60.png"/><Relationship Id="rId12" Type="http://schemas.openxmlformats.org/officeDocument/2006/relationships/image" Target="../media/image65.png"/><Relationship Id="rId17" Type="http://schemas.openxmlformats.org/officeDocument/2006/relationships/image" Target="../media/image70.png"/><Relationship Id="rId2" Type="http://schemas.openxmlformats.org/officeDocument/2006/relationships/notesSlide" Target="../notesSlides/notesSlide2.xml"/><Relationship Id="rId16" Type="http://schemas.openxmlformats.org/officeDocument/2006/relationships/image" Target="../media/image69.png"/><Relationship Id="rId1" Type="http://schemas.openxmlformats.org/officeDocument/2006/relationships/slideLayout" Target="../slideLayouts/slideLayout2.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image" Target="../media/image6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 Id="rId14" Type="http://schemas.openxmlformats.org/officeDocument/2006/relationships/image" Target="../media/image6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3" Type="http://schemas.openxmlformats.org/officeDocument/2006/relationships/image" Target="../media/image66.png"/><Relationship Id="rId18" Type="http://schemas.openxmlformats.org/officeDocument/2006/relationships/customXml" Target="../ink/ink1.xml"/><Relationship Id="rId26" Type="http://schemas.openxmlformats.org/officeDocument/2006/relationships/customXml" Target="../ink/ink7.xml"/><Relationship Id="rId21" Type="http://schemas.openxmlformats.org/officeDocument/2006/relationships/customXml" Target="../ink/ink3.xml"/><Relationship Id="rId34" Type="http://schemas.openxmlformats.org/officeDocument/2006/relationships/customXml" Target="../ink/ink14.xml"/><Relationship Id="rId7" Type="http://schemas.openxmlformats.org/officeDocument/2006/relationships/image" Target="../media/image60.png"/><Relationship Id="rId12" Type="http://schemas.openxmlformats.org/officeDocument/2006/relationships/image" Target="../media/image65.png"/><Relationship Id="rId17" Type="http://schemas.openxmlformats.org/officeDocument/2006/relationships/image" Target="../media/image70.png"/><Relationship Id="rId25" Type="http://schemas.openxmlformats.org/officeDocument/2006/relationships/image" Target="../media/image81.png"/><Relationship Id="rId33" Type="http://schemas.openxmlformats.org/officeDocument/2006/relationships/customXml" Target="../ink/ink13.xml"/><Relationship Id="rId2" Type="http://schemas.openxmlformats.org/officeDocument/2006/relationships/notesSlide" Target="../notesSlides/notesSlide3.xml"/><Relationship Id="rId16" Type="http://schemas.openxmlformats.org/officeDocument/2006/relationships/image" Target="../media/image69.png"/><Relationship Id="rId20" Type="http://schemas.openxmlformats.org/officeDocument/2006/relationships/customXml" Target="../ink/ink2.xml"/><Relationship Id="rId29" Type="http://schemas.openxmlformats.org/officeDocument/2006/relationships/customXml" Target="../ink/ink9.xml"/><Relationship Id="rId1" Type="http://schemas.openxmlformats.org/officeDocument/2006/relationships/slideLayout" Target="../slideLayouts/slideLayout2.xml"/><Relationship Id="rId6" Type="http://schemas.openxmlformats.org/officeDocument/2006/relationships/image" Target="../media/image59.png"/><Relationship Id="rId11" Type="http://schemas.openxmlformats.org/officeDocument/2006/relationships/image" Target="../media/image64.png"/><Relationship Id="rId24" Type="http://schemas.openxmlformats.org/officeDocument/2006/relationships/customXml" Target="../ink/ink6.xml"/><Relationship Id="rId32" Type="http://schemas.openxmlformats.org/officeDocument/2006/relationships/customXml" Target="../ink/ink12.xml"/><Relationship Id="rId37" Type="http://schemas.openxmlformats.org/officeDocument/2006/relationships/customXml" Target="../ink/ink17.xml"/><Relationship Id="rId5" Type="http://schemas.openxmlformats.org/officeDocument/2006/relationships/image" Target="../media/image58.png"/><Relationship Id="rId15" Type="http://schemas.openxmlformats.org/officeDocument/2006/relationships/image" Target="../media/image68.png"/><Relationship Id="rId23" Type="http://schemas.openxmlformats.org/officeDocument/2006/relationships/customXml" Target="../ink/ink5.xml"/><Relationship Id="rId28" Type="http://schemas.openxmlformats.org/officeDocument/2006/relationships/customXml" Target="../ink/ink8.xml"/><Relationship Id="rId36" Type="http://schemas.openxmlformats.org/officeDocument/2006/relationships/customXml" Target="../ink/ink16.xml"/><Relationship Id="rId10" Type="http://schemas.openxmlformats.org/officeDocument/2006/relationships/image" Target="../media/image63.png"/><Relationship Id="rId19" Type="http://schemas.openxmlformats.org/officeDocument/2006/relationships/image" Target="../media/image80.png"/><Relationship Id="rId31" Type="http://schemas.openxmlformats.org/officeDocument/2006/relationships/customXml" Target="../ink/ink11.xml"/><Relationship Id="rId4" Type="http://schemas.openxmlformats.org/officeDocument/2006/relationships/image" Target="../media/image57.png"/><Relationship Id="rId9" Type="http://schemas.openxmlformats.org/officeDocument/2006/relationships/image" Target="../media/image62.png"/><Relationship Id="rId14" Type="http://schemas.openxmlformats.org/officeDocument/2006/relationships/image" Target="../media/image67.png"/><Relationship Id="rId22" Type="http://schemas.openxmlformats.org/officeDocument/2006/relationships/customXml" Target="../ink/ink4.xml"/><Relationship Id="rId27" Type="http://schemas.openxmlformats.org/officeDocument/2006/relationships/image" Target="../media/image82.png"/><Relationship Id="rId30" Type="http://schemas.openxmlformats.org/officeDocument/2006/relationships/customXml" Target="../ink/ink10.xml"/><Relationship Id="rId35" Type="http://schemas.openxmlformats.org/officeDocument/2006/relationships/customXml" Target="../ink/ink15.xml"/><Relationship Id="rId8" Type="http://schemas.openxmlformats.org/officeDocument/2006/relationships/image" Target="../media/image61.png"/><Relationship Id="rId3" Type="http://schemas.openxmlformats.org/officeDocument/2006/relationships/image" Target="../media/image5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mailto:georg.schelbert@hu-berlin.de"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wwr.hypotheses.org/" TargetMode="External"/><Relationship Id="rId4" Type="http://schemas.openxmlformats.org/officeDocument/2006/relationships/hyperlink" Target="mailto:michael.mueller@hu-berlin.de"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4.png"/><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5.png"/></Relationships>
</file>

<file path=ppt/slides/_rels/slide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jpg"/><Relationship Id="rId5" Type="http://schemas.openxmlformats.org/officeDocument/2006/relationships/image" Target="../media/image8.jpg"/><Relationship Id="rId10" Type="http://schemas.openxmlformats.org/officeDocument/2006/relationships/image" Target="../media/image13.jpg"/><Relationship Id="rId4" Type="http://schemas.openxmlformats.org/officeDocument/2006/relationships/image" Target="../media/image7.jpg"/><Relationship Id="rId9" Type="http://schemas.openxmlformats.org/officeDocument/2006/relationships/image" Target="../media/image12.jpg"/></Relationships>
</file>

<file path=ppt/slides/_rels/slide6.xml.rels><?xml version="1.0" encoding="UTF-8" standalone="yes"?>
<Relationships xmlns="http://schemas.openxmlformats.org/package/2006/relationships"><Relationship Id="rId8" Type="http://schemas.openxmlformats.org/officeDocument/2006/relationships/image" Target="../media/image21.jpg"/><Relationship Id="rId13" Type="http://schemas.openxmlformats.org/officeDocument/2006/relationships/image" Target="../media/image26.jpg"/><Relationship Id="rId18" Type="http://schemas.openxmlformats.org/officeDocument/2006/relationships/image" Target="../media/image31.jpg"/><Relationship Id="rId3" Type="http://schemas.openxmlformats.org/officeDocument/2006/relationships/image" Target="../media/image16.jpg"/><Relationship Id="rId21" Type="http://schemas.openxmlformats.org/officeDocument/2006/relationships/image" Target="../media/image34.jpg"/><Relationship Id="rId7" Type="http://schemas.openxmlformats.org/officeDocument/2006/relationships/image" Target="../media/image20.jpg"/><Relationship Id="rId12" Type="http://schemas.openxmlformats.org/officeDocument/2006/relationships/image" Target="../media/image25.jpg"/><Relationship Id="rId17" Type="http://schemas.openxmlformats.org/officeDocument/2006/relationships/image" Target="../media/image30.jpg"/><Relationship Id="rId2" Type="http://schemas.openxmlformats.org/officeDocument/2006/relationships/image" Target="../media/image15.jpg"/><Relationship Id="rId16" Type="http://schemas.openxmlformats.org/officeDocument/2006/relationships/image" Target="../media/image29.jpg"/><Relationship Id="rId20" Type="http://schemas.openxmlformats.org/officeDocument/2006/relationships/image" Target="../media/image33.jpg"/><Relationship Id="rId1" Type="http://schemas.openxmlformats.org/officeDocument/2006/relationships/slideLayout" Target="../slideLayouts/slideLayout2.xml"/><Relationship Id="rId6" Type="http://schemas.openxmlformats.org/officeDocument/2006/relationships/image" Target="../media/image19.jpg"/><Relationship Id="rId11" Type="http://schemas.openxmlformats.org/officeDocument/2006/relationships/image" Target="../media/image24.jpg"/><Relationship Id="rId5" Type="http://schemas.openxmlformats.org/officeDocument/2006/relationships/image" Target="../media/image18.jpg"/><Relationship Id="rId15" Type="http://schemas.openxmlformats.org/officeDocument/2006/relationships/image" Target="../media/image28.jpg"/><Relationship Id="rId10" Type="http://schemas.openxmlformats.org/officeDocument/2006/relationships/image" Target="../media/image23.jpg"/><Relationship Id="rId19" Type="http://schemas.openxmlformats.org/officeDocument/2006/relationships/image" Target="../media/image32.jpg"/><Relationship Id="rId4" Type="http://schemas.openxmlformats.org/officeDocument/2006/relationships/image" Target="../media/image17.jpg"/><Relationship Id="rId9" Type="http://schemas.openxmlformats.org/officeDocument/2006/relationships/image" Target="../media/image22.jpg"/><Relationship Id="rId14" Type="http://schemas.openxmlformats.org/officeDocument/2006/relationships/image" Target="../media/image27.jpg"/></Relationships>
</file>

<file path=ppt/slides/_rels/slide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4" name="Google Shape;134;p26"/>
          <p:cNvSpPr txBox="1"/>
          <p:nvPr/>
        </p:nvSpPr>
        <p:spPr bwMode="auto">
          <a:xfrm>
            <a:off x="838901" y="1794169"/>
            <a:ext cx="7466100" cy="679643"/>
          </a:xfrm>
          <a:prstGeom prst="rect">
            <a:avLst/>
          </a:prstGeom>
          <a:noFill/>
          <a:ln>
            <a:noFill/>
          </a:ln>
        </p:spPr>
        <p:txBody>
          <a:bodyPr spcFirstLastPara="1" wrap="square" lIns="68575" tIns="34275" rIns="68575" bIns="34275" anchor="t" anchorCtr="0">
            <a:spAutoFit/>
          </a:bodyPr>
          <a:lstStyle/>
          <a:p>
            <a:pPr marL="0" marR="0" lvl="0" indent="0" algn="just">
              <a:spcBef>
                <a:spcPts val="0"/>
              </a:spcBef>
              <a:spcAft>
                <a:spcPts val="0"/>
              </a:spcAft>
              <a:buNone/>
              <a:defRPr/>
            </a:pPr>
            <a:r>
              <a:rPr lang="de" sz="1400" b="1" i="0" u="none" strike="noStrike" cap="none">
                <a:solidFill>
                  <a:srgbClr val="365F91"/>
                </a:solidFill>
                <a:latin typeface="Arial"/>
                <a:ea typeface="Arial"/>
                <a:cs typeface="Arial"/>
              </a:rPr>
              <a:t>Verbindung zum Weltwissen. Bilder mit Wikidata erschließen. Ein proof of concept</a:t>
            </a:r>
            <a:endParaRPr sz="1400" b="1" i="0" u="none" strike="noStrike" cap="none">
              <a:solidFill>
                <a:srgbClr val="365F91"/>
              </a:solidFill>
              <a:latin typeface="Arial"/>
              <a:ea typeface="Arial"/>
              <a:cs typeface="Arial"/>
            </a:endParaRPr>
          </a:p>
          <a:p>
            <a:pPr marL="0" marR="0" lvl="0" indent="0" algn="just">
              <a:spcBef>
                <a:spcPts val="1400"/>
              </a:spcBef>
              <a:spcAft>
                <a:spcPts val="0"/>
              </a:spcAft>
              <a:buNone/>
              <a:defRPr/>
            </a:pPr>
            <a:r>
              <a:rPr lang="de" sz="1400" b="0" i="0" u="none" strike="noStrike" cap="none">
                <a:solidFill>
                  <a:srgbClr val="365F91"/>
                </a:solidFill>
                <a:latin typeface="Arial"/>
                <a:ea typeface="Arial"/>
                <a:cs typeface="Arial"/>
              </a:rPr>
              <a:t>Michael Müller, Georg Schelbert (Berlin)</a:t>
            </a:r>
            <a:endParaRPr sz="1100">
              <a:solidFill>
                <a:srgbClr val="365F9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88" name="Google Shape;288;p42"/>
          <p:cNvPicPr/>
          <p:nvPr/>
        </p:nvPicPr>
        <p:blipFill>
          <a:blip r:embed="rId2">
            <a:alphaModFix/>
          </a:blip>
          <a:srcRect t="9526"/>
          <a:stretch/>
        </p:blipFill>
        <p:spPr bwMode="auto">
          <a:xfrm>
            <a:off x="2741500" y="785500"/>
            <a:ext cx="6315275" cy="3867149"/>
          </a:xfrm>
          <a:prstGeom prst="rect">
            <a:avLst/>
          </a:prstGeom>
          <a:noFill/>
          <a:ln>
            <a:noFill/>
          </a:ln>
        </p:spPr>
      </p:pic>
      <p:pic>
        <p:nvPicPr>
          <p:cNvPr id="289" name="Google Shape;289;p42"/>
          <p:cNvPicPr/>
          <p:nvPr/>
        </p:nvPicPr>
        <p:blipFill>
          <a:blip r:embed="rId3">
            <a:alphaModFix/>
          </a:blip>
          <a:stretch/>
        </p:blipFill>
        <p:spPr bwMode="auto">
          <a:xfrm>
            <a:off x="1892509" y="2914652"/>
            <a:ext cx="6650831" cy="1171575"/>
          </a:xfrm>
          <a:prstGeom prst="rect">
            <a:avLst/>
          </a:prstGeom>
          <a:noFill/>
          <a:ln>
            <a:noFill/>
          </a:ln>
          <a:effectLst>
            <a:outerShdw blurRad="292100" dist="139700" dir="2700000" algn="tl" rotWithShape="0">
              <a:srgbClr val="333333">
                <a:alpha val="64705"/>
              </a:srgbClr>
            </a:outerShdw>
          </a:effectLst>
        </p:spPr>
      </p:pic>
      <p:sp>
        <p:nvSpPr>
          <p:cNvPr id="290" name="Google Shape;290;p42"/>
          <p:cNvSpPr/>
          <p:nvPr/>
        </p:nvSpPr>
        <p:spPr bwMode="auto">
          <a:xfrm>
            <a:off x="5781451" y="3580516"/>
            <a:ext cx="666900" cy="178800"/>
          </a:xfrm>
          <a:prstGeom prst="ellipse">
            <a:avLst/>
          </a:prstGeom>
          <a:noFill/>
          <a:ln w="19050" cap="flat" cmpd="sng">
            <a:solidFill>
              <a:srgbClr val="FF000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a:spcBef>
                <a:spcPts val="0"/>
              </a:spcBef>
              <a:spcAft>
                <a:spcPts val="0"/>
              </a:spcAft>
              <a:buNone/>
              <a:defRPr/>
            </a:pPr>
            <a:endParaRPr sz="1400">
              <a:solidFill>
                <a:schemeClr val="lt1"/>
              </a:solidFill>
              <a:latin typeface="Calibri"/>
              <a:ea typeface="Calibri"/>
              <a:cs typeface="Calibri"/>
            </a:endParaRPr>
          </a:p>
        </p:txBody>
      </p:sp>
      <p:sp>
        <p:nvSpPr>
          <p:cNvPr id="291" name="Google Shape;291;p42"/>
          <p:cNvSpPr/>
          <p:nvPr/>
        </p:nvSpPr>
        <p:spPr bwMode="auto">
          <a:xfrm>
            <a:off x="7710696" y="3580516"/>
            <a:ext cx="653902" cy="175437"/>
          </a:xfrm>
          <a:prstGeom prst="ellipse">
            <a:avLst/>
          </a:prstGeom>
          <a:noFill/>
          <a:ln w="19050" cap="flat" cmpd="sng">
            <a:solidFill>
              <a:srgbClr val="FF000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a:spcBef>
                <a:spcPts val="0"/>
              </a:spcBef>
              <a:spcAft>
                <a:spcPts val="0"/>
              </a:spcAft>
              <a:buNone/>
              <a:defRPr/>
            </a:pPr>
            <a:endParaRPr sz="1400">
              <a:solidFill>
                <a:schemeClr val="lt1"/>
              </a:solidFill>
              <a:latin typeface="Calibri"/>
              <a:ea typeface="Calibri"/>
              <a:cs typeface="Calibri"/>
            </a:endParaRPr>
          </a:p>
        </p:txBody>
      </p:sp>
      <p:sp>
        <p:nvSpPr>
          <p:cNvPr id="292" name="Google Shape;292;p42"/>
          <p:cNvSpPr/>
          <p:nvPr/>
        </p:nvSpPr>
        <p:spPr bwMode="auto">
          <a:xfrm>
            <a:off x="7184223" y="3833371"/>
            <a:ext cx="653902" cy="175437"/>
          </a:xfrm>
          <a:prstGeom prst="ellipse">
            <a:avLst/>
          </a:prstGeom>
          <a:noFill/>
          <a:ln w="19050" cap="flat" cmpd="sng">
            <a:solidFill>
              <a:srgbClr val="FF000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a:spcBef>
                <a:spcPts val="0"/>
              </a:spcBef>
              <a:spcAft>
                <a:spcPts val="0"/>
              </a:spcAft>
              <a:buNone/>
              <a:defRPr/>
            </a:pPr>
            <a:endParaRPr sz="1400">
              <a:solidFill>
                <a:schemeClr val="lt1"/>
              </a:solidFill>
              <a:latin typeface="Calibri"/>
              <a:ea typeface="Calibri"/>
              <a:cs typeface="Calibri"/>
            </a:endParaRPr>
          </a:p>
        </p:txBody>
      </p:sp>
      <p:sp>
        <p:nvSpPr>
          <p:cNvPr id="293" name="Google Shape;293;p42"/>
          <p:cNvSpPr/>
          <p:nvPr/>
        </p:nvSpPr>
        <p:spPr bwMode="auto">
          <a:xfrm>
            <a:off x="4967496" y="3839422"/>
            <a:ext cx="653903" cy="175437"/>
          </a:xfrm>
          <a:prstGeom prst="ellipse">
            <a:avLst/>
          </a:prstGeom>
          <a:noFill/>
          <a:ln w="19050" cap="flat" cmpd="sng">
            <a:solidFill>
              <a:srgbClr val="FF000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a:spcBef>
                <a:spcPts val="0"/>
              </a:spcBef>
              <a:spcAft>
                <a:spcPts val="0"/>
              </a:spcAft>
              <a:buNone/>
              <a:defRPr/>
            </a:pPr>
            <a:endParaRPr sz="1400">
              <a:solidFill>
                <a:schemeClr val="lt1"/>
              </a:solidFill>
              <a:latin typeface="Calibri"/>
              <a:ea typeface="Calibri"/>
              <a:cs typeface="Calibri"/>
            </a:endParaRPr>
          </a:p>
        </p:txBody>
      </p:sp>
      <p:sp>
        <p:nvSpPr>
          <p:cNvPr id="294" name="Google Shape;294;p42"/>
          <p:cNvSpPr/>
          <p:nvPr/>
        </p:nvSpPr>
        <p:spPr bwMode="auto">
          <a:xfrm>
            <a:off x="3473581" y="3839422"/>
            <a:ext cx="653903" cy="175437"/>
          </a:xfrm>
          <a:prstGeom prst="ellipse">
            <a:avLst/>
          </a:prstGeom>
          <a:noFill/>
          <a:ln w="19050" cap="flat" cmpd="sng">
            <a:solidFill>
              <a:srgbClr val="FF000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a:spcBef>
                <a:spcPts val="0"/>
              </a:spcBef>
              <a:spcAft>
                <a:spcPts val="0"/>
              </a:spcAft>
              <a:buNone/>
              <a:defRPr/>
            </a:pPr>
            <a:endParaRPr sz="1400">
              <a:solidFill>
                <a:schemeClr val="lt1"/>
              </a:solidFill>
              <a:latin typeface="Calibri"/>
              <a:ea typeface="Calibri"/>
              <a:cs typeface="Calibri"/>
            </a:endParaRPr>
          </a:p>
        </p:txBody>
      </p:sp>
      <p:sp>
        <p:nvSpPr>
          <p:cNvPr id="295" name="Google Shape;295;p42"/>
          <p:cNvSpPr/>
          <p:nvPr/>
        </p:nvSpPr>
        <p:spPr bwMode="auto">
          <a:xfrm>
            <a:off x="152400" y="867675"/>
            <a:ext cx="2533800" cy="2508600"/>
          </a:xfrm>
          <a:prstGeom prst="rect">
            <a:avLst/>
          </a:prstGeom>
          <a:noFill/>
          <a:ln>
            <a:noFill/>
          </a:ln>
        </p:spPr>
        <p:txBody>
          <a:bodyPr spcFirstLastPara="1" wrap="square" lIns="68575" tIns="34275" rIns="68575" bIns="34275" anchor="t" anchorCtr="0">
            <a:noAutofit/>
          </a:bodyPr>
          <a:lstStyle/>
          <a:p>
            <a:pPr marL="0" marR="0" lvl="0" indent="0" algn="l">
              <a:spcBef>
                <a:spcPts val="0"/>
              </a:spcBef>
              <a:spcAft>
                <a:spcPts val="0"/>
              </a:spcAft>
              <a:buNone/>
              <a:defRPr/>
            </a:pPr>
            <a:r>
              <a:rPr lang="de" b="1" dirty="0">
                <a:solidFill>
                  <a:srgbClr val="365F91"/>
                </a:solidFill>
                <a:latin typeface="Calibri"/>
                <a:ea typeface="Calibri"/>
                <a:cs typeface="Calibri"/>
              </a:rPr>
              <a:t>Der Ausgangspunkt:</a:t>
            </a:r>
            <a:endParaRPr b="1" dirty="0">
              <a:solidFill>
                <a:srgbClr val="365F91"/>
              </a:solidFill>
              <a:latin typeface="Calibri"/>
              <a:ea typeface="Calibri"/>
              <a:cs typeface="Calibri"/>
            </a:endParaRPr>
          </a:p>
          <a:p>
            <a:pPr marL="0" marR="0" lvl="0" indent="0" algn="l">
              <a:spcBef>
                <a:spcPts val="0"/>
              </a:spcBef>
              <a:spcAft>
                <a:spcPts val="0"/>
              </a:spcAft>
              <a:buNone/>
              <a:defRPr/>
            </a:pPr>
            <a:endParaRPr b="1" dirty="0">
              <a:solidFill>
                <a:srgbClr val="365F91"/>
              </a:solidFill>
              <a:latin typeface="Calibri"/>
              <a:ea typeface="Calibri"/>
              <a:cs typeface="Calibri"/>
            </a:endParaRPr>
          </a:p>
          <a:p>
            <a:pPr marL="0" marR="0" lvl="0" indent="0" algn="l">
              <a:spcBef>
                <a:spcPts val="0"/>
              </a:spcBef>
              <a:spcAft>
                <a:spcPts val="0"/>
              </a:spcAft>
              <a:buNone/>
              <a:defRPr/>
            </a:pPr>
            <a:r>
              <a:rPr lang="de" b="1" dirty="0">
                <a:solidFill>
                  <a:srgbClr val="365F91"/>
                </a:solidFill>
                <a:latin typeface="Calibri"/>
                <a:ea typeface="Calibri"/>
                <a:cs typeface="Calibri"/>
              </a:rPr>
              <a:t>in der Datenbank wurden systematisch Referenzen auf Wikidata-Items hinterlegt:</a:t>
            </a:r>
            <a:endParaRPr b="1" dirty="0">
              <a:solidFill>
                <a:srgbClr val="365F91"/>
              </a:solidFill>
              <a:latin typeface="Calibri"/>
              <a:ea typeface="Calibri"/>
              <a:cs typeface="Calibri"/>
            </a:endParaRPr>
          </a:p>
          <a:p>
            <a:pPr marL="0" marR="0" lvl="0" indent="0" algn="l">
              <a:spcBef>
                <a:spcPts val="0"/>
              </a:spcBef>
              <a:spcAft>
                <a:spcPts val="0"/>
              </a:spcAft>
              <a:buNone/>
              <a:defRPr/>
            </a:pPr>
            <a:r>
              <a:rPr lang="de" b="1" dirty="0">
                <a:solidFill>
                  <a:srgbClr val="365F91"/>
                </a:solidFill>
                <a:latin typeface="Calibri"/>
                <a:ea typeface="Calibri"/>
                <a:cs typeface="Calibri"/>
              </a:rPr>
              <a:t>Angabe der Wikidata-ID (Q-Nummer) in Textform.</a:t>
            </a:r>
            <a:br>
              <a:rPr lang="de" b="1" dirty="0">
                <a:solidFill>
                  <a:srgbClr val="365F91"/>
                </a:solidFill>
                <a:latin typeface="Calibri"/>
                <a:ea typeface="Calibri"/>
                <a:cs typeface="Calibri"/>
              </a:rPr>
            </a:br>
            <a:endParaRPr sz="1400" b="1" dirty="0">
              <a:solidFill>
                <a:srgbClr val="365F91"/>
              </a:solidFill>
              <a:latin typeface="Calibri"/>
              <a:ea typeface="Calibri"/>
              <a:cs typeface="Calibri"/>
            </a:endParaRPr>
          </a:p>
        </p:txBody>
      </p:sp>
      <p:sp>
        <p:nvSpPr>
          <p:cNvPr id="296" name="Google Shape;296;p42"/>
          <p:cNvSpPr txBox="1">
            <a:spLocks noGrp="1"/>
          </p:cNvSpPr>
          <p:nvPr>
            <p:ph type="title"/>
          </p:nvPr>
        </p:nvSpPr>
        <p:spPr bwMode="auto">
          <a:xfrm>
            <a:off x="76201" y="171450"/>
            <a:ext cx="9179105" cy="276999"/>
          </a:xfrm>
          <a:prstGeom prst="rect">
            <a:avLst/>
          </a:prstGeom>
          <a:noFill/>
          <a:ln>
            <a:noFill/>
          </a:ln>
        </p:spPr>
        <p:txBody>
          <a:bodyPr spcFirstLastPara="1" wrap="square" lIns="0" tIns="0" rIns="0" bIns="0" anchor="ctr" anchorCtr="0">
            <a:normAutofit/>
          </a:bodyPr>
          <a:lstStyle/>
          <a:p>
            <a:pPr marL="0" lvl="0" indent="0" algn="l">
              <a:spcBef>
                <a:spcPts val="0"/>
              </a:spcBef>
              <a:spcAft>
                <a:spcPts val="0"/>
              </a:spcAft>
              <a:buClr>
                <a:srgbClr val="365F91"/>
              </a:buClr>
              <a:buSzPts val="1800"/>
              <a:buFont typeface="Calibri"/>
              <a:buNone/>
              <a:defRPr/>
            </a:pPr>
            <a:r>
              <a:rPr lang="de"/>
              <a:t>Fallbeispiel: Kunsthistorische Lehrbildsammlung der Humboldt-Universität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9"/>
                                        </p:tgtEl>
                                        <p:attrNameLst>
                                          <p:attrName>style.visibility</p:attrName>
                                        </p:attrNameLst>
                                      </p:cBhvr>
                                      <p:to>
                                        <p:strVal val="visible"/>
                                      </p:to>
                                    </p:set>
                                    <p:animEffect transition="in" filter="fade">
                                      <p:cBhvr>
                                        <p:cTn id="7" dur="500"/>
                                        <p:tgtEl>
                                          <p:spTgt spid="28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4"/>
                                        </p:tgtEl>
                                        <p:attrNameLst>
                                          <p:attrName>style.visibility</p:attrName>
                                        </p:attrNameLst>
                                      </p:cBhvr>
                                      <p:to>
                                        <p:strVal val="visible"/>
                                      </p:to>
                                    </p:set>
                                    <p:animEffect transition="in" filter="fade">
                                      <p:cBhvr>
                                        <p:cTn id="11" dur="500"/>
                                        <p:tgtEl>
                                          <p:spTgt spid="294"/>
                                        </p:tgtEl>
                                      </p:cBhvr>
                                    </p:animEffect>
                                  </p:childTnLst>
                                </p:cTn>
                              </p:par>
                              <p:par>
                                <p:cTn id="12" presetID="10" presetClass="entr" presetSubtype="0" fill="hold" nodeType="withEffect">
                                  <p:stCondLst>
                                    <p:cond delay="200"/>
                                  </p:stCondLst>
                                  <p:childTnLst>
                                    <p:set>
                                      <p:cBhvr>
                                        <p:cTn id="13" dur="1" fill="hold">
                                          <p:stCondLst>
                                            <p:cond delay="0"/>
                                          </p:stCondLst>
                                        </p:cTn>
                                        <p:tgtEl>
                                          <p:spTgt spid="293"/>
                                        </p:tgtEl>
                                        <p:attrNameLst>
                                          <p:attrName>style.visibility</p:attrName>
                                        </p:attrNameLst>
                                      </p:cBhvr>
                                      <p:to>
                                        <p:strVal val="visible"/>
                                      </p:to>
                                    </p:set>
                                    <p:animEffect transition="in" filter="fade">
                                      <p:cBhvr>
                                        <p:cTn id="14" dur="500"/>
                                        <p:tgtEl>
                                          <p:spTgt spid="293"/>
                                        </p:tgtEl>
                                      </p:cBhvr>
                                    </p:animEffect>
                                  </p:childTnLst>
                                </p:cTn>
                              </p:par>
                              <p:par>
                                <p:cTn id="15" presetID="10" presetClass="entr" presetSubtype="0" fill="hold" nodeType="withEffect">
                                  <p:stCondLst>
                                    <p:cond delay="200"/>
                                  </p:stCondLst>
                                  <p:childTnLst>
                                    <p:set>
                                      <p:cBhvr>
                                        <p:cTn id="16" dur="1" fill="hold">
                                          <p:stCondLst>
                                            <p:cond delay="0"/>
                                          </p:stCondLst>
                                        </p:cTn>
                                        <p:tgtEl>
                                          <p:spTgt spid="290"/>
                                        </p:tgtEl>
                                        <p:attrNameLst>
                                          <p:attrName>style.visibility</p:attrName>
                                        </p:attrNameLst>
                                      </p:cBhvr>
                                      <p:to>
                                        <p:strVal val="visible"/>
                                      </p:to>
                                    </p:set>
                                    <p:animEffect transition="in" filter="fade">
                                      <p:cBhvr>
                                        <p:cTn id="17" dur="500"/>
                                        <p:tgtEl>
                                          <p:spTgt spid="290"/>
                                        </p:tgtEl>
                                      </p:cBhvr>
                                    </p:animEffect>
                                  </p:childTnLst>
                                </p:cTn>
                              </p:par>
                              <p:par>
                                <p:cTn id="18" presetID="10" presetClass="entr" presetSubtype="0" fill="hold" nodeType="withEffect">
                                  <p:stCondLst>
                                    <p:cond delay="200"/>
                                  </p:stCondLst>
                                  <p:childTnLst>
                                    <p:set>
                                      <p:cBhvr>
                                        <p:cTn id="19" dur="1" fill="hold">
                                          <p:stCondLst>
                                            <p:cond delay="0"/>
                                          </p:stCondLst>
                                        </p:cTn>
                                        <p:tgtEl>
                                          <p:spTgt spid="292"/>
                                        </p:tgtEl>
                                        <p:attrNameLst>
                                          <p:attrName>style.visibility</p:attrName>
                                        </p:attrNameLst>
                                      </p:cBhvr>
                                      <p:to>
                                        <p:strVal val="visible"/>
                                      </p:to>
                                    </p:set>
                                    <p:animEffect transition="in" filter="fade">
                                      <p:cBhvr>
                                        <p:cTn id="20" dur="500"/>
                                        <p:tgtEl>
                                          <p:spTgt spid="292"/>
                                        </p:tgtEl>
                                      </p:cBhvr>
                                    </p:animEffect>
                                  </p:childTnLst>
                                </p:cTn>
                              </p:par>
                              <p:par>
                                <p:cTn id="21" presetID="10" presetClass="entr" presetSubtype="0" fill="hold" nodeType="withEffect">
                                  <p:stCondLst>
                                    <p:cond delay="200"/>
                                  </p:stCondLst>
                                  <p:childTnLst>
                                    <p:set>
                                      <p:cBhvr>
                                        <p:cTn id="22" dur="1" fill="hold">
                                          <p:stCondLst>
                                            <p:cond delay="0"/>
                                          </p:stCondLst>
                                        </p:cTn>
                                        <p:tgtEl>
                                          <p:spTgt spid="291"/>
                                        </p:tgtEl>
                                        <p:attrNameLst>
                                          <p:attrName>style.visibility</p:attrName>
                                        </p:attrNameLst>
                                      </p:cBhvr>
                                      <p:to>
                                        <p:strVal val="visible"/>
                                      </p:to>
                                    </p:set>
                                    <p:animEffect transition="in" filter="fade">
                                      <p:cBhvr>
                                        <p:cTn id="23" dur="50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26" name="Google Shape;326;p46"/>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a:t>Fallbeispiel: Erschließungs-Frontend und Primärdatenbanken</a:t>
            </a:r>
            <a:endParaRPr/>
          </a:p>
        </p:txBody>
      </p:sp>
      <p:pic>
        <p:nvPicPr>
          <p:cNvPr id="327" name="Google Shape;327;p46"/>
          <p:cNvPicPr/>
          <p:nvPr/>
        </p:nvPicPr>
        <p:blipFill>
          <a:blip r:embed="rId2">
            <a:alphaModFix/>
          </a:blip>
          <a:stretch/>
        </p:blipFill>
        <p:spPr bwMode="auto">
          <a:xfrm>
            <a:off x="152400" y="600750"/>
            <a:ext cx="5599977" cy="4026099"/>
          </a:xfrm>
          <a:prstGeom prst="rect">
            <a:avLst/>
          </a:prstGeom>
          <a:noFill/>
          <a:ln>
            <a:noFill/>
          </a:ln>
        </p:spPr>
      </p:pic>
      <p:pic>
        <p:nvPicPr>
          <p:cNvPr id="328" name="Google Shape;328;p46"/>
          <p:cNvPicPr/>
          <p:nvPr/>
        </p:nvPicPr>
        <p:blipFill>
          <a:blip r:embed="rId3">
            <a:alphaModFix/>
          </a:blip>
          <a:srcRect t="7997" b="5542"/>
          <a:stretch/>
        </p:blipFill>
        <p:spPr bwMode="auto">
          <a:xfrm>
            <a:off x="2432000" y="1696150"/>
            <a:ext cx="3520701" cy="2871700"/>
          </a:xfrm>
          <a:prstGeom prst="rect">
            <a:avLst/>
          </a:prstGeom>
          <a:noFill/>
          <a:ln>
            <a:noFill/>
          </a:ln>
        </p:spPr>
      </p:pic>
      <p:cxnSp>
        <p:nvCxnSpPr>
          <p:cNvPr id="329" name="Google Shape;329;p46"/>
          <p:cNvCxnSpPr>
            <a:cxnSpLocks/>
          </p:cNvCxnSpPr>
          <p:nvPr/>
        </p:nvCxnSpPr>
        <p:spPr bwMode="auto">
          <a:xfrm rot="10800000">
            <a:off x="3383250" y="4174574"/>
            <a:ext cx="2910900" cy="344100"/>
          </a:xfrm>
          <a:prstGeom prst="straightConnector1">
            <a:avLst/>
          </a:prstGeom>
          <a:noFill/>
          <a:ln w="9525" cap="flat" cmpd="sng">
            <a:solidFill>
              <a:srgbClr val="FF0000"/>
            </a:solidFill>
            <a:prstDash val="solid"/>
            <a:miter lim="800000"/>
            <a:headEnd type="oval" w="lg" len="lg"/>
            <a:tailEnd type="oval" w="lg" len="lg"/>
          </a:ln>
        </p:spPr>
      </p:cxnSp>
      <p:pic>
        <p:nvPicPr>
          <p:cNvPr id="330" name="Google Shape;330;p46"/>
          <p:cNvPicPr/>
          <p:nvPr/>
        </p:nvPicPr>
        <p:blipFill>
          <a:blip r:embed="rId4">
            <a:alphaModFix/>
          </a:blip>
          <a:stretch/>
        </p:blipFill>
        <p:spPr bwMode="auto">
          <a:xfrm>
            <a:off x="6338774" y="2940950"/>
            <a:ext cx="2662676" cy="1852649"/>
          </a:xfrm>
          <a:prstGeom prst="rect">
            <a:avLst/>
          </a:prstGeom>
          <a:noFill/>
          <a:ln>
            <a:noFill/>
          </a:ln>
        </p:spPr>
      </p:pic>
      <p:sp>
        <p:nvSpPr>
          <p:cNvPr id="331" name="Google Shape;331;p46"/>
          <p:cNvSpPr txBox="1"/>
          <p:nvPr/>
        </p:nvSpPr>
        <p:spPr bwMode="auto">
          <a:xfrm>
            <a:off x="6392481" y="2071363"/>
            <a:ext cx="1818300" cy="831299"/>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Verlinkung Objekt in Primärdatenbank</a:t>
            </a:r>
            <a:endParaRPr b="1">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(hier: ResourceSpace)</a:t>
            </a:r>
            <a:endParaRPr b="1">
              <a:solidFill>
                <a:srgbClr val="365F91"/>
              </a:solidFill>
              <a:latin typeface="Calibri"/>
              <a:ea typeface="Calibri"/>
              <a:cs typeface="Calibri"/>
            </a:endParaRPr>
          </a:p>
        </p:txBody>
      </p:sp>
      <p:cxnSp>
        <p:nvCxnSpPr>
          <p:cNvPr id="332" name="Google Shape;332;p46"/>
          <p:cNvCxnSpPr>
            <a:cxnSpLocks/>
            <a:stCxn id="333" idx="1"/>
          </p:cNvCxnSpPr>
          <p:nvPr/>
        </p:nvCxnSpPr>
        <p:spPr bwMode="auto">
          <a:xfrm flipH="1">
            <a:off x="3088031" y="908538"/>
            <a:ext cx="3447000" cy="2469300"/>
          </a:xfrm>
          <a:prstGeom prst="straightConnector1">
            <a:avLst/>
          </a:prstGeom>
          <a:noFill/>
          <a:ln w="9525" cap="flat" cmpd="sng">
            <a:solidFill>
              <a:srgbClr val="FF0000"/>
            </a:solidFill>
            <a:prstDash val="solid"/>
            <a:miter lim="800000"/>
            <a:headEnd type="oval" w="lg" len="lg"/>
            <a:tailEnd type="oval" w="lg" len="lg"/>
          </a:ln>
        </p:spPr>
      </p:cxnSp>
      <p:cxnSp>
        <p:nvCxnSpPr>
          <p:cNvPr id="334" name="Google Shape;334;p46"/>
          <p:cNvCxnSpPr>
            <a:cxnSpLocks/>
            <a:stCxn id="335" idx="1"/>
          </p:cNvCxnSpPr>
          <p:nvPr/>
        </p:nvCxnSpPr>
        <p:spPr bwMode="auto">
          <a:xfrm flipH="1">
            <a:off x="5231822" y="1670550"/>
            <a:ext cx="1303200" cy="1697400"/>
          </a:xfrm>
          <a:prstGeom prst="straightConnector1">
            <a:avLst/>
          </a:prstGeom>
          <a:noFill/>
          <a:ln w="9525" cap="flat" cmpd="sng">
            <a:solidFill>
              <a:srgbClr val="FF0000"/>
            </a:solidFill>
            <a:prstDash val="solid"/>
            <a:miter lim="800000"/>
            <a:headEnd type="oval" w="lg" len="lg"/>
            <a:tailEnd type="oval" w="lg" len="lg"/>
          </a:ln>
        </p:spPr>
      </p:cxnSp>
      <p:sp>
        <p:nvSpPr>
          <p:cNvPr id="333" name="Google Shape;333;p46"/>
          <p:cNvSpPr txBox="1"/>
          <p:nvPr/>
        </p:nvSpPr>
        <p:spPr bwMode="auto">
          <a:xfrm>
            <a:off x="6535031" y="600738"/>
            <a:ext cx="18183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a:solidFill>
                  <a:srgbClr val="365F91"/>
                </a:solidFill>
                <a:latin typeface="Calibri"/>
                <a:ea typeface="Calibri"/>
                <a:cs typeface="Calibri"/>
              </a:rPr>
              <a:t>direkte Verknüpfung:</a:t>
            </a:r>
            <a:endParaRPr>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die </a:t>
            </a:r>
            <a:r>
              <a:rPr lang="de">
                <a:solidFill>
                  <a:srgbClr val="365F91"/>
                </a:solidFill>
                <a:latin typeface="Calibri"/>
                <a:ea typeface="Calibri"/>
                <a:cs typeface="Calibri"/>
              </a:rPr>
              <a:t>Kathedrale</a:t>
            </a:r>
            <a:endParaRPr>
              <a:solidFill>
                <a:srgbClr val="365F91"/>
              </a:solidFill>
              <a:latin typeface="Calibri"/>
              <a:ea typeface="Calibri"/>
              <a:cs typeface="Calibri"/>
            </a:endParaRPr>
          </a:p>
        </p:txBody>
      </p:sp>
      <p:sp>
        <p:nvSpPr>
          <p:cNvPr id="335" name="Google Shape;335;p46"/>
          <p:cNvSpPr txBox="1"/>
          <p:nvPr/>
        </p:nvSpPr>
        <p:spPr bwMode="auto">
          <a:xfrm>
            <a:off x="6535022" y="1362750"/>
            <a:ext cx="25521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a:solidFill>
                  <a:srgbClr val="365F91"/>
                </a:solidFill>
                <a:latin typeface="Calibri"/>
                <a:ea typeface="Calibri"/>
                <a:cs typeface="Calibri"/>
              </a:rPr>
              <a:t>indirekte Verknüpfung:</a:t>
            </a:r>
            <a:endParaRPr>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in der </a:t>
            </a:r>
            <a:r>
              <a:rPr lang="de">
                <a:solidFill>
                  <a:srgbClr val="365F91"/>
                </a:solidFill>
                <a:latin typeface="Calibri"/>
                <a:ea typeface="Calibri"/>
                <a:cs typeface="Calibri"/>
              </a:rPr>
              <a:t>Kathedrale</a:t>
            </a:r>
            <a:endParaRPr>
              <a:solidFill>
                <a:srgbClr val="365F91"/>
              </a:solidFill>
              <a:latin typeface="Calibri"/>
              <a:ea typeface="Calibri"/>
              <a:cs typeface="Calibri"/>
            </a:endParaRPr>
          </a:p>
        </p:txBody>
      </p:sp>
    </p:spTree>
    <p:extLst>
      <p:ext uri="{BB962C8B-B14F-4D97-AF65-F5344CB8AC3E}">
        <p14:creationId xmlns:p14="http://schemas.microsoft.com/office/powerpoint/2010/main" val="19240336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Beispiel am Demonstrator</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Google Shape;139;p27">
            <a:extLst>
              <a:ext uri="{FF2B5EF4-FFF2-40B4-BE49-F238E27FC236}">
                <a16:creationId xmlns:a16="http://schemas.microsoft.com/office/drawing/2014/main" id="{98A712EE-0732-EF97-C9B3-9CCA3B3E3372}"/>
              </a:ext>
            </a:extLst>
          </p:cNvPr>
          <p:cNvSpPr txBox="1"/>
          <p:nvPr/>
        </p:nvSpPr>
        <p:spPr bwMode="auto">
          <a:xfrm>
            <a:off x="1197677" y="2571750"/>
            <a:ext cx="7521300" cy="715550"/>
          </a:xfrm>
          <a:prstGeom prst="rect">
            <a:avLst/>
          </a:prstGeom>
          <a:noFill/>
          <a:ln>
            <a:noFill/>
          </a:ln>
        </p:spPr>
        <p:txBody>
          <a:bodyPr spcFirstLastPara="1" wrap="square" lIns="68575" tIns="34275" rIns="68575" bIns="34275" anchor="t" anchorCtr="0">
            <a:spAutoFit/>
          </a:bodyPr>
          <a:lstStyle/>
          <a:p>
            <a:pPr marR="0" lvl="0" algn="l">
              <a:spcBef>
                <a:spcPts val="0"/>
              </a:spcBef>
              <a:spcAft>
                <a:spcPts val="0"/>
              </a:spcAft>
              <a:defRPr/>
            </a:pPr>
            <a:r>
              <a:rPr lang="de-DE" dirty="0">
                <a:solidFill>
                  <a:srgbClr val="002060"/>
                </a:solidFill>
                <a:latin typeface="Calibri"/>
                <a:ea typeface="Calibri"/>
                <a:cs typeface="Calibri"/>
              </a:rPr>
              <a:t>Zur technischen Konzeption und dem verwendeten Tech-Stack siehe </a:t>
            </a:r>
            <a:r>
              <a:rPr lang="de-DE" dirty="0">
                <a:solidFill>
                  <a:srgbClr val="002060"/>
                </a:solidFill>
                <a:latin typeface="Calibri"/>
                <a:ea typeface="Calibri"/>
                <a:cs typeface="Calibri"/>
                <a:hlinkClick r:id="rId3" action="ppaction://hlinksldjump">
                  <a:extLst>
                    <a:ext uri="{A12FA001-AC4F-418D-AE19-62706E023703}">
                      <ahyp:hlinkClr xmlns:ahyp="http://schemas.microsoft.com/office/drawing/2018/hyperlinkcolor" val="tx"/>
                    </a:ext>
                  </a:extLst>
                </a:hlinkClick>
              </a:rPr>
              <a:t>Extra-Folien am Ende …</a:t>
            </a:r>
            <a:endParaRPr lang="de-DE" dirty="0">
              <a:solidFill>
                <a:srgbClr val="002060"/>
              </a:solidFill>
              <a:latin typeface="Calibri"/>
              <a:ea typeface="Calibri"/>
              <a:cs typeface="Calibri"/>
            </a:endParaRPr>
          </a:p>
          <a:p>
            <a:pPr marL="342900" indent="-342900">
              <a:buAutoNum type="arabicPeriod"/>
              <a:defRPr/>
            </a:pPr>
            <a:endParaRPr lang="de-DE" dirty="0">
              <a:solidFill>
                <a:srgbClr val="002060"/>
              </a:solidFill>
              <a:latin typeface="Calibri"/>
              <a:ea typeface="Calibri"/>
              <a:cs typeface="Calibri"/>
            </a:endParaRPr>
          </a:p>
          <a:p>
            <a:pPr marL="342900" marR="0" lvl="0" indent="-342900" algn="l">
              <a:spcBef>
                <a:spcPts val="0"/>
              </a:spcBef>
              <a:spcAft>
                <a:spcPts val="0"/>
              </a:spcAft>
              <a:buAutoNum type="arabicPeriod"/>
              <a:defRPr/>
            </a:pPr>
            <a:endParaRPr dirty="0">
              <a:solidFill>
                <a:schemeClr val="accent1"/>
              </a:solidFill>
              <a:latin typeface="Calibri"/>
              <a:ea typeface="Calibri"/>
              <a:cs typeface="Calibri"/>
            </a:endParaRPr>
          </a:p>
        </p:txBody>
      </p:sp>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Implementierung</a:t>
            </a:r>
            <a:endParaRPr dirty="0"/>
          </a:p>
        </p:txBody>
      </p:sp>
    </p:spTree>
    <p:extLst>
      <p:ext uri="{BB962C8B-B14F-4D97-AF65-F5344CB8AC3E}">
        <p14:creationId xmlns:p14="http://schemas.microsoft.com/office/powerpoint/2010/main" val="4171092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34" name="Google Shape;234;p38"/>
          <p:cNvSpPr txBox="1"/>
          <p:nvPr/>
        </p:nvSpPr>
        <p:spPr bwMode="auto">
          <a:xfrm>
            <a:off x="811350" y="1498825"/>
            <a:ext cx="7521300" cy="2223655"/>
          </a:xfrm>
          <a:prstGeom prst="rect">
            <a:avLst/>
          </a:prstGeom>
          <a:noFill/>
          <a:ln>
            <a:noFill/>
          </a:ln>
        </p:spPr>
        <p:txBody>
          <a:bodyPr spcFirstLastPara="1" wrap="square" lIns="68575" tIns="34275" rIns="68575" bIns="34275" anchor="t" anchorCtr="0">
            <a:spAutoFit/>
          </a:bodyPr>
          <a:lstStyle/>
          <a:p>
            <a:pPr marL="0" marR="0" lvl="0" indent="0" algn="ctr">
              <a:spcBef>
                <a:spcPts val="0"/>
              </a:spcBef>
              <a:spcAft>
                <a:spcPts val="0"/>
              </a:spcAft>
              <a:buNone/>
              <a:defRPr/>
            </a:pPr>
            <a:r>
              <a:rPr lang="de-DE" sz="1800" dirty="0">
                <a:solidFill>
                  <a:srgbClr val="365F91"/>
                </a:solidFill>
                <a:latin typeface="Calibri"/>
                <a:ea typeface="Calibri"/>
                <a:cs typeface="Calibri"/>
              </a:rPr>
              <a:t>Technisch-konzeptionell ist der Proof </a:t>
            </a:r>
            <a:r>
              <a:rPr lang="de-DE" sz="1800" dirty="0" err="1">
                <a:solidFill>
                  <a:srgbClr val="365F91"/>
                </a:solidFill>
                <a:latin typeface="Calibri"/>
                <a:ea typeface="Calibri"/>
                <a:cs typeface="Calibri"/>
              </a:rPr>
              <a:t>of</a:t>
            </a:r>
            <a:r>
              <a:rPr lang="de-DE" sz="1800" dirty="0">
                <a:solidFill>
                  <a:srgbClr val="365F91"/>
                </a:solidFill>
                <a:latin typeface="Calibri"/>
                <a:ea typeface="Calibri"/>
                <a:cs typeface="Calibri"/>
              </a:rPr>
              <a:t> Concept erbracht.</a:t>
            </a:r>
            <a:br>
              <a:rPr lang="de-DE" sz="1800" dirty="0">
                <a:solidFill>
                  <a:srgbClr val="365F91"/>
                </a:solidFill>
                <a:latin typeface="Calibri"/>
                <a:ea typeface="Calibri"/>
                <a:cs typeface="Calibri"/>
              </a:rPr>
            </a:br>
            <a:endParaRPr lang="de-DE" sz="1800" dirty="0">
              <a:solidFill>
                <a:srgbClr val="365F91"/>
              </a:solidFill>
              <a:latin typeface="Calibri"/>
              <a:ea typeface="Calibri"/>
              <a:cs typeface="Calibri"/>
            </a:endParaRPr>
          </a:p>
          <a:p>
            <a:pPr marL="0" marR="0" lvl="0" indent="0" algn="ctr">
              <a:spcBef>
                <a:spcPts val="0"/>
              </a:spcBef>
              <a:spcAft>
                <a:spcPts val="0"/>
              </a:spcAft>
              <a:buNone/>
              <a:defRPr/>
            </a:pPr>
            <a:r>
              <a:rPr lang="de-DE" sz="1800" dirty="0">
                <a:solidFill>
                  <a:srgbClr val="365F91"/>
                </a:solidFill>
                <a:latin typeface="Calibri"/>
                <a:ea typeface="Calibri"/>
                <a:cs typeface="Calibri"/>
              </a:rPr>
              <a:t>Nun ist zu fragen:</a:t>
            </a:r>
          </a:p>
          <a:p>
            <a:pPr marL="0" marR="0" lvl="0" indent="0" algn="ctr">
              <a:spcBef>
                <a:spcPts val="0"/>
              </a:spcBef>
              <a:spcAft>
                <a:spcPts val="0"/>
              </a:spcAft>
              <a:buNone/>
              <a:defRPr/>
            </a:pPr>
            <a:endParaRPr lang="de-DE" sz="1800" dirty="0">
              <a:solidFill>
                <a:srgbClr val="365F91"/>
              </a:solidFill>
              <a:latin typeface="Calibri"/>
              <a:ea typeface="Calibri"/>
              <a:cs typeface="Calibri"/>
            </a:endParaRPr>
          </a:p>
          <a:p>
            <a:pPr marL="0" marR="0" lvl="0" indent="0" algn="ctr">
              <a:spcBef>
                <a:spcPts val="0"/>
              </a:spcBef>
              <a:spcAft>
                <a:spcPts val="0"/>
              </a:spcAft>
              <a:buNone/>
              <a:defRPr/>
            </a:pPr>
            <a:r>
              <a:rPr lang="de-DE" sz="1800" dirty="0">
                <a:solidFill>
                  <a:srgbClr val="365F91"/>
                </a:solidFill>
                <a:latin typeface="Calibri"/>
                <a:ea typeface="Calibri"/>
                <a:cs typeface="Calibri"/>
              </a:rPr>
              <a:t>Was geben die Daten in Wikidata her? </a:t>
            </a:r>
          </a:p>
          <a:p>
            <a:pPr marL="0" marR="0" lvl="0" indent="0" algn="ctr">
              <a:spcBef>
                <a:spcPts val="0"/>
              </a:spcBef>
              <a:spcAft>
                <a:spcPts val="0"/>
              </a:spcAft>
              <a:buNone/>
              <a:defRPr/>
            </a:pPr>
            <a:r>
              <a:rPr lang="de-DE" sz="1800" dirty="0">
                <a:solidFill>
                  <a:srgbClr val="365F91"/>
                </a:solidFill>
                <a:latin typeface="Calibri"/>
                <a:ea typeface="Calibri"/>
                <a:cs typeface="Calibri"/>
              </a:rPr>
              <a:t>Wo liegen die Potenziale für eine referenzdaten-basierte</a:t>
            </a:r>
          </a:p>
          <a:p>
            <a:pPr marL="0" marR="0" lvl="0" indent="0" algn="ctr">
              <a:spcBef>
                <a:spcPts val="0"/>
              </a:spcBef>
              <a:spcAft>
                <a:spcPts val="0"/>
              </a:spcAft>
              <a:buNone/>
              <a:defRPr/>
            </a:pPr>
            <a:r>
              <a:rPr lang="de-DE" sz="1800" dirty="0">
                <a:solidFill>
                  <a:srgbClr val="365F91"/>
                </a:solidFill>
                <a:latin typeface="Calibri"/>
                <a:ea typeface="Calibri"/>
                <a:cs typeface="Calibri"/>
              </a:rPr>
              <a:t>Inhaltserschließung?</a:t>
            </a:r>
            <a:endParaRPr sz="1800" dirty="0">
              <a:solidFill>
                <a:srgbClr val="365F91"/>
              </a:solidFill>
              <a:latin typeface="Calibri"/>
              <a:ea typeface="Calibri"/>
              <a:cs typeface="Calibri"/>
            </a:endParaRPr>
          </a:p>
          <a:p>
            <a:pPr marL="0" marR="0" lvl="0" indent="0" algn="l">
              <a:spcBef>
                <a:spcPts val="0"/>
              </a:spcBef>
              <a:spcAft>
                <a:spcPts val="0"/>
              </a:spcAft>
              <a:buNone/>
              <a:defRPr/>
            </a:pPr>
            <a:endParaRPr dirty="0">
              <a:solidFill>
                <a:srgbClr val="1C4587"/>
              </a:solidFill>
              <a:latin typeface="Calibri"/>
              <a:ea typeface="Calibri"/>
              <a:cs typeface="Calibri"/>
            </a:endParaRPr>
          </a:p>
        </p:txBody>
      </p:sp>
      <p:sp>
        <p:nvSpPr>
          <p:cNvPr id="235" name="Google Shape;235;p38"/>
          <p:cNvSpPr txBox="1">
            <a:spLocks noGrp="1"/>
          </p:cNvSpPr>
          <p:nvPr>
            <p:ph type="title"/>
          </p:nvPr>
        </p:nvSpPr>
        <p:spPr bwMode="auto">
          <a:xfrm>
            <a:off x="76201" y="171450"/>
            <a:ext cx="9179100" cy="276900"/>
          </a:xfrm>
          <a:prstGeom prst="rect">
            <a:avLst/>
          </a:prstGeom>
          <a:noFill/>
          <a:ln>
            <a:noFill/>
          </a:ln>
        </p:spPr>
        <p:txBody>
          <a:bodyPr spcFirstLastPara="1" wrap="square" lIns="0" tIns="0" rIns="0" bIns="0" anchor="ctr" anchorCtr="0">
            <a:normAutofit/>
          </a:bodyPr>
          <a:lstStyle/>
          <a:p>
            <a:pPr marL="0" lvl="0" indent="0" algn="l">
              <a:lnSpc>
                <a:spcPct val="90000"/>
              </a:lnSpc>
              <a:spcBef>
                <a:spcPts val="0"/>
              </a:spcBef>
              <a:spcAft>
                <a:spcPts val="0"/>
              </a:spcAft>
              <a:buClr>
                <a:srgbClr val="365F91"/>
              </a:buClr>
              <a:buSzPts val="1800"/>
              <a:buFont typeface="Calibri"/>
              <a:buNone/>
              <a:defRPr/>
            </a:pPr>
            <a:r>
              <a:rPr lang="de" dirty="0"/>
              <a:t>Perspektivwechsel: Von der Technik zu den Daten</a:t>
            </a:r>
            <a:endParaRPr dirty="0"/>
          </a:p>
        </p:txBody>
      </p:sp>
    </p:spTree>
    <p:extLst>
      <p:ext uri="{BB962C8B-B14F-4D97-AF65-F5344CB8AC3E}">
        <p14:creationId xmlns:p14="http://schemas.microsoft.com/office/powerpoint/2010/main" val="21010258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Wikidata als Datenquelle – Möglichkeiten und Grenzen</a:t>
            </a:r>
            <a:endParaRPr dirty="0"/>
          </a:p>
        </p:txBody>
      </p:sp>
      <p:sp>
        <p:nvSpPr>
          <p:cNvPr id="2" name="Google Shape;139;p27">
            <a:extLst>
              <a:ext uri="{FF2B5EF4-FFF2-40B4-BE49-F238E27FC236}">
                <a16:creationId xmlns:a16="http://schemas.microsoft.com/office/drawing/2014/main" id="{98A712EE-0732-EF97-C9B3-9CCA3B3E3372}"/>
              </a:ext>
            </a:extLst>
          </p:cNvPr>
          <p:cNvSpPr txBox="1"/>
          <p:nvPr/>
        </p:nvSpPr>
        <p:spPr bwMode="auto">
          <a:xfrm>
            <a:off x="719007" y="890100"/>
            <a:ext cx="7521300" cy="4008759"/>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1800" dirty="0">
                <a:solidFill>
                  <a:srgbClr val="365F91"/>
                </a:solidFill>
                <a:latin typeface="Calibri"/>
                <a:ea typeface="Calibri"/>
                <a:cs typeface="Calibri"/>
              </a:rPr>
              <a:t>Was steht eigentlich in Wikidata?</a:t>
            </a:r>
          </a:p>
          <a:p>
            <a:pPr marL="0" marR="0" lvl="0" indent="0" algn="l">
              <a:spcBef>
                <a:spcPts val="0"/>
              </a:spcBef>
              <a:spcAft>
                <a:spcPts val="0"/>
              </a:spcAft>
              <a:buNone/>
              <a:defRPr/>
            </a:pPr>
            <a:r>
              <a:rPr lang="de-DE" dirty="0">
                <a:solidFill>
                  <a:srgbClr val="365F91"/>
                </a:solidFill>
                <a:latin typeface="Calibri"/>
                <a:ea typeface="Calibri"/>
                <a:cs typeface="Calibri"/>
              </a:rPr>
              <a:t>Für unseren Ansatz sind drei Arten von Daten relevant, die sich </a:t>
            </a:r>
            <a:r>
              <a:rPr lang="de-DE" b="1" dirty="0">
                <a:solidFill>
                  <a:srgbClr val="365F91"/>
                </a:solidFill>
                <a:latin typeface="Calibri"/>
                <a:ea typeface="Calibri"/>
                <a:cs typeface="Calibri"/>
              </a:rPr>
              <a:t>funktional</a:t>
            </a:r>
            <a:r>
              <a:rPr lang="de-DE" dirty="0">
                <a:solidFill>
                  <a:srgbClr val="365F91"/>
                </a:solidFill>
                <a:latin typeface="Calibri"/>
                <a:ea typeface="Calibri"/>
                <a:cs typeface="Calibri"/>
              </a:rPr>
              <a:t> unterscheiden:</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b="1" dirty="0">
                <a:solidFill>
                  <a:srgbClr val="365F91"/>
                </a:solidFill>
                <a:latin typeface="Calibri"/>
                <a:ea typeface="Calibri"/>
                <a:cs typeface="Calibri"/>
              </a:rPr>
              <a:t>Klassifikationen</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sym typeface="Wingdings" panose="05000000000000000000" pitchFamily="2" charset="2"/>
              </a:rPr>
              <a:t></a:t>
            </a:r>
            <a:r>
              <a:rPr lang="de-DE" dirty="0">
                <a:solidFill>
                  <a:srgbClr val="365F91"/>
                </a:solidFill>
                <a:latin typeface="Calibri"/>
                <a:ea typeface="Calibri"/>
                <a:cs typeface="Calibri"/>
              </a:rPr>
              <a:t> Um was handelt es sich bei dem in </a:t>
            </a:r>
            <a:br>
              <a:rPr lang="de-DE" dirty="0">
                <a:solidFill>
                  <a:srgbClr val="365F91"/>
                </a:solidFill>
                <a:latin typeface="Calibri"/>
                <a:ea typeface="Calibri"/>
                <a:cs typeface="Calibri"/>
              </a:rPr>
            </a:br>
            <a:r>
              <a:rPr lang="de-DE" dirty="0">
                <a:solidFill>
                  <a:srgbClr val="365F91"/>
                </a:solidFill>
                <a:latin typeface="Calibri"/>
                <a:ea typeface="Calibri"/>
                <a:cs typeface="Calibri"/>
              </a:rPr>
              <a:t>Wikidata beschriebenen Gegenstand?</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b="1" dirty="0">
                <a:solidFill>
                  <a:srgbClr val="365F91"/>
                </a:solidFill>
                <a:latin typeface="Calibri"/>
                <a:ea typeface="Calibri"/>
                <a:cs typeface="Calibri"/>
              </a:rPr>
              <a:t>Informierende</a:t>
            </a:r>
            <a:r>
              <a:rPr lang="de-DE" dirty="0">
                <a:solidFill>
                  <a:srgbClr val="365F91"/>
                </a:solidFill>
                <a:latin typeface="Calibri"/>
                <a:ea typeface="Calibri"/>
                <a:cs typeface="Calibri"/>
              </a:rPr>
              <a:t> Daten</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sym typeface="Wingdings" panose="05000000000000000000" pitchFamily="2" charset="2"/>
              </a:rPr>
              <a:t> </a:t>
            </a:r>
            <a:r>
              <a:rPr lang="de-DE" dirty="0">
                <a:solidFill>
                  <a:srgbClr val="365F91"/>
                </a:solidFill>
                <a:latin typeface="Calibri"/>
                <a:ea typeface="Calibri"/>
                <a:cs typeface="Calibri"/>
              </a:rPr>
              <a:t>beschreiben, benennen, datieren, </a:t>
            </a:r>
            <a:br>
              <a:rPr lang="de-DE" dirty="0">
                <a:solidFill>
                  <a:srgbClr val="365F91"/>
                </a:solidFill>
                <a:latin typeface="Calibri"/>
                <a:ea typeface="Calibri"/>
                <a:cs typeface="Calibri"/>
              </a:rPr>
            </a:br>
            <a:r>
              <a:rPr lang="de-DE" dirty="0">
                <a:solidFill>
                  <a:srgbClr val="365F91"/>
                </a:solidFill>
                <a:latin typeface="Calibri"/>
                <a:ea typeface="Calibri"/>
                <a:cs typeface="Calibri"/>
              </a:rPr>
              <a:t>lokalisieren …</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b="1" dirty="0">
                <a:solidFill>
                  <a:srgbClr val="365F91"/>
                </a:solidFill>
                <a:latin typeface="Calibri"/>
                <a:ea typeface="Calibri"/>
                <a:cs typeface="Calibri"/>
              </a:rPr>
              <a:t>Verknüpfungen</a:t>
            </a:r>
            <a:endParaRPr lang="de-DE" sz="1800" b="1"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sym typeface="Wingdings" panose="05000000000000000000" pitchFamily="2" charset="2"/>
              </a:rPr>
              <a:t> Wo ist der Gegenstand auch noch </a:t>
            </a:r>
            <a:br>
              <a:rPr lang="de-DE" dirty="0">
                <a:solidFill>
                  <a:srgbClr val="365F91"/>
                </a:solidFill>
                <a:latin typeface="Calibri"/>
                <a:ea typeface="Calibri"/>
                <a:cs typeface="Calibri"/>
                <a:sym typeface="Wingdings" panose="05000000000000000000" pitchFamily="2" charset="2"/>
              </a:rPr>
            </a:br>
            <a:r>
              <a:rPr lang="de-DE" dirty="0">
                <a:solidFill>
                  <a:srgbClr val="365F91"/>
                </a:solidFill>
                <a:latin typeface="Calibri"/>
                <a:ea typeface="Calibri"/>
                <a:cs typeface="Calibri"/>
                <a:sym typeface="Wingdings" panose="05000000000000000000" pitchFamily="2" charset="2"/>
              </a:rPr>
              <a:t>dokumentiert? (Wikidata als Referenzdaten-Hub)</a:t>
            </a:r>
            <a:endParaRPr dirty="0">
              <a:solidFill>
                <a:srgbClr val="365F91"/>
              </a:solidFill>
              <a:latin typeface="Calibri"/>
              <a:ea typeface="Calibri"/>
              <a:cs typeface="Calibri"/>
            </a:endParaRPr>
          </a:p>
          <a:p>
            <a:pPr marL="0" marR="0" lvl="0" indent="0" algn="l">
              <a:spcBef>
                <a:spcPts val="0"/>
              </a:spcBef>
              <a:spcAft>
                <a:spcPts val="0"/>
              </a:spcAft>
              <a:buNone/>
              <a:defRPr/>
            </a:pPr>
            <a:endParaRPr dirty="0">
              <a:solidFill>
                <a:srgbClr val="1C4587"/>
              </a:solidFill>
              <a:latin typeface="Calibri"/>
              <a:ea typeface="Calibri"/>
              <a:cs typeface="Calibri"/>
            </a:endParaRPr>
          </a:p>
        </p:txBody>
      </p:sp>
      <p:pic>
        <p:nvPicPr>
          <p:cNvPr id="4" name="Grafik 3">
            <a:extLst>
              <a:ext uri="{FF2B5EF4-FFF2-40B4-BE49-F238E27FC236}">
                <a16:creationId xmlns:a16="http://schemas.microsoft.com/office/drawing/2014/main" id="{0FF5BB9F-D8EF-7A2A-8135-47C299E598D5}"/>
              </a:ext>
            </a:extLst>
          </p:cNvPr>
          <p:cNvPicPr>
            <a:picLocks noChangeAspect="1"/>
          </p:cNvPicPr>
          <p:nvPr/>
        </p:nvPicPr>
        <p:blipFill rotWithShape="1">
          <a:blip r:embed="rId2"/>
          <a:srcRect l="833" t="15891" r="50845" b="29972"/>
          <a:stretch/>
        </p:blipFill>
        <p:spPr>
          <a:xfrm>
            <a:off x="4529847" y="1615636"/>
            <a:ext cx="3536516" cy="1058291"/>
          </a:xfrm>
          <a:prstGeom prst="rect">
            <a:avLst/>
          </a:prstGeom>
        </p:spPr>
      </p:pic>
      <p:pic>
        <p:nvPicPr>
          <p:cNvPr id="6" name="Grafik 5">
            <a:extLst>
              <a:ext uri="{FF2B5EF4-FFF2-40B4-BE49-F238E27FC236}">
                <a16:creationId xmlns:a16="http://schemas.microsoft.com/office/drawing/2014/main" id="{A6B47F57-23D5-74D8-B113-361C63ED9A6F}"/>
              </a:ext>
            </a:extLst>
          </p:cNvPr>
          <p:cNvPicPr>
            <a:picLocks noChangeAspect="1"/>
          </p:cNvPicPr>
          <p:nvPr/>
        </p:nvPicPr>
        <p:blipFill rotWithShape="1">
          <a:blip r:embed="rId3"/>
          <a:srcRect l="1549" t="8616" r="57803" b="27477"/>
          <a:stretch/>
        </p:blipFill>
        <p:spPr>
          <a:xfrm>
            <a:off x="4572000" y="2894479"/>
            <a:ext cx="3031756" cy="790241"/>
          </a:xfrm>
          <a:prstGeom prst="rect">
            <a:avLst/>
          </a:prstGeom>
        </p:spPr>
      </p:pic>
      <p:pic>
        <p:nvPicPr>
          <p:cNvPr id="8" name="Grafik 7">
            <a:extLst>
              <a:ext uri="{FF2B5EF4-FFF2-40B4-BE49-F238E27FC236}">
                <a16:creationId xmlns:a16="http://schemas.microsoft.com/office/drawing/2014/main" id="{002A6DD0-18F6-2BEF-3398-EA68663B0EDA}"/>
              </a:ext>
            </a:extLst>
          </p:cNvPr>
          <p:cNvPicPr>
            <a:picLocks noChangeAspect="1"/>
          </p:cNvPicPr>
          <p:nvPr/>
        </p:nvPicPr>
        <p:blipFill rotWithShape="1">
          <a:blip r:embed="rId4"/>
          <a:srcRect l="3213" t="9610" b="6694"/>
          <a:stretch/>
        </p:blipFill>
        <p:spPr>
          <a:xfrm>
            <a:off x="4572000" y="4052702"/>
            <a:ext cx="3042867" cy="863944"/>
          </a:xfrm>
          <a:prstGeom prst="rect">
            <a:avLst/>
          </a:prstGeom>
        </p:spPr>
      </p:pic>
    </p:spTree>
    <p:extLst>
      <p:ext uri="{BB962C8B-B14F-4D97-AF65-F5344CB8AC3E}">
        <p14:creationId xmlns:p14="http://schemas.microsoft.com/office/powerpoint/2010/main" val="3648170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Wikidata als Datenquelle – Möglichkeiten und Grenzen</a:t>
            </a:r>
            <a:endParaRPr dirty="0"/>
          </a:p>
        </p:txBody>
      </p:sp>
      <p:sp>
        <p:nvSpPr>
          <p:cNvPr id="2" name="Google Shape;139;p27">
            <a:extLst>
              <a:ext uri="{FF2B5EF4-FFF2-40B4-BE49-F238E27FC236}">
                <a16:creationId xmlns:a16="http://schemas.microsoft.com/office/drawing/2014/main" id="{98A712EE-0732-EF97-C9B3-9CCA3B3E3372}"/>
              </a:ext>
            </a:extLst>
          </p:cNvPr>
          <p:cNvSpPr txBox="1"/>
          <p:nvPr/>
        </p:nvSpPr>
        <p:spPr bwMode="auto">
          <a:xfrm>
            <a:off x="742098" y="622246"/>
            <a:ext cx="7521300" cy="4008759"/>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1800" dirty="0">
                <a:solidFill>
                  <a:srgbClr val="365F91"/>
                </a:solidFill>
                <a:latin typeface="Calibri"/>
                <a:ea typeface="Calibri"/>
                <a:cs typeface="Calibri"/>
              </a:rPr>
              <a:t>Wie brauchbar sind die Daten aus Wikidata?</a:t>
            </a:r>
          </a:p>
          <a:p>
            <a:pPr marL="0" marR="0" lvl="0" indent="0" algn="l">
              <a:spcBef>
                <a:spcPts val="0"/>
              </a:spcBef>
              <a:spcAft>
                <a:spcPts val="0"/>
              </a:spcAft>
              <a:buNone/>
              <a:defRPr/>
            </a:pPr>
            <a:r>
              <a:rPr lang="de-DE" dirty="0">
                <a:solidFill>
                  <a:srgbClr val="365F91"/>
                </a:solidFill>
                <a:latin typeface="Calibri"/>
                <a:ea typeface="Calibri"/>
                <a:cs typeface="Calibri"/>
              </a:rPr>
              <a:t>Hinsichtlich </a:t>
            </a:r>
            <a:r>
              <a:rPr lang="de-DE" b="1" dirty="0">
                <a:solidFill>
                  <a:srgbClr val="365F91"/>
                </a:solidFill>
                <a:latin typeface="Calibri"/>
                <a:ea typeface="Calibri"/>
                <a:cs typeface="Calibri"/>
              </a:rPr>
              <a:t>Datenqualität</a:t>
            </a:r>
            <a:r>
              <a:rPr lang="de-DE" dirty="0">
                <a:solidFill>
                  <a:srgbClr val="365F91"/>
                </a:solidFill>
                <a:latin typeface="Calibri"/>
                <a:ea typeface="Calibri"/>
                <a:cs typeface="Calibri"/>
              </a:rPr>
              <a:t> und </a:t>
            </a:r>
            <a:r>
              <a:rPr lang="de-DE" b="1" dirty="0">
                <a:solidFill>
                  <a:srgbClr val="365F91"/>
                </a:solidFill>
                <a:latin typeface="Calibri"/>
                <a:ea typeface="Calibri"/>
                <a:cs typeface="Calibri"/>
              </a:rPr>
              <a:t>Vollständigkeit</a:t>
            </a:r>
            <a:r>
              <a:rPr lang="de-DE" dirty="0">
                <a:solidFill>
                  <a:srgbClr val="365F91"/>
                </a:solidFill>
                <a:latin typeface="Calibri"/>
                <a:ea typeface="Calibri"/>
                <a:cs typeface="Calibri"/>
              </a:rPr>
              <a:t> haben die drei Arten von Daten ein spezifisches Profil:</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b="1" dirty="0">
                <a:solidFill>
                  <a:srgbClr val="365F91"/>
                </a:solidFill>
                <a:latin typeface="Calibri"/>
                <a:ea typeface="Calibri"/>
                <a:cs typeface="Calibri"/>
              </a:rPr>
              <a:t>Klassifikationen</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Direkte Klassifikation („ist ein(e)“ – P31) sehr vollständig, aber klassifikatorische Struktur und Konsistenz problematisch. </a:t>
            </a:r>
            <a:br>
              <a:rPr lang="de-DE" dirty="0">
                <a:solidFill>
                  <a:srgbClr val="365F91"/>
                </a:solidFill>
                <a:latin typeface="Calibri"/>
                <a:ea typeface="Calibri"/>
                <a:cs typeface="Calibri"/>
              </a:rPr>
            </a:br>
            <a:r>
              <a:rPr lang="de-DE" dirty="0">
                <a:solidFill>
                  <a:srgbClr val="365F91"/>
                </a:solidFill>
                <a:latin typeface="Calibri"/>
                <a:ea typeface="Calibri"/>
                <a:cs typeface="Calibri"/>
              </a:rPr>
              <a:t>Ergänzende Klassifikation (z.B. „</a:t>
            </a:r>
            <a:r>
              <a:rPr lang="de-DE" dirty="0" err="1">
                <a:solidFill>
                  <a:srgbClr val="365F91"/>
                </a:solidFill>
                <a:latin typeface="Calibri"/>
                <a:ea typeface="Calibri"/>
                <a:cs typeface="Calibri"/>
              </a:rPr>
              <a:t>Iconclass</a:t>
            </a:r>
            <a:r>
              <a:rPr lang="de-DE" dirty="0">
                <a:solidFill>
                  <a:srgbClr val="365F91"/>
                </a:solidFill>
                <a:latin typeface="Calibri"/>
                <a:ea typeface="Calibri"/>
                <a:cs typeface="Calibri"/>
              </a:rPr>
              <a:t>-Bilderkennung“ – P1257“) oft strukturell sehr gut, aber unvollständig bzw. inkonsistent vergeben.</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b="1" dirty="0">
                <a:solidFill>
                  <a:srgbClr val="365F91"/>
                </a:solidFill>
                <a:latin typeface="Calibri"/>
                <a:ea typeface="Calibri"/>
                <a:cs typeface="Calibri"/>
              </a:rPr>
              <a:t>Informierende</a:t>
            </a:r>
            <a:r>
              <a:rPr lang="de-DE" dirty="0">
                <a:solidFill>
                  <a:srgbClr val="365F91"/>
                </a:solidFill>
                <a:latin typeface="Calibri"/>
                <a:ea typeface="Calibri"/>
                <a:cs typeface="Calibri"/>
              </a:rPr>
              <a:t> Daten</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Spektrum reicht von sehr zuverlässig und konsistent (z.B. „Staat“ – P17 für eine Stadt) bis völlig unbrauchbar (für unsere Zwecke!). </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b="1" dirty="0">
                <a:solidFill>
                  <a:srgbClr val="365F91"/>
                </a:solidFill>
                <a:latin typeface="Calibri"/>
                <a:ea typeface="Calibri"/>
                <a:cs typeface="Calibri"/>
              </a:rPr>
              <a:t>Verknüpfungen</a:t>
            </a:r>
            <a:endParaRPr lang="de-DE" sz="1800" b="1" dirty="0">
              <a:solidFill>
                <a:srgbClr val="365F91"/>
              </a:solidFill>
              <a:latin typeface="Calibri"/>
              <a:ea typeface="Calibri"/>
              <a:cs typeface="Calibri"/>
            </a:endParaRPr>
          </a:p>
          <a:p>
            <a:pPr marL="0" marR="0" lvl="0" indent="0" algn="l">
              <a:spcBef>
                <a:spcPts val="0"/>
              </a:spcBef>
              <a:spcAft>
                <a:spcPts val="0"/>
              </a:spcAft>
              <a:buNone/>
              <a:defRPr/>
            </a:pPr>
            <a:endParaRPr lang="de-DE" dirty="0">
              <a:solidFill>
                <a:srgbClr val="1C4587"/>
              </a:solidFill>
              <a:latin typeface="Calibri"/>
              <a:ea typeface="Calibri"/>
              <a:cs typeface="Calibri"/>
            </a:endParaRPr>
          </a:p>
          <a:p>
            <a:pPr marL="0" marR="0" lvl="0" indent="0" algn="l">
              <a:spcBef>
                <a:spcPts val="0"/>
              </a:spcBef>
              <a:spcAft>
                <a:spcPts val="0"/>
              </a:spcAft>
              <a:buNone/>
              <a:defRPr/>
            </a:pPr>
            <a:r>
              <a:rPr lang="de-DE" dirty="0">
                <a:solidFill>
                  <a:srgbClr val="1C4587"/>
                </a:solidFill>
                <a:latin typeface="Calibri"/>
                <a:ea typeface="Calibri"/>
                <a:cs typeface="Calibri"/>
              </a:rPr>
              <a:t>Bei Normdaten (GND, VIAF, </a:t>
            </a:r>
            <a:r>
              <a:rPr lang="de-DE" dirty="0" err="1">
                <a:solidFill>
                  <a:srgbClr val="1C4587"/>
                </a:solidFill>
                <a:latin typeface="Calibri"/>
                <a:ea typeface="Calibri"/>
                <a:cs typeface="Calibri"/>
              </a:rPr>
              <a:t>Geonames</a:t>
            </a:r>
            <a:r>
              <a:rPr lang="de-DE" dirty="0">
                <a:solidFill>
                  <a:srgbClr val="1C4587"/>
                </a:solidFill>
                <a:latin typeface="Calibri"/>
                <a:ea typeface="Calibri"/>
                <a:cs typeface="Calibri"/>
              </a:rPr>
              <a:t> …) sehr vollständig und konsistent.</a:t>
            </a:r>
            <a:endParaRPr dirty="0">
              <a:solidFill>
                <a:srgbClr val="1C4587"/>
              </a:solidFill>
              <a:latin typeface="Calibri"/>
              <a:ea typeface="Calibri"/>
              <a:cs typeface="Calibri"/>
            </a:endParaRPr>
          </a:p>
        </p:txBody>
      </p:sp>
    </p:spTree>
    <p:extLst>
      <p:ext uri="{BB962C8B-B14F-4D97-AF65-F5344CB8AC3E}">
        <p14:creationId xmlns:p14="http://schemas.microsoft.com/office/powerpoint/2010/main" val="3964261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Wikidata als Datenquelle – Möglichkeiten und Grenzen</a:t>
            </a:r>
            <a:endParaRPr dirty="0"/>
          </a:p>
        </p:txBody>
      </p:sp>
      <p:sp>
        <p:nvSpPr>
          <p:cNvPr id="2" name="Google Shape;139;p27">
            <a:extLst>
              <a:ext uri="{FF2B5EF4-FFF2-40B4-BE49-F238E27FC236}">
                <a16:creationId xmlns:a16="http://schemas.microsoft.com/office/drawing/2014/main" id="{98A712EE-0732-EF97-C9B3-9CCA3B3E3372}"/>
              </a:ext>
            </a:extLst>
          </p:cNvPr>
          <p:cNvSpPr txBox="1"/>
          <p:nvPr/>
        </p:nvSpPr>
        <p:spPr bwMode="auto">
          <a:xfrm>
            <a:off x="197952" y="890100"/>
            <a:ext cx="8042355" cy="4131870"/>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1800" dirty="0">
                <a:solidFill>
                  <a:srgbClr val="365F91"/>
                </a:solidFill>
                <a:latin typeface="Calibri"/>
                <a:ea typeface="Calibri"/>
                <a:cs typeface="Calibri"/>
              </a:rPr>
              <a:t>Die Kombination von Klassifikationen und informierenden Daten das größte Potenzial für die inhaltliche Erschließung:</a:t>
            </a:r>
          </a:p>
          <a:p>
            <a:pPr marL="0" marR="0" lvl="0" indent="0" algn="l">
              <a:spcBef>
                <a:spcPts val="0"/>
              </a:spcBef>
              <a:spcAft>
                <a:spcPts val="0"/>
              </a:spcAft>
              <a:buNone/>
              <a:defRPr/>
            </a:pPr>
            <a:endParaRPr lang="de-DE" sz="1800"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Suche mir alle </a:t>
            </a:r>
            <a:r>
              <a:rPr lang="de-DE" b="1" dirty="0">
                <a:solidFill>
                  <a:srgbClr val="365F91"/>
                </a:solidFill>
                <a:latin typeface="Calibri"/>
                <a:ea typeface="Calibri"/>
                <a:cs typeface="Calibri"/>
              </a:rPr>
              <a:t>Kathedralen				</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	</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				</a:t>
            </a:r>
          </a:p>
          <a:p>
            <a:pPr marL="0" marR="0" lvl="0" indent="0" algn="l">
              <a:spcBef>
                <a:spcPts val="0"/>
              </a:spcBef>
              <a:spcAft>
                <a:spcPts val="0"/>
              </a:spcAft>
              <a:buNone/>
              <a:defRPr/>
            </a:pPr>
            <a:r>
              <a:rPr lang="de-DE" dirty="0">
                <a:solidFill>
                  <a:srgbClr val="365F91"/>
                </a:solidFill>
                <a:latin typeface="Calibri"/>
                <a:ea typeface="Calibri"/>
                <a:cs typeface="Calibri"/>
              </a:rPr>
              <a:t>				</a:t>
            </a:r>
          </a:p>
          <a:p>
            <a:pPr marL="0" marR="0" lvl="0" indent="0" algn="l">
              <a:spcBef>
                <a:spcPts val="0"/>
              </a:spcBef>
              <a:spcAft>
                <a:spcPts val="0"/>
              </a:spcAft>
              <a:buNone/>
              <a:defRPr/>
            </a:pPr>
            <a:r>
              <a:rPr lang="de-DE" dirty="0">
                <a:solidFill>
                  <a:srgbClr val="365F91"/>
                </a:solidFill>
                <a:latin typeface="Calibri"/>
                <a:ea typeface="Calibri"/>
                <a:cs typeface="Calibri"/>
              </a:rPr>
              <a:t>				in den ehemaligen </a:t>
            </a:r>
            <a:br>
              <a:rPr lang="de-DE" dirty="0">
                <a:solidFill>
                  <a:srgbClr val="365F91"/>
                </a:solidFill>
                <a:latin typeface="Calibri"/>
                <a:ea typeface="Calibri"/>
                <a:cs typeface="Calibri"/>
              </a:rPr>
            </a:br>
            <a:r>
              <a:rPr lang="de-DE" dirty="0">
                <a:solidFill>
                  <a:srgbClr val="365F91"/>
                </a:solidFill>
                <a:latin typeface="Calibri"/>
                <a:ea typeface="Calibri"/>
                <a:cs typeface="Calibri"/>
              </a:rPr>
              <a:t>				Habsburgischen </a:t>
            </a:r>
            <a:br>
              <a:rPr lang="de-DE" dirty="0">
                <a:solidFill>
                  <a:srgbClr val="365F91"/>
                </a:solidFill>
                <a:latin typeface="Calibri"/>
                <a:ea typeface="Calibri"/>
                <a:cs typeface="Calibri"/>
              </a:rPr>
            </a:br>
            <a:r>
              <a:rPr lang="de-DE" dirty="0">
                <a:solidFill>
                  <a:srgbClr val="365F91"/>
                </a:solidFill>
                <a:latin typeface="Calibri"/>
                <a:ea typeface="Calibri"/>
                <a:cs typeface="Calibri"/>
              </a:rPr>
              <a:t>				Niederlanden</a:t>
            </a:r>
          </a:p>
          <a:p>
            <a:pPr marL="0" marR="0" lvl="0" indent="0" algn="l">
              <a:spcBef>
                <a:spcPts val="0"/>
              </a:spcBef>
              <a:spcAft>
                <a:spcPts val="0"/>
              </a:spcAft>
              <a:buNone/>
              <a:defRPr/>
            </a:pPr>
            <a:r>
              <a:rPr lang="de-DE" dirty="0">
                <a:solidFill>
                  <a:srgbClr val="365F91"/>
                </a:solidFill>
                <a:latin typeface="Calibri"/>
                <a:ea typeface="Calibri"/>
                <a:cs typeface="Calibri"/>
              </a:rPr>
              <a:t>		</a:t>
            </a:r>
          </a:p>
          <a:p>
            <a:pPr marL="0" marR="0" lvl="0" indent="0" algn="l">
              <a:spcBef>
                <a:spcPts val="0"/>
              </a:spcBef>
              <a:spcAft>
                <a:spcPts val="0"/>
              </a:spcAft>
              <a:buNone/>
              <a:defRPr/>
            </a:pPr>
            <a:endParaRPr dirty="0">
              <a:solidFill>
                <a:srgbClr val="1C4587"/>
              </a:solidFill>
              <a:latin typeface="Calibri"/>
              <a:ea typeface="Calibri"/>
              <a:cs typeface="Calibri"/>
            </a:endParaRPr>
          </a:p>
        </p:txBody>
      </p:sp>
      <p:pic>
        <p:nvPicPr>
          <p:cNvPr id="6" name="Grafik 5">
            <a:extLst>
              <a:ext uri="{FF2B5EF4-FFF2-40B4-BE49-F238E27FC236}">
                <a16:creationId xmlns:a16="http://schemas.microsoft.com/office/drawing/2014/main" id="{99762160-C834-577A-1BEF-D2BCEAB11845}"/>
              </a:ext>
            </a:extLst>
          </p:cNvPr>
          <p:cNvPicPr>
            <a:picLocks noChangeAspect="1"/>
          </p:cNvPicPr>
          <p:nvPr/>
        </p:nvPicPr>
        <p:blipFill rotWithShape="1">
          <a:blip r:embed="rId2"/>
          <a:srcRect l="872" t="6497" r="51527" b="3806"/>
          <a:stretch/>
        </p:blipFill>
        <p:spPr>
          <a:xfrm>
            <a:off x="2968081" y="1667744"/>
            <a:ext cx="2769893" cy="579475"/>
          </a:xfrm>
          <a:prstGeom prst="rect">
            <a:avLst/>
          </a:prstGeom>
        </p:spPr>
      </p:pic>
      <p:pic>
        <p:nvPicPr>
          <p:cNvPr id="8" name="Grafik 7">
            <a:extLst>
              <a:ext uri="{FF2B5EF4-FFF2-40B4-BE49-F238E27FC236}">
                <a16:creationId xmlns:a16="http://schemas.microsoft.com/office/drawing/2014/main" id="{DF889028-0542-C8CC-7DB0-90D67047E12D}"/>
              </a:ext>
            </a:extLst>
          </p:cNvPr>
          <p:cNvPicPr>
            <a:picLocks noChangeAspect="1"/>
          </p:cNvPicPr>
          <p:nvPr/>
        </p:nvPicPr>
        <p:blipFill rotWithShape="1">
          <a:blip r:embed="rId3"/>
          <a:srcRect t="4873"/>
          <a:stretch/>
        </p:blipFill>
        <p:spPr>
          <a:xfrm>
            <a:off x="6019663" y="3842498"/>
            <a:ext cx="3124337" cy="842090"/>
          </a:xfrm>
          <a:prstGeom prst="rect">
            <a:avLst/>
          </a:prstGeom>
        </p:spPr>
      </p:pic>
      <p:pic>
        <p:nvPicPr>
          <p:cNvPr id="10" name="Grafik 9">
            <a:extLst>
              <a:ext uri="{FF2B5EF4-FFF2-40B4-BE49-F238E27FC236}">
                <a16:creationId xmlns:a16="http://schemas.microsoft.com/office/drawing/2014/main" id="{3D9B6185-4385-DFB5-8A05-194CD2828CC2}"/>
              </a:ext>
            </a:extLst>
          </p:cNvPr>
          <p:cNvPicPr>
            <a:picLocks noChangeAspect="1"/>
          </p:cNvPicPr>
          <p:nvPr/>
        </p:nvPicPr>
        <p:blipFill>
          <a:blip r:embed="rId4"/>
          <a:stretch>
            <a:fillRect/>
          </a:stretch>
        </p:blipFill>
        <p:spPr>
          <a:xfrm>
            <a:off x="6572888" y="1708390"/>
            <a:ext cx="2386048" cy="502982"/>
          </a:xfrm>
          <a:prstGeom prst="rect">
            <a:avLst/>
          </a:prstGeom>
        </p:spPr>
      </p:pic>
      <p:cxnSp>
        <p:nvCxnSpPr>
          <p:cNvPr id="11" name="Google Shape;277;p41">
            <a:extLst>
              <a:ext uri="{FF2B5EF4-FFF2-40B4-BE49-F238E27FC236}">
                <a16:creationId xmlns:a16="http://schemas.microsoft.com/office/drawing/2014/main" id="{A4127458-1588-0185-A92B-FC230DDBC861}"/>
              </a:ext>
            </a:extLst>
          </p:cNvPr>
          <p:cNvCxnSpPr>
            <a:cxnSpLocks/>
            <a:stCxn id="6" idx="3"/>
          </p:cNvCxnSpPr>
          <p:nvPr/>
        </p:nvCxnSpPr>
        <p:spPr bwMode="auto">
          <a:xfrm>
            <a:off x="5737974" y="1957482"/>
            <a:ext cx="767526" cy="0"/>
          </a:xfrm>
          <a:prstGeom prst="straightConnector1">
            <a:avLst/>
          </a:prstGeom>
          <a:noFill/>
          <a:ln w="9525" cap="flat" cmpd="sng">
            <a:solidFill>
              <a:srgbClr val="FF0000"/>
            </a:solidFill>
            <a:prstDash val="solid"/>
            <a:miter lim="800000"/>
            <a:headEnd type="oval" w="lg" len="lg"/>
            <a:tailEnd type="oval" w="lg" len="lg"/>
          </a:ln>
        </p:spPr>
      </p:cxnSp>
      <p:cxnSp>
        <p:nvCxnSpPr>
          <p:cNvPr id="14" name="Google Shape;277;p41">
            <a:extLst>
              <a:ext uri="{FF2B5EF4-FFF2-40B4-BE49-F238E27FC236}">
                <a16:creationId xmlns:a16="http://schemas.microsoft.com/office/drawing/2014/main" id="{16205E03-964D-A841-D757-6CA18335E23B}"/>
              </a:ext>
            </a:extLst>
          </p:cNvPr>
          <p:cNvCxnSpPr>
            <a:cxnSpLocks/>
          </p:cNvCxnSpPr>
          <p:nvPr/>
        </p:nvCxnSpPr>
        <p:spPr bwMode="auto">
          <a:xfrm>
            <a:off x="7581831" y="2942380"/>
            <a:ext cx="1" cy="806525"/>
          </a:xfrm>
          <a:prstGeom prst="straightConnector1">
            <a:avLst/>
          </a:prstGeom>
          <a:noFill/>
          <a:ln w="9525" cap="flat" cmpd="sng">
            <a:solidFill>
              <a:srgbClr val="FF0000"/>
            </a:solidFill>
            <a:prstDash val="solid"/>
            <a:miter lim="800000"/>
            <a:headEnd type="oval" w="lg" len="lg"/>
            <a:tailEnd type="oval" w="lg" len="lg"/>
          </a:ln>
        </p:spPr>
      </p:cxnSp>
      <p:pic>
        <p:nvPicPr>
          <p:cNvPr id="18" name="Grafik 17">
            <a:extLst>
              <a:ext uri="{FF2B5EF4-FFF2-40B4-BE49-F238E27FC236}">
                <a16:creationId xmlns:a16="http://schemas.microsoft.com/office/drawing/2014/main" id="{58435FFD-084E-51AB-7759-0D140C673216}"/>
              </a:ext>
            </a:extLst>
          </p:cNvPr>
          <p:cNvPicPr>
            <a:picLocks noChangeAspect="1"/>
          </p:cNvPicPr>
          <p:nvPr/>
        </p:nvPicPr>
        <p:blipFill rotWithShape="1">
          <a:blip r:embed="rId5"/>
          <a:srcRect l="1925" t="6315" r="4553"/>
          <a:stretch/>
        </p:blipFill>
        <p:spPr>
          <a:xfrm>
            <a:off x="6572888" y="2269313"/>
            <a:ext cx="2474130" cy="579475"/>
          </a:xfrm>
          <a:prstGeom prst="rect">
            <a:avLst/>
          </a:prstGeom>
        </p:spPr>
      </p:pic>
      <p:sp>
        <p:nvSpPr>
          <p:cNvPr id="19" name="Google Shape;139;p27">
            <a:extLst>
              <a:ext uri="{FF2B5EF4-FFF2-40B4-BE49-F238E27FC236}">
                <a16:creationId xmlns:a16="http://schemas.microsoft.com/office/drawing/2014/main" id="{671041CF-BC33-31C0-1113-555374228BAE}"/>
              </a:ext>
            </a:extLst>
          </p:cNvPr>
          <p:cNvSpPr txBox="1"/>
          <p:nvPr/>
        </p:nvSpPr>
        <p:spPr bwMode="auto">
          <a:xfrm>
            <a:off x="6473261" y="2475027"/>
            <a:ext cx="583320" cy="807883"/>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4800" dirty="0">
                <a:solidFill>
                  <a:srgbClr val="365F91"/>
                </a:solidFill>
                <a:latin typeface="Calibri"/>
                <a:ea typeface="Calibri"/>
                <a:cs typeface="Calibri"/>
              </a:rPr>
              <a:t>…</a:t>
            </a:r>
            <a:endParaRPr sz="4800" dirty="0">
              <a:solidFill>
                <a:srgbClr val="1C4587"/>
              </a:solidFill>
              <a:latin typeface="Calibri"/>
              <a:ea typeface="Calibri"/>
              <a:cs typeface="Calibri"/>
            </a:endParaRPr>
          </a:p>
        </p:txBody>
      </p:sp>
      <p:sp>
        <p:nvSpPr>
          <p:cNvPr id="26" name="Google Shape;139;p27">
            <a:extLst>
              <a:ext uri="{FF2B5EF4-FFF2-40B4-BE49-F238E27FC236}">
                <a16:creationId xmlns:a16="http://schemas.microsoft.com/office/drawing/2014/main" id="{81D411F5-2D27-5F09-F215-1A8662E34366}"/>
              </a:ext>
            </a:extLst>
          </p:cNvPr>
          <p:cNvSpPr txBox="1"/>
          <p:nvPr/>
        </p:nvSpPr>
        <p:spPr bwMode="auto">
          <a:xfrm>
            <a:off x="197952" y="3430110"/>
            <a:ext cx="3269824" cy="1146437"/>
          </a:xfrm>
          <a:prstGeom prst="rect">
            <a:avLst/>
          </a:prstGeom>
          <a:noFill/>
          <a:ln w="9525">
            <a:solidFill>
              <a:srgbClr val="FFC000"/>
            </a:solid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dirty="0">
                <a:solidFill>
                  <a:srgbClr val="1C4587"/>
                </a:solidFill>
                <a:latin typeface="Calibri"/>
                <a:ea typeface="Calibri"/>
                <a:cs typeface="Calibri"/>
              </a:rPr>
              <a:t>In der Quelldatenbank muss nur stehen:</a:t>
            </a:r>
          </a:p>
          <a:p>
            <a:pPr marL="0" marR="0" lvl="0" indent="0" algn="l">
              <a:spcBef>
                <a:spcPts val="0"/>
              </a:spcBef>
              <a:spcAft>
                <a:spcPts val="0"/>
              </a:spcAft>
              <a:buNone/>
              <a:defRPr/>
            </a:pPr>
            <a:endParaRPr lang="de-DE" dirty="0">
              <a:solidFill>
                <a:srgbClr val="1C4587"/>
              </a:solidFill>
              <a:latin typeface="Calibri"/>
              <a:ea typeface="Calibri"/>
              <a:cs typeface="Calibri"/>
            </a:endParaRPr>
          </a:p>
          <a:p>
            <a:pPr marL="0" marR="0" lvl="0" indent="0" algn="l">
              <a:spcBef>
                <a:spcPts val="0"/>
              </a:spcBef>
              <a:spcAft>
                <a:spcPts val="0"/>
              </a:spcAft>
              <a:buNone/>
              <a:defRPr/>
            </a:pPr>
            <a:r>
              <a:rPr lang="de-DE" dirty="0">
                <a:solidFill>
                  <a:srgbClr val="1C4587"/>
                </a:solidFill>
                <a:latin typeface="Calibri"/>
                <a:ea typeface="Calibri"/>
                <a:cs typeface="Calibri"/>
              </a:rPr>
              <a:t>St.-</a:t>
            </a:r>
            <a:r>
              <a:rPr lang="de-DE" dirty="0" err="1">
                <a:solidFill>
                  <a:srgbClr val="1C4587"/>
                </a:solidFill>
                <a:latin typeface="Calibri"/>
                <a:ea typeface="Calibri"/>
                <a:cs typeface="Calibri"/>
              </a:rPr>
              <a:t>Bavo</a:t>
            </a:r>
            <a:r>
              <a:rPr lang="de-DE" dirty="0">
                <a:solidFill>
                  <a:srgbClr val="1C4587"/>
                </a:solidFill>
                <a:latin typeface="Calibri"/>
                <a:ea typeface="Calibri"/>
                <a:cs typeface="Calibri"/>
              </a:rPr>
              <a:t>-Kathedrale (Q938154)</a:t>
            </a:r>
          </a:p>
          <a:p>
            <a:pPr marL="0" marR="0" lvl="0" indent="0" algn="l">
              <a:spcBef>
                <a:spcPts val="0"/>
              </a:spcBef>
              <a:spcAft>
                <a:spcPts val="0"/>
              </a:spcAft>
              <a:buNone/>
              <a:defRPr/>
            </a:pPr>
            <a:r>
              <a:rPr lang="de-DE" dirty="0">
                <a:solidFill>
                  <a:srgbClr val="1C4587"/>
                </a:solidFill>
                <a:latin typeface="Calibri"/>
                <a:ea typeface="Calibri"/>
                <a:cs typeface="Calibri"/>
              </a:rPr>
              <a:t>Liebfrauenkathedrale Antwerpen (Q5901)</a:t>
            </a:r>
          </a:p>
          <a:p>
            <a:pPr marL="0" marR="0" lvl="0" indent="0" algn="l">
              <a:spcBef>
                <a:spcPts val="0"/>
              </a:spcBef>
              <a:spcAft>
                <a:spcPts val="0"/>
              </a:spcAft>
              <a:buNone/>
              <a:defRPr/>
            </a:pPr>
            <a:r>
              <a:rPr lang="de-DE" dirty="0">
                <a:solidFill>
                  <a:srgbClr val="1C4587"/>
                </a:solidFill>
                <a:latin typeface="Calibri"/>
                <a:ea typeface="Calibri"/>
                <a:cs typeface="Calibri"/>
              </a:rPr>
              <a:t>…</a:t>
            </a:r>
          </a:p>
        </p:txBody>
      </p:sp>
      <p:cxnSp>
        <p:nvCxnSpPr>
          <p:cNvPr id="4" name="Gerader Verbinder 3">
            <a:extLst>
              <a:ext uri="{FF2B5EF4-FFF2-40B4-BE49-F238E27FC236}">
                <a16:creationId xmlns:a16="http://schemas.microsoft.com/office/drawing/2014/main" id="{FE352D7F-C6C6-BAC0-74A0-F578B604DD4C}"/>
              </a:ext>
            </a:extLst>
          </p:cNvPr>
          <p:cNvCxnSpPr/>
          <p:nvPr/>
        </p:nvCxnSpPr>
        <p:spPr>
          <a:xfrm>
            <a:off x="254000" y="1957481"/>
            <a:ext cx="7342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Gerader Verbinder 4">
            <a:extLst>
              <a:ext uri="{FF2B5EF4-FFF2-40B4-BE49-F238E27FC236}">
                <a16:creationId xmlns:a16="http://schemas.microsoft.com/office/drawing/2014/main" id="{56EC52B1-EFCA-3F3D-BDF3-E5CE0CB330A6}"/>
              </a:ext>
            </a:extLst>
          </p:cNvPr>
          <p:cNvCxnSpPr>
            <a:cxnSpLocks/>
          </p:cNvCxnSpPr>
          <p:nvPr/>
        </p:nvCxnSpPr>
        <p:spPr bwMode="auto">
          <a:xfrm>
            <a:off x="526473" y="1957481"/>
            <a:ext cx="669636" cy="475673"/>
          </a:xfrm>
          <a:prstGeom prst="line">
            <a:avLst/>
          </a:prstGeom>
        </p:spPr>
        <p:style>
          <a:lnRef idx="1">
            <a:schemeClr val="accent1"/>
          </a:lnRef>
          <a:fillRef idx="0">
            <a:schemeClr val="accent1"/>
          </a:fillRef>
          <a:effectRef idx="0">
            <a:schemeClr val="accent1"/>
          </a:effectRef>
          <a:fontRef idx="minor">
            <a:schemeClr val="tx1"/>
          </a:fontRef>
        </p:style>
      </p:cxnSp>
      <p:sp>
        <p:nvSpPr>
          <p:cNvPr id="12" name="Google Shape;139;p27">
            <a:extLst>
              <a:ext uri="{FF2B5EF4-FFF2-40B4-BE49-F238E27FC236}">
                <a16:creationId xmlns:a16="http://schemas.microsoft.com/office/drawing/2014/main" id="{5293B7D0-C4A1-C8F7-5A57-62D315CA4CBB}"/>
              </a:ext>
            </a:extLst>
          </p:cNvPr>
          <p:cNvSpPr txBox="1"/>
          <p:nvPr/>
        </p:nvSpPr>
        <p:spPr bwMode="auto">
          <a:xfrm>
            <a:off x="1196109" y="2426697"/>
            <a:ext cx="1810327" cy="500107"/>
          </a:xfrm>
          <a:prstGeom prst="rect">
            <a:avLst/>
          </a:prstGeom>
          <a:noFill/>
          <a:ln w="9525">
            <a:solidFill>
              <a:srgbClr val="FFC000"/>
            </a:solid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dirty="0">
                <a:solidFill>
                  <a:srgbClr val="1C4587"/>
                </a:solidFill>
                <a:latin typeface="Calibri"/>
                <a:ea typeface="Calibri"/>
                <a:cs typeface="Calibri"/>
              </a:rPr>
              <a:t>In der Quelldatenbank, nicht in Wikidata!</a:t>
            </a:r>
          </a:p>
        </p:txBody>
      </p:sp>
    </p:spTree>
    <p:extLst>
      <p:ext uri="{BB962C8B-B14F-4D97-AF65-F5344CB8AC3E}">
        <p14:creationId xmlns:p14="http://schemas.microsoft.com/office/powerpoint/2010/main" val="877382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Wikidata als Datenquelle – Möglichkeiten und Grenzen</a:t>
            </a:r>
            <a:endParaRPr dirty="0"/>
          </a:p>
        </p:txBody>
      </p:sp>
      <p:sp>
        <p:nvSpPr>
          <p:cNvPr id="2" name="Google Shape;139;p27">
            <a:extLst>
              <a:ext uri="{FF2B5EF4-FFF2-40B4-BE49-F238E27FC236}">
                <a16:creationId xmlns:a16="http://schemas.microsoft.com/office/drawing/2014/main" id="{98A712EE-0732-EF97-C9B3-9CCA3B3E3372}"/>
              </a:ext>
            </a:extLst>
          </p:cNvPr>
          <p:cNvSpPr txBox="1"/>
          <p:nvPr/>
        </p:nvSpPr>
        <p:spPr bwMode="auto">
          <a:xfrm>
            <a:off x="719007" y="890100"/>
            <a:ext cx="7521300" cy="838661"/>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1800" dirty="0">
                <a:solidFill>
                  <a:srgbClr val="365F91"/>
                </a:solidFill>
                <a:latin typeface="Calibri"/>
                <a:ea typeface="Calibri"/>
                <a:cs typeface="Calibri"/>
              </a:rPr>
              <a:t>Allerdings treten die Schwierigkeiten gleich an der ersten Ecke auf:</a:t>
            </a:r>
          </a:p>
          <a:p>
            <a:pPr marL="0" marR="0" lvl="0" indent="0" algn="l">
              <a:spcBef>
                <a:spcPts val="0"/>
              </a:spcBef>
              <a:spcAft>
                <a:spcPts val="0"/>
              </a:spcAft>
              <a:buNone/>
              <a:defRPr/>
            </a:pPr>
            <a:endParaRPr lang="de-DE" sz="1800" dirty="0">
              <a:solidFill>
                <a:srgbClr val="365F91"/>
              </a:solidFill>
              <a:latin typeface="Calibri"/>
              <a:ea typeface="Calibri"/>
              <a:cs typeface="Calibri"/>
            </a:endParaRPr>
          </a:p>
          <a:p>
            <a:pPr marL="0" marR="0" lvl="0" indent="0" algn="l">
              <a:spcBef>
                <a:spcPts val="0"/>
              </a:spcBef>
              <a:spcAft>
                <a:spcPts val="0"/>
              </a:spcAft>
              <a:buNone/>
              <a:defRPr/>
            </a:pPr>
            <a:endParaRPr dirty="0">
              <a:solidFill>
                <a:srgbClr val="1C4587"/>
              </a:solidFill>
              <a:latin typeface="Calibri"/>
              <a:ea typeface="Calibri"/>
              <a:cs typeface="Calibri"/>
            </a:endParaRPr>
          </a:p>
        </p:txBody>
      </p:sp>
      <p:pic>
        <p:nvPicPr>
          <p:cNvPr id="4" name="Grafik 3">
            <a:extLst>
              <a:ext uri="{FF2B5EF4-FFF2-40B4-BE49-F238E27FC236}">
                <a16:creationId xmlns:a16="http://schemas.microsoft.com/office/drawing/2014/main" id="{8CEA3268-E10B-385D-58A7-4CF4805A8CEB}"/>
              </a:ext>
            </a:extLst>
          </p:cNvPr>
          <p:cNvPicPr>
            <a:picLocks noChangeAspect="1"/>
          </p:cNvPicPr>
          <p:nvPr/>
        </p:nvPicPr>
        <p:blipFill rotWithShape="1">
          <a:blip r:embed="rId2"/>
          <a:srcRect l="1213" t="3735" r="59243" b="11239"/>
          <a:stretch/>
        </p:blipFill>
        <p:spPr>
          <a:xfrm>
            <a:off x="263236" y="1776471"/>
            <a:ext cx="3616037" cy="1849176"/>
          </a:xfrm>
          <a:prstGeom prst="rect">
            <a:avLst/>
          </a:prstGeom>
        </p:spPr>
      </p:pic>
      <p:pic>
        <p:nvPicPr>
          <p:cNvPr id="7" name="Grafik 6">
            <a:extLst>
              <a:ext uri="{FF2B5EF4-FFF2-40B4-BE49-F238E27FC236}">
                <a16:creationId xmlns:a16="http://schemas.microsoft.com/office/drawing/2014/main" id="{01350343-7523-1470-AB4B-BA0E1EECCD2B}"/>
              </a:ext>
            </a:extLst>
          </p:cNvPr>
          <p:cNvPicPr>
            <a:picLocks noChangeAspect="1"/>
          </p:cNvPicPr>
          <p:nvPr/>
        </p:nvPicPr>
        <p:blipFill>
          <a:blip r:embed="rId3"/>
          <a:stretch>
            <a:fillRect/>
          </a:stretch>
        </p:blipFill>
        <p:spPr>
          <a:xfrm>
            <a:off x="161636" y="1320521"/>
            <a:ext cx="2734357" cy="408240"/>
          </a:xfrm>
          <a:prstGeom prst="rect">
            <a:avLst/>
          </a:prstGeom>
        </p:spPr>
      </p:pic>
      <p:pic>
        <p:nvPicPr>
          <p:cNvPr id="12" name="Grafik 11">
            <a:extLst>
              <a:ext uri="{FF2B5EF4-FFF2-40B4-BE49-F238E27FC236}">
                <a16:creationId xmlns:a16="http://schemas.microsoft.com/office/drawing/2014/main" id="{51449B4A-1142-9114-3B86-DE9BE31450AE}"/>
              </a:ext>
            </a:extLst>
          </p:cNvPr>
          <p:cNvPicPr>
            <a:picLocks noChangeAspect="1"/>
          </p:cNvPicPr>
          <p:nvPr/>
        </p:nvPicPr>
        <p:blipFill rotWithShape="1">
          <a:blip r:embed="rId4"/>
          <a:srcRect t="3400" r="5096" b="16909"/>
          <a:stretch/>
        </p:blipFill>
        <p:spPr>
          <a:xfrm>
            <a:off x="263236" y="3830836"/>
            <a:ext cx="3616037" cy="845128"/>
          </a:xfrm>
          <a:prstGeom prst="rect">
            <a:avLst/>
          </a:prstGeom>
        </p:spPr>
      </p:pic>
      <p:pic>
        <p:nvPicPr>
          <p:cNvPr id="15" name="Grafik 14">
            <a:extLst>
              <a:ext uri="{FF2B5EF4-FFF2-40B4-BE49-F238E27FC236}">
                <a16:creationId xmlns:a16="http://schemas.microsoft.com/office/drawing/2014/main" id="{A7DDF7BA-BE70-572E-5070-3BC2B9FD2DC1}"/>
              </a:ext>
            </a:extLst>
          </p:cNvPr>
          <p:cNvPicPr>
            <a:picLocks noChangeAspect="1"/>
          </p:cNvPicPr>
          <p:nvPr/>
        </p:nvPicPr>
        <p:blipFill>
          <a:blip r:embed="rId5"/>
          <a:stretch>
            <a:fillRect/>
          </a:stretch>
        </p:blipFill>
        <p:spPr>
          <a:xfrm>
            <a:off x="5527701" y="1291660"/>
            <a:ext cx="2950455" cy="408239"/>
          </a:xfrm>
          <a:prstGeom prst="rect">
            <a:avLst/>
          </a:prstGeom>
        </p:spPr>
      </p:pic>
      <p:pic>
        <p:nvPicPr>
          <p:cNvPr id="17" name="Grafik 16">
            <a:extLst>
              <a:ext uri="{FF2B5EF4-FFF2-40B4-BE49-F238E27FC236}">
                <a16:creationId xmlns:a16="http://schemas.microsoft.com/office/drawing/2014/main" id="{AEEE464D-F0E5-280B-0132-DEF4C17132FE}"/>
              </a:ext>
            </a:extLst>
          </p:cNvPr>
          <p:cNvPicPr>
            <a:picLocks noChangeAspect="1"/>
          </p:cNvPicPr>
          <p:nvPr/>
        </p:nvPicPr>
        <p:blipFill rotWithShape="1">
          <a:blip r:embed="rId6"/>
          <a:srcRect r="8642"/>
          <a:stretch/>
        </p:blipFill>
        <p:spPr>
          <a:xfrm>
            <a:off x="4944649" y="1776472"/>
            <a:ext cx="3936115" cy="1934292"/>
          </a:xfrm>
          <a:prstGeom prst="rect">
            <a:avLst/>
          </a:prstGeom>
        </p:spPr>
      </p:pic>
      <p:pic>
        <p:nvPicPr>
          <p:cNvPr id="20" name="Grafik 19">
            <a:extLst>
              <a:ext uri="{FF2B5EF4-FFF2-40B4-BE49-F238E27FC236}">
                <a16:creationId xmlns:a16="http://schemas.microsoft.com/office/drawing/2014/main" id="{D70A01D3-D31D-0F9A-8804-19343F9DC9BB}"/>
              </a:ext>
            </a:extLst>
          </p:cNvPr>
          <p:cNvPicPr>
            <a:picLocks noChangeAspect="1"/>
          </p:cNvPicPr>
          <p:nvPr/>
        </p:nvPicPr>
        <p:blipFill rotWithShape="1">
          <a:blip r:embed="rId4"/>
          <a:srcRect t="3400" r="5096" b="16909"/>
          <a:stretch/>
        </p:blipFill>
        <p:spPr bwMode="auto">
          <a:xfrm>
            <a:off x="4944649" y="3830836"/>
            <a:ext cx="3616037" cy="845128"/>
          </a:xfrm>
          <a:prstGeom prst="rect">
            <a:avLst/>
          </a:prstGeom>
        </p:spPr>
      </p:pic>
      <p:cxnSp>
        <p:nvCxnSpPr>
          <p:cNvPr id="21" name="Google Shape;277;p41">
            <a:extLst>
              <a:ext uri="{FF2B5EF4-FFF2-40B4-BE49-F238E27FC236}">
                <a16:creationId xmlns:a16="http://schemas.microsoft.com/office/drawing/2014/main" id="{1D8C2BED-1476-59AB-E04A-FD02D4AEA577}"/>
              </a:ext>
            </a:extLst>
          </p:cNvPr>
          <p:cNvCxnSpPr>
            <a:cxnSpLocks/>
          </p:cNvCxnSpPr>
          <p:nvPr/>
        </p:nvCxnSpPr>
        <p:spPr bwMode="auto">
          <a:xfrm flipV="1">
            <a:off x="3397102" y="1988288"/>
            <a:ext cx="3769242" cy="855921"/>
          </a:xfrm>
          <a:prstGeom prst="straightConnector1">
            <a:avLst/>
          </a:prstGeom>
          <a:noFill/>
          <a:ln w="9525" cap="flat" cmpd="sng">
            <a:solidFill>
              <a:srgbClr val="FF0000"/>
            </a:solidFill>
            <a:prstDash val="solid"/>
            <a:miter lim="800000"/>
            <a:headEnd type="oval" w="lg" len="lg"/>
            <a:tailEnd type="oval" w="lg" len="lg"/>
          </a:ln>
        </p:spPr>
      </p:cxnSp>
      <p:sp>
        <p:nvSpPr>
          <p:cNvPr id="24" name="Google Shape;139;p27">
            <a:extLst>
              <a:ext uri="{FF2B5EF4-FFF2-40B4-BE49-F238E27FC236}">
                <a16:creationId xmlns:a16="http://schemas.microsoft.com/office/drawing/2014/main" id="{33698093-8468-B9E2-0335-341A094D834B}"/>
              </a:ext>
            </a:extLst>
          </p:cNvPr>
          <p:cNvSpPr txBox="1"/>
          <p:nvPr/>
        </p:nvSpPr>
        <p:spPr bwMode="auto">
          <a:xfrm>
            <a:off x="4479657" y="2121642"/>
            <a:ext cx="583320" cy="900216"/>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5400" dirty="0">
                <a:solidFill>
                  <a:srgbClr val="365F91"/>
                </a:solidFill>
                <a:latin typeface="Calibri"/>
                <a:ea typeface="Calibri"/>
                <a:cs typeface="Calibri"/>
              </a:rPr>
              <a:t>?</a:t>
            </a:r>
            <a:endParaRPr sz="5400" dirty="0">
              <a:solidFill>
                <a:srgbClr val="1C4587"/>
              </a:solidFill>
              <a:latin typeface="Calibri"/>
              <a:ea typeface="Calibri"/>
              <a:cs typeface="Calibri"/>
            </a:endParaRPr>
          </a:p>
        </p:txBody>
      </p:sp>
    </p:spTree>
    <p:extLst>
      <p:ext uri="{BB962C8B-B14F-4D97-AF65-F5344CB8AC3E}">
        <p14:creationId xmlns:p14="http://schemas.microsoft.com/office/powerpoint/2010/main" val="601995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Google Shape;139;p27">
            <a:extLst>
              <a:ext uri="{FF2B5EF4-FFF2-40B4-BE49-F238E27FC236}">
                <a16:creationId xmlns:a16="http://schemas.microsoft.com/office/drawing/2014/main" id="{98A712EE-0732-EF97-C9B3-9CCA3B3E3372}"/>
              </a:ext>
            </a:extLst>
          </p:cNvPr>
          <p:cNvSpPr txBox="1"/>
          <p:nvPr/>
        </p:nvSpPr>
        <p:spPr bwMode="auto">
          <a:xfrm>
            <a:off x="444913" y="635443"/>
            <a:ext cx="7521300" cy="623217"/>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1800" dirty="0">
                <a:solidFill>
                  <a:srgbClr val="365F91"/>
                </a:solidFill>
                <a:latin typeface="Calibri"/>
                <a:ea typeface="Calibri"/>
                <a:cs typeface="Calibri"/>
              </a:rPr>
              <a:t>Klassifizierungen sind oft nur über Kaskaden von Klassen/Unterklassen verwendbar:</a:t>
            </a:r>
            <a:endParaRPr dirty="0">
              <a:solidFill>
                <a:srgbClr val="1C4587"/>
              </a:solidFill>
              <a:latin typeface="Calibri"/>
              <a:ea typeface="Calibri"/>
              <a:cs typeface="Calibri"/>
            </a:endParaRPr>
          </a:p>
        </p:txBody>
      </p:sp>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Wikidata als Datenquelle – Möglichkeiten und Grenzen</a:t>
            </a:r>
            <a:endParaRPr dirty="0"/>
          </a:p>
        </p:txBody>
      </p:sp>
      <p:pic>
        <p:nvPicPr>
          <p:cNvPr id="5" name="Grafik 4">
            <a:extLst>
              <a:ext uri="{FF2B5EF4-FFF2-40B4-BE49-F238E27FC236}">
                <a16:creationId xmlns:a16="http://schemas.microsoft.com/office/drawing/2014/main" id="{627B569C-64EF-685E-2D5C-80B5803A33D3}"/>
              </a:ext>
            </a:extLst>
          </p:cNvPr>
          <p:cNvPicPr>
            <a:picLocks noChangeAspect="1"/>
          </p:cNvPicPr>
          <p:nvPr/>
        </p:nvPicPr>
        <p:blipFill>
          <a:blip r:embed="rId3"/>
          <a:stretch>
            <a:fillRect/>
          </a:stretch>
        </p:blipFill>
        <p:spPr>
          <a:xfrm>
            <a:off x="431801" y="1283351"/>
            <a:ext cx="2282189" cy="328635"/>
          </a:xfrm>
          <a:prstGeom prst="rect">
            <a:avLst/>
          </a:prstGeom>
        </p:spPr>
      </p:pic>
      <p:pic>
        <p:nvPicPr>
          <p:cNvPr id="8" name="Grafik 7">
            <a:extLst>
              <a:ext uri="{FF2B5EF4-FFF2-40B4-BE49-F238E27FC236}">
                <a16:creationId xmlns:a16="http://schemas.microsoft.com/office/drawing/2014/main" id="{52138DD8-E41D-B754-A02B-8201E18EF8BA}"/>
              </a:ext>
            </a:extLst>
          </p:cNvPr>
          <p:cNvPicPr>
            <a:picLocks noChangeAspect="1"/>
          </p:cNvPicPr>
          <p:nvPr/>
        </p:nvPicPr>
        <p:blipFill>
          <a:blip r:embed="rId4"/>
          <a:stretch>
            <a:fillRect/>
          </a:stretch>
        </p:blipFill>
        <p:spPr>
          <a:xfrm>
            <a:off x="487002" y="1580711"/>
            <a:ext cx="2712807" cy="260362"/>
          </a:xfrm>
          <a:prstGeom prst="rect">
            <a:avLst/>
          </a:prstGeom>
        </p:spPr>
      </p:pic>
      <p:pic>
        <p:nvPicPr>
          <p:cNvPr id="10" name="Grafik 9">
            <a:extLst>
              <a:ext uri="{FF2B5EF4-FFF2-40B4-BE49-F238E27FC236}">
                <a16:creationId xmlns:a16="http://schemas.microsoft.com/office/drawing/2014/main" id="{4C27549E-8F94-426E-AD8F-BA2C517ED22D}"/>
              </a:ext>
            </a:extLst>
          </p:cNvPr>
          <p:cNvPicPr>
            <a:picLocks noChangeAspect="1"/>
          </p:cNvPicPr>
          <p:nvPr/>
        </p:nvPicPr>
        <p:blipFill>
          <a:blip r:embed="rId5"/>
          <a:stretch>
            <a:fillRect/>
          </a:stretch>
        </p:blipFill>
        <p:spPr>
          <a:xfrm>
            <a:off x="2027569" y="1824633"/>
            <a:ext cx="2499084" cy="302047"/>
          </a:xfrm>
          <a:prstGeom prst="rect">
            <a:avLst/>
          </a:prstGeom>
        </p:spPr>
      </p:pic>
      <p:pic>
        <p:nvPicPr>
          <p:cNvPr id="13" name="Grafik 12">
            <a:extLst>
              <a:ext uri="{FF2B5EF4-FFF2-40B4-BE49-F238E27FC236}">
                <a16:creationId xmlns:a16="http://schemas.microsoft.com/office/drawing/2014/main" id="{45013843-564F-AFAA-B19B-911E72BD113A}"/>
              </a:ext>
            </a:extLst>
          </p:cNvPr>
          <p:cNvPicPr>
            <a:picLocks noChangeAspect="1"/>
          </p:cNvPicPr>
          <p:nvPr/>
        </p:nvPicPr>
        <p:blipFill>
          <a:blip r:embed="rId6"/>
          <a:stretch>
            <a:fillRect/>
          </a:stretch>
        </p:blipFill>
        <p:spPr>
          <a:xfrm>
            <a:off x="2072758" y="2144981"/>
            <a:ext cx="2467504" cy="302048"/>
          </a:xfrm>
          <a:prstGeom prst="rect">
            <a:avLst/>
          </a:prstGeom>
        </p:spPr>
      </p:pic>
      <p:pic>
        <p:nvPicPr>
          <p:cNvPr id="16" name="Grafik 15">
            <a:extLst>
              <a:ext uri="{FF2B5EF4-FFF2-40B4-BE49-F238E27FC236}">
                <a16:creationId xmlns:a16="http://schemas.microsoft.com/office/drawing/2014/main" id="{AE189203-B2FD-A1F0-2198-4BFF553936F4}"/>
              </a:ext>
            </a:extLst>
          </p:cNvPr>
          <p:cNvPicPr>
            <a:picLocks noChangeAspect="1"/>
          </p:cNvPicPr>
          <p:nvPr/>
        </p:nvPicPr>
        <p:blipFill>
          <a:blip r:embed="rId7"/>
          <a:stretch>
            <a:fillRect/>
          </a:stretch>
        </p:blipFill>
        <p:spPr>
          <a:xfrm>
            <a:off x="3817097" y="2507469"/>
            <a:ext cx="1551755" cy="310351"/>
          </a:xfrm>
          <a:prstGeom prst="rect">
            <a:avLst/>
          </a:prstGeom>
        </p:spPr>
      </p:pic>
      <p:pic>
        <p:nvPicPr>
          <p:cNvPr id="19" name="Grafik 18">
            <a:extLst>
              <a:ext uri="{FF2B5EF4-FFF2-40B4-BE49-F238E27FC236}">
                <a16:creationId xmlns:a16="http://schemas.microsoft.com/office/drawing/2014/main" id="{D8B03B58-B9BE-DA1A-6FF7-6715FD15FD66}"/>
              </a:ext>
            </a:extLst>
          </p:cNvPr>
          <p:cNvPicPr>
            <a:picLocks noChangeAspect="1"/>
          </p:cNvPicPr>
          <p:nvPr/>
        </p:nvPicPr>
        <p:blipFill>
          <a:blip r:embed="rId8"/>
          <a:stretch>
            <a:fillRect/>
          </a:stretch>
        </p:blipFill>
        <p:spPr>
          <a:xfrm>
            <a:off x="3854793" y="2836208"/>
            <a:ext cx="2551215" cy="261432"/>
          </a:xfrm>
          <a:prstGeom prst="rect">
            <a:avLst/>
          </a:prstGeom>
        </p:spPr>
      </p:pic>
      <p:pic>
        <p:nvPicPr>
          <p:cNvPr id="23" name="Grafik 22">
            <a:extLst>
              <a:ext uri="{FF2B5EF4-FFF2-40B4-BE49-F238E27FC236}">
                <a16:creationId xmlns:a16="http://schemas.microsoft.com/office/drawing/2014/main" id="{61284C67-07E7-A5A8-A172-1BB18A48B863}"/>
              </a:ext>
            </a:extLst>
          </p:cNvPr>
          <p:cNvPicPr>
            <a:picLocks noChangeAspect="1"/>
          </p:cNvPicPr>
          <p:nvPr/>
        </p:nvPicPr>
        <p:blipFill>
          <a:blip r:embed="rId9"/>
          <a:stretch>
            <a:fillRect/>
          </a:stretch>
        </p:blipFill>
        <p:spPr>
          <a:xfrm>
            <a:off x="5533656" y="3116028"/>
            <a:ext cx="1918151" cy="298884"/>
          </a:xfrm>
          <a:prstGeom prst="rect">
            <a:avLst/>
          </a:prstGeom>
        </p:spPr>
      </p:pic>
      <p:pic>
        <p:nvPicPr>
          <p:cNvPr id="26" name="Grafik 25">
            <a:extLst>
              <a:ext uri="{FF2B5EF4-FFF2-40B4-BE49-F238E27FC236}">
                <a16:creationId xmlns:a16="http://schemas.microsoft.com/office/drawing/2014/main" id="{FDB692EA-1679-8403-2333-CC665A2A80E7}"/>
              </a:ext>
            </a:extLst>
          </p:cNvPr>
          <p:cNvPicPr>
            <a:picLocks noChangeAspect="1"/>
          </p:cNvPicPr>
          <p:nvPr/>
        </p:nvPicPr>
        <p:blipFill>
          <a:blip r:embed="rId10"/>
          <a:stretch>
            <a:fillRect/>
          </a:stretch>
        </p:blipFill>
        <p:spPr>
          <a:xfrm>
            <a:off x="5559410" y="3433300"/>
            <a:ext cx="2706814" cy="277040"/>
          </a:xfrm>
          <a:prstGeom prst="rect">
            <a:avLst/>
          </a:prstGeom>
        </p:spPr>
      </p:pic>
      <p:pic>
        <p:nvPicPr>
          <p:cNvPr id="28" name="Grafik 27">
            <a:extLst>
              <a:ext uri="{FF2B5EF4-FFF2-40B4-BE49-F238E27FC236}">
                <a16:creationId xmlns:a16="http://schemas.microsoft.com/office/drawing/2014/main" id="{DD38D2F0-53D9-126D-EA4F-8AA1F2103026}"/>
              </a:ext>
            </a:extLst>
          </p:cNvPr>
          <p:cNvPicPr>
            <a:picLocks noChangeAspect="1"/>
          </p:cNvPicPr>
          <p:nvPr/>
        </p:nvPicPr>
        <p:blipFill rotWithShape="1">
          <a:blip r:embed="rId11"/>
          <a:srcRect t="-1" b="22794"/>
          <a:stretch/>
        </p:blipFill>
        <p:spPr>
          <a:xfrm>
            <a:off x="76201" y="2972892"/>
            <a:ext cx="2177511" cy="201851"/>
          </a:xfrm>
          <a:prstGeom prst="rect">
            <a:avLst/>
          </a:prstGeom>
        </p:spPr>
      </p:pic>
      <p:pic>
        <p:nvPicPr>
          <p:cNvPr id="30" name="Grafik 29">
            <a:extLst>
              <a:ext uri="{FF2B5EF4-FFF2-40B4-BE49-F238E27FC236}">
                <a16:creationId xmlns:a16="http://schemas.microsoft.com/office/drawing/2014/main" id="{B1EC368F-994A-1C0C-9781-982DA95A64C5}"/>
              </a:ext>
            </a:extLst>
          </p:cNvPr>
          <p:cNvPicPr>
            <a:picLocks noChangeAspect="1"/>
          </p:cNvPicPr>
          <p:nvPr/>
        </p:nvPicPr>
        <p:blipFill>
          <a:blip r:embed="rId12"/>
          <a:stretch>
            <a:fillRect/>
          </a:stretch>
        </p:blipFill>
        <p:spPr>
          <a:xfrm>
            <a:off x="171850" y="3174743"/>
            <a:ext cx="1918435" cy="1524193"/>
          </a:xfrm>
          <a:prstGeom prst="rect">
            <a:avLst/>
          </a:prstGeom>
        </p:spPr>
      </p:pic>
      <p:pic>
        <p:nvPicPr>
          <p:cNvPr id="33" name="Grafik 32">
            <a:extLst>
              <a:ext uri="{FF2B5EF4-FFF2-40B4-BE49-F238E27FC236}">
                <a16:creationId xmlns:a16="http://schemas.microsoft.com/office/drawing/2014/main" id="{34EF76E2-D924-D3D5-6A60-C454E07C88E2}"/>
              </a:ext>
            </a:extLst>
          </p:cNvPr>
          <p:cNvPicPr>
            <a:picLocks noChangeAspect="1"/>
          </p:cNvPicPr>
          <p:nvPr/>
        </p:nvPicPr>
        <p:blipFill>
          <a:blip r:embed="rId13"/>
          <a:stretch>
            <a:fillRect/>
          </a:stretch>
        </p:blipFill>
        <p:spPr>
          <a:xfrm>
            <a:off x="2245852" y="3735597"/>
            <a:ext cx="1685360" cy="220545"/>
          </a:xfrm>
          <a:prstGeom prst="rect">
            <a:avLst/>
          </a:prstGeom>
        </p:spPr>
      </p:pic>
      <p:pic>
        <p:nvPicPr>
          <p:cNvPr id="35" name="Grafik 34">
            <a:extLst>
              <a:ext uri="{FF2B5EF4-FFF2-40B4-BE49-F238E27FC236}">
                <a16:creationId xmlns:a16="http://schemas.microsoft.com/office/drawing/2014/main" id="{F2CABE1F-6A97-5F1B-78E0-C27A9E66A176}"/>
              </a:ext>
            </a:extLst>
          </p:cNvPr>
          <p:cNvPicPr>
            <a:picLocks noChangeAspect="1"/>
          </p:cNvPicPr>
          <p:nvPr/>
        </p:nvPicPr>
        <p:blipFill>
          <a:blip r:embed="rId14"/>
          <a:stretch>
            <a:fillRect/>
          </a:stretch>
        </p:blipFill>
        <p:spPr>
          <a:xfrm>
            <a:off x="2501141" y="4038703"/>
            <a:ext cx="1767431" cy="220545"/>
          </a:xfrm>
          <a:prstGeom prst="rect">
            <a:avLst/>
          </a:prstGeom>
        </p:spPr>
      </p:pic>
      <p:pic>
        <p:nvPicPr>
          <p:cNvPr id="37" name="Grafik 36">
            <a:extLst>
              <a:ext uri="{FF2B5EF4-FFF2-40B4-BE49-F238E27FC236}">
                <a16:creationId xmlns:a16="http://schemas.microsoft.com/office/drawing/2014/main" id="{991020F5-784E-BDC6-FBBE-45A688E4F3B9}"/>
              </a:ext>
            </a:extLst>
          </p:cNvPr>
          <p:cNvPicPr>
            <a:picLocks noChangeAspect="1"/>
          </p:cNvPicPr>
          <p:nvPr/>
        </p:nvPicPr>
        <p:blipFill>
          <a:blip r:embed="rId15"/>
          <a:stretch>
            <a:fillRect/>
          </a:stretch>
        </p:blipFill>
        <p:spPr>
          <a:xfrm>
            <a:off x="2765986" y="4326598"/>
            <a:ext cx="1940740" cy="178801"/>
          </a:xfrm>
          <a:prstGeom prst="rect">
            <a:avLst/>
          </a:prstGeom>
        </p:spPr>
      </p:pic>
      <p:pic>
        <p:nvPicPr>
          <p:cNvPr id="39" name="Grafik 38">
            <a:extLst>
              <a:ext uri="{FF2B5EF4-FFF2-40B4-BE49-F238E27FC236}">
                <a16:creationId xmlns:a16="http://schemas.microsoft.com/office/drawing/2014/main" id="{55378B2A-CDD1-0936-4960-6EE3529A881E}"/>
              </a:ext>
            </a:extLst>
          </p:cNvPr>
          <p:cNvPicPr>
            <a:picLocks noChangeAspect="1"/>
          </p:cNvPicPr>
          <p:nvPr/>
        </p:nvPicPr>
        <p:blipFill>
          <a:blip r:embed="rId16"/>
          <a:stretch>
            <a:fillRect/>
          </a:stretch>
        </p:blipFill>
        <p:spPr>
          <a:xfrm>
            <a:off x="3090271" y="4568831"/>
            <a:ext cx="2113539" cy="184094"/>
          </a:xfrm>
          <a:prstGeom prst="rect">
            <a:avLst/>
          </a:prstGeom>
        </p:spPr>
      </p:pic>
      <p:pic>
        <p:nvPicPr>
          <p:cNvPr id="41" name="Grafik 40">
            <a:extLst>
              <a:ext uri="{FF2B5EF4-FFF2-40B4-BE49-F238E27FC236}">
                <a16:creationId xmlns:a16="http://schemas.microsoft.com/office/drawing/2014/main" id="{2520421A-1946-D874-C590-41AC37FF55CA}"/>
              </a:ext>
            </a:extLst>
          </p:cNvPr>
          <p:cNvPicPr>
            <a:picLocks noChangeAspect="1"/>
          </p:cNvPicPr>
          <p:nvPr/>
        </p:nvPicPr>
        <p:blipFill rotWithShape="1">
          <a:blip r:embed="rId17"/>
          <a:srcRect r="12330" b="170"/>
          <a:stretch/>
        </p:blipFill>
        <p:spPr>
          <a:xfrm>
            <a:off x="5623509" y="4395198"/>
            <a:ext cx="3012492" cy="357727"/>
          </a:xfrm>
          <a:prstGeom prst="rect">
            <a:avLst/>
          </a:prstGeom>
        </p:spPr>
      </p:pic>
      <p:cxnSp>
        <p:nvCxnSpPr>
          <p:cNvPr id="43" name="Gerade Verbindung mit Pfeil 42">
            <a:extLst>
              <a:ext uri="{FF2B5EF4-FFF2-40B4-BE49-F238E27FC236}">
                <a16:creationId xmlns:a16="http://schemas.microsoft.com/office/drawing/2014/main" id="{3D0A24C5-53A9-6F10-194A-CED435F4A163}"/>
              </a:ext>
            </a:extLst>
          </p:cNvPr>
          <p:cNvCxnSpPr>
            <a:cxnSpLocks/>
          </p:cNvCxnSpPr>
          <p:nvPr/>
        </p:nvCxnSpPr>
        <p:spPr>
          <a:xfrm flipV="1">
            <a:off x="1952917" y="3107606"/>
            <a:ext cx="622741" cy="1728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D298155C-C2FF-852C-046F-145ED2FF24D3}"/>
              </a:ext>
            </a:extLst>
          </p:cNvPr>
          <p:cNvCxnSpPr>
            <a:cxnSpLocks/>
          </p:cNvCxnSpPr>
          <p:nvPr/>
        </p:nvCxnSpPr>
        <p:spPr bwMode="auto">
          <a:xfrm>
            <a:off x="1780011" y="4418497"/>
            <a:ext cx="515702" cy="2837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Google Shape;139;p27">
            <a:extLst>
              <a:ext uri="{FF2B5EF4-FFF2-40B4-BE49-F238E27FC236}">
                <a16:creationId xmlns:a16="http://schemas.microsoft.com/office/drawing/2014/main" id="{F7A0B5C7-F5FF-D1E6-6E49-7A97E46287CA}"/>
              </a:ext>
            </a:extLst>
          </p:cNvPr>
          <p:cNvSpPr txBox="1"/>
          <p:nvPr/>
        </p:nvSpPr>
        <p:spPr bwMode="auto">
          <a:xfrm>
            <a:off x="5565902" y="4081360"/>
            <a:ext cx="1982629" cy="346218"/>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1800" dirty="0">
                <a:solidFill>
                  <a:srgbClr val="365F91"/>
                </a:solidFill>
                <a:latin typeface="Calibri"/>
                <a:ea typeface="Calibri"/>
                <a:cs typeface="Calibri"/>
              </a:rPr>
              <a:t>… am Ende immer:</a:t>
            </a:r>
          </a:p>
        </p:txBody>
      </p:sp>
      <p:cxnSp>
        <p:nvCxnSpPr>
          <p:cNvPr id="416" name="Gerade Verbindung mit Pfeil 415">
            <a:extLst>
              <a:ext uri="{FF2B5EF4-FFF2-40B4-BE49-F238E27FC236}">
                <a16:creationId xmlns:a16="http://schemas.microsoft.com/office/drawing/2014/main" id="{C6C19850-7E23-7718-94EB-B5A8E49E4C21}"/>
              </a:ext>
            </a:extLst>
          </p:cNvPr>
          <p:cNvCxnSpPr>
            <a:cxnSpLocks/>
          </p:cNvCxnSpPr>
          <p:nvPr/>
        </p:nvCxnSpPr>
        <p:spPr bwMode="auto">
          <a:xfrm>
            <a:off x="1719406" y="3837555"/>
            <a:ext cx="41089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3216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9" name="Google Shape;139;p27"/>
          <p:cNvSpPr txBox="1"/>
          <p:nvPr/>
        </p:nvSpPr>
        <p:spPr bwMode="auto">
          <a:xfrm>
            <a:off x="723625" y="1433200"/>
            <a:ext cx="7521300" cy="3363300"/>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 sz="1800" dirty="0">
                <a:solidFill>
                  <a:srgbClr val="365F91"/>
                </a:solidFill>
                <a:latin typeface="Calibri"/>
                <a:ea typeface="Calibri"/>
                <a:cs typeface="Calibri"/>
              </a:rPr>
              <a:t>Sammlungen von Universitäten, Forschungsinstituten, Forschungsprojekten …</a:t>
            </a:r>
            <a:endParaRPr sz="1800" dirty="0">
              <a:solidFill>
                <a:srgbClr val="365F91"/>
              </a:solidFill>
              <a:latin typeface="Calibri"/>
              <a:ea typeface="Calibri"/>
              <a:cs typeface="Calibri"/>
            </a:endParaRPr>
          </a:p>
          <a:p>
            <a:pPr marL="0" marR="0" lvl="0" indent="0" algn="l">
              <a:spcBef>
                <a:spcPts val="0"/>
              </a:spcBef>
              <a:spcAft>
                <a:spcPts val="0"/>
              </a:spcAft>
              <a:buNone/>
              <a:defRPr/>
            </a:pPr>
            <a:endParaRPr dirty="0">
              <a:solidFill>
                <a:srgbClr val="365F91"/>
              </a:solidFill>
              <a:latin typeface="Calibri"/>
              <a:ea typeface="Calibri"/>
              <a:cs typeface="Calibri"/>
            </a:endParaRPr>
          </a:p>
          <a:p>
            <a:pPr marL="0" marR="0" lvl="0" indent="0" algn="l">
              <a:spcBef>
                <a:spcPts val="0"/>
              </a:spcBef>
              <a:spcAft>
                <a:spcPts val="0"/>
              </a:spcAft>
              <a:buNone/>
              <a:defRPr/>
            </a:pPr>
            <a:r>
              <a:rPr lang="de" dirty="0">
                <a:solidFill>
                  <a:srgbClr val="365F91"/>
                </a:solidFill>
                <a:latin typeface="Calibri"/>
                <a:ea typeface="Calibri"/>
                <a:cs typeface="Calibri"/>
              </a:rPr>
              <a:t>arbeiten unter schwierigen Bedingungen</a:t>
            </a:r>
            <a:endParaRPr dirty="0">
              <a:solidFill>
                <a:srgbClr val="365F91"/>
              </a:solidFill>
              <a:latin typeface="Calibri"/>
              <a:ea typeface="Calibri"/>
              <a:cs typeface="Calibri"/>
            </a:endParaRPr>
          </a:p>
          <a:p>
            <a:pPr marL="0" marR="0" lvl="0" indent="0" algn="l">
              <a:spcBef>
                <a:spcPts val="0"/>
              </a:spcBef>
              <a:spcAft>
                <a:spcPts val="0"/>
              </a:spcAft>
              <a:buNone/>
              <a:defRPr/>
            </a:pPr>
            <a:endParaRPr dirty="0">
              <a:solidFill>
                <a:srgbClr val="365F91"/>
              </a:solidFill>
              <a:latin typeface="Calibri"/>
              <a:ea typeface="Calibri"/>
              <a:cs typeface="Calibri"/>
            </a:endParaRPr>
          </a:p>
          <a:p>
            <a:pPr marL="457200" marR="0" lvl="0" indent="-317500" algn="l">
              <a:spcBef>
                <a:spcPts val="0"/>
              </a:spcBef>
              <a:spcAft>
                <a:spcPts val="0"/>
              </a:spcAft>
              <a:buClr>
                <a:srgbClr val="365F91"/>
              </a:buClr>
              <a:buSzPts val="1400"/>
              <a:buFont typeface="Calibri"/>
              <a:buChar char="●"/>
              <a:defRPr/>
            </a:pPr>
            <a:r>
              <a:rPr lang="de" dirty="0">
                <a:solidFill>
                  <a:srgbClr val="365F91"/>
                </a:solidFill>
                <a:latin typeface="Calibri"/>
                <a:ea typeface="Calibri"/>
                <a:cs typeface="Calibri"/>
              </a:rPr>
              <a:t>oft heterogenes, komplexes Material</a:t>
            </a:r>
            <a:endParaRPr dirty="0">
              <a:solidFill>
                <a:srgbClr val="365F91"/>
              </a:solidFill>
              <a:latin typeface="Calibri"/>
              <a:ea typeface="Calibri"/>
              <a:cs typeface="Calibri"/>
            </a:endParaRPr>
          </a:p>
          <a:p>
            <a:pPr marL="457200" marR="0" lvl="0" indent="-317500" algn="l">
              <a:spcBef>
                <a:spcPts val="0"/>
              </a:spcBef>
              <a:spcAft>
                <a:spcPts val="0"/>
              </a:spcAft>
              <a:buClr>
                <a:srgbClr val="365F91"/>
              </a:buClr>
              <a:buSzPts val="1400"/>
              <a:buFont typeface="Calibri"/>
              <a:buChar char="●"/>
              <a:defRPr/>
            </a:pPr>
            <a:r>
              <a:rPr lang="de" dirty="0">
                <a:solidFill>
                  <a:srgbClr val="365F91"/>
                </a:solidFill>
                <a:latin typeface="Calibri"/>
                <a:ea typeface="Calibri"/>
                <a:cs typeface="Calibri"/>
              </a:rPr>
              <a:t>oft sehr begrenzte Ressourcen</a:t>
            </a:r>
            <a:endParaRPr dirty="0">
              <a:solidFill>
                <a:srgbClr val="365F91"/>
              </a:solidFill>
              <a:latin typeface="Calibri"/>
              <a:ea typeface="Calibri"/>
              <a:cs typeface="Calibri"/>
            </a:endParaRPr>
          </a:p>
          <a:p>
            <a:pPr marL="457200" marR="0" lvl="0" indent="-317500" algn="l">
              <a:spcBef>
                <a:spcPts val="0"/>
              </a:spcBef>
              <a:spcAft>
                <a:spcPts val="0"/>
              </a:spcAft>
              <a:buClr>
                <a:srgbClr val="365F91"/>
              </a:buClr>
              <a:buSzPts val="1400"/>
              <a:buFont typeface="Calibri"/>
              <a:buChar char="●"/>
              <a:defRPr/>
            </a:pPr>
            <a:r>
              <a:rPr lang="de" dirty="0">
                <a:solidFill>
                  <a:srgbClr val="365F91"/>
                </a:solidFill>
                <a:latin typeface="Calibri"/>
                <a:ea typeface="Calibri"/>
                <a:cs typeface="Calibri"/>
              </a:rPr>
              <a:t>Kompetenzprofil eher disziplinär als digital</a:t>
            </a:r>
            <a:endParaRPr dirty="0">
              <a:solidFill>
                <a:srgbClr val="365F91"/>
              </a:solidFill>
              <a:latin typeface="Calibri"/>
              <a:ea typeface="Calibri"/>
              <a:cs typeface="Calibri"/>
            </a:endParaRPr>
          </a:p>
          <a:p>
            <a:pPr marL="0" marR="0" lvl="0" indent="0" algn="l">
              <a:spcBef>
                <a:spcPts val="0"/>
              </a:spcBef>
              <a:spcAft>
                <a:spcPts val="0"/>
              </a:spcAft>
              <a:buNone/>
              <a:defRPr/>
            </a:pPr>
            <a:endParaRPr dirty="0">
              <a:solidFill>
                <a:srgbClr val="365F91"/>
              </a:solidFill>
              <a:latin typeface="Calibri"/>
              <a:ea typeface="Calibri"/>
              <a:cs typeface="Calibri"/>
            </a:endParaRPr>
          </a:p>
          <a:p>
            <a:pPr marL="0" marR="0" lvl="0" indent="0" algn="l">
              <a:spcBef>
                <a:spcPts val="0"/>
              </a:spcBef>
              <a:spcAft>
                <a:spcPts val="0"/>
              </a:spcAft>
              <a:buNone/>
              <a:defRPr/>
            </a:pPr>
            <a:r>
              <a:rPr lang="de" dirty="0">
                <a:solidFill>
                  <a:srgbClr val="365F91"/>
                </a:solidFill>
                <a:latin typeface="Calibri"/>
                <a:ea typeface="Calibri"/>
                <a:cs typeface="Calibri"/>
              </a:rPr>
              <a:t>haben aber hohe Anforderungen</a:t>
            </a:r>
            <a:endParaRPr dirty="0">
              <a:solidFill>
                <a:srgbClr val="365F91"/>
              </a:solidFill>
              <a:latin typeface="Calibri"/>
              <a:ea typeface="Calibri"/>
              <a:cs typeface="Calibri"/>
            </a:endParaRPr>
          </a:p>
          <a:p>
            <a:pPr marL="0" marR="0" lvl="0" indent="0" algn="l">
              <a:spcBef>
                <a:spcPts val="0"/>
              </a:spcBef>
              <a:spcAft>
                <a:spcPts val="0"/>
              </a:spcAft>
              <a:buNone/>
              <a:defRPr/>
            </a:pPr>
            <a:endParaRPr dirty="0">
              <a:solidFill>
                <a:srgbClr val="365F91"/>
              </a:solidFill>
              <a:latin typeface="Calibri"/>
              <a:ea typeface="Calibri"/>
              <a:cs typeface="Calibri"/>
            </a:endParaRPr>
          </a:p>
          <a:p>
            <a:pPr marL="457200" marR="0" lvl="0" indent="-317500" algn="l">
              <a:spcBef>
                <a:spcPts val="0"/>
              </a:spcBef>
              <a:spcAft>
                <a:spcPts val="0"/>
              </a:spcAft>
              <a:buClr>
                <a:srgbClr val="365F91"/>
              </a:buClr>
              <a:buSzPts val="1400"/>
              <a:buFont typeface="Calibri"/>
              <a:buChar char="●"/>
              <a:defRPr/>
            </a:pPr>
            <a:r>
              <a:rPr lang="de" dirty="0">
                <a:solidFill>
                  <a:srgbClr val="365F91"/>
                </a:solidFill>
                <a:latin typeface="Calibri"/>
                <a:ea typeface="Calibri"/>
                <a:cs typeface="Calibri"/>
              </a:rPr>
              <a:t>vielseitige Fragestellungen zu erwarten</a:t>
            </a:r>
            <a:endParaRPr dirty="0">
              <a:solidFill>
                <a:srgbClr val="365F91"/>
              </a:solidFill>
              <a:latin typeface="Calibri"/>
              <a:ea typeface="Calibri"/>
              <a:cs typeface="Calibri"/>
            </a:endParaRPr>
          </a:p>
          <a:p>
            <a:pPr marL="457200" marR="0" lvl="0" indent="-317500" algn="l">
              <a:spcBef>
                <a:spcPts val="0"/>
              </a:spcBef>
              <a:spcAft>
                <a:spcPts val="0"/>
              </a:spcAft>
              <a:buClr>
                <a:srgbClr val="365F91"/>
              </a:buClr>
              <a:buSzPts val="1400"/>
              <a:buFont typeface="Calibri"/>
              <a:buChar char="●"/>
              <a:defRPr/>
            </a:pPr>
            <a:r>
              <a:rPr lang="de" dirty="0">
                <a:solidFill>
                  <a:srgbClr val="365F91"/>
                </a:solidFill>
                <a:latin typeface="Calibri"/>
                <a:ea typeface="Calibri"/>
                <a:cs typeface="Calibri"/>
              </a:rPr>
              <a:t>Kontexte von besonderer Bedeutung</a:t>
            </a:r>
            <a:endParaRPr dirty="0">
              <a:solidFill>
                <a:srgbClr val="365F91"/>
              </a:solidFill>
              <a:latin typeface="Calibri"/>
              <a:ea typeface="Calibri"/>
              <a:cs typeface="Calibri"/>
            </a:endParaRPr>
          </a:p>
          <a:p>
            <a:pPr marL="0" marR="0" lvl="0" indent="0" algn="l">
              <a:spcBef>
                <a:spcPts val="0"/>
              </a:spcBef>
              <a:spcAft>
                <a:spcPts val="0"/>
              </a:spcAft>
              <a:buNone/>
              <a:defRPr/>
            </a:pPr>
            <a:endParaRPr dirty="0">
              <a:solidFill>
                <a:srgbClr val="365F91"/>
              </a:solidFill>
              <a:latin typeface="Calibri"/>
              <a:ea typeface="Calibri"/>
              <a:cs typeface="Calibri"/>
            </a:endParaRPr>
          </a:p>
          <a:p>
            <a:pPr marL="0" marR="0" lvl="0" indent="0" algn="l">
              <a:spcBef>
                <a:spcPts val="0"/>
              </a:spcBef>
              <a:spcAft>
                <a:spcPts val="0"/>
              </a:spcAft>
              <a:buNone/>
              <a:defRPr/>
            </a:pPr>
            <a:endParaRPr dirty="0">
              <a:solidFill>
                <a:srgbClr val="1C4587"/>
              </a:solidFill>
              <a:latin typeface="Calibri"/>
              <a:ea typeface="Calibri"/>
              <a:cs typeface="Calibri"/>
            </a:endParaRPr>
          </a:p>
          <a:p>
            <a:pPr marL="0" marR="0" lvl="0" indent="0" algn="l">
              <a:spcBef>
                <a:spcPts val="0"/>
              </a:spcBef>
              <a:spcAft>
                <a:spcPts val="0"/>
              </a:spcAft>
              <a:buNone/>
              <a:defRPr/>
            </a:pPr>
            <a:endParaRPr dirty="0">
              <a:solidFill>
                <a:srgbClr val="1C4587"/>
              </a:solidFill>
              <a:latin typeface="Calibri"/>
              <a:ea typeface="Calibri"/>
              <a:cs typeface="Calibri"/>
            </a:endParaRPr>
          </a:p>
        </p:txBody>
      </p:sp>
      <p:sp>
        <p:nvSpPr>
          <p:cNvPr id="140" name="Google Shape;140;p27"/>
          <p:cNvSpPr txBox="1">
            <a:spLocks noGrp="1"/>
          </p:cNvSpPr>
          <p:nvPr>
            <p:ph type="title"/>
          </p:nvPr>
        </p:nvSpPr>
        <p:spPr bwMode="auto">
          <a:xfrm>
            <a:off x="76201" y="171450"/>
            <a:ext cx="9179105" cy="276999"/>
          </a:xfrm>
          <a:prstGeom prst="rect">
            <a:avLst/>
          </a:prstGeom>
          <a:noFill/>
          <a:ln>
            <a:noFill/>
          </a:ln>
        </p:spPr>
        <p:txBody>
          <a:bodyPr spcFirstLastPara="1" wrap="square" lIns="0" tIns="0" rIns="0" bIns="0" anchor="ctr" anchorCtr="0">
            <a:normAutofit/>
          </a:bodyPr>
          <a:lstStyle/>
          <a:p>
            <a:pPr marL="0" lvl="0" indent="0" algn="l">
              <a:lnSpc>
                <a:spcPct val="90000"/>
              </a:lnSpc>
              <a:spcBef>
                <a:spcPts val="0"/>
              </a:spcBef>
              <a:spcAft>
                <a:spcPts val="0"/>
              </a:spcAft>
              <a:buClr>
                <a:srgbClr val="365F91"/>
              </a:buClr>
              <a:buSzPts val="1800"/>
              <a:buFont typeface="Calibri"/>
              <a:buNone/>
              <a:defRPr/>
            </a:pPr>
            <a:r>
              <a:rPr lang="de"/>
              <a:t>Bedarf: Wissenschaftliche Sammlungen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Google Shape;139;p27">
            <a:extLst>
              <a:ext uri="{FF2B5EF4-FFF2-40B4-BE49-F238E27FC236}">
                <a16:creationId xmlns:a16="http://schemas.microsoft.com/office/drawing/2014/main" id="{98A712EE-0732-EF97-C9B3-9CCA3B3E3372}"/>
              </a:ext>
            </a:extLst>
          </p:cNvPr>
          <p:cNvSpPr txBox="1"/>
          <p:nvPr/>
        </p:nvSpPr>
        <p:spPr bwMode="auto">
          <a:xfrm>
            <a:off x="131402" y="635443"/>
            <a:ext cx="7834811" cy="838661"/>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1800" dirty="0">
                <a:solidFill>
                  <a:srgbClr val="365F91"/>
                </a:solidFill>
                <a:latin typeface="Calibri"/>
                <a:ea typeface="Calibri"/>
                <a:cs typeface="Calibri"/>
              </a:rPr>
              <a:t>Für die Erschließung relevant sind die mittleren </a:t>
            </a:r>
            <a:br>
              <a:rPr lang="de-DE" sz="1800" dirty="0">
                <a:solidFill>
                  <a:srgbClr val="365F91"/>
                </a:solidFill>
                <a:latin typeface="Calibri"/>
                <a:ea typeface="Calibri"/>
                <a:cs typeface="Calibri"/>
              </a:rPr>
            </a:br>
            <a:r>
              <a:rPr lang="de-DE" sz="1800" dirty="0">
                <a:solidFill>
                  <a:srgbClr val="365F91"/>
                </a:solidFill>
                <a:latin typeface="Calibri"/>
                <a:ea typeface="Calibri"/>
                <a:cs typeface="Calibri"/>
              </a:rPr>
              <a:t>Segmente der Klassifikationskaskaden.</a:t>
            </a:r>
          </a:p>
          <a:p>
            <a:pPr marL="0" marR="0" lvl="0" indent="0" algn="l">
              <a:spcBef>
                <a:spcPts val="0"/>
              </a:spcBef>
              <a:spcAft>
                <a:spcPts val="0"/>
              </a:spcAft>
              <a:buNone/>
              <a:defRPr/>
            </a:pPr>
            <a:endParaRPr dirty="0">
              <a:solidFill>
                <a:srgbClr val="1C4587"/>
              </a:solidFill>
              <a:latin typeface="Calibri"/>
              <a:ea typeface="Calibri"/>
              <a:cs typeface="Calibri"/>
            </a:endParaRPr>
          </a:p>
        </p:txBody>
      </p:sp>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Wikidata als Datenquelle – Möglichkeiten und Grenzen</a:t>
            </a:r>
            <a:endParaRPr dirty="0"/>
          </a:p>
        </p:txBody>
      </p:sp>
      <p:pic>
        <p:nvPicPr>
          <p:cNvPr id="5" name="Grafik 4">
            <a:extLst>
              <a:ext uri="{FF2B5EF4-FFF2-40B4-BE49-F238E27FC236}">
                <a16:creationId xmlns:a16="http://schemas.microsoft.com/office/drawing/2014/main" id="{627B569C-64EF-685E-2D5C-80B5803A33D3}"/>
              </a:ext>
            </a:extLst>
          </p:cNvPr>
          <p:cNvPicPr>
            <a:picLocks noChangeAspect="1"/>
          </p:cNvPicPr>
          <p:nvPr/>
        </p:nvPicPr>
        <p:blipFill>
          <a:blip r:embed="rId3"/>
          <a:stretch>
            <a:fillRect/>
          </a:stretch>
        </p:blipFill>
        <p:spPr>
          <a:xfrm>
            <a:off x="76201" y="1491170"/>
            <a:ext cx="2282189" cy="328635"/>
          </a:xfrm>
          <a:prstGeom prst="rect">
            <a:avLst/>
          </a:prstGeom>
        </p:spPr>
      </p:pic>
      <p:pic>
        <p:nvPicPr>
          <p:cNvPr id="8" name="Grafik 7">
            <a:extLst>
              <a:ext uri="{FF2B5EF4-FFF2-40B4-BE49-F238E27FC236}">
                <a16:creationId xmlns:a16="http://schemas.microsoft.com/office/drawing/2014/main" id="{52138DD8-E41D-B754-A02B-8201E18EF8BA}"/>
              </a:ext>
            </a:extLst>
          </p:cNvPr>
          <p:cNvPicPr>
            <a:picLocks noChangeAspect="1"/>
          </p:cNvPicPr>
          <p:nvPr/>
        </p:nvPicPr>
        <p:blipFill>
          <a:blip r:embed="rId4"/>
          <a:stretch>
            <a:fillRect/>
          </a:stretch>
        </p:blipFill>
        <p:spPr>
          <a:xfrm>
            <a:off x="131402" y="1788530"/>
            <a:ext cx="2712807" cy="260362"/>
          </a:xfrm>
          <a:prstGeom prst="rect">
            <a:avLst/>
          </a:prstGeom>
        </p:spPr>
      </p:pic>
      <p:pic>
        <p:nvPicPr>
          <p:cNvPr id="10" name="Grafik 9">
            <a:extLst>
              <a:ext uri="{FF2B5EF4-FFF2-40B4-BE49-F238E27FC236}">
                <a16:creationId xmlns:a16="http://schemas.microsoft.com/office/drawing/2014/main" id="{4C27549E-8F94-426E-AD8F-BA2C517ED22D}"/>
              </a:ext>
            </a:extLst>
          </p:cNvPr>
          <p:cNvPicPr>
            <a:picLocks noChangeAspect="1"/>
          </p:cNvPicPr>
          <p:nvPr/>
        </p:nvPicPr>
        <p:blipFill>
          <a:blip r:embed="rId5"/>
          <a:stretch>
            <a:fillRect/>
          </a:stretch>
        </p:blipFill>
        <p:spPr>
          <a:xfrm>
            <a:off x="1671969" y="2032452"/>
            <a:ext cx="2499084" cy="302047"/>
          </a:xfrm>
          <a:prstGeom prst="rect">
            <a:avLst/>
          </a:prstGeom>
        </p:spPr>
      </p:pic>
      <p:pic>
        <p:nvPicPr>
          <p:cNvPr id="13" name="Grafik 12">
            <a:extLst>
              <a:ext uri="{FF2B5EF4-FFF2-40B4-BE49-F238E27FC236}">
                <a16:creationId xmlns:a16="http://schemas.microsoft.com/office/drawing/2014/main" id="{45013843-564F-AFAA-B19B-911E72BD113A}"/>
              </a:ext>
            </a:extLst>
          </p:cNvPr>
          <p:cNvPicPr>
            <a:picLocks noChangeAspect="1"/>
          </p:cNvPicPr>
          <p:nvPr/>
        </p:nvPicPr>
        <p:blipFill>
          <a:blip r:embed="rId6"/>
          <a:stretch>
            <a:fillRect/>
          </a:stretch>
        </p:blipFill>
        <p:spPr>
          <a:xfrm>
            <a:off x="1717158" y="2352800"/>
            <a:ext cx="2467504" cy="302048"/>
          </a:xfrm>
          <a:prstGeom prst="rect">
            <a:avLst/>
          </a:prstGeom>
        </p:spPr>
      </p:pic>
      <p:pic>
        <p:nvPicPr>
          <p:cNvPr id="16" name="Grafik 15">
            <a:extLst>
              <a:ext uri="{FF2B5EF4-FFF2-40B4-BE49-F238E27FC236}">
                <a16:creationId xmlns:a16="http://schemas.microsoft.com/office/drawing/2014/main" id="{AE189203-B2FD-A1F0-2198-4BFF553936F4}"/>
              </a:ext>
            </a:extLst>
          </p:cNvPr>
          <p:cNvPicPr>
            <a:picLocks noChangeAspect="1"/>
          </p:cNvPicPr>
          <p:nvPr/>
        </p:nvPicPr>
        <p:blipFill>
          <a:blip r:embed="rId7"/>
          <a:stretch>
            <a:fillRect/>
          </a:stretch>
        </p:blipFill>
        <p:spPr>
          <a:xfrm>
            <a:off x="3461497" y="2715288"/>
            <a:ext cx="1551755" cy="310351"/>
          </a:xfrm>
          <a:prstGeom prst="rect">
            <a:avLst/>
          </a:prstGeom>
        </p:spPr>
      </p:pic>
      <p:pic>
        <p:nvPicPr>
          <p:cNvPr id="19" name="Grafik 18">
            <a:extLst>
              <a:ext uri="{FF2B5EF4-FFF2-40B4-BE49-F238E27FC236}">
                <a16:creationId xmlns:a16="http://schemas.microsoft.com/office/drawing/2014/main" id="{D8B03B58-B9BE-DA1A-6FF7-6715FD15FD66}"/>
              </a:ext>
            </a:extLst>
          </p:cNvPr>
          <p:cNvPicPr>
            <a:picLocks noChangeAspect="1"/>
          </p:cNvPicPr>
          <p:nvPr/>
        </p:nvPicPr>
        <p:blipFill>
          <a:blip r:embed="rId8"/>
          <a:stretch>
            <a:fillRect/>
          </a:stretch>
        </p:blipFill>
        <p:spPr>
          <a:xfrm>
            <a:off x="3499193" y="3044027"/>
            <a:ext cx="2551215" cy="261432"/>
          </a:xfrm>
          <a:prstGeom prst="rect">
            <a:avLst/>
          </a:prstGeom>
        </p:spPr>
      </p:pic>
      <p:pic>
        <p:nvPicPr>
          <p:cNvPr id="23" name="Grafik 22">
            <a:extLst>
              <a:ext uri="{FF2B5EF4-FFF2-40B4-BE49-F238E27FC236}">
                <a16:creationId xmlns:a16="http://schemas.microsoft.com/office/drawing/2014/main" id="{61284C67-07E7-A5A8-A172-1BB18A48B863}"/>
              </a:ext>
            </a:extLst>
          </p:cNvPr>
          <p:cNvPicPr>
            <a:picLocks noChangeAspect="1"/>
          </p:cNvPicPr>
          <p:nvPr/>
        </p:nvPicPr>
        <p:blipFill>
          <a:blip r:embed="rId9"/>
          <a:stretch>
            <a:fillRect/>
          </a:stretch>
        </p:blipFill>
        <p:spPr>
          <a:xfrm>
            <a:off x="5178056" y="3323847"/>
            <a:ext cx="1918151" cy="298884"/>
          </a:xfrm>
          <a:prstGeom prst="rect">
            <a:avLst/>
          </a:prstGeom>
        </p:spPr>
      </p:pic>
      <p:pic>
        <p:nvPicPr>
          <p:cNvPr id="26" name="Grafik 25">
            <a:extLst>
              <a:ext uri="{FF2B5EF4-FFF2-40B4-BE49-F238E27FC236}">
                <a16:creationId xmlns:a16="http://schemas.microsoft.com/office/drawing/2014/main" id="{FDB692EA-1679-8403-2333-CC665A2A80E7}"/>
              </a:ext>
            </a:extLst>
          </p:cNvPr>
          <p:cNvPicPr>
            <a:picLocks noChangeAspect="1"/>
          </p:cNvPicPr>
          <p:nvPr/>
        </p:nvPicPr>
        <p:blipFill>
          <a:blip r:embed="rId10"/>
          <a:stretch>
            <a:fillRect/>
          </a:stretch>
        </p:blipFill>
        <p:spPr>
          <a:xfrm>
            <a:off x="5203810" y="3641119"/>
            <a:ext cx="2706814" cy="277040"/>
          </a:xfrm>
          <a:prstGeom prst="rect">
            <a:avLst/>
          </a:prstGeom>
        </p:spPr>
      </p:pic>
      <p:pic>
        <p:nvPicPr>
          <p:cNvPr id="28" name="Grafik 27">
            <a:extLst>
              <a:ext uri="{FF2B5EF4-FFF2-40B4-BE49-F238E27FC236}">
                <a16:creationId xmlns:a16="http://schemas.microsoft.com/office/drawing/2014/main" id="{DD38D2F0-53D9-126D-EA4F-8AA1F2103026}"/>
              </a:ext>
            </a:extLst>
          </p:cNvPr>
          <p:cNvPicPr>
            <a:picLocks noChangeAspect="1"/>
          </p:cNvPicPr>
          <p:nvPr/>
        </p:nvPicPr>
        <p:blipFill rotWithShape="1">
          <a:blip r:embed="rId11"/>
          <a:srcRect t="-1" b="22794"/>
          <a:stretch/>
        </p:blipFill>
        <p:spPr>
          <a:xfrm>
            <a:off x="76201" y="2972892"/>
            <a:ext cx="2177511" cy="201851"/>
          </a:xfrm>
          <a:prstGeom prst="rect">
            <a:avLst/>
          </a:prstGeom>
        </p:spPr>
      </p:pic>
      <p:pic>
        <p:nvPicPr>
          <p:cNvPr id="30" name="Grafik 29">
            <a:extLst>
              <a:ext uri="{FF2B5EF4-FFF2-40B4-BE49-F238E27FC236}">
                <a16:creationId xmlns:a16="http://schemas.microsoft.com/office/drawing/2014/main" id="{B1EC368F-994A-1C0C-9781-982DA95A64C5}"/>
              </a:ext>
            </a:extLst>
          </p:cNvPr>
          <p:cNvPicPr>
            <a:picLocks noChangeAspect="1"/>
          </p:cNvPicPr>
          <p:nvPr/>
        </p:nvPicPr>
        <p:blipFill>
          <a:blip r:embed="rId12"/>
          <a:stretch>
            <a:fillRect/>
          </a:stretch>
        </p:blipFill>
        <p:spPr>
          <a:xfrm>
            <a:off x="171850" y="3174743"/>
            <a:ext cx="1918435" cy="1524193"/>
          </a:xfrm>
          <a:prstGeom prst="rect">
            <a:avLst/>
          </a:prstGeom>
        </p:spPr>
      </p:pic>
      <p:pic>
        <p:nvPicPr>
          <p:cNvPr id="33" name="Grafik 32">
            <a:extLst>
              <a:ext uri="{FF2B5EF4-FFF2-40B4-BE49-F238E27FC236}">
                <a16:creationId xmlns:a16="http://schemas.microsoft.com/office/drawing/2014/main" id="{34EF76E2-D924-D3D5-6A60-C454E07C88E2}"/>
              </a:ext>
            </a:extLst>
          </p:cNvPr>
          <p:cNvPicPr>
            <a:picLocks noChangeAspect="1"/>
          </p:cNvPicPr>
          <p:nvPr/>
        </p:nvPicPr>
        <p:blipFill>
          <a:blip r:embed="rId13"/>
          <a:stretch>
            <a:fillRect/>
          </a:stretch>
        </p:blipFill>
        <p:spPr>
          <a:xfrm>
            <a:off x="2245852" y="3735597"/>
            <a:ext cx="1685360" cy="220545"/>
          </a:xfrm>
          <a:prstGeom prst="rect">
            <a:avLst/>
          </a:prstGeom>
        </p:spPr>
      </p:pic>
      <p:pic>
        <p:nvPicPr>
          <p:cNvPr id="35" name="Grafik 34">
            <a:extLst>
              <a:ext uri="{FF2B5EF4-FFF2-40B4-BE49-F238E27FC236}">
                <a16:creationId xmlns:a16="http://schemas.microsoft.com/office/drawing/2014/main" id="{F2CABE1F-6A97-5F1B-78E0-C27A9E66A176}"/>
              </a:ext>
            </a:extLst>
          </p:cNvPr>
          <p:cNvPicPr>
            <a:picLocks noChangeAspect="1"/>
          </p:cNvPicPr>
          <p:nvPr/>
        </p:nvPicPr>
        <p:blipFill>
          <a:blip r:embed="rId14"/>
          <a:stretch>
            <a:fillRect/>
          </a:stretch>
        </p:blipFill>
        <p:spPr>
          <a:xfrm>
            <a:off x="2501141" y="4038703"/>
            <a:ext cx="1767431" cy="220545"/>
          </a:xfrm>
          <a:prstGeom prst="rect">
            <a:avLst/>
          </a:prstGeom>
        </p:spPr>
      </p:pic>
      <p:pic>
        <p:nvPicPr>
          <p:cNvPr id="37" name="Grafik 36">
            <a:extLst>
              <a:ext uri="{FF2B5EF4-FFF2-40B4-BE49-F238E27FC236}">
                <a16:creationId xmlns:a16="http://schemas.microsoft.com/office/drawing/2014/main" id="{991020F5-784E-BDC6-FBBE-45A688E4F3B9}"/>
              </a:ext>
            </a:extLst>
          </p:cNvPr>
          <p:cNvPicPr>
            <a:picLocks noChangeAspect="1"/>
          </p:cNvPicPr>
          <p:nvPr/>
        </p:nvPicPr>
        <p:blipFill>
          <a:blip r:embed="rId15"/>
          <a:stretch>
            <a:fillRect/>
          </a:stretch>
        </p:blipFill>
        <p:spPr>
          <a:xfrm>
            <a:off x="2765986" y="4326598"/>
            <a:ext cx="1940740" cy="178801"/>
          </a:xfrm>
          <a:prstGeom prst="rect">
            <a:avLst/>
          </a:prstGeom>
        </p:spPr>
      </p:pic>
      <p:pic>
        <p:nvPicPr>
          <p:cNvPr id="39" name="Grafik 38">
            <a:extLst>
              <a:ext uri="{FF2B5EF4-FFF2-40B4-BE49-F238E27FC236}">
                <a16:creationId xmlns:a16="http://schemas.microsoft.com/office/drawing/2014/main" id="{55378B2A-CDD1-0936-4960-6EE3529A881E}"/>
              </a:ext>
            </a:extLst>
          </p:cNvPr>
          <p:cNvPicPr>
            <a:picLocks noChangeAspect="1"/>
          </p:cNvPicPr>
          <p:nvPr/>
        </p:nvPicPr>
        <p:blipFill>
          <a:blip r:embed="rId16"/>
          <a:stretch>
            <a:fillRect/>
          </a:stretch>
        </p:blipFill>
        <p:spPr>
          <a:xfrm>
            <a:off x="3090271" y="4568831"/>
            <a:ext cx="2113539" cy="184094"/>
          </a:xfrm>
          <a:prstGeom prst="rect">
            <a:avLst/>
          </a:prstGeom>
        </p:spPr>
      </p:pic>
      <p:pic>
        <p:nvPicPr>
          <p:cNvPr id="41" name="Grafik 40">
            <a:extLst>
              <a:ext uri="{FF2B5EF4-FFF2-40B4-BE49-F238E27FC236}">
                <a16:creationId xmlns:a16="http://schemas.microsoft.com/office/drawing/2014/main" id="{2520421A-1946-D874-C590-41AC37FF55CA}"/>
              </a:ext>
            </a:extLst>
          </p:cNvPr>
          <p:cNvPicPr>
            <a:picLocks noChangeAspect="1"/>
          </p:cNvPicPr>
          <p:nvPr/>
        </p:nvPicPr>
        <p:blipFill>
          <a:blip r:embed="rId17"/>
          <a:stretch>
            <a:fillRect/>
          </a:stretch>
        </p:blipFill>
        <p:spPr>
          <a:xfrm>
            <a:off x="5623508" y="4395198"/>
            <a:ext cx="3436177" cy="358335"/>
          </a:xfrm>
          <a:prstGeom prst="rect">
            <a:avLst/>
          </a:prstGeom>
        </p:spPr>
      </p:pic>
      <p:cxnSp>
        <p:nvCxnSpPr>
          <p:cNvPr id="43" name="Gerade Verbindung mit Pfeil 42">
            <a:extLst>
              <a:ext uri="{FF2B5EF4-FFF2-40B4-BE49-F238E27FC236}">
                <a16:creationId xmlns:a16="http://schemas.microsoft.com/office/drawing/2014/main" id="{3D0A24C5-53A9-6F10-194A-CED435F4A163}"/>
              </a:ext>
            </a:extLst>
          </p:cNvPr>
          <p:cNvCxnSpPr>
            <a:cxnSpLocks/>
          </p:cNvCxnSpPr>
          <p:nvPr/>
        </p:nvCxnSpPr>
        <p:spPr>
          <a:xfrm flipV="1">
            <a:off x="1952917" y="3107606"/>
            <a:ext cx="622741" cy="1728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Gerade Verbindung mit Pfeil 43">
            <a:extLst>
              <a:ext uri="{FF2B5EF4-FFF2-40B4-BE49-F238E27FC236}">
                <a16:creationId xmlns:a16="http://schemas.microsoft.com/office/drawing/2014/main" id="{D298155C-C2FF-852C-046F-145ED2FF24D3}"/>
              </a:ext>
            </a:extLst>
          </p:cNvPr>
          <p:cNvCxnSpPr>
            <a:cxnSpLocks/>
          </p:cNvCxnSpPr>
          <p:nvPr/>
        </p:nvCxnSpPr>
        <p:spPr bwMode="auto">
          <a:xfrm>
            <a:off x="1780011" y="4418497"/>
            <a:ext cx="515702" cy="28374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Google Shape;139;p27">
            <a:extLst>
              <a:ext uri="{FF2B5EF4-FFF2-40B4-BE49-F238E27FC236}">
                <a16:creationId xmlns:a16="http://schemas.microsoft.com/office/drawing/2014/main" id="{F7A0B5C7-F5FF-D1E6-6E49-7A97E46287CA}"/>
              </a:ext>
            </a:extLst>
          </p:cNvPr>
          <p:cNvSpPr txBox="1"/>
          <p:nvPr/>
        </p:nvSpPr>
        <p:spPr bwMode="auto">
          <a:xfrm>
            <a:off x="5565902" y="4081360"/>
            <a:ext cx="1982629" cy="346218"/>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sz="1800" dirty="0">
                <a:solidFill>
                  <a:srgbClr val="365F91"/>
                </a:solidFill>
                <a:latin typeface="Calibri"/>
                <a:ea typeface="Calibri"/>
                <a:cs typeface="Calibri"/>
              </a:rPr>
              <a:t>… am Ende immer:</a:t>
            </a:r>
          </a:p>
        </p:txBody>
      </p:sp>
      <mc:AlternateContent xmlns:mc="http://schemas.openxmlformats.org/markup-compatibility/2006" xmlns:p14="http://schemas.microsoft.com/office/powerpoint/2010/main">
        <mc:Choice Requires="p14">
          <p:contentPart p14:bwMode="auto" r:id="rId18">
            <p14:nvContentPartPr>
              <p14:cNvPr id="387" name="Freihand 386">
                <a:extLst>
                  <a:ext uri="{FF2B5EF4-FFF2-40B4-BE49-F238E27FC236}">
                    <a16:creationId xmlns:a16="http://schemas.microsoft.com/office/drawing/2014/main" id="{B28CC5A2-59A8-A808-A70F-6BFF4E8255CD}"/>
                  </a:ext>
                </a:extLst>
              </p14:cNvPr>
              <p14:cNvContentPartPr/>
              <p14:nvPr/>
            </p14:nvContentPartPr>
            <p14:xfrm>
              <a:off x="5005134" y="2563804"/>
              <a:ext cx="294120" cy="360000"/>
            </p14:xfrm>
          </p:contentPart>
        </mc:Choice>
        <mc:Fallback xmlns="">
          <p:pic>
            <p:nvPicPr>
              <p:cNvPr id="387" name="Freihand 386">
                <a:extLst>
                  <a:ext uri="{FF2B5EF4-FFF2-40B4-BE49-F238E27FC236}">
                    <a16:creationId xmlns:a16="http://schemas.microsoft.com/office/drawing/2014/main" id="{B28CC5A2-59A8-A808-A70F-6BFF4E8255CD}"/>
                  </a:ext>
                </a:extLst>
              </p:cNvPr>
              <p:cNvPicPr/>
              <p:nvPr/>
            </p:nvPicPr>
            <p:blipFill>
              <a:blip r:embed="rId19"/>
              <a:stretch>
                <a:fillRect/>
              </a:stretch>
            </p:blipFill>
            <p:spPr>
              <a:xfrm>
                <a:off x="4969494" y="2528164"/>
                <a:ext cx="365760" cy="4316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88" name="Freihand 387">
                <a:extLst>
                  <a:ext uri="{FF2B5EF4-FFF2-40B4-BE49-F238E27FC236}">
                    <a16:creationId xmlns:a16="http://schemas.microsoft.com/office/drawing/2014/main" id="{D58DDEC4-FD18-31CA-28B9-7C9010ECF54A}"/>
                  </a:ext>
                </a:extLst>
              </p14:cNvPr>
              <p14:cNvContentPartPr/>
              <p14:nvPr/>
            </p14:nvContentPartPr>
            <p14:xfrm>
              <a:off x="7148829" y="3183919"/>
              <a:ext cx="294120" cy="360000"/>
            </p14:xfrm>
          </p:contentPart>
        </mc:Choice>
        <mc:Fallback xmlns="">
          <p:pic>
            <p:nvPicPr>
              <p:cNvPr id="388" name="Freihand 387">
                <a:extLst>
                  <a:ext uri="{FF2B5EF4-FFF2-40B4-BE49-F238E27FC236}">
                    <a16:creationId xmlns:a16="http://schemas.microsoft.com/office/drawing/2014/main" id="{D58DDEC4-FD18-31CA-28B9-7C9010ECF54A}"/>
                  </a:ext>
                </a:extLst>
              </p:cNvPr>
              <p:cNvPicPr/>
              <p:nvPr/>
            </p:nvPicPr>
            <p:blipFill>
              <a:blip r:embed="rId19"/>
              <a:stretch>
                <a:fillRect/>
              </a:stretch>
            </p:blipFill>
            <p:spPr>
              <a:xfrm>
                <a:off x="7113189" y="3148279"/>
                <a:ext cx="365760" cy="43164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389" name="Freihand 388">
                <a:extLst>
                  <a:ext uri="{FF2B5EF4-FFF2-40B4-BE49-F238E27FC236}">
                    <a16:creationId xmlns:a16="http://schemas.microsoft.com/office/drawing/2014/main" id="{858A9B8E-FB44-436B-E19B-FA22849F2668}"/>
                  </a:ext>
                </a:extLst>
              </p14:cNvPr>
              <p14:cNvContentPartPr/>
              <p14:nvPr/>
            </p14:nvContentPartPr>
            <p14:xfrm>
              <a:off x="2298972" y="2826474"/>
              <a:ext cx="294120" cy="360000"/>
            </p14:xfrm>
          </p:contentPart>
        </mc:Choice>
        <mc:Fallback xmlns="">
          <p:pic>
            <p:nvPicPr>
              <p:cNvPr id="389" name="Freihand 388">
                <a:extLst>
                  <a:ext uri="{FF2B5EF4-FFF2-40B4-BE49-F238E27FC236}">
                    <a16:creationId xmlns:a16="http://schemas.microsoft.com/office/drawing/2014/main" id="{858A9B8E-FB44-436B-E19B-FA22849F2668}"/>
                  </a:ext>
                </a:extLst>
              </p:cNvPr>
              <p:cNvPicPr/>
              <p:nvPr/>
            </p:nvPicPr>
            <p:blipFill>
              <a:blip r:embed="rId19"/>
              <a:stretch>
                <a:fillRect/>
              </a:stretch>
            </p:blipFill>
            <p:spPr>
              <a:xfrm>
                <a:off x="2263332" y="2790834"/>
                <a:ext cx="365760" cy="4316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90" name="Freihand 389">
                <a:extLst>
                  <a:ext uri="{FF2B5EF4-FFF2-40B4-BE49-F238E27FC236}">
                    <a16:creationId xmlns:a16="http://schemas.microsoft.com/office/drawing/2014/main" id="{95C6C5EE-F671-AC87-A5B1-A2C7AA06944D}"/>
                  </a:ext>
                </a:extLst>
              </p14:cNvPr>
              <p14:cNvContentPartPr/>
              <p14:nvPr/>
            </p14:nvContentPartPr>
            <p14:xfrm>
              <a:off x="3911443" y="3534558"/>
              <a:ext cx="294120" cy="360000"/>
            </p14:xfrm>
          </p:contentPart>
        </mc:Choice>
        <mc:Fallback xmlns="">
          <p:pic>
            <p:nvPicPr>
              <p:cNvPr id="390" name="Freihand 389">
                <a:extLst>
                  <a:ext uri="{FF2B5EF4-FFF2-40B4-BE49-F238E27FC236}">
                    <a16:creationId xmlns:a16="http://schemas.microsoft.com/office/drawing/2014/main" id="{95C6C5EE-F671-AC87-A5B1-A2C7AA06944D}"/>
                  </a:ext>
                </a:extLst>
              </p:cNvPr>
              <p:cNvPicPr/>
              <p:nvPr/>
            </p:nvPicPr>
            <p:blipFill>
              <a:blip r:embed="rId19"/>
              <a:stretch>
                <a:fillRect/>
              </a:stretch>
            </p:blipFill>
            <p:spPr>
              <a:xfrm>
                <a:off x="3875803" y="3498918"/>
                <a:ext cx="365760" cy="4316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395" name="Freihand 394">
                <a:extLst>
                  <a:ext uri="{FF2B5EF4-FFF2-40B4-BE49-F238E27FC236}">
                    <a16:creationId xmlns:a16="http://schemas.microsoft.com/office/drawing/2014/main" id="{A80BA128-2449-352E-3ECE-BBE43AECA87B}"/>
                  </a:ext>
                </a:extLst>
              </p14:cNvPr>
              <p14:cNvContentPartPr/>
              <p14:nvPr/>
            </p14:nvContentPartPr>
            <p14:xfrm>
              <a:off x="5664494" y="1131170"/>
              <a:ext cx="294120" cy="360000"/>
            </p14:xfrm>
          </p:contentPart>
        </mc:Choice>
        <mc:Fallback xmlns="">
          <p:pic>
            <p:nvPicPr>
              <p:cNvPr id="395" name="Freihand 394">
                <a:extLst>
                  <a:ext uri="{FF2B5EF4-FFF2-40B4-BE49-F238E27FC236}">
                    <a16:creationId xmlns:a16="http://schemas.microsoft.com/office/drawing/2014/main" id="{A80BA128-2449-352E-3ECE-BBE43AECA87B}"/>
                  </a:ext>
                </a:extLst>
              </p:cNvPr>
              <p:cNvPicPr/>
              <p:nvPr/>
            </p:nvPicPr>
            <p:blipFill>
              <a:blip r:embed="rId19"/>
              <a:stretch>
                <a:fillRect/>
              </a:stretch>
            </p:blipFill>
            <p:spPr>
              <a:xfrm>
                <a:off x="5628854" y="1095530"/>
                <a:ext cx="365760" cy="431640"/>
              </a:xfrm>
              <a:prstGeom prst="rect">
                <a:avLst/>
              </a:prstGeom>
            </p:spPr>
          </p:pic>
        </mc:Fallback>
      </mc:AlternateContent>
      <p:grpSp>
        <p:nvGrpSpPr>
          <p:cNvPr id="398" name="Gruppieren 397">
            <a:extLst>
              <a:ext uri="{FF2B5EF4-FFF2-40B4-BE49-F238E27FC236}">
                <a16:creationId xmlns:a16="http://schemas.microsoft.com/office/drawing/2014/main" id="{8FC0C571-F387-6FF1-F178-DDC43A9F5CD0}"/>
              </a:ext>
            </a:extLst>
          </p:cNvPr>
          <p:cNvGrpSpPr/>
          <p:nvPr/>
        </p:nvGrpSpPr>
        <p:grpSpPr>
          <a:xfrm>
            <a:off x="5607992" y="1752920"/>
            <a:ext cx="294451" cy="274607"/>
            <a:chOff x="6138676" y="2184040"/>
            <a:chExt cx="363240" cy="338760"/>
          </a:xfrm>
        </p:grpSpPr>
        <mc:AlternateContent xmlns:mc="http://schemas.openxmlformats.org/markup-compatibility/2006" xmlns:p14="http://schemas.microsoft.com/office/powerpoint/2010/main">
          <mc:Choice Requires="p14">
            <p:contentPart p14:bwMode="auto" r:id="rId24">
              <p14:nvContentPartPr>
                <p14:cNvPr id="396" name="Freihand 395">
                  <a:extLst>
                    <a:ext uri="{FF2B5EF4-FFF2-40B4-BE49-F238E27FC236}">
                      <a16:creationId xmlns:a16="http://schemas.microsoft.com/office/drawing/2014/main" id="{9FB4592C-8FF4-3E75-6E7C-D50DF5834750}"/>
                    </a:ext>
                  </a:extLst>
                </p14:cNvPr>
                <p14:cNvContentPartPr/>
                <p14:nvPr/>
              </p14:nvContentPartPr>
              <p14:xfrm>
                <a:off x="6192676" y="2184040"/>
                <a:ext cx="309240" cy="338760"/>
              </p14:xfrm>
            </p:contentPart>
          </mc:Choice>
          <mc:Fallback xmlns="">
            <p:pic>
              <p:nvPicPr>
                <p:cNvPr id="396" name="Freihand 395">
                  <a:extLst>
                    <a:ext uri="{FF2B5EF4-FFF2-40B4-BE49-F238E27FC236}">
                      <a16:creationId xmlns:a16="http://schemas.microsoft.com/office/drawing/2014/main" id="{9FB4592C-8FF4-3E75-6E7C-D50DF5834750}"/>
                    </a:ext>
                  </a:extLst>
                </p:cNvPr>
                <p:cNvPicPr/>
                <p:nvPr/>
              </p:nvPicPr>
              <p:blipFill>
                <a:blip r:embed="rId25"/>
                <a:stretch>
                  <a:fillRect/>
                </a:stretch>
              </p:blipFill>
              <p:spPr>
                <a:xfrm>
                  <a:off x="6148689" y="2140086"/>
                  <a:ext cx="397658" cy="427113"/>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397" name="Freihand 396">
                  <a:extLst>
                    <a:ext uri="{FF2B5EF4-FFF2-40B4-BE49-F238E27FC236}">
                      <a16:creationId xmlns:a16="http://schemas.microsoft.com/office/drawing/2014/main" id="{FBA0B420-75BC-9342-B213-EFC4816BD347}"/>
                    </a:ext>
                  </a:extLst>
                </p14:cNvPr>
                <p14:cNvContentPartPr/>
                <p14:nvPr/>
              </p14:nvContentPartPr>
              <p14:xfrm>
                <a:off x="6138676" y="2193400"/>
                <a:ext cx="345240" cy="309240"/>
              </p14:xfrm>
            </p:contentPart>
          </mc:Choice>
          <mc:Fallback xmlns="">
            <p:pic>
              <p:nvPicPr>
                <p:cNvPr id="397" name="Freihand 396">
                  <a:extLst>
                    <a:ext uri="{FF2B5EF4-FFF2-40B4-BE49-F238E27FC236}">
                      <a16:creationId xmlns:a16="http://schemas.microsoft.com/office/drawing/2014/main" id="{FBA0B420-75BC-9342-B213-EFC4816BD347}"/>
                    </a:ext>
                  </a:extLst>
                </p:cNvPr>
                <p:cNvPicPr/>
                <p:nvPr/>
              </p:nvPicPr>
              <p:blipFill>
                <a:blip r:embed="rId27"/>
                <a:stretch>
                  <a:fillRect/>
                </a:stretch>
              </p:blipFill>
              <p:spPr>
                <a:xfrm>
                  <a:off x="6094301" y="2148969"/>
                  <a:ext cx="433547" cy="397658"/>
                </a:xfrm>
                <a:prstGeom prst="rect">
                  <a:avLst/>
                </a:prstGeom>
              </p:spPr>
            </p:pic>
          </mc:Fallback>
        </mc:AlternateContent>
      </p:grpSp>
      <p:grpSp>
        <p:nvGrpSpPr>
          <p:cNvPr id="399" name="Gruppieren 398">
            <a:extLst>
              <a:ext uri="{FF2B5EF4-FFF2-40B4-BE49-F238E27FC236}">
                <a16:creationId xmlns:a16="http://schemas.microsoft.com/office/drawing/2014/main" id="{C2188665-CEA4-56DA-645E-78C739301B8D}"/>
              </a:ext>
            </a:extLst>
          </p:cNvPr>
          <p:cNvGrpSpPr/>
          <p:nvPr/>
        </p:nvGrpSpPr>
        <p:grpSpPr>
          <a:xfrm>
            <a:off x="5126424" y="4456467"/>
            <a:ext cx="294451" cy="274607"/>
            <a:chOff x="6138676" y="2184040"/>
            <a:chExt cx="363240" cy="338760"/>
          </a:xfrm>
        </p:grpSpPr>
        <mc:AlternateContent xmlns:mc="http://schemas.openxmlformats.org/markup-compatibility/2006" xmlns:p14="http://schemas.microsoft.com/office/powerpoint/2010/main">
          <mc:Choice Requires="p14">
            <p:contentPart p14:bwMode="auto" r:id="rId28">
              <p14:nvContentPartPr>
                <p14:cNvPr id="400" name="Freihand 399">
                  <a:extLst>
                    <a:ext uri="{FF2B5EF4-FFF2-40B4-BE49-F238E27FC236}">
                      <a16:creationId xmlns:a16="http://schemas.microsoft.com/office/drawing/2014/main" id="{198D513C-8B21-F067-5C07-B4B5B30FE44F}"/>
                    </a:ext>
                  </a:extLst>
                </p14:cNvPr>
                <p14:cNvContentPartPr/>
                <p14:nvPr/>
              </p14:nvContentPartPr>
              <p14:xfrm>
                <a:off x="6192676" y="2184040"/>
                <a:ext cx="309240" cy="338760"/>
              </p14:xfrm>
            </p:contentPart>
          </mc:Choice>
          <mc:Fallback xmlns="">
            <p:pic>
              <p:nvPicPr>
                <p:cNvPr id="400" name="Freihand 399">
                  <a:extLst>
                    <a:ext uri="{FF2B5EF4-FFF2-40B4-BE49-F238E27FC236}">
                      <a16:creationId xmlns:a16="http://schemas.microsoft.com/office/drawing/2014/main" id="{198D513C-8B21-F067-5C07-B4B5B30FE44F}"/>
                    </a:ext>
                  </a:extLst>
                </p:cNvPr>
                <p:cNvPicPr/>
                <p:nvPr/>
              </p:nvPicPr>
              <p:blipFill>
                <a:blip r:embed="rId25"/>
                <a:stretch>
                  <a:fillRect/>
                </a:stretch>
              </p:blipFill>
              <p:spPr>
                <a:xfrm>
                  <a:off x="6148689" y="2140086"/>
                  <a:ext cx="397658" cy="427113"/>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401" name="Freihand 400">
                  <a:extLst>
                    <a:ext uri="{FF2B5EF4-FFF2-40B4-BE49-F238E27FC236}">
                      <a16:creationId xmlns:a16="http://schemas.microsoft.com/office/drawing/2014/main" id="{7EA5C994-6F65-50AA-5E69-44086A138998}"/>
                    </a:ext>
                  </a:extLst>
                </p14:cNvPr>
                <p14:cNvContentPartPr/>
                <p14:nvPr/>
              </p14:nvContentPartPr>
              <p14:xfrm>
                <a:off x="6138676" y="2193400"/>
                <a:ext cx="345240" cy="309240"/>
              </p14:xfrm>
            </p:contentPart>
          </mc:Choice>
          <mc:Fallback xmlns="">
            <p:pic>
              <p:nvPicPr>
                <p:cNvPr id="401" name="Freihand 400">
                  <a:extLst>
                    <a:ext uri="{FF2B5EF4-FFF2-40B4-BE49-F238E27FC236}">
                      <a16:creationId xmlns:a16="http://schemas.microsoft.com/office/drawing/2014/main" id="{7EA5C994-6F65-50AA-5E69-44086A138998}"/>
                    </a:ext>
                  </a:extLst>
                </p:cNvPr>
                <p:cNvPicPr/>
                <p:nvPr/>
              </p:nvPicPr>
              <p:blipFill>
                <a:blip r:embed="rId27"/>
                <a:stretch>
                  <a:fillRect/>
                </a:stretch>
              </p:blipFill>
              <p:spPr>
                <a:xfrm>
                  <a:off x="6094301" y="2148969"/>
                  <a:ext cx="433547" cy="397658"/>
                </a:xfrm>
                <a:prstGeom prst="rect">
                  <a:avLst/>
                </a:prstGeom>
              </p:spPr>
            </p:pic>
          </mc:Fallback>
        </mc:AlternateContent>
      </p:grpSp>
      <p:grpSp>
        <p:nvGrpSpPr>
          <p:cNvPr id="402" name="Gruppieren 401">
            <a:extLst>
              <a:ext uri="{FF2B5EF4-FFF2-40B4-BE49-F238E27FC236}">
                <a16:creationId xmlns:a16="http://schemas.microsoft.com/office/drawing/2014/main" id="{208EF28B-4B87-3074-C28F-DC39DE28882A}"/>
              </a:ext>
            </a:extLst>
          </p:cNvPr>
          <p:cNvGrpSpPr/>
          <p:nvPr/>
        </p:nvGrpSpPr>
        <p:grpSpPr>
          <a:xfrm>
            <a:off x="4622785" y="4136826"/>
            <a:ext cx="294451" cy="274607"/>
            <a:chOff x="6138676" y="2184040"/>
            <a:chExt cx="363240" cy="338760"/>
          </a:xfrm>
        </p:grpSpPr>
        <mc:AlternateContent xmlns:mc="http://schemas.openxmlformats.org/markup-compatibility/2006" xmlns:p14="http://schemas.microsoft.com/office/powerpoint/2010/main">
          <mc:Choice Requires="p14">
            <p:contentPart p14:bwMode="auto" r:id="rId30">
              <p14:nvContentPartPr>
                <p14:cNvPr id="403" name="Freihand 402">
                  <a:extLst>
                    <a:ext uri="{FF2B5EF4-FFF2-40B4-BE49-F238E27FC236}">
                      <a16:creationId xmlns:a16="http://schemas.microsoft.com/office/drawing/2014/main" id="{C1F3C6B7-BF39-221E-A399-11DA07B5984C}"/>
                    </a:ext>
                  </a:extLst>
                </p14:cNvPr>
                <p14:cNvContentPartPr/>
                <p14:nvPr/>
              </p14:nvContentPartPr>
              <p14:xfrm>
                <a:off x="6192676" y="2184040"/>
                <a:ext cx="309240" cy="338760"/>
              </p14:xfrm>
            </p:contentPart>
          </mc:Choice>
          <mc:Fallback xmlns="">
            <p:pic>
              <p:nvPicPr>
                <p:cNvPr id="403" name="Freihand 402">
                  <a:extLst>
                    <a:ext uri="{FF2B5EF4-FFF2-40B4-BE49-F238E27FC236}">
                      <a16:creationId xmlns:a16="http://schemas.microsoft.com/office/drawing/2014/main" id="{C1F3C6B7-BF39-221E-A399-11DA07B5984C}"/>
                    </a:ext>
                  </a:extLst>
                </p:cNvPr>
                <p:cNvPicPr/>
                <p:nvPr/>
              </p:nvPicPr>
              <p:blipFill>
                <a:blip r:embed="rId25"/>
                <a:stretch>
                  <a:fillRect/>
                </a:stretch>
              </p:blipFill>
              <p:spPr>
                <a:xfrm>
                  <a:off x="6148689" y="2140086"/>
                  <a:ext cx="397658" cy="427113"/>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404" name="Freihand 403">
                  <a:extLst>
                    <a:ext uri="{FF2B5EF4-FFF2-40B4-BE49-F238E27FC236}">
                      <a16:creationId xmlns:a16="http://schemas.microsoft.com/office/drawing/2014/main" id="{E343078B-008E-87DF-A690-A15962B0B38A}"/>
                    </a:ext>
                  </a:extLst>
                </p14:cNvPr>
                <p14:cNvContentPartPr/>
                <p14:nvPr/>
              </p14:nvContentPartPr>
              <p14:xfrm>
                <a:off x="6138676" y="2193400"/>
                <a:ext cx="345240" cy="309240"/>
              </p14:xfrm>
            </p:contentPart>
          </mc:Choice>
          <mc:Fallback xmlns="">
            <p:pic>
              <p:nvPicPr>
                <p:cNvPr id="404" name="Freihand 403">
                  <a:extLst>
                    <a:ext uri="{FF2B5EF4-FFF2-40B4-BE49-F238E27FC236}">
                      <a16:creationId xmlns:a16="http://schemas.microsoft.com/office/drawing/2014/main" id="{E343078B-008E-87DF-A690-A15962B0B38A}"/>
                    </a:ext>
                  </a:extLst>
                </p:cNvPr>
                <p:cNvPicPr/>
                <p:nvPr/>
              </p:nvPicPr>
              <p:blipFill>
                <a:blip r:embed="rId27"/>
                <a:stretch>
                  <a:fillRect/>
                </a:stretch>
              </p:blipFill>
              <p:spPr>
                <a:xfrm>
                  <a:off x="6094301" y="2148969"/>
                  <a:ext cx="433547" cy="397658"/>
                </a:xfrm>
                <a:prstGeom prst="rect">
                  <a:avLst/>
                </a:prstGeom>
              </p:spPr>
            </p:pic>
          </mc:Fallback>
        </mc:AlternateContent>
      </p:grpSp>
      <p:grpSp>
        <p:nvGrpSpPr>
          <p:cNvPr id="405" name="Gruppieren 404">
            <a:extLst>
              <a:ext uri="{FF2B5EF4-FFF2-40B4-BE49-F238E27FC236}">
                <a16:creationId xmlns:a16="http://schemas.microsoft.com/office/drawing/2014/main" id="{A305E5EE-8EBD-A990-62A5-AD1CACFD0A57}"/>
              </a:ext>
            </a:extLst>
          </p:cNvPr>
          <p:cNvGrpSpPr/>
          <p:nvPr/>
        </p:nvGrpSpPr>
        <p:grpSpPr>
          <a:xfrm>
            <a:off x="4259260" y="3909474"/>
            <a:ext cx="294451" cy="274607"/>
            <a:chOff x="6138676" y="2184040"/>
            <a:chExt cx="363240" cy="338760"/>
          </a:xfrm>
        </p:grpSpPr>
        <mc:AlternateContent xmlns:mc="http://schemas.openxmlformats.org/markup-compatibility/2006" xmlns:p14="http://schemas.microsoft.com/office/powerpoint/2010/main">
          <mc:Choice Requires="p14">
            <p:contentPart p14:bwMode="auto" r:id="rId32">
              <p14:nvContentPartPr>
                <p14:cNvPr id="406" name="Freihand 405">
                  <a:extLst>
                    <a:ext uri="{FF2B5EF4-FFF2-40B4-BE49-F238E27FC236}">
                      <a16:creationId xmlns:a16="http://schemas.microsoft.com/office/drawing/2014/main" id="{B0DDFD03-9525-8517-60EB-DA4B98DFFFA0}"/>
                    </a:ext>
                  </a:extLst>
                </p14:cNvPr>
                <p14:cNvContentPartPr/>
                <p14:nvPr/>
              </p14:nvContentPartPr>
              <p14:xfrm>
                <a:off x="6192676" y="2184040"/>
                <a:ext cx="309240" cy="338760"/>
              </p14:xfrm>
            </p:contentPart>
          </mc:Choice>
          <mc:Fallback xmlns="">
            <p:pic>
              <p:nvPicPr>
                <p:cNvPr id="406" name="Freihand 405">
                  <a:extLst>
                    <a:ext uri="{FF2B5EF4-FFF2-40B4-BE49-F238E27FC236}">
                      <a16:creationId xmlns:a16="http://schemas.microsoft.com/office/drawing/2014/main" id="{B0DDFD03-9525-8517-60EB-DA4B98DFFFA0}"/>
                    </a:ext>
                  </a:extLst>
                </p:cNvPr>
                <p:cNvPicPr/>
                <p:nvPr/>
              </p:nvPicPr>
              <p:blipFill>
                <a:blip r:embed="rId25"/>
                <a:stretch>
                  <a:fillRect/>
                </a:stretch>
              </p:blipFill>
              <p:spPr>
                <a:xfrm>
                  <a:off x="6148689" y="2140086"/>
                  <a:ext cx="397658" cy="427113"/>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407" name="Freihand 406">
                  <a:extLst>
                    <a:ext uri="{FF2B5EF4-FFF2-40B4-BE49-F238E27FC236}">
                      <a16:creationId xmlns:a16="http://schemas.microsoft.com/office/drawing/2014/main" id="{3F353427-B697-7195-562A-E629A240300F}"/>
                    </a:ext>
                  </a:extLst>
                </p14:cNvPr>
                <p14:cNvContentPartPr/>
                <p14:nvPr/>
              </p14:nvContentPartPr>
              <p14:xfrm>
                <a:off x="6138676" y="2193400"/>
                <a:ext cx="345240" cy="309240"/>
              </p14:xfrm>
            </p:contentPart>
          </mc:Choice>
          <mc:Fallback xmlns="">
            <p:pic>
              <p:nvPicPr>
                <p:cNvPr id="407" name="Freihand 406">
                  <a:extLst>
                    <a:ext uri="{FF2B5EF4-FFF2-40B4-BE49-F238E27FC236}">
                      <a16:creationId xmlns:a16="http://schemas.microsoft.com/office/drawing/2014/main" id="{3F353427-B697-7195-562A-E629A240300F}"/>
                    </a:ext>
                  </a:extLst>
                </p:cNvPr>
                <p:cNvPicPr/>
                <p:nvPr/>
              </p:nvPicPr>
              <p:blipFill>
                <a:blip r:embed="rId27"/>
                <a:stretch>
                  <a:fillRect/>
                </a:stretch>
              </p:blipFill>
              <p:spPr>
                <a:xfrm>
                  <a:off x="6094301" y="2148969"/>
                  <a:ext cx="433547" cy="397658"/>
                </a:xfrm>
                <a:prstGeom prst="rect">
                  <a:avLst/>
                </a:prstGeom>
              </p:spPr>
            </p:pic>
          </mc:Fallback>
        </mc:AlternateContent>
      </p:grpSp>
      <p:grpSp>
        <p:nvGrpSpPr>
          <p:cNvPr id="408" name="Gruppieren 407">
            <a:extLst>
              <a:ext uri="{FF2B5EF4-FFF2-40B4-BE49-F238E27FC236}">
                <a16:creationId xmlns:a16="http://schemas.microsoft.com/office/drawing/2014/main" id="{B9BCD1AC-B585-A3EB-C051-BC0BF72576EC}"/>
              </a:ext>
            </a:extLst>
          </p:cNvPr>
          <p:cNvGrpSpPr/>
          <p:nvPr/>
        </p:nvGrpSpPr>
        <p:grpSpPr>
          <a:xfrm>
            <a:off x="4237374" y="2019940"/>
            <a:ext cx="294451" cy="274607"/>
            <a:chOff x="6138676" y="2184040"/>
            <a:chExt cx="363240" cy="338760"/>
          </a:xfrm>
        </p:grpSpPr>
        <mc:AlternateContent xmlns:mc="http://schemas.openxmlformats.org/markup-compatibility/2006" xmlns:p14="http://schemas.microsoft.com/office/powerpoint/2010/main">
          <mc:Choice Requires="p14">
            <p:contentPart p14:bwMode="auto" r:id="rId34">
              <p14:nvContentPartPr>
                <p14:cNvPr id="409" name="Freihand 408">
                  <a:extLst>
                    <a:ext uri="{FF2B5EF4-FFF2-40B4-BE49-F238E27FC236}">
                      <a16:creationId xmlns:a16="http://schemas.microsoft.com/office/drawing/2014/main" id="{089A7351-C732-1B5A-EC51-C62A309D0DC9}"/>
                    </a:ext>
                  </a:extLst>
                </p14:cNvPr>
                <p14:cNvContentPartPr/>
                <p14:nvPr/>
              </p14:nvContentPartPr>
              <p14:xfrm>
                <a:off x="6192676" y="2184040"/>
                <a:ext cx="309240" cy="338760"/>
              </p14:xfrm>
            </p:contentPart>
          </mc:Choice>
          <mc:Fallback xmlns="">
            <p:pic>
              <p:nvPicPr>
                <p:cNvPr id="409" name="Freihand 408">
                  <a:extLst>
                    <a:ext uri="{FF2B5EF4-FFF2-40B4-BE49-F238E27FC236}">
                      <a16:creationId xmlns:a16="http://schemas.microsoft.com/office/drawing/2014/main" id="{089A7351-C732-1B5A-EC51-C62A309D0DC9}"/>
                    </a:ext>
                  </a:extLst>
                </p:cNvPr>
                <p:cNvPicPr/>
                <p:nvPr/>
              </p:nvPicPr>
              <p:blipFill>
                <a:blip r:embed="rId25"/>
                <a:stretch>
                  <a:fillRect/>
                </a:stretch>
              </p:blipFill>
              <p:spPr>
                <a:xfrm>
                  <a:off x="6148689" y="2140086"/>
                  <a:ext cx="397658" cy="427113"/>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410" name="Freihand 409">
                  <a:extLst>
                    <a:ext uri="{FF2B5EF4-FFF2-40B4-BE49-F238E27FC236}">
                      <a16:creationId xmlns:a16="http://schemas.microsoft.com/office/drawing/2014/main" id="{28EB2DDB-86FD-756F-BD3B-0C53AD0BA135}"/>
                    </a:ext>
                  </a:extLst>
                </p14:cNvPr>
                <p14:cNvContentPartPr/>
                <p14:nvPr/>
              </p14:nvContentPartPr>
              <p14:xfrm>
                <a:off x="6138676" y="2193400"/>
                <a:ext cx="345240" cy="309240"/>
              </p14:xfrm>
            </p:contentPart>
          </mc:Choice>
          <mc:Fallback xmlns="">
            <p:pic>
              <p:nvPicPr>
                <p:cNvPr id="410" name="Freihand 409">
                  <a:extLst>
                    <a:ext uri="{FF2B5EF4-FFF2-40B4-BE49-F238E27FC236}">
                      <a16:creationId xmlns:a16="http://schemas.microsoft.com/office/drawing/2014/main" id="{28EB2DDB-86FD-756F-BD3B-0C53AD0BA135}"/>
                    </a:ext>
                  </a:extLst>
                </p:cNvPr>
                <p:cNvPicPr/>
                <p:nvPr/>
              </p:nvPicPr>
              <p:blipFill>
                <a:blip r:embed="rId27"/>
                <a:stretch>
                  <a:fillRect/>
                </a:stretch>
              </p:blipFill>
              <p:spPr>
                <a:xfrm>
                  <a:off x="6094301" y="2148969"/>
                  <a:ext cx="433547" cy="397658"/>
                </a:xfrm>
                <a:prstGeom prst="rect">
                  <a:avLst/>
                </a:prstGeom>
              </p:spPr>
            </p:pic>
          </mc:Fallback>
        </mc:AlternateContent>
      </p:grpSp>
      <p:grpSp>
        <p:nvGrpSpPr>
          <p:cNvPr id="411" name="Gruppieren 410">
            <a:extLst>
              <a:ext uri="{FF2B5EF4-FFF2-40B4-BE49-F238E27FC236}">
                <a16:creationId xmlns:a16="http://schemas.microsoft.com/office/drawing/2014/main" id="{EFB69BF3-79F2-6A5F-3125-4F83003E5174}"/>
              </a:ext>
            </a:extLst>
          </p:cNvPr>
          <p:cNvGrpSpPr/>
          <p:nvPr/>
        </p:nvGrpSpPr>
        <p:grpSpPr>
          <a:xfrm>
            <a:off x="7239963" y="4417049"/>
            <a:ext cx="294451" cy="274607"/>
            <a:chOff x="6138676" y="2184040"/>
            <a:chExt cx="363240" cy="338760"/>
          </a:xfrm>
        </p:grpSpPr>
        <mc:AlternateContent xmlns:mc="http://schemas.openxmlformats.org/markup-compatibility/2006" xmlns:p14="http://schemas.microsoft.com/office/powerpoint/2010/main">
          <mc:Choice Requires="p14">
            <p:contentPart p14:bwMode="auto" r:id="rId36">
              <p14:nvContentPartPr>
                <p14:cNvPr id="412" name="Freihand 411">
                  <a:extLst>
                    <a:ext uri="{FF2B5EF4-FFF2-40B4-BE49-F238E27FC236}">
                      <a16:creationId xmlns:a16="http://schemas.microsoft.com/office/drawing/2014/main" id="{1D5FB7E1-33D9-85DF-B4D7-E3565B15C9EB}"/>
                    </a:ext>
                  </a:extLst>
                </p14:cNvPr>
                <p14:cNvContentPartPr/>
                <p14:nvPr/>
              </p14:nvContentPartPr>
              <p14:xfrm>
                <a:off x="6192676" y="2184040"/>
                <a:ext cx="309240" cy="338760"/>
              </p14:xfrm>
            </p:contentPart>
          </mc:Choice>
          <mc:Fallback xmlns="">
            <p:pic>
              <p:nvPicPr>
                <p:cNvPr id="412" name="Freihand 411">
                  <a:extLst>
                    <a:ext uri="{FF2B5EF4-FFF2-40B4-BE49-F238E27FC236}">
                      <a16:creationId xmlns:a16="http://schemas.microsoft.com/office/drawing/2014/main" id="{1D5FB7E1-33D9-85DF-B4D7-E3565B15C9EB}"/>
                    </a:ext>
                  </a:extLst>
                </p:cNvPr>
                <p:cNvPicPr/>
                <p:nvPr/>
              </p:nvPicPr>
              <p:blipFill>
                <a:blip r:embed="rId25"/>
                <a:stretch>
                  <a:fillRect/>
                </a:stretch>
              </p:blipFill>
              <p:spPr>
                <a:xfrm>
                  <a:off x="6148689" y="2140086"/>
                  <a:ext cx="397658" cy="427113"/>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413" name="Freihand 412">
                  <a:extLst>
                    <a:ext uri="{FF2B5EF4-FFF2-40B4-BE49-F238E27FC236}">
                      <a16:creationId xmlns:a16="http://schemas.microsoft.com/office/drawing/2014/main" id="{EFEB436F-DA1D-0CA9-6161-F1F257E0C713}"/>
                    </a:ext>
                  </a:extLst>
                </p14:cNvPr>
                <p14:cNvContentPartPr/>
                <p14:nvPr/>
              </p14:nvContentPartPr>
              <p14:xfrm>
                <a:off x="6138676" y="2193400"/>
                <a:ext cx="345240" cy="309240"/>
              </p14:xfrm>
            </p:contentPart>
          </mc:Choice>
          <mc:Fallback xmlns="">
            <p:pic>
              <p:nvPicPr>
                <p:cNvPr id="413" name="Freihand 412">
                  <a:extLst>
                    <a:ext uri="{FF2B5EF4-FFF2-40B4-BE49-F238E27FC236}">
                      <a16:creationId xmlns:a16="http://schemas.microsoft.com/office/drawing/2014/main" id="{EFEB436F-DA1D-0CA9-6161-F1F257E0C713}"/>
                    </a:ext>
                  </a:extLst>
                </p:cNvPr>
                <p:cNvPicPr/>
                <p:nvPr/>
              </p:nvPicPr>
              <p:blipFill>
                <a:blip r:embed="rId27"/>
                <a:stretch>
                  <a:fillRect/>
                </a:stretch>
              </p:blipFill>
              <p:spPr>
                <a:xfrm>
                  <a:off x="6094301" y="2148969"/>
                  <a:ext cx="433547" cy="397658"/>
                </a:xfrm>
                <a:prstGeom prst="rect">
                  <a:avLst/>
                </a:prstGeom>
              </p:spPr>
            </p:pic>
          </mc:Fallback>
        </mc:AlternateContent>
      </p:grpSp>
      <p:sp>
        <p:nvSpPr>
          <p:cNvPr id="414" name="Google Shape;139;p27">
            <a:extLst>
              <a:ext uri="{FF2B5EF4-FFF2-40B4-BE49-F238E27FC236}">
                <a16:creationId xmlns:a16="http://schemas.microsoft.com/office/drawing/2014/main" id="{957324AC-609F-7A8E-F9CC-F2ECEB0F652E}"/>
              </a:ext>
            </a:extLst>
          </p:cNvPr>
          <p:cNvSpPr txBox="1"/>
          <p:nvPr/>
        </p:nvSpPr>
        <p:spPr bwMode="auto">
          <a:xfrm>
            <a:off x="6171621" y="1017948"/>
            <a:ext cx="3127980" cy="500107"/>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dirty="0">
                <a:solidFill>
                  <a:srgbClr val="365F91"/>
                </a:solidFill>
                <a:latin typeface="Calibri"/>
                <a:ea typeface="Calibri"/>
                <a:cs typeface="Calibri"/>
              </a:rPr>
              <a:t>Verwendbar, weil semantisch aussagekräftig</a:t>
            </a:r>
            <a:endParaRPr dirty="0">
              <a:solidFill>
                <a:srgbClr val="1C4587"/>
              </a:solidFill>
              <a:latin typeface="Calibri"/>
              <a:ea typeface="Calibri"/>
              <a:cs typeface="Calibri"/>
            </a:endParaRPr>
          </a:p>
        </p:txBody>
      </p:sp>
      <p:sp>
        <p:nvSpPr>
          <p:cNvPr id="415" name="Google Shape;139;p27">
            <a:extLst>
              <a:ext uri="{FF2B5EF4-FFF2-40B4-BE49-F238E27FC236}">
                <a16:creationId xmlns:a16="http://schemas.microsoft.com/office/drawing/2014/main" id="{28549484-834A-F147-52DA-AE6E04D69B24}"/>
              </a:ext>
            </a:extLst>
          </p:cNvPr>
          <p:cNvSpPr txBox="1"/>
          <p:nvPr/>
        </p:nvSpPr>
        <p:spPr bwMode="auto">
          <a:xfrm>
            <a:off x="6171621" y="1569599"/>
            <a:ext cx="3127980" cy="715550"/>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DE" dirty="0">
                <a:solidFill>
                  <a:srgbClr val="365F91"/>
                </a:solidFill>
                <a:latin typeface="Calibri"/>
                <a:ea typeface="Calibri"/>
                <a:cs typeface="Calibri"/>
              </a:rPr>
              <a:t>nicht verwendbar, weil </a:t>
            </a:r>
          </a:p>
          <a:p>
            <a:pPr marL="0" marR="0" lvl="0" indent="0" algn="l">
              <a:spcBef>
                <a:spcPts val="0"/>
              </a:spcBef>
              <a:spcAft>
                <a:spcPts val="0"/>
              </a:spcAft>
              <a:buNone/>
              <a:defRPr/>
            </a:pPr>
            <a:r>
              <a:rPr lang="de-DE" dirty="0">
                <a:solidFill>
                  <a:srgbClr val="365F91"/>
                </a:solidFill>
                <a:latin typeface="Calibri"/>
                <a:ea typeface="Calibri"/>
                <a:cs typeface="Calibri"/>
              </a:rPr>
              <a:t>zu speziell, nicht konsistent vergeben,</a:t>
            </a:r>
          </a:p>
          <a:p>
            <a:pPr marL="0" marR="0" lvl="0" indent="0" algn="l">
              <a:spcBef>
                <a:spcPts val="0"/>
              </a:spcBef>
              <a:spcAft>
                <a:spcPts val="0"/>
              </a:spcAft>
              <a:buNone/>
              <a:defRPr/>
            </a:pPr>
            <a:r>
              <a:rPr lang="de-DE" dirty="0">
                <a:solidFill>
                  <a:srgbClr val="365F91"/>
                </a:solidFill>
                <a:latin typeface="Calibri"/>
                <a:ea typeface="Calibri"/>
                <a:cs typeface="Calibri"/>
              </a:rPr>
              <a:t>zu allgemein</a:t>
            </a:r>
            <a:endParaRPr dirty="0">
              <a:solidFill>
                <a:srgbClr val="1C4587"/>
              </a:solidFill>
              <a:latin typeface="Calibri"/>
              <a:ea typeface="Calibri"/>
              <a:cs typeface="Calibri"/>
            </a:endParaRPr>
          </a:p>
        </p:txBody>
      </p:sp>
      <p:cxnSp>
        <p:nvCxnSpPr>
          <p:cNvPr id="416" name="Gerade Verbindung mit Pfeil 415">
            <a:extLst>
              <a:ext uri="{FF2B5EF4-FFF2-40B4-BE49-F238E27FC236}">
                <a16:creationId xmlns:a16="http://schemas.microsoft.com/office/drawing/2014/main" id="{C6C19850-7E23-7718-94EB-B5A8E49E4C21}"/>
              </a:ext>
            </a:extLst>
          </p:cNvPr>
          <p:cNvCxnSpPr>
            <a:cxnSpLocks/>
          </p:cNvCxnSpPr>
          <p:nvPr/>
        </p:nvCxnSpPr>
        <p:spPr bwMode="auto">
          <a:xfrm>
            <a:off x="1719406" y="3837555"/>
            <a:ext cx="41089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10982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Google Shape;139;p27">
            <a:extLst>
              <a:ext uri="{FF2B5EF4-FFF2-40B4-BE49-F238E27FC236}">
                <a16:creationId xmlns:a16="http://schemas.microsoft.com/office/drawing/2014/main" id="{98A712EE-0732-EF97-C9B3-9CCA3B3E3372}"/>
              </a:ext>
            </a:extLst>
          </p:cNvPr>
          <p:cNvSpPr txBox="1"/>
          <p:nvPr/>
        </p:nvSpPr>
        <p:spPr bwMode="auto">
          <a:xfrm>
            <a:off x="440295" y="991043"/>
            <a:ext cx="7521300" cy="3362429"/>
          </a:xfrm>
          <a:prstGeom prst="rect">
            <a:avLst/>
          </a:prstGeom>
          <a:noFill/>
          <a:ln>
            <a:noFill/>
          </a:ln>
        </p:spPr>
        <p:txBody>
          <a:bodyPr spcFirstLastPara="1" wrap="square" lIns="68575" tIns="34275" rIns="68575" bIns="34275" anchor="t" anchorCtr="0">
            <a:spAutoFit/>
          </a:bodyPr>
          <a:lstStyle/>
          <a:p>
            <a:pPr>
              <a:defRPr/>
            </a:pPr>
            <a:r>
              <a:rPr lang="de-DE" sz="1800" dirty="0">
                <a:solidFill>
                  <a:srgbClr val="365F91"/>
                </a:solidFill>
                <a:latin typeface="Calibri"/>
                <a:ea typeface="Calibri"/>
                <a:cs typeface="Calibri"/>
              </a:rPr>
              <a:t>Die Herausforderung:</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Daten aus Wikidata sind für die inhaltliche Erschließung nur selektiv zu verwenden. Dazu muss nach Relevanz ausgewählt und teilweise im Knowledge Graph „um die Ecke geschaut“ werden.</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Die Kriterien für diese Operationen berücksichtigen „beide Seiten“: </a:t>
            </a:r>
          </a:p>
          <a:p>
            <a:pPr marL="0" marR="0" lvl="0" indent="0" algn="l">
              <a:spcBef>
                <a:spcPts val="0"/>
              </a:spcBef>
              <a:spcAft>
                <a:spcPts val="0"/>
              </a:spcAft>
              <a:buNone/>
              <a:defRPr/>
            </a:pPr>
            <a:r>
              <a:rPr lang="de-DE" dirty="0">
                <a:solidFill>
                  <a:srgbClr val="365F91"/>
                </a:solidFill>
                <a:latin typeface="Calibri"/>
                <a:ea typeface="Calibri"/>
                <a:cs typeface="Calibri"/>
              </a:rPr>
              <a:t>Die zu erschließenden Objekte in der Quelldatenbank  und die „Datenlage“ in Wikidata.</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Das ist keine primär technische, sondern eine komplexe inhaltliche Aufgabe.</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ZUGLEICH …</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L="0" marR="0" lvl="0" indent="0" algn="l">
              <a:spcBef>
                <a:spcPts val="0"/>
              </a:spcBef>
              <a:spcAft>
                <a:spcPts val="0"/>
              </a:spcAft>
              <a:buNone/>
              <a:defRPr/>
            </a:pPr>
            <a:r>
              <a:rPr lang="de-DE" dirty="0">
                <a:solidFill>
                  <a:srgbClr val="365F91"/>
                </a:solidFill>
                <a:latin typeface="Calibri"/>
                <a:ea typeface="Calibri"/>
                <a:cs typeface="Calibri"/>
              </a:rPr>
              <a:t>… muss der Prozess der Datenaufbereitung am Ende vollständig automatisiert ablaufen, sonst ist das Konzept technisch-organisatorisch nicht tragfähig.</a:t>
            </a:r>
          </a:p>
          <a:p>
            <a:pPr marL="0" marR="0" lvl="0" indent="0" algn="l">
              <a:spcBef>
                <a:spcPts val="0"/>
              </a:spcBef>
              <a:spcAft>
                <a:spcPts val="0"/>
              </a:spcAft>
              <a:buNone/>
              <a:defRPr/>
            </a:pPr>
            <a:endParaRPr dirty="0">
              <a:solidFill>
                <a:srgbClr val="1C4587"/>
              </a:solidFill>
              <a:latin typeface="Calibri"/>
              <a:ea typeface="Calibri"/>
              <a:cs typeface="Calibri"/>
            </a:endParaRPr>
          </a:p>
        </p:txBody>
      </p:sp>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Wikidata als Datenquelle – Möglichkeiten und Grenzen</a:t>
            </a:r>
            <a:endParaRPr dirty="0"/>
          </a:p>
        </p:txBody>
      </p:sp>
    </p:spTree>
    <p:extLst>
      <p:ext uri="{BB962C8B-B14F-4D97-AF65-F5344CB8AC3E}">
        <p14:creationId xmlns:p14="http://schemas.microsoft.com/office/powerpoint/2010/main" val="1725964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Google Shape;139;p27">
            <a:extLst>
              <a:ext uri="{FF2B5EF4-FFF2-40B4-BE49-F238E27FC236}">
                <a16:creationId xmlns:a16="http://schemas.microsoft.com/office/drawing/2014/main" id="{98A712EE-0732-EF97-C9B3-9CCA3B3E3372}"/>
              </a:ext>
            </a:extLst>
          </p:cNvPr>
          <p:cNvSpPr txBox="1"/>
          <p:nvPr/>
        </p:nvSpPr>
        <p:spPr bwMode="auto">
          <a:xfrm>
            <a:off x="440295" y="991043"/>
            <a:ext cx="7521300" cy="3793316"/>
          </a:xfrm>
          <a:prstGeom prst="rect">
            <a:avLst/>
          </a:prstGeom>
          <a:noFill/>
          <a:ln>
            <a:noFill/>
          </a:ln>
        </p:spPr>
        <p:txBody>
          <a:bodyPr spcFirstLastPara="1" wrap="square" lIns="68575" tIns="34275" rIns="68575" bIns="34275" anchor="t" anchorCtr="0">
            <a:spAutoFit/>
          </a:bodyPr>
          <a:lstStyle/>
          <a:p>
            <a:pPr>
              <a:defRPr/>
            </a:pPr>
            <a:r>
              <a:rPr lang="de-DE" sz="1800" dirty="0">
                <a:solidFill>
                  <a:srgbClr val="365F91"/>
                </a:solidFill>
                <a:latin typeface="Calibri"/>
                <a:ea typeface="Calibri"/>
                <a:cs typeface="Calibri"/>
              </a:rPr>
              <a:t>Lösungsansätze:</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R="0" lvl="0" algn="l">
              <a:spcBef>
                <a:spcPts val="0"/>
              </a:spcBef>
              <a:spcAft>
                <a:spcPts val="0"/>
              </a:spcAft>
              <a:defRPr/>
            </a:pPr>
            <a:r>
              <a:rPr lang="de-DE" dirty="0">
                <a:solidFill>
                  <a:srgbClr val="365F91"/>
                </a:solidFill>
                <a:latin typeface="Calibri"/>
                <a:ea typeface="Calibri"/>
                <a:cs typeface="Calibri"/>
              </a:rPr>
              <a:t>Durch Tools unterstützte Auswertung der Datenlage in Wikidata. Statistische Auswertungen und Visualisierungen (z.B. der für „unsere“ Items relevanten Klassifikationskaskaden) statt Intuition, die bei ca. 10.000 zu erschließenden Objekten und mehreren Milliarden Statements in Wikidata nicht funktioniert.</a:t>
            </a:r>
          </a:p>
          <a:p>
            <a:pPr marR="0" lvl="0" algn="l">
              <a:spcBef>
                <a:spcPts val="0"/>
              </a:spcBef>
              <a:spcAft>
                <a:spcPts val="0"/>
              </a:spcAft>
              <a:defRPr/>
            </a:pPr>
            <a:endParaRPr lang="de-DE" dirty="0">
              <a:solidFill>
                <a:srgbClr val="365F91"/>
              </a:solidFill>
              <a:latin typeface="Calibri"/>
              <a:ea typeface="Calibri"/>
              <a:cs typeface="Calibri"/>
            </a:endParaRPr>
          </a:p>
          <a:p>
            <a:pPr marR="0" lvl="0" algn="l">
              <a:spcBef>
                <a:spcPts val="0"/>
              </a:spcBef>
              <a:spcAft>
                <a:spcPts val="0"/>
              </a:spcAft>
              <a:defRPr/>
            </a:pPr>
            <a:r>
              <a:rPr lang="de-DE" dirty="0">
                <a:solidFill>
                  <a:srgbClr val="365F91"/>
                </a:solidFill>
                <a:latin typeface="Calibri"/>
                <a:ea typeface="Calibri"/>
                <a:cs typeface="Calibri"/>
              </a:rPr>
              <a:t>Sorgfältige Auswahl der einzubeziehenden Daten. </a:t>
            </a:r>
          </a:p>
          <a:p>
            <a:pPr marR="0" lvl="0" algn="l">
              <a:spcBef>
                <a:spcPts val="0"/>
              </a:spcBef>
              <a:spcAft>
                <a:spcPts val="0"/>
              </a:spcAft>
              <a:defRPr/>
            </a:pPr>
            <a:r>
              <a:rPr lang="de-DE" dirty="0">
                <a:solidFill>
                  <a:srgbClr val="365F91"/>
                </a:solidFill>
                <a:latin typeface="Calibri"/>
                <a:ea typeface="Calibri"/>
                <a:cs typeface="Calibri"/>
              </a:rPr>
              <a:t>Kriterien: </a:t>
            </a:r>
            <a:br>
              <a:rPr lang="de-DE" dirty="0">
                <a:solidFill>
                  <a:srgbClr val="365F91"/>
                </a:solidFill>
                <a:latin typeface="Calibri"/>
                <a:ea typeface="Calibri"/>
                <a:cs typeface="Calibri"/>
              </a:rPr>
            </a:br>
            <a:r>
              <a:rPr lang="de-DE" dirty="0">
                <a:solidFill>
                  <a:srgbClr val="365F91"/>
                </a:solidFill>
                <a:latin typeface="Calibri"/>
                <a:ea typeface="Calibri"/>
                <a:cs typeface="Calibri"/>
              </a:rPr>
              <a:t>-&gt; hohe Konsistenz und Vollständigkeit in Wikidata</a:t>
            </a:r>
            <a:br>
              <a:rPr lang="de-DE" dirty="0">
                <a:solidFill>
                  <a:srgbClr val="365F91"/>
                </a:solidFill>
                <a:latin typeface="Calibri"/>
                <a:ea typeface="Calibri"/>
                <a:cs typeface="Calibri"/>
              </a:rPr>
            </a:br>
            <a:r>
              <a:rPr lang="de-DE" dirty="0">
                <a:solidFill>
                  <a:srgbClr val="365F91"/>
                </a:solidFill>
                <a:latin typeface="Calibri"/>
                <a:ea typeface="Calibri"/>
                <a:cs typeface="Calibri"/>
              </a:rPr>
              <a:t>-&gt; hoher Mehrwert für die Erschließung</a:t>
            </a:r>
            <a:br>
              <a:rPr lang="de-DE" dirty="0">
                <a:solidFill>
                  <a:srgbClr val="365F91"/>
                </a:solidFill>
                <a:latin typeface="Calibri"/>
                <a:ea typeface="Calibri"/>
                <a:cs typeface="Calibri"/>
              </a:rPr>
            </a:br>
            <a:r>
              <a:rPr lang="de-DE" dirty="0">
                <a:solidFill>
                  <a:srgbClr val="365F91"/>
                </a:solidFill>
                <a:latin typeface="Calibri"/>
                <a:ea typeface="Calibri"/>
                <a:cs typeface="Calibri"/>
              </a:rPr>
              <a:t>-&gt; fachliche Relevanz</a:t>
            </a:r>
          </a:p>
          <a:p>
            <a:pPr marR="0" lvl="0" algn="l">
              <a:spcBef>
                <a:spcPts val="0"/>
              </a:spcBef>
              <a:spcAft>
                <a:spcPts val="0"/>
              </a:spcAft>
              <a:defRPr/>
            </a:pPr>
            <a:endParaRPr lang="de-DE" dirty="0">
              <a:solidFill>
                <a:srgbClr val="365F91"/>
              </a:solidFill>
              <a:latin typeface="Calibri"/>
              <a:ea typeface="Calibri"/>
              <a:cs typeface="Calibri"/>
            </a:endParaRPr>
          </a:p>
          <a:p>
            <a:pPr marR="0" lvl="0" algn="l">
              <a:spcBef>
                <a:spcPts val="0"/>
              </a:spcBef>
              <a:spcAft>
                <a:spcPts val="0"/>
              </a:spcAft>
              <a:defRPr/>
            </a:pPr>
            <a:r>
              <a:rPr lang="de-DE" dirty="0">
                <a:solidFill>
                  <a:srgbClr val="365F91"/>
                </a:solidFill>
                <a:latin typeface="Calibri"/>
                <a:ea typeface="Calibri"/>
                <a:cs typeface="Calibri"/>
              </a:rPr>
              <a:t>Inkrementelles Vorgehen: Mit den einfachen Operationen beginnen und schrittweise ausbauen!</a:t>
            </a:r>
          </a:p>
          <a:p>
            <a:pPr marL="342900" marR="0" lvl="0" indent="-342900" algn="l">
              <a:spcBef>
                <a:spcPts val="0"/>
              </a:spcBef>
              <a:spcAft>
                <a:spcPts val="0"/>
              </a:spcAft>
              <a:buAutoNum type="arabicPeriod"/>
              <a:defRPr/>
            </a:pPr>
            <a:endParaRPr lang="de-DE" dirty="0">
              <a:solidFill>
                <a:schemeClr val="accent1"/>
              </a:solidFill>
              <a:latin typeface="Calibri"/>
              <a:ea typeface="Calibri"/>
              <a:cs typeface="Calibri"/>
            </a:endParaRPr>
          </a:p>
          <a:p>
            <a:pPr marL="342900" indent="-342900">
              <a:buAutoNum type="arabicPeriod"/>
              <a:defRPr/>
            </a:pPr>
            <a:endParaRPr lang="de-DE" dirty="0">
              <a:solidFill>
                <a:schemeClr val="accent1"/>
              </a:solidFill>
              <a:latin typeface="Calibri"/>
              <a:ea typeface="Calibri"/>
              <a:cs typeface="Calibri"/>
            </a:endParaRPr>
          </a:p>
          <a:p>
            <a:pPr marL="342900" marR="0" lvl="0" indent="-342900" algn="l">
              <a:spcBef>
                <a:spcPts val="0"/>
              </a:spcBef>
              <a:spcAft>
                <a:spcPts val="0"/>
              </a:spcAft>
              <a:buAutoNum type="arabicPeriod"/>
              <a:defRPr/>
            </a:pPr>
            <a:endParaRPr dirty="0">
              <a:solidFill>
                <a:schemeClr val="accent1"/>
              </a:solidFill>
              <a:latin typeface="Calibri"/>
              <a:ea typeface="Calibri"/>
              <a:cs typeface="Calibri"/>
            </a:endParaRPr>
          </a:p>
        </p:txBody>
      </p:sp>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Wikidata als Datenquelle – Möglichkeiten und Grenzen</a:t>
            </a:r>
            <a:endParaRPr dirty="0"/>
          </a:p>
        </p:txBody>
      </p:sp>
    </p:spTree>
    <p:extLst>
      <p:ext uri="{BB962C8B-B14F-4D97-AF65-F5344CB8AC3E}">
        <p14:creationId xmlns:p14="http://schemas.microsoft.com/office/powerpoint/2010/main" val="365339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Google Shape;139;p27">
            <a:extLst>
              <a:ext uri="{FF2B5EF4-FFF2-40B4-BE49-F238E27FC236}">
                <a16:creationId xmlns:a16="http://schemas.microsoft.com/office/drawing/2014/main" id="{98A712EE-0732-EF97-C9B3-9CCA3B3E3372}"/>
              </a:ext>
            </a:extLst>
          </p:cNvPr>
          <p:cNvSpPr txBox="1"/>
          <p:nvPr/>
        </p:nvSpPr>
        <p:spPr bwMode="auto">
          <a:xfrm>
            <a:off x="440295" y="991043"/>
            <a:ext cx="7521300" cy="3146985"/>
          </a:xfrm>
          <a:prstGeom prst="rect">
            <a:avLst/>
          </a:prstGeom>
          <a:noFill/>
          <a:ln>
            <a:noFill/>
          </a:ln>
        </p:spPr>
        <p:txBody>
          <a:bodyPr spcFirstLastPara="1" wrap="square" lIns="68575" tIns="34275" rIns="68575" bIns="34275" anchor="t" anchorCtr="0">
            <a:spAutoFit/>
          </a:bodyPr>
          <a:lstStyle/>
          <a:p>
            <a:pPr>
              <a:defRPr/>
            </a:pPr>
            <a:r>
              <a:rPr lang="de-DE" sz="1800" dirty="0">
                <a:solidFill>
                  <a:srgbClr val="365F91"/>
                </a:solidFill>
                <a:latin typeface="Calibri"/>
                <a:ea typeface="Calibri"/>
                <a:cs typeface="Calibri"/>
              </a:rPr>
              <a:t>Die wichtigste Erkenntnis:</a:t>
            </a:r>
          </a:p>
          <a:p>
            <a:pPr marL="0" marR="0" lvl="0" indent="0" algn="l">
              <a:spcBef>
                <a:spcPts val="0"/>
              </a:spcBef>
              <a:spcAft>
                <a:spcPts val="0"/>
              </a:spcAft>
              <a:buNone/>
              <a:defRPr/>
            </a:pPr>
            <a:endParaRPr lang="de-DE" dirty="0">
              <a:solidFill>
                <a:srgbClr val="365F91"/>
              </a:solidFill>
              <a:latin typeface="Calibri"/>
              <a:ea typeface="Calibri"/>
              <a:cs typeface="Calibri"/>
            </a:endParaRPr>
          </a:p>
          <a:p>
            <a:pPr marR="0" lvl="0" algn="l">
              <a:spcBef>
                <a:spcPts val="0"/>
              </a:spcBef>
              <a:spcAft>
                <a:spcPts val="0"/>
              </a:spcAft>
              <a:defRPr/>
            </a:pPr>
            <a:r>
              <a:rPr lang="de-DE" dirty="0">
                <a:solidFill>
                  <a:srgbClr val="365F91"/>
                </a:solidFill>
                <a:latin typeface="Calibri"/>
                <a:ea typeface="Calibri"/>
                <a:cs typeface="Calibri"/>
              </a:rPr>
              <a:t>Wikidata ist potenziell extrem wertvoll als Referenzdaten-</a:t>
            </a:r>
            <a:r>
              <a:rPr lang="de-DE" b="1" dirty="0">
                <a:solidFill>
                  <a:srgbClr val="365F91"/>
                </a:solidFill>
                <a:latin typeface="Calibri"/>
                <a:ea typeface="Calibri"/>
                <a:cs typeface="Calibri"/>
              </a:rPr>
              <a:t>Quelle</a:t>
            </a:r>
            <a:r>
              <a:rPr lang="de-DE" dirty="0">
                <a:solidFill>
                  <a:srgbClr val="365F91"/>
                </a:solidFill>
                <a:latin typeface="Calibri"/>
                <a:ea typeface="Calibri"/>
                <a:cs typeface="Calibri"/>
              </a:rPr>
              <a:t> und Referenzdaten-</a:t>
            </a:r>
            <a:r>
              <a:rPr lang="de-DE" b="1" dirty="0">
                <a:solidFill>
                  <a:srgbClr val="365F91"/>
                </a:solidFill>
                <a:latin typeface="Calibri"/>
                <a:ea typeface="Calibri"/>
                <a:cs typeface="Calibri"/>
              </a:rPr>
              <a:t>Hub</a:t>
            </a:r>
            <a:r>
              <a:rPr lang="de-DE" dirty="0">
                <a:solidFill>
                  <a:srgbClr val="365F91"/>
                </a:solidFill>
                <a:latin typeface="Calibri"/>
                <a:ea typeface="Calibri"/>
                <a:cs typeface="Calibri"/>
              </a:rPr>
              <a:t>.</a:t>
            </a:r>
          </a:p>
          <a:p>
            <a:pPr marR="0" lvl="0" algn="l">
              <a:spcBef>
                <a:spcPts val="0"/>
              </a:spcBef>
              <a:spcAft>
                <a:spcPts val="0"/>
              </a:spcAft>
              <a:defRPr/>
            </a:pPr>
            <a:endParaRPr lang="de-DE" b="1" dirty="0">
              <a:solidFill>
                <a:srgbClr val="365F91"/>
              </a:solidFill>
              <a:latin typeface="Calibri"/>
              <a:ea typeface="Calibri"/>
              <a:cs typeface="Calibri"/>
            </a:endParaRPr>
          </a:p>
          <a:p>
            <a:pPr marR="0" lvl="0" algn="ctr">
              <a:spcBef>
                <a:spcPts val="0"/>
              </a:spcBef>
              <a:spcAft>
                <a:spcPts val="0"/>
              </a:spcAft>
              <a:defRPr/>
            </a:pPr>
            <a:r>
              <a:rPr lang="de-DE" b="1" dirty="0">
                <a:solidFill>
                  <a:srgbClr val="365F91"/>
                </a:solidFill>
                <a:latin typeface="Calibri"/>
                <a:ea typeface="Calibri"/>
                <a:cs typeface="Calibri"/>
              </a:rPr>
              <a:t>ABER</a:t>
            </a:r>
          </a:p>
          <a:p>
            <a:pPr marR="0" lvl="0">
              <a:spcBef>
                <a:spcPts val="0"/>
              </a:spcBef>
              <a:spcAft>
                <a:spcPts val="0"/>
              </a:spcAft>
              <a:defRPr/>
            </a:pPr>
            <a:endParaRPr lang="de-DE" b="1" dirty="0">
              <a:solidFill>
                <a:srgbClr val="365F91"/>
              </a:solidFill>
              <a:latin typeface="Calibri"/>
              <a:ea typeface="Calibri"/>
              <a:cs typeface="Calibri"/>
            </a:endParaRPr>
          </a:p>
          <a:p>
            <a:pPr marR="0" lvl="0">
              <a:spcBef>
                <a:spcPts val="0"/>
              </a:spcBef>
              <a:spcAft>
                <a:spcPts val="0"/>
              </a:spcAft>
              <a:defRPr/>
            </a:pPr>
            <a:r>
              <a:rPr lang="de-DE" dirty="0">
                <a:solidFill>
                  <a:srgbClr val="365F91"/>
                </a:solidFill>
                <a:latin typeface="Calibri"/>
                <a:ea typeface="Calibri"/>
                <a:cs typeface="Calibri"/>
              </a:rPr>
              <a:t>Dieses Potenzial lässt sich nur ausschöpfen, wenn man sich </a:t>
            </a:r>
            <a:r>
              <a:rPr lang="de-DE" b="1" dirty="0">
                <a:solidFill>
                  <a:srgbClr val="365F91"/>
                </a:solidFill>
                <a:latin typeface="Calibri"/>
                <a:ea typeface="Calibri"/>
                <a:cs typeface="Calibri"/>
              </a:rPr>
              <a:t>strukturiert empirisch</a:t>
            </a:r>
            <a:r>
              <a:rPr lang="de-DE" dirty="0">
                <a:solidFill>
                  <a:srgbClr val="365F91"/>
                </a:solidFill>
                <a:latin typeface="Calibri"/>
                <a:ea typeface="Calibri"/>
                <a:cs typeface="Calibri"/>
              </a:rPr>
              <a:t> mit den Daten in Wikidata auseinandersetzt.</a:t>
            </a:r>
          </a:p>
          <a:p>
            <a:pPr marR="0" lvl="0">
              <a:spcBef>
                <a:spcPts val="0"/>
              </a:spcBef>
              <a:spcAft>
                <a:spcPts val="0"/>
              </a:spcAft>
              <a:defRPr/>
            </a:pPr>
            <a:endParaRPr lang="de-DE" dirty="0">
              <a:solidFill>
                <a:srgbClr val="365F91"/>
              </a:solidFill>
              <a:latin typeface="Calibri"/>
              <a:ea typeface="Calibri"/>
              <a:cs typeface="Calibri"/>
            </a:endParaRPr>
          </a:p>
          <a:p>
            <a:pPr marR="0" lvl="0">
              <a:spcBef>
                <a:spcPts val="0"/>
              </a:spcBef>
              <a:spcAft>
                <a:spcPts val="0"/>
              </a:spcAft>
              <a:defRPr/>
            </a:pPr>
            <a:endParaRPr lang="de-DE" dirty="0">
              <a:solidFill>
                <a:srgbClr val="365F91"/>
              </a:solidFill>
              <a:latin typeface="Calibri"/>
              <a:ea typeface="Calibri"/>
              <a:cs typeface="Calibri"/>
            </a:endParaRPr>
          </a:p>
          <a:p>
            <a:pPr marR="0" lvl="0">
              <a:spcBef>
                <a:spcPts val="0"/>
              </a:spcBef>
              <a:spcAft>
                <a:spcPts val="0"/>
              </a:spcAft>
              <a:defRPr/>
            </a:pPr>
            <a:endParaRPr lang="de-DE" dirty="0">
              <a:solidFill>
                <a:srgbClr val="365F91"/>
              </a:solidFill>
              <a:latin typeface="Calibri"/>
              <a:ea typeface="Calibri"/>
              <a:cs typeface="Calibri"/>
            </a:endParaRPr>
          </a:p>
          <a:p>
            <a:pPr marR="0" lvl="0">
              <a:spcBef>
                <a:spcPts val="0"/>
              </a:spcBef>
              <a:spcAft>
                <a:spcPts val="0"/>
              </a:spcAft>
              <a:defRPr/>
            </a:pPr>
            <a:r>
              <a:rPr lang="de-DE" dirty="0">
                <a:solidFill>
                  <a:srgbClr val="365F91"/>
                </a:solidFill>
                <a:latin typeface="Calibri"/>
                <a:ea typeface="Calibri"/>
                <a:cs typeface="Calibri"/>
              </a:rPr>
              <a:t>Dafür entwickeln wir zur Zeit Konzepte und Instrumente. </a:t>
            </a:r>
            <a:r>
              <a:rPr lang="de-DE" dirty="0" err="1">
                <a:solidFill>
                  <a:srgbClr val="365F91"/>
                </a:solidFill>
                <a:latin typeface="Calibri"/>
                <a:ea typeface="Calibri"/>
                <a:cs typeface="Calibri"/>
              </a:rPr>
              <a:t>Mitstreiter:innen</a:t>
            </a:r>
            <a:r>
              <a:rPr lang="de-DE" dirty="0">
                <a:solidFill>
                  <a:srgbClr val="365F91"/>
                </a:solidFill>
                <a:latin typeface="Calibri"/>
                <a:ea typeface="Calibri"/>
                <a:cs typeface="Calibri"/>
              </a:rPr>
              <a:t> sind herzlich willkommen!</a:t>
            </a:r>
          </a:p>
          <a:p>
            <a:pPr marL="342900" indent="-342900">
              <a:buAutoNum type="arabicPeriod"/>
              <a:defRPr/>
            </a:pPr>
            <a:endParaRPr lang="de-DE" dirty="0">
              <a:solidFill>
                <a:srgbClr val="365F91"/>
              </a:solidFill>
              <a:latin typeface="Calibri"/>
              <a:ea typeface="Calibri"/>
              <a:cs typeface="Calibri"/>
            </a:endParaRPr>
          </a:p>
          <a:p>
            <a:pPr marL="342900" marR="0" lvl="0" indent="-342900" algn="l">
              <a:spcBef>
                <a:spcPts val="0"/>
              </a:spcBef>
              <a:spcAft>
                <a:spcPts val="0"/>
              </a:spcAft>
              <a:buAutoNum type="arabicPeriod"/>
              <a:defRPr/>
            </a:pPr>
            <a:endParaRPr dirty="0">
              <a:solidFill>
                <a:srgbClr val="365F91"/>
              </a:solidFill>
              <a:latin typeface="Calibri"/>
              <a:ea typeface="Calibri"/>
              <a:cs typeface="Calibri"/>
            </a:endParaRPr>
          </a:p>
        </p:txBody>
      </p:sp>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Wikidata als Datenquelle – Möglichkeiten und Grenzen</a:t>
            </a:r>
            <a:endParaRPr dirty="0"/>
          </a:p>
        </p:txBody>
      </p:sp>
    </p:spTree>
    <p:extLst>
      <p:ext uri="{BB962C8B-B14F-4D97-AF65-F5344CB8AC3E}">
        <p14:creationId xmlns:p14="http://schemas.microsoft.com/office/powerpoint/2010/main" val="4272495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Google Shape;139;p27">
            <a:extLst>
              <a:ext uri="{FF2B5EF4-FFF2-40B4-BE49-F238E27FC236}">
                <a16:creationId xmlns:a16="http://schemas.microsoft.com/office/drawing/2014/main" id="{98A712EE-0732-EF97-C9B3-9CCA3B3E3372}"/>
              </a:ext>
            </a:extLst>
          </p:cNvPr>
          <p:cNvSpPr txBox="1"/>
          <p:nvPr/>
        </p:nvSpPr>
        <p:spPr bwMode="auto">
          <a:xfrm>
            <a:off x="2068024" y="1191745"/>
            <a:ext cx="5195454" cy="3331651"/>
          </a:xfrm>
          <a:prstGeom prst="rect">
            <a:avLst/>
          </a:prstGeom>
          <a:noFill/>
          <a:ln>
            <a:noFill/>
          </a:ln>
        </p:spPr>
        <p:txBody>
          <a:bodyPr spcFirstLastPara="1" wrap="square" lIns="68575" tIns="34275" rIns="68575" bIns="34275" anchor="t" anchorCtr="0">
            <a:spAutoFit/>
          </a:bodyPr>
          <a:lstStyle/>
          <a:p>
            <a:pPr marR="0" lvl="0" algn="ctr">
              <a:spcBef>
                <a:spcPts val="0"/>
              </a:spcBef>
              <a:spcAft>
                <a:spcPts val="0"/>
              </a:spcAft>
              <a:defRPr/>
            </a:pPr>
            <a:r>
              <a:rPr lang="de-DE" sz="1600" b="1" dirty="0">
                <a:solidFill>
                  <a:srgbClr val="365F91"/>
                </a:solidFill>
                <a:latin typeface="Calibri"/>
                <a:ea typeface="Calibri"/>
                <a:cs typeface="Calibri"/>
              </a:rPr>
              <a:t>Vielen Dank!</a:t>
            </a:r>
          </a:p>
          <a:p>
            <a:pPr marR="0" lvl="0" algn="ctr">
              <a:spcBef>
                <a:spcPts val="0"/>
              </a:spcBef>
              <a:spcAft>
                <a:spcPts val="0"/>
              </a:spcAft>
              <a:defRPr/>
            </a:pPr>
            <a:endParaRPr lang="de-DE" dirty="0">
              <a:solidFill>
                <a:srgbClr val="365F91"/>
              </a:solidFill>
              <a:latin typeface="Calibri"/>
              <a:ea typeface="Calibri"/>
              <a:cs typeface="Calibri"/>
            </a:endParaRPr>
          </a:p>
          <a:p>
            <a:pPr marR="0" lvl="0" algn="ctr">
              <a:spcBef>
                <a:spcPts val="0"/>
              </a:spcBef>
              <a:spcAft>
                <a:spcPts val="0"/>
              </a:spcAft>
              <a:defRPr/>
            </a:pPr>
            <a:r>
              <a:rPr lang="de-DE" dirty="0">
                <a:solidFill>
                  <a:srgbClr val="365F91"/>
                </a:solidFill>
                <a:latin typeface="Calibri"/>
                <a:ea typeface="Calibri"/>
                <a:cs typeface="Calibri"/>
              </a:rPr>
              <a:t>Kontakt:</a:t>
            </a:r>
          </a:p>
          <a:p>
            <a:pPr marR="0" lvl="0" algn="ctr">
              <a:spcBef>
                <a:spcPts val="0"/>
              </a:spcBef>
              <a:spcAft>
                <a:spcPts val="0"/>
              </a:spcAft>
              <a:defRPr/>
            </a:pPr>
            <a:endParaRPr lang="de-DE" dirty="0">
              <a:solidFill>
                <a:srgbClr val="365F91"/>
              </a:solidFill>
              <a:latin typeface="Calibri"/>
              <a:ea typeface="Calibri"/>
              <a:cs typeface="Calibri"/>
            </a:endParaRPr>
          </a:p>
          <a:p>
            <a:pPr marR="0" lvl="0" algn="ctr">
              <a:spcBef>
                <a:spcPts val="0"/>
              </a:spcBef>
              <a:spcAft>
                <a:spcPts val="0"/>
              </a:spcAft>
              <a:defRPr/>
            </a:pPr>
            <a:r>
              <a:rPr lang="de-DE" dirty="0">
                <a:solidFill>
                  <a:srgbClr val="365F91"/>
                </a:solidFill>
                <a:latin typeface="Calibri"/>
                <a:ea typeface="Calibri"/>
                <a:cs typeface="Calibri"/>
              </a:rPr>
              <a:t>Georg Schelbert</a:t>
            </a:r>
            <a:br>
              <a:rPr lang="de-DE" dirty="0">
                <a:solidFill>
                  <a:srgbClr val="365F91"/>
                </a:solidFill>
                <a:latin typeface="Calibri"/>
                <a:ea typeface="Calibri"/>
                <a:cs typeface="Calibri"/>
              </a:rPr>
            </a:br>
            <a:r>
              <a:rPr lang="de-DE" dirty="0">
                <a:solidFill>
                  <a:srgbClr val="365F91"/>
                </a:solidFill>
                <a:latin typeface="Calibri"/>
                <a:ea typeface="Calibri"/>
                <a:cs typeface="Calibri"/>
                <a:hlinkClick r:id="rId3"/>
              </a:rPr>
              <a:t>georg.schelbert@hu-berlin.de</a:t>
            </a:r>
            <a:endParaRPr lang="de-DE" dirty="0">
              <a:solidFill>
                <a:srgbClr val="365F91"/>
              </a:solidFill>
              <a:latin typeface="Calibri"/>
              <a:ea typeface="Calibri"/>
              <a:cs typeface="Calibri"/>
            </a:endParaRPr>
          </a:p>
          <a:p>
            <a:pPr marR="0" lvl="0" algn="ctr">
              <a:spcBef>
                <a:spcPts val="0"/>
              </a:spcBef>
              <a:spcAft>
                <a:spcPts val="0"/>
              </a:spcAft>
              <a:defRPr/>
            </a:pPr>
            <a:endParaRPr lang="de-DE" dirty="0">
              <a:solidFill>
                <a:srgbClr val="365F91"/>
              </a:solidFill>
              <a:latin typeface="Calibri"/>
              <a:ea typeface="Calibri"/>
              <a:cs typeface="Calibri"/>
            </a:endParaRPr>
          </a:p>
          <a:p>
            <a:pPr marR="0" lvl="0" algn="ctr">
              <a:spcBef>
                <a:spcPts val="0"/>
              </a:spcBef>
              <a:spcAft>
                <a:spcPts val="0"/>
              </a:spcAft>
              <a:defRPr/>
            </a:pPr>
            <a:r>
              <a:rPr lang="de-DE" dirty="0">
                <a:solidFill>
                  <a:srgbClr val="365F91"/>
                </a:solidFill>
                <a:latin typeface="Calibri"/>
                <a:ea typeface="Calibri"/>
                <a:cs typeface="Calibri"/>
              </a:rPr>
              <a:t>Michael Müller</a:t>
            </a:r>
          </a:p>
          <a:p>
            <a:pPr marR="0" lvl="0" algn="ctr">
              <a:spcBef>
                <a:spcPts val="0"/>
              </a:spcBef>
              <a:spcAft>
                <a:spcPts val="0"/>
              </a:spcAft>
              <a:defRPr/>
            </a:pPr>
            <a:r>
              <a:rPr lang="de-DE" dirty="0">
                <a:solidFill>
                  <a:srgbClr val="365F91"/>
                </a:solidFill>
                <a:latin typeface="Calibri"/>
                <a:ea typeface="Calibri"/>
                <a:cs typeface="Calibri"/>
                <a:hlinkClick r:id="rId4"/>
              </a:rPr>
              <a:t>michael.mueller@hu-berlin.de</a:t>
            </a:r>
            <a:endParaRPr lang="de-DE" dirty="0">
              <a:solidFill>
                <a:srgbClr val="365F91"/>
              </a:solidFill>
              <a:latin typeface="Calibri"/>
              <a:ea typeface="Calibri"/>
              <a:cs typeface="Calibri"/>
            </a:endParaRPr>
          </a:p>
          <a:p>
            <a:pPr marR="0" lvl="0" algn="ctr">
              <a:spcBef>
                <a:spcPts val="0"/>
              </a:spcBef>
              <a:spcAft>
                <a:spcPts val="0"/>
              </a:spcAft>
              <a:defRPr/>
            </a:pPr>
            <a:endParaRPr lang="de-DE" dirty="0">
              <a:solidFill>
                <a:srgbClr val="365F91"/>
              </a:solidFill>
              <a:latin typeface="Calibri"/>
              <a:ea typeface="Calibri"/>
              <a:cs typeface="Calibri"/>
            </a:endParaRPr>
          </a:p>
          <a:p>
            <a:pPr marR="0" lvl="0" algn="ctr">
              <a:spcBef>
                <a:spcPts val="0"/>
              </a:spcBef>
              <a:spcAft>
                <a:spcPts val="0"/>
              </a:spcAft>
              <a:defRPr/>
            </a:pPr>
            <a:r>
              <a:rPr lang="de-DE" dirty="0">
                <a:solidFill>
                  <a:srgbClr val="365F91"/>
                </a:solidFill>
                <a:latin typeface="Calibri"/>
                <a:ea typeface="Calibri"/>
                <a:cs typeface="Calibri"/>
              </a:rPr>
              <a:t>Zu Wikidata schreibe ich auch auf:</a:t>
            </a:r>
          </a:p>
          <a:p>
            <a:pPr marR="0" lvl="0" algn="ctr">
              <a:spcBef>
                <a:spcPts val="0"/>
              </a:spcBef>
              <a:spcAft>
                <a:spcPts val="0"/>
              </a:spcAft>
              <a:defRPr/>
            </a:pPr>
            <a:endParaRPr lang="de-DE" dirty="0">
              <a:solidFill>
                <a:srgbClr val="365F91"/>
              </a:solidFill>
              <a:latin typeface="Calibri"/>
              <a:ea typeface="Calibri"/>
              <a:cs typeface="Calibri"/>
            </a:endParaRPr>
          </a:p>
          <a:p>
            <a:pPr marR="0" lvl="0" algn="ctr">
              <a:spcBef>
                <a:spcPts val="0"/>
              </a:spcBef>
              <a:spcAft>
                <a:spcPts val="0"/>
              </a:spcAft>
              <a:defRPr/>
            </a:pPr>
            <a:r>
              <a:rPr lang="de-DE" dirty="0">
                <a:solidFill>
                  <a:srgbClr val="365F91"/>
                </a:solidFill>
                <a:latin typeface="Calibri"/>
                <a:ea typeface="Calibri"/>
                <a:cs typeface="Calibri"/>
              </a:rPr>
              <a:t>Blog Werkstatt Wissensrepräsentation</a:t>
            </a:r>
          </a:p>
          <a:p>
            <a:pPr marR="0" lvl="0" algn="ctr">
              <a:spcBef>
                <a:spcPts val="0"/>
              </a:spcBef>
              <a:spcAft>
                <a:spcPts val="0"/>
              </a:spcAft>
              <a:defRPr/>
            </a:pPr>
            <a:r>
              <a:rPr lang="de-DE" dirty="0">
                <a:solidFill>
                  <a:srgbClr val="365F91"/>
                </a:solidFill>
                <a:latin typeface="Calibri"/>
                <a:ea typeface="Calibri"/>
                <a:cs typeface="Calibri"/>
                <a:hlinkClick r:id="rId5"/>
              </a:rPr>
              <a:t>https</a:t>
            </a:r>
            <a:r>
              <a:rPr lang="de-DE" dirty="0">
                <a:solidFill>
                  <a:srgbClr val="365F91"/>
                </a:solidFill>
                <a:latin typeface="Calibri"/>
                <a:ea typeface="Calibri"/>
                <a:cs typeface="Calibri"/>
                <a:sym typeface="Wingdings" panose="05000000000000000000" pitchFamily="2" charset="2"/>
                <a:hlinkClick r:id="rId5"/>
              </a:rPr>
              <a:t>://wwr.hypotheses.org</a:t>
            </a:r>
            <a:endParaRPr lang="de-DE" dirty="0">
              <a:solidFill>
                <a:srgbClr val="365F91"/>
              </a:solidFill>
              <a:latin typeface="Calibri"/>
              <a:ea typeface="Calibri"/>
              <a:cs typeface="Calibri"/>
              <a:sym typeface="Wingdings" panose="05000000000000000000" pitchFamily="2" charset="2"/>
            </a:endParaRPr>
          </a:p>
          <a:p>
            <a:pPr marR="0" lvl="0" algn="ctr">
              <a:spcBef>
                <a:spcPts val="0"/>
              </a:spcBef>
              <a:spcAft>
                <a:spcPts val="0"/>
              </a:spcAft>
              <a:defRPr/>
            </a:pPr>
            <a:endParaRPr dirty="0">
              <a:solidFill>
                <a:srgbClr val="365F91"/>
              </a:solidFill>
              <a:latin typeface="Calibri"/>
              <a:ea typeface="Calibri"/>
              <a:cs typeface="Calibri"/>
            </a:endParaRPr>
          </a:p>
        </p:txBody>
      </p:sp>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EXTRAS</a:t>
            </a:r>
            <a:endParaRPr dirty="0"/>
          </a:p>
        </p:txBody>
      </p:sp>
    </p:spTree>
    <p:extLst>
      <p:ext uri="{BB962C8B-B14F-4D97-AF65-F5344CB8AC3E}">
        <p14:creationId xmlns:p14="http://schemas.microsoft.com/office/powerpoint/2010/main" val="34891592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Google Shape;139;p27">
            <a:extLst>
              <a:ext uri="{FF2B5EF4-FFF2-40B4-BE49-F238E27FC236}">
                <a16:creationId xmlns:a16="http://schemas.microsoft.com/office/drawing/2014/main" id="{98A712EE-0732-EF97-C9B3-9CCA3B3E3372}"/>
              </a:ext>
            </a:extLst>
          </p:cNvPr>
          <p:cNvSpPr txBox="1"/>
          <p:nvPr/>
        </p:nvSpPr>
        <p:spPr bwMode="auto">
          <a:xfrm>
            <a:off x="3228280" y="2429418"/>
            <a:ext cx="2874941" cy="284663"/>
          </a:xfrm>
          <a:prstGeom prst="rect">
            <a:avLst/>
          </a:prstGeom>
          <a:noFill/>
          <a:ln>
            <a:noFill/>
          </a:ln>
        </p:spPr>
        <p:txBody>
          <a:bodyPr spcFirstLastPara="1" wrap="square" lIns="68575" tIns="34275" rIns="68575" bIns="34275" anchor="t" anchorCtr="0">
            <a:spAutoFit/>
          </a:bodyPr>
          <a:lstStyle/>
          <a:p>
            <a:pPr marR="0" lvl="0" algn="ctr">
              <a:spcBef>
                <a:spcPts val="0"/>
              </a:spcBef>
              <a:spcAft>
                <a:spcPts val="0"/>
              </a:spcAft>
              <a:defRPr/>
            </a:pPr>
            <a:r>
              <a:rPr lang="de-DE" b="1" dirty="0">
                <a:solidFill>
                  <a:srgbClr val="365F91"/>
                </a:solidFill>
                <a:latin typeface="Calibri"/>
                <a:ea typeface="Calibri"/>
                <a:cs typeface="Calibri"/>
              </a:rPr>
              <a:t>Wer es genauer wissen möchte …</a:t>
            </a:r>
            <a:endParaRPr b="1" dirty="0">
              <a:solidFill>
                <a:srgbClr val="365F91"/>
              </a:solidFill>
              <a:latin typeface="Calibri"/>
              <a:ea typeface="Calibri"/>
              <a:cs typeface="Calibri"/>
            </a:endParaRPr>
          </a:p>
        </p:txBody>
      </p:sp>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EXTRAS</a:t>
            </a:r>
            <a:endParaRPr dirty="0"/>
          </a:p>
        </p:txBody>
      </p:sp>
    </p:spTree>
    <p:extLst>
      <p:ext uri="{BB962C8B-B14F-4D97-AF65-F5344CB8AC3E}">
        <p14:creationId xmlns:p14="http://schemas.microsoft.com/office/powerpoint/2010/main" val="12543163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Google Shape;139;p27">
            <a:extLst>
              <a:ext uri="{FF2B5EF4-FFF2-40B4-BE49-F238E27FC236}">
                <a16:creationId xmlns:a16="http://schemas.microsoft.com/office/drawing/2014/main" id="{98A712EE-0732-EF97-C9B3-9CCA3B3E3372}"/>
              </a:ext>
            </a:extLst>
          </p:cNvPr>
          <p:cNvSpPr txBox="1"/>
          <p:nvPr/>
        </p:nvSpPr>
        <p:spPr bwMode="auto">
          <a:xfrm>
            <a:off x="905101" y="2316461"/>
            <a:ext cx="7521300" cy="715550"/>
          </a:xfrm>
          <a:prstGeom prst="rect">
            <a:avLst/>
          </a:prstGeom>
          <a:noFill/>
          <a:ln>
            <a:noFill/>
          </a:ln>
        </p:spPr>
        <p:txBody>
          <a:bodyPr spcFirstLastPara="1" wrap="square" lIns="68575" tIns="34275" rIns="68575" bIns="34275" anchor="t" anchorCtr="0">
            <a:spAutoFit/>
          </a:bodyPr>
          <a:lstStyle/>
          <a:p>
            <a:pPr marR="0" lvl="0" algn="ctr">
              <a:spcBef>
                <a:spcPts val="0"/>
              </a:spcBef>
              <a:spcAft>
                <a:spcPts val="0"/>
              </a:spcAft>
              <a:defRPr/>
            </a:pPr>
            <a:r>
              <a:rPr lang="de-DE" dirty="0">
                <a:solidFill>
                  <a:srgbClr val="365F91"/>
                </a:solidFill>
                <a:latin typeface="Calibri"/>
                <a:ea typeface="Calibri"/>
                <a:cs typeface="Calibri"/>
              </a:rPr>
              <a:t>Im Folgenden eine kurze Skizze zur technischen Konzeption und dem verwendeten Tech-Stack</a:t>
            </a:r>
          </a:p>
          <a:p>
            <a:pPr marL="342900" indent="-342900">
              <a:buAutoNum type="arabicPeriod"/>
              <a:defRPr/>
            </a:pPr>
            <a:endParaRPr lang="de-DE" dirty="0">
              <a:solidFill>
                <a:srgbClr val="365F91"/>
              </a:solidFill>
              <a:latin typeface="Calibri"/>
              <a:ea typeface="Calibri"/>
              <a:cs typeface="Calibri"/>
            </a:endParaRPr>
          </a:p>
          <a:p>
            <a:pPr marL="342900" marR="0" lvl="0" indent="-342900" algn="l">
              <a:spcBef>
                <a:spcPts val="0"/>
              </a:spcBef>
              <a:spcAft>
                <a:spcPts val="0"/>
              </a:spcAft>
              <a:buAutoNum type="arabicPeriod"/>
              <a:defRPr/>
            </a:pPr>
            <a:endParaRPr dirty="0">
              <a:solidFill>
                <a:schemeClr val="accent1"/>
              </a:solidFill>
              <a:latin typeface="Calibri"/>
              <a:ea typeface="Calibri"/>
              <a:cs typeface="Calibri"/>
            </a:endParaRPr>
          </a:p>
        </p:txBody>
      </p:sp>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Implementierung</a:t>
            </a:r>
            <a:endParaRPr dirty="0"/>
          </a:p>
        </p:txBody>
      </p:sp>
    </p:spTree>
    <p:extLst>
      <p:ext uri="{BB962C8B-B14F-4D97-AF65-F5344CB8AC3E}">
        <p14:creationId xmlns:p14="http://schemas.microsoft.com/office/powerpoint/2010/main" val="18815562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16" name="Google Shape;316;p45"/>
          <p:cNvPicPr/>
          <p:nvPr/>
        </p:nvPicPr>
        <p:blipFill>
          <a:blip r:embed="rId2">
            <a:alphaModFix/>
          </a:blip>
          <a:stretch/>
        </p:blipFill>
        <p:spPr bwMode="auto">
          <a:xfrm>
            <a:off x="646438" y="1390126"/>
            <a:ext cx="7851123" cy="3044500"/>
          </a:xfrm>
          <a:prstGeom prst="rect">
            <a:avLst/>
          </a:prstGeom>
          <a:noFill/>
          <a:ln>
            <a:noFill/>
          </a:ln>
        </p:spPr>
      </p:pic>
      <p:sp>
        <p:nvSpPr>
          <p:cNvPr id="317" name="Google Shape;317;p45"/>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a:t>Fallbeispiel: Technische Konzeption</a:t>
            </a:r>
            <a:endParaRPr/>
          </a:p>
        </p:txBody>
      </p:sp>
      <p:pic>
        <p:nvPicPr>
          <p:cNvPr id="318" name="Google Shape;318;p45"/>
          <p:cNvPicPr/>
          <p:nvPr/>
        </p:nvPicPr>
        <p:blipFill>
          <a:blip r:embed="rId3">
            <a:alphaModFix/>
          </a:blip>
          <a:stretch/>
        </p:blipFill>
        <p:spPr bwMode="auto">
          <a:xfrm>
            <a:off x="3299445" y="2635350"/>
            <a:ext cx="1478850" cy="1416025"/>
          </a:xfrm>
          <a:prstGeom prst="rect">
            <a:avLst/>
          </a:prstGeom>
          <a:noFill/>
          <a:ln>
            <a:noFill/>
          </a:ln>
        </p:spPr>
      </p:pic>
      <p:sp>
        <p:nvSpPr>
          <p:cNvPr id="319" name="Google Shape;319;p45"/>
          <p:cNvSpPr txBox="1"/>
          <p:nvPr/>
        </p:nvSpPr>
        <p:spPr bwMode="auto">
          <a:xfrm>
            <a:off x="3121899" y="1692052"/>
            <a:ext cx="1906500" cy="677100"/>
          </a:xfrm>
          <a:prstGeom prst="rect">
            <a:avLst/>
          </a:prstGeom>
          <a:noFill/>
          <a:ln>
            <a:noFill/>
          </a:ln>
        </p:spPr>
        <p:txBody>
          <a:bodyPr spcFirstLastPara="1" wrap="square" lIns="91425" tIns="91425" rIns="91425" bIns="91425" anchor="t" anchorCtr="0">
            <a:spAutoFit/>
          </a:bodyPr>
          <a:lstStyle/>
          <a:p>
            <a:pPr marL="0" lvl="0" indent="0" algn="ctr">
              <a:spcBef>
                <a:spcPts val="0"/>
              </a:spcBef>
              <a:spcAft>
                <a:spcPts val="0"/>
              </a:spcAft>
              <a:buNone/>
              <a:defRPr/>
            </a:pPr>
            <a:r>
              <a:rPr lang="de" sz="1600" b="1">
                <a:solidFill>
                  <a:srgbClr val="365F91"/>
                </a:solidFill>
                <a:latin typeface="Calibri"/>
                <a:ea typeface="Calibri"/>
                <a:cs typeface="Calibri"/>
              </a:rPr>
              <a:t>Aggregation</a:t>
            </a:r>
            <a:endParaRPr sz="1600" b="1">
              <a:solidFill>
                <a:srgbClr val="365F91"/>
              </a:solidFill>
              <a:latin typeface="Calibri"/>
              <a:ea typeface="Calibri"/>
              <a:cs typeface="Calibri"/>
            </a:endParaRPr>
          </a:p>
          <a:p>
            <a:pPr marL="0" lvl="0" indent="0" algn="ctr">
              <a:spcBef>
                <a:spcPts val="0"/>
              </a:spcBef>
              <a:spcAft>
                <a:spcPts val="0"/>
              </a:spcAft>
              <a:buNone/>
              <a:defRPr/>
            </a:pPr>
            <a:r>
              <a:rPr lang="de" sz="1600" b="1">
                <a:solidFill>
                  <a:srgbClr val="365F91"/>
                </a:solidFill>
                <a:latin typeface="Calibri"/>
                <a:ea typeface="Calibri"/>
                <a:cs typeface="Calibri"/>
              </a:rPr>
              <a:t>(Batch-Prozess)</a:t>
            </a:r>
            <a:endParaRPr sz="1600" b="1">
              <a:solidFill>
                <a:srgbClr val="365F91"/>
              </a:solidFill>
              <a:latin typeface="Calibri"/>
              <a:ea typeface="Calibri"/>
              <a:cs typeface="Calibri"/>
            </a:endParaRPr>
          </a:p>
        </p:txBody>
      </p:sp>
      <p:sp>
        <p:nvSpPr>
          <p:cNvPr id="320" name="Google Shape;320;p45"/>
          <p:cNvSpPr txBox="1"/>
          <p:nvPr/>
        </p:nvSpPr>
        <p:spPr bwMode="auto">
          <a:xfrm>
            <a:off x="237650" y="672900"/>
            <a:ext cx="1906500" cy="615600"/>
          </a:xfrm>
          <a:prstGeom prst="rect">
            <a:avLst/>
          </a:prstGeom>
          <a:noFill/>
          <a:ln>
            <a:noFill/>
          </a:ln>
        </p:spPr>
        <p:txBody>
          <a:bodyPr spcFirstLastPara="1" wrap="square" lIns="91425" tIns="91425" rIns="91425" bIns="91425" anchor="t" anchorCtr="0">
            <a:spAutoFit/>
          </a:bodyPr>
          <a:lstStyle/>
          <a:p>
            <a:pPr marL="0" lvl="0" indent="0" algn="ctr">
              <a:spcBef>
                <a:spcPts val="0"/>
              </a:spcBef>
              <a:spcAft>
                <a:spcPts val="0"/>
              </a:spcAft>
              <a:buNone/>
              <a:defRPr/>
            </a:pPr>
            <a:r>
              <a:rPr lang="de" b="1">
                <a:solidFill>
                  <a:srgbClr val="365F91"/>
                </a:solidFill>
                <a:latin typeface="Calibri"/>
                <a:ea typeface="Calibri"/>
                <a:cs typeface="Calibri"/>
              </a:rPr>
              <a:t>Primär-Datenbanken</a:t>
            </a:r>
            <a:endParaRPr b="1">
              <a:solidFill>
                <a:srgbClr val="365F91"/>
              </a:solidFill>
              <a:latin typeface="Calibri"/>
              <a:ea typeface="Calibri"/>
              <a:cs typeface="Calibri"/>
            </a:endParaRPr>
          </a:p>
          <a:p>
            <a:pPr marL="0" lvl="0" indent="0" algn="ctr">
              <a:spcBef>
                <a:spcPts val="0"/>
              </a:spcBef>
              <a:spcAft>
                <a:spcPts val="0"/>
              </a:spcAft>
              <a:buNone/>
              <a:defRPr/>
            </a:pPr>
            <a:r>
              <a:rPr lang="de" b="1">
                <a:solidFill>
                  <a:srgbClr val="365F91"/>
                </a:solidFill>
                <a:latin typeface="Calibri"/>
                <a:ea typeface="Calibri"/>
                <a:cs typeface="Calibri"/>
              </a:rPr>
              <a:t>(Objektdaten)</a:t>
            </a:r>
            <a:endParaRPr b="1">
              <a:solidFill>
                <a:srgbClr val="365F91"/>
              </a:solidFill>
              <a:latin typeface="Calibri"/>
              <a:ea typeface="Calibri"/>
              <a:cs typeface="Calibri"/>
            </a:endParaRPr>
          </a:p>
        </p:txBody>
      </p:sp>
      <p:sp>
        <p:nvSpPr>
          <p:cNvPr id="321" name="Google Shape;321;p45"/>
          <p:cNvSpPr txBox="1"/>
          <p:nvPr/>
        </p:nvSpPr>
        <p:spPr bwMode="auto">
          <a:xfrm>
            <a:off x="237650" y="2958900"/>
            <a:ext cx="1906500" cy="615600"/>
          </a:xfrm>
          <a:prstGeom prst="rect">
            <a:avLst/>
          </a:prstGeom>
          <a:noFill/>
          <a:ln>
            <a:noFill/>
          </a:ln>
        </p:spPr>
        <p:txBody>
          <a:bodyPr spcFirstLastPara="1" wrap="square" lIns="91425" tIns="91425" rIns="91425" bIns="91425" anchor="t" anchorCtr="0">
            <a:spAutoFit/>
          </a:bodyPr>
          <a:lstStyle/>
          <a:p>
            <a:pPr marL="0" lvl="0" indent="0" algn="ctr">
              <a:spcBef>
                <a:spcPts val="0"/>
              </a:spcBef>
              <a:spcAft>
                <a:spcPts val="0"/>
              </a:spcAft>
              <a:buNone/>
              <a:defRPr/>
            </a:pPr>
            <a:r>
              <a:rPr lang="de" b="1">
                <a:solidFill>
                  <a:srgbClr val="365F91"/>
                </a:solidFill>
                <a:latin typeface="Calibri"/>
                <a:ea typeface="Calibri"/>
                <a:cs typeface="Calibri"/>
              </a:rPr>
              <a:t>Sekundär-Datenbank</a:t>
            </a:r>
            <a:endParaRPr b="1">
              <a:solidFill>
                <a:srgbClr val="365F91"/>
              </a:solidFill>
              <a:latin typeface="Calibri"/>
              <a:ea typeface="Calibri"/>
              <a:cs typeface="Calibri"/>
            </a:endParaRPr>
          </a:p>
          <a:p>
            <a:pPr marL="0" lvl="0" indent="0" algn="ctr">
              <a:spcBef>
                <a:spcPts val="0"/>
              </a:spcBef>
              <a:spcAft>
                <a:spcPts val="0"/>
              </a:spcAft>
              <a:buNone/>
              <a:defRPr/>
            </a:pPr>
            <a:r>
              <a:rPr lang="de" b="1">
                <a:solidFill>
                  <a:srgbClr val="365F91"/>
                </a:solidFill>
                <a:latin typeface="Calibri"/>
                <a:ea typeface="Calibri"/>
                <a:cs typeface="Calibri"/>
              </a:rPr>
              <a:t>(Erschließungsdaten)</a:t>
            </a:r>
            <a:endParaRPr b="1">
              <a:solidFill>
                <a:srgbClr val="365F91"/>
              </a:solidFill>
              <a:latin typeface="Calibri"/>
              <a:ea typeface="Calibri"/>
              <a:cs typeface="Calibri"/>
            </a:endParaRPr>
          </a:p>
        </p:txBody>
      </p:sp>
    </p:spTree>
    <p:extLst>
      <p:ext uri="{BB962C8B-B14F-4D97-AF65-F5344CB8AC3E}">
        <p14:creationId xmlns:p14="http://schemas.microsoft.com/office/powerpoint/2010/main" val="2064532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26" name="Google Shape;326;p46"/>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a:t>Fallbeispiel: Erschließungs-Frontend und Primärdatenbanken</a:t>
            </a:r>
            <a:endParaRPr/>
          </a:p>
        </p:txBody>
      </p:sp>
      <p:pic>
        <p:nvPicPr>
          <p:cNvPr id="327" name="Google Shape;327;p46"/>
          <p:cNvPicPr/>
          <p:nvPr/>
        </p:nvPicPr>
        <p:blipFill>
          <a:blip r:embed="rId2">
            <a:alphaModFix/>
          </a:blip>
          <a:stretch/>
        </p:blipFill>
        <p:spPr bwMode="auto">
          <a:xfrm>
            <a:off x="152400" y="600750"/>
            <a:ext cx="5599977" cy="4026099"/>
          </a:xfrm>
          <a:prstGeom prst="rect">
            <a:avLst/>
          </a:prstGeom>
          <a:noFill/>
          <a:ln>
            <a:noFill/>
          </a:ln>
        </p:spPr>
      </p:pic>
      <p:pic>
        <p:nvPicPr>
          <p:cNvPr id="328" name="Google Shape;328;p46"/>
          <p:cNvPicPr/>
          <p:nvPr/>
        </p:nvPicPr>
        <p:blipFill>
          <a:blip r:embed="rId3">
            <a:alphaModFix/>
          </a:blip>
          <a:srcRect t="7997" b="5542"/>
          <a:stretch/>
        </p:blipFill>
        <p:spPr bwMode="auto">
          <a:xfrm>
            <a:off x="2432000" y="1696150"/>
            <a:ext cx="3520701" cy="2871700"/>
          </a:xfrm>
          <a:prstGeom prst="rect">
            <a:avLst/>
          </a:prstGeom>
          <a:noFill/>
          <a:ln>
            <a:noFill/>
          </a:ln>
        </p:spPr>
      </p:pic>
      <p:cxnSp>
        <p:nvCxnSpPr>
          <p:cNvPr id="329" name="Google Shape;329;p46"/>
          <p:cNvCxnSpPr>
            <a:cxnSpLocks/>
          </p:cNvCxnSpPr>
          <p:nvPr/>
        </p:nvCxnSpPr>
        <p:spPr bwMode="auto">
          <a:xfrm rot="10800000">
            <a:off x="3383250" y="4174574"/>
            <a:ext cx="2910900" cy="344100"/>
          </a:xfrm>
          <a:prstGeom prst="straightConnector1">
            <a:avLst/>
          </a:prstGeom>
          <a:noFill/>
          <a:ln w="9525" cap="flat" cmpd="sng">
            <a:solidFill>
              <a:srgbClr val="FF0000"/>
            </a:solidFill>
            <a:prstDash val="solid"/>
            <a:miter lim="800000"/>
            <a:headEnd type="oval" w="lg" len="lg"/>
            <a:tailEnd type="oval" w="lg" len="lg"/>
          </a:ln>
        </p:spPr>
      </p:cxnSp>
      <p:pic>
        <p:nvPicPr>
          <p:cNvPr id="330" name="Google Shape;330;p46"/>
          <p:cNvPicPr/>
          <p:nvPr/>
        </p:nvPicPr>
        <p:blipFill>
          <a:blip r:embed="rId4">
            <a:alphaModFix/>
          </a:blip>
          <a:stretch/>
        </p:blipFill>
        <p:spPr bwMode="auto">
          <a:xfrm>
            <a:off x="6338774" y="2940950"/>
            <a:ext cx="2662676" cy="1852649"/>
          </a:xfrm>
          <a:prstGeom prst="rect">
            <a:avLst/>
          </a:prstGeom>
          <a:noFill/>
          <a:ln>
            <a:noFill/>
          </a:ln>
        </p:spPr>
      </p:pic>
      <p:sp>
        <p:nvSpPr>
          <p:cNvPr id="331" name="Google Shape;331;p46"/>
          <p:cNvSpPr txBox="1"/>
          <p:nvPr/>
        </p:nvSpPr>
        <p:spPr bwMode="auto">
          <a:xfrm>
            <a:off x="6392481" y="2071363"/>
            <a:ext cx="1818300" cy="831299"/>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Verlinkung Objekt in Primärdatenbank</a:t>
            </a:r>
            <a:endParaRPr b="1">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(hier: ResourceSpace)</a:t>
            </a:r>
            <a:endParaRPr b="1">
              <a:solidFill>
                <a:srgbClr val="365F91"/>
              </a:solidFill>
              <a:latin typeface="Calibri"/>
              <a:ea typeface="Calibri"/>
              <a:cs typeface="Calibri"/>
            </a:endParaRPr>
          </a:p>
        </p:txBody>
      </p:sp>
      <p:cxnSp>
        <p:nvCxnSpPr>
          <p:cNvPr id="332" name="Google Shape;332;p46"/>
          <p:cNvCxnSpPr>
            <a:cxnSpLocks/>
            <a:stCxn id="333" idx="1"/>
          </p:cNvCxnSpPr>
          <p:nvPr/>
        </p:nvCxnSpPr>
        <p:spPr bwMode="auto">
          <a:xfrm flipH="1">
            <a:off x="3088031" y="908538"/>
            <a:ext cx="3447000" cy="2469300"/>
          </a:xfrm>
          <a:prstGeom prst="straightConnector1">
            <a:avLst/>
          </a:prstGeom>
          <a:noFill/>
          <a:ln w="9525" cap="flat" cmpd="sng">
            <a:solidFill>
              <a:srgbClr val="FF0000"/>
            </a:solidFill>
            <a:prstDash val="solid"/>
            <a:miter lim="800000"/>
            <a:headEnd type="oval" w="lg" len="lg"/>
            <a:tailEnd type="oval" w="lg" len="lg"/>
          </a:ln>
        </p:spPr>
      </p:cxnSp>
      <p:cxnSp>
        <p:nvCxnSpPr>
          <p:cNvPr id="334" name="Google Shape;334;p46"/>
          <p:cNvCxnSpPr>
            <a:cxnSpLocks/>
            <a:stCxn id="335" idx="1"/>
          </p:cNvCxnSpPr>
          <p:nvPr/>
        </p:nvCxnSpPr>
        <p:spPr bwMode="auto">
          <a:xfrm flipH="1">
            <a:off x="5231822" y="1670550"/>
            <a:ext cx="1303200" cy="1697400"/>
          </a:xfrm>
          <a:prstGeom prst="straightConnector1">
            <a:avLst/>
          </a:prstGeom>
          <a:noFill/>
          <a:ln w="9525" cap="flat" cmpd="sng">
            <a:solidFill>
              <a:srgbClr val="FF0000"/>
            </a:solidFill>
            <a:prstDash val="solid"/>
            <a:miter lim="800000"/>
            <a:headEnd type="oval" w="lg" len="lg"/>
            <a:tailEnd type="oval" w="lg" len="lg"/>
          </a:ln>
        </p:spPr>
      </p:cxnSp>
      <p:sp>
        <p:nvSpPr>
          <p:cNvPr id="333" name="Google Shape;333;p46"/>
          <p:cNvSpPr txBox="1"/>
          <p:nvPr/>
        </p:nvSpPr>
        <p:spPr bwMode="auto">
          <a:xfrm>
            <a:off x="6535031" y="600738"/>
            <a:ext cx="18183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a:solidFill>
                  <a:srgbClr val="365F91"/>
                </a:solidFill>
                <a:latin typeface="Calibri"/>
                <a:ea typeface="Calibri"/>
                <a:cs typeface="Calibri"/>
              </a:rPr>
              <a:t>direkte Verknüpfung:</a:t>
            </a:r>
            <a:endParaRPr>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die </a:t>
            </a:r>
            <a:r>
              <a:rPr lang="de">
                <a:solidFill>
                  <a:srgbClr val="365F91"/>
                </a:solidFill>
                <a:latin typeface="Calibri"/>
                <a:ea typeface="Calibri"/>
                <a:cs typeface="Calibri"/>
              </a:rPr>
              <a:t>Kathedrale</a:t>
            </a:r>
            <a:endParaRPr>
              <a:solidFill>
                <a:srgbClr val="365F91"/>
              </a:solidFill>
              <a:latin typeface="Calibri"/>
              <a:ea typeface="Calibri"/>
              <a:cs typeface="Calibri"/>
            </a:endParaRPr>
          </a:p>
        </p:txBody>
      </p:sp>
      <p:sp>
        <p:nvSpPr>
          <p:cNvPr id="335" name="Google Shape;335;p46"/>
          <p:cNvSpPr txBox="1"/>
          <p:nvPr/>
        </p:nvSpPr>
        <p:spPr bwMode="auto">
          <a:xfrm>
            <a:off x="6535022" y="1362750"/>
            <a:ext cx="25521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a:solidFill>
                  <a:srgbClr val="365F91"/>
                </a:solidFill>
                <a:latin typeface="Calibri"/>
                <a:ea typeface="Calibri"/>
                <a:cs typeface="Calibri"/>
              </a:rPr>
              <a:t>indirekte Verknüpfung:</a:t>
            </a:r>
            <a:endParaRPr>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in der </a:t>
            </a:r>
            <a:r>
              <a:rPr lang="de">
                <a:solidFill>
                  <a:srgbClr val="365F91"/>
                </a:solidFill>
                <a:latin typeface="Calibri"/>
                <a:ea typeface="Calibri"/>
                <a:cs typeface="Calibri"/>
              </a:rPr>
              <a:t>Kathedrale</a:t>
            </a:r>
            <a:endParaRPr>
              <a:solidFill>
                <a:srgbClr val="365F91"/>
              </a:solidFill>
              <a:latin typeface="Calibri"/>
              <a:ea typeface="Calibri"/>
              <a:cs typeface="Calibri"/>
            </a:endParaRPr>
          </a:p>
        </p:txBody>
      </p:sp>
    </p:spTree>
    <p:extLst>
      <p:ext uri="{BB962C8B-B14F-4D97-AF65-F5344CB8AC3E}">
        <p14:creationId xmlns:p14="http://schemas.microsoft.com/office/powerpoint/2010/main" val="23860574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40" name="Google Shape;340;p47"/>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a:t>Fallbeispiel: Datenaggregation</a:t>
            </a:r>
            <a:endParaRPr/>
          </a:p>
        </p:txBody>
      </p:sp>
      <p:pic>
        <p:nvPicPr>
          <p:cNvPr id="341" name="Google Shape;341;p47"/>
          <p:cNvPicPr/>
          <p:nvPr/>
        </p:nvPicPr>
        <p:blipFill>
          <a:blip r:embed="rId2">
            <a:alphaModFix/>
          </a:blip>
          <a:stretch/>
        </p:blipFill>
        <p:spPr bwMode="auto">
          <a:xfrm>
            <a:off x="118000" y="1222675"/>
            <a:ext cx="6090402" cy="834775"/>
          </a:xfrm>
          <a:prstGeom prst="rect">
            <a:avLst/>
          </a:prstGeom>
          <a:noFill/>
          <a:ln>
            <a:noFill/>
          </a:ln>
        </p:spPr>
      </p:pic>
      <p:cxnSp>
        <p:nvCxnSpPr>
          <p:cNvPr id="342" name="Google Shape;342;p47"/>
          <p:cNvCxnSpPr>
            <a:cxnSpLocks/>
          </p:cNvCxnSpPr>
          <p:nvPr/>
        </p:nvCxnSpPr>
        <p:spPr bwMode="auto">
          <a:xfrm flipH="1">
            <a:off x="3009275" y="1757350"/>
            <a:ext cx="295800" cy="826200"/>
          </a:xfrm>
          <a:prstGeom prst="straightConnector1">
            <a:avLst/>
          </a:prstGeom>
          <a:noFill/>
          <a:ln w="9525" cap="flat" cmpd="sng">
            <a:solidFill>
              <a:srgbClr val="FF0000"/>
            </a:solidFill>
            <a:prstDash val="solid"/>
            <a:miter lim="800000"/>
            <a:headEnd type="oval" w="lg" len="lg"/>
            <a:tailEnd type="oval" w="lg" len="lg"/>
          </a:ln>
        </p:spPr>
      </p:cxnSp>
      <p:sp>
        <p:nvSpPr>
          <p:cNvPr id="343" name="Google Shape;343;p47"/>
          <p:cNvSpPr txBox="1"/>
          <p:nvPr/>
        </p:nvSpPr>
        <p:spPr bwMode="auto">
          <a:xfrm>
            <a:off x="2600200" y="2518075"/>
            <a:ext cx="885000" cy="400200"/>
          </a:xfrm>
          <a:prstGeom prst="rect">
            <a:avLst/>
          </a:prstGeom>
          <a:noFill/>
          <a:ln>
            <a:noFill/>
          </a:ln>
        </p:spPr>
        <p:txBody>
          <a:bodyPr spcFirstLastPara="1" wrap="square" lIns="91425" tIns="91425" rIns="91425" bIns="91425" anchor="t" anchorCtr="0">
            <a:spAutoFit/>
          </a:bodyPr>
          <a:lstStyle/>
          <a:p>
            <a:pPr marL="0" lvl="0" indent="0" algn="ctr">
              <a:spcBef>
                <a:spcPts val="0"/>
              </a:spcBef>
              <a:spcAft>
                <a:spcPts val="0"/>
              </a:spcAft>
              <a:buNone/>
              <a:defRPr/>
            </a:pPr>
            <a:r>
              <a:rPr lang="de" b="1">
                <a:solidFill>
                  <a:srgbClr val="365F91"/>
                </a:solidFill>
                <a:latin typeface="Calibri"/>
                <a:ea typeface="Calibri"/>
                <a:cs typeface="Calibri"/>
              </a:rPr>
              <a:t>Q250212</a:t>
            </a:r>
            <a:endParaRPr b="1">
              <a:solidFill>
                <a:srgbClr val="365F91"/>
              </a:solidFill>
              <a:latin typeface="Calibri"/>
              <a:ea typeface="Calibri"/>
              <a:cs typeface="Calibri"/>
            </a:endParaRPr>
          </a:p>
        </p:txBody>
      </p:sp>
      <p:cxnSp>
        <p:nvCxnSpPr>
          <p:cNvPr id="344" name="Google Shape;344;p47"/>
          <p:cNvCxnSpPr>
            <a:cxnSpLocks/>
          </p:cNvCxnSpPr>
          <p:nvPr/>
        </p:nvCxnSpPr>
        <p:spPr bwMode="auto">
          <a:xfrm>
            <a:off x="3265100" y="614325"/>
            <a:ext cx="0" cy="413100"/>
          </a:xfrm>
          <a:prstGeom prst="straightConnector1">
            <a:avLst/>
          </a:prstGeom>
          <a:noFill/>
          <a:ln w="9525" cap="flat" cmpd="sng">
            <a:solidFill>
              <a:srgbClr val="FF0000"/>
            </a:solidFill>
            <a:prstDash val="solid"/>
            <a:round/>
            <a:headEnd type="none" w="med" len="med"/>
            <a:tailEnd type="triangle" w="med" len="med"/>
          </a:ln>
        </p:spPr>
      </p:cxnSp>
      <p:sp>
        <p:nvSpPr>
          <p:cNvPr id="345" name="Google Shape;345;p47"/>
          <p:cNvSpPr txBox="1"/>
          <p:nvPr/>
        </p:nvSpPr>
        <p:spPr bwMode="auto">
          <a:xfrm>
            <a:off x="167181" y="527713"/>
            <a:ext cx="18183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Datenabzug Primärdatenbanken</a:t>
            </a:r>
            <a:endParaRPr b="1">
              <a:solidFill>
                <a:srgbClr val="365F91"/>
              </a:solidFill>
              <a:latin typeface="Calibri"/>
              <a:ea typeface="Calibri"/>
              <a:cs typeface="Calibri"/>
            </a:endParaRPr>
          </a:p>
        </p:txBody>
      </p:sp>
      <p:sp>
        <p:nvSpPr>
          <p:cNvPr id="346" name="Google Shape;346;p47"/>
          <p:cNvSpPr txBox="1"/>
          <p:nvPr/>
        </p:nvSpPr>
        <p:spPr bwMode="auto">
          <a:xfrm>
            <a:off x="167173" y="2245925"/>
            <a:ext cx="2311200" cy="4002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Extraktion Wikidata-Ids</a:t>
            </a:r>
            <a:endParaRPr b="1">
              <a:solidFill>
                <a:srgbClr val="365F91"/>
              </a:solidFill>
              <a:latin typeface="Calibri"/>
              <a:ea typeface="Calibri"/>
              <a:cs typeface="Calibri"/>
            </a:endParaRPr>
          </a:p>
        </p:txBody>
      </p:sp>
      <p:pic>
        <p:nvPicPr>
          <p:cNvPr id="347" name="Google Shape;347;p47"/>
          <p:cNvPicPr/>
          <p:nvPr/>
        </p:nvPicPr>
        <p:blipFill>
          <a:blip r:embed="rId3">
            <a:alphaModFix/>
          </a:blip>
          <a:stretch/>
        </p:blipFill>
        <p:spPr bwMode="auto">
          <a:xfrm>
            <a:off x="6390276" y="1671250"/>
            <a:ext cx="2630798" cy="3039803"/>
          </a:xfrm>
          <a:prstGeom prst="rect">
            <a:avLst/>
          </a:prstGeom>
          <a:noFill/>
          <a:ln>
            <a:noFill/>
          </a:ln>
        </p:spPr>
      </p:pic>
      <p:pic>
        <p:nvPicPr>
          <p:cNvPr id="348" name="Google Shape;348;p47"/>
          <p:cNvPicPr/>
          <p:nvPr/>
        </p:nvPicPr>
        <p:blipFill>
          <a:blip r:embed="rId4">
            <a:alphaModFix/>
          </a:blip>
          <a:stretch/>
        </p:blipFill>
        <p:spPr bwMode="auto">
          <a:xfrm>
            <a:off x="2380422" y="3464050"/>
            <a:ext cx="1324550" cy="1064450"/>
          </a:xfrm>
          <a:prstGeom prst="rect">
            <a:avLst/>
          </a:prstGeom>
          <a:noFill/>
          <a:ln>
            <a:noFill/>
          </a:ln>
        </p:spPr>
      </p:pic>
      <p:cxnSp>
        <p:nvCxnSpPr>
          <p:cNvPr id="349" name="Google Shape;349;p47"/>
          <p:cNvCxnSpPr>
            <a:cxnSpLocks/>
          </p:cNvCxnSpPr>
          <p:nvPr/>
        </p:nvCxnSpPr>
        <p:spPr bwMode="auto">
          <a:xfrm>
            <a:off x="3042700" y="2984600"/>
            <a:ext cx="0" cy="413100"/>
          </a:xfrm>
          <a:prstGeom prst="straightConnector1">
            <a:avLst/>
          </a:prstGeom>
          <a:noFill/>
          <a:ln w="9525" cap="flat" cmpd="sng">
            <a:solidFill>
              <a:srgbClr val="FF0000"/>
            </a:solidFill>
            <a:prstDash val="solid"/>
            <a:round/>
            <a:headEnd type="none" w="med" len="med"/>
            <a:tailEnd type="triangle" w="med" len="med"/>
          </a:ln>
        </p:spPr>
      </p:cxnSp>
      <p:sp>
        <p:nvSpPr>
          <p:cNvPr id="350" name="Google Shape;350;p47"/>
          <p:cNvSpPr txBox="1"/>
          <p:nvPr/>
        </p:nvSpPr>
        <p:spPr bwMode="auto">
          <a:xfrm>
            <a:off x="579348" y="2991063"/>
            <a:ext cx="2311200" cy="4002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Datenabfrage Wikidata</a:t>
            </a:r>
            <a:endParaRPr b="1">
              <a:solidFill>
                <a:srgbClr val="365F91"/>
              </a:solidFill>
              <a:latin typeface="Calibri"/>
              <a:ea typeface="Calibri"/>
              <a:cs typeface="Calibri"/>
            </a:endParaRPr>
          </a:p>
        </p:txBody>
      </p:sp>
      <p:cxnSp>
        <p:nvCxnSpPr>
          <p:cNvPr id="351" name="Google Shape;351;p47"/>
          <p:cNvCxnSpPr>
            <a:cxnSpLocks/>
            <a:stCxn id="348" idx="3"/>
          </p:cNvCxnSpPr>
          <p:nvPr/>
        </p:nvCxnSpPr>
        <p:spPr bwMode="auto">
          <a:xfrm>
            <a:off x="3704972" y="3996275"/>
            <a:ext cx="2441700" cy="0"/>
          </a:xfrm>
          <a:prstGeom prst="straightConnector1">
            <a:avLst/>
          </a:prstGeom>
          <a:noFill/>
          <a:ln w="9525" cap="flat" cmpd="sng">
            <a:solidFill>
              <a:srgbClr val="FF0000"/>
            </a:solidFill>
            <a:prstDash val="solid"/>
            <a:round/>
            <a:headEnd type="none" w="med" len="med"/>
            <a:tailEnd type="triangle" w="med" len="med"/>
          </a:ln>
        </p:spPr>
      </p:cxnSp>
      <p:sp>
        <p:nvSpPr>
          <p:cNvPr id="352" name="Google Shape;352;p47"/>
          <p:cNvSpPr txBox="1"/>
          <p:nvPr/>
        </p:nvSpPr>
        <p:spPr bwMode="auto">
          <a:xfrm>
            <a:off x="3917856" y="3464038"/>
            <a:ext cx="1818300" cy="4002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Wikidata-Rohdaten</a:t>
            </a:r>
            <a:endParaRPr b="1">
              <a:solidFill>
                <a:srgbClr val="365F91"/>
              </a:solidFill>
              <a:latin typeface="Calibri"/>
              <a:ea typeface="Calibri"/>
              <a:cs typeface="Calibri"/>
            </a:endParaRPr>
          </a:p>
        </p:txBody>
      </p:sp>
    </p:spTree>
    <p:extLst>
      <p:ext uri="{BB962C8B-B14F-4D97-AF65-F5344CB8AC3E}">
        <p14:creationId xmlns:p14="http://schemas.microsoft.com/office/powerpoint/2010/main" val="4196658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34" name="Google Shape;234;p38"/>
          <p:cNvSpPr txBox="1"/>
          <p:nvPr/>
        </p:nvSpPr>
        <p:spPr bwMode="auto">
          <a:xfrm>
            <a:off x="811350" y="1956025"/>
            <a:ext cx="7521300" cy="1116000"/>
          </a:xfrm>
          <a:prstGeom prst="rect">
            <a:avLst/>
          </a:prstGeom>
          <a:noFill/>
          <a:ln>
            <a:noFill/>
          </a:ln>
        </p:spPr>
        <p:txBody>
          <a:bodyPr spcFirstLastPara="1" wrap="square" lIns="68575" tIns="34275" rIns="68575" bIns="34275" anchor="t" anchorCtr="0">
            <a:spAutoFit/>
          </a:bodyPr>
          <a:lstStyle/>
          <a:p>
            <a:pPr marL="0" marR="0" lvl="0" indent="0" algn="ctr">
              <a:spcBef>
                <a:spcPts val="0"/>
              </a:spcBef>
              <a:spcAft>
                <a:spcPts val="0"/>
              </a:spcAft>
              <a:buNone/>
              <a:defRPr/>
            </a:pPr>
            <a:r>
              <a:rPr lang="de" sz="1800">
                <a:solidFill>
                  <a:srgbClr val="365F91"/>
                </a:solidFill>
                <a:latin typeface="Calibri"/>
                <a:ea typeface="Calibri"/>
                <a:cs typeface="Calibri"/>
              </a:rPr>
              <a:t>Erprobungen zum Lösungsansatz</a:t>
            </a:r>
            <a:endParaRPr sz="1800">
              <a:solidFill>
                <a:srgbClr val="365F91"/>
              </a:solidFill>
              <a:latin typeface="Calibri"/>
              <a:ea typeface="Calibri"/>
              <a:cs typeface="Calibri"/>
            </a:endParaRPr>
          </a:p>
          <a:p>
            <a:pPr marL="0" marR="0" lvl="0" indent="0" algn="ctr">
              <a:spcBef>
                <a:spcPts val="0"/>
              </a:spcBef>
              <a:spcAft>
                <a:spcPts val="0"/>
              </a:spcAft>
              <a:buNone/>
              <a:defRPr/>
            </a:pPr>
            <a:endParaRPr sz="1800">
              <a:solidFill>
                <a:srgbClr val="365F91"/>
              </a:solidFill>
              <a:latin typeface="Calibri"/>
              <a:ea typeface="Calibri"/>
              <a:cs typeface="Calibri"/>
            </a:endParaRPr>
          </a:p>
          <a:p>
            <a:pPr marL="0" marR="0" lvl="0" indent="0" algn="ctr">
              <a:spcBef>
                <a:spcPts val="0"/>
              </a:spcBef>
              <a:spcAft>
                <a:spcPts val="0"/>
              </a:spcAft>
              <a:buNone/>
              <a:defRPr/>
            </a:pPr>
            <a:r>
              <a:rPr lang="de" sz="1800">
                <a:solidFill>
                  <a:srgbClr val="365F91"/>
                </a:solidFill>
                <a:latin typeface="Calibri"/>
                <a:ea typeface="Calibri"/>
                <a:cs typeface="Calibri"/>
              </a:rPr>
              <a:t>Fallbeispiel Lehrbildsammlung der Humboldt-Universität</a:t>
            </a:r>
            <a:endParaRPr sz="1800">
              <a:solidFill>
                <a:srgbClr val="365F91"/>
              </a:solidFill>
              <a:latin typeface="Calibri"/>
              <a:ea typeface="Calibri"/>
              <a:cs typeface="Calibri"/>
            </a:endParaRPr>
          </a:p>
          <a:p>
            <a:pPr marL="0" marR="0" lvl="0" indent="0" algn="l">
              <a:spcBef>
                <a:spcPts val="0"/>
              </a:spcBef>
              <a:spcAft>
                <a:spcPts val="0"/>
              </a:spcAft>
              <a:buNone/>
              <a:defRPr/>
            </a:pPr>
            <a:endParaRPr>
              <a:solidFill>
                <a:srgbClr val="1C4587"/>
              </a:solidFill>
              <a:latin typeface="Calibri"/>
              <a:ea typeface="Calibri"/>
              <a:cs typeface="Calibri"/>
            </a:endParaRPr>
          </a:p>
        </p:txBody>
      </p:sp>
      <p:sp>
        <p:nvSpPr>
          <p:cNvPr id="235" name="Google Shape;235;p38"/>
          <p:cNvSpPr txBox="1">
            <a:spLocks noGrp="1"/>
          </p:cNvSpPr>
          <p:nvPr>
            <p:ph type="title"/>
          </p:nvPr>
        </p:nvSpPr>
        <p:spPr bwMode="auto">
          <a:xfrm>
            <a:off x="76201" y="171450"/>
            <a:ext cx="9179100" cy="276900"/>
          </a:xfrm>
          <a:prstGeom prst="rect">
            <a:avLst/>
          </a:prstGeom>
          <a:noFill/>
          <a:ln>
            <a:noFill/>
          </a:ln>
        </p:spPr>
        <p:txBody>
          <a:bodyPr spcFirstLastPara="1" wrap="square" lIns="0" tIns="0" rIns="0" bIns="0" anchor="ctr" anchorCtr="0">
            <a:normAutofit/>
          </a:bodyPr>
          <a:lstStyle/>
          <a:p>
            <a:pPr marL="0" lvl="0" indent="0" algn="l">
              <a:lnSpc>
                <a:spcPct val="90000"/>
              </a:lnSpc>
              <a:spcBef>
                <a:spcPts val="0"/>
              </a:spcBef>
              <a:spcAft>
                <a:spcPts val="0"/>
              </a:spcAft>
              <a:buClr>
                <a:srgbClr val="365F91"/>
              </a:buClr>
              <a:buSzPts val="1800"/>
              <a:buFont typeface="Calibri"/>
              <a:buNone/>
              <a:defRPr/>
            </a:pPr>
            <a:r>
              <a:rPr lang="de"/>
              <a:t>Fallbeispiel: Kunsthistorische Lehrbildsammlung der Humboldt-Universität</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57" name="Google Shape;357;p48"/>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a:t>Fallbeispiel: Datenaggregation</a:t>
            </a:r>
            <a:endParaRPr/>
          </a:p>
        </p:txBody>
      </p:sp>
      <p:sp>
        <p:nvSpPr>
          <p:cNvPr id="358" name="Google Shape;358;p48"/>
          <p:cNvSpPr txBox="1"/>
          <p:nvPr/>
        </p:nvSpPr>
        <p:spPr bwMode="auto">
          <a:xfrm>
            <a:off x="145306" y="622938"/>
            <a:ext cx="1818300" cy="4002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Wikidata-Rohdaten</a:t>
            </a:r>
            <a:endParaRPr b="1">
              <a:solidFill>
                <a:srgbClr val="365F91"/>
              </a:solidFill>
              <a:latin typeface="Calibri"/>
              <a:ea typeface="Calibri"/>
              <a:cs typeface="Calibri"/>
            </a:endParaRPr>
          </a:p>
        </p:txBody>
      </p:sp>
      <p:pic>
        <p:nvPicPr>
          <p:cNvPr id="359" name="Google Shape;359;p48"/>
          <p:cNvPicPr/>
          <p:nvPr/>
        </p:nvPicPr>
        <p:blipFill>
          <a:blip r:embed="rId2">
            <a:alphaModFix/>
          </a:blip>
          <a:stretch/>
        </p:blipFill>
        <p:spPr bwMode="auto">
          <a:xfrm>
            <a:off x="145301" y="1646325"/>
            <a:ext cx="2630798" cy="3039803"/>
          </a:xfrm>
          <a:prstGeom prst="rect">
            <a:avLst/>
          </a:prstGeom>
          <a:noFill/>
          <a:ln>
            <a:noFill/>
          </a:ln>
        </p:spPr>
      </p:pic>
      <p:cxnSp>
        <p:nvCxnSpPr>
          <p:cNvPr id="360" name="Google Shape;360;p48"/>
          <p:cNvCxnSpPr>
            <a:cxnSpLocks/>
          </p:cNvCxnSpPr>
          <p:nvPr/>
        </p:nvCxnSpPr>
        <p:spPr bwMode="auto">
          <a:xfrm rot="10800000" flipH="1">
            <a:off x="2852025" y="1814150"/>
            <a:ext cx="393300" cy="314700"/>
          </a:xfrm>
          <a:prstGeom prst="straightConnector1">
            <a:avLst/>
          </a:prstGeom>
          <a:noFill/>
          <a:ln w="9525" cap="flat" cmpd="sng">
            <a:solidFill>
              <a:srgbClr val="FF0000"/>
            </a:solidFill>
            <a:prstDash val="solid"/>
            <a:round/>
            <a:headEnd type="none" w="med" len="med"/>
            <a:tailEnd type="triangle" w="med" len="med"/>
          </a:ln>
        </p:spPr>
      </p:cxnSp>
      <p:pic>
        <p:nvPicPr>
          <p:cNvPr id="361" name="Google Shape;361;p48"/>
          <p:cNvPicPr/>
          <p:nvPr/>
        </p:nvPicPr>
        <p:blipFill>
          <a:blip r:embed="rId3">
            <a:alphaModFix/>
          </a:blip>
          <a:srcRect l="11719" t="12782" r="4147" b="11494"/>
          <a:stretch/>
        </p:blipFill>
        <p:spPr bwMode="auto">
          <a:xfrm>
            <a:off x="3321248" y="1193625"/>
            <a:ext cx="1909177" cy="1083137"/>
          </a:xfrm>
          <a:prstGeom prst="rect">
            <a:avLst/>
          </a:prstGeom>
          <a:noFill/>
          <a:ln>
            <a:noFill/>
          </a:ln>
        </p:spPr>
      </p:pic>
      <p:sp>
        <p:nvSpPr>
          <p:cNvPr id="362" name="Google Shape;362;p48"/>
          <p:cNvSpPr txBox="1"/>
          <p:nvPr/>
        </p:nvSpPr>
        <p:spPr bwMode="auto">
          <a:xfrm>
            <a:off x="3345706" y="622938"/>
            <a:ext cx="1818300" cy="4002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Datenanalysen</a:t>
            </a:r>
            <a:endParaRPr b="1">
              <a:solidFill>
                <a:srgbClr val="365F91"/>
              </a:solidFill>
              <a:latin typeface="Calibri"/>
              <a:ea typeface="Calibri"/>
              <a:cs typeface="Calibri"/>
            </a:endParaRPr>
          </a:p>
        </p:txBody>
      </p:sp>
      <p:pic>
        <p:nvPicPr>
          <p:cNvPr id="363" name="Google Shape;363;p48"/>
          <p:cNvPicPr/>
          <p:nvPr/>
        </p:nvPicPr>
        <p:blipFill>
          <a:blip r:embed="rId4">
            <a:alphaModFix/>
          </a:blip>
          <a:stretch/>
        </p:blipFill>
        <p:spPr bwMode="auto">
          <a:xfrm>
            <a:off x="3336249" y="2745125"/>
            <a:ext cx="985975" cy="792350"/>
          </a:xfrm>
          <a:prstGeom prst="rect">
            <a:avLst/>
          </a:prstGeom>
          <a:noFill/>
          <a:ln>
            <a:noFill/>
          </a:ln>
        </p:spPr>
      </p:pic>
      <p:cxnSp>
        <p:nvCxnSpPr>
          <p:cNvPr id="364" name="Google Shape;364;p48"/>
          <p:cNvCxnSpPr>
            <a:cxnSpLocks/>
            <a:endCxn id="363" idx="1"/>
          </p:cNvCxnSpPr>
          <p:nvPr/>
        </p:nvCxnSpPr>
        <p:spPr bwMode="auto">
          <a:xfrm rot="10800000" flipH="1">
            <a:off x="2852049" y="3141300"/>
            <a:ext cx="484200" cy="117600"/>
          </a:xfrm>
          <a:prstGeom prst="straightConnector1">
            <a:avLst/>
          </a:prstGeom>
          <a:noFill/>
          <a:ln w="9525" cap="flat" cmpd="sng">
            <a:solidFill>
              <a:srgbClr val="FF0000"/>
            </a:solidFill>
            <a:prstDash val="solid"/>
            <a:round/>
            <a:headEnd type="none" w="med" len="med"/>
            <a:tailEnd type="triangle" w="med" len="med"/>
          </a:ln>
        </p:spPr>
      </p:cxnSp>
      <p:sp>
        <p:nvSpPr>
          <p:cNvPr id="365" name="Google Shape;365;p48"/>
          <p:cNvSpPr txBox="1"/>
          <p:nvPr/>
        </p:nvSpPr>
        <p:spPr bwMode="auto">
          <a:xfrm>
            <a:off x="3260050" y="2447225"/>
            <a:ext cx="1662300" cy="4002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Sekundärabfragen</a:t>
            </a:r>
            <a:endParaRPr b="1">
              <a:solidFill>
                <a:srgbClr val="365F91"/>
              </a:solidFill>
              <a:latin typeface="Calibri"/>
              <a:ea typeface="Calibri"/>
              <a:cs typeface="Calibri"/>
            </a:endParaRPr>
          </a:p>
        </p:txBody>
      </p:sp>
      <p:sp>
        <p:nvSpPr>
          <p:cNvPr id="366" name="Google Shape;366;p48"/>
          <p:cNvSpPr txBox="1"/>
          <p:nvPr/>
        </p:nvSpPr>
        <p:spPr bwMode="auto">
          <a:xfrm>
            <a:off x="3336250" y="3578825"/>
            <a:ext cx="1818300" cy="1262099"/>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a:solidFill>
                  <a:srgbClr val="365F91"/>
                </a:solidFill>
                <a:latin typeface="Calibri"/>
                <a:ea typeface="Calibri"/>
                <a:cs typeface="Calibri"/>
              </a:rPr>
              <a:t>Auflösung Relationen</a:t>
            </a:r>
            <a:br>
              <a:rPr lang="de">
                <a:solidFill>
                  <a:srgbClr val="365F91"/>
                </a:solidFill>
                <a:latin typeface="Calibri"/>
                <a:ea typeface="Calibri"/>
                <a:cs typeface="Calibri"/>
              </a:rPr>
            </a:br>
            <a:r>
              <a:rPr lang="de">
                <a:solidFill>
                  <a:srgbClr val="365F91"/>
                </a:solidFill>
                <a:latin typeface="Calibri"/>
                <a:ea typeface="Calibri"/>
                <a:cs typeface="Calibri"/>
              </a:rPr>
              <a:t>Labelling</a:t>
            </a:r>
            <a:endParaRPr>
              <a:solidFill>
                <a:srgbClr val="365F91"/>
              </a:solidFill>
              <a:latin typeface="Calibri"/>
              <a:ea typeface="Calibri"/>
              <a:cs typeface="Calibri"/>
            </a:endParaRPr>
          </a:p>
          <a:p>
            <a:pPr marL="0" lvl="0" indent="0" algn="l">
              <a:spcBef>
                <a:spcPts val="0"/>
              </a:spcBef>
              <a:spcAft>
                <a:spcPts val="0"/>
              </a:spcAft>
              <a:buNone/>
              <a:defRPr/>
            </a:pPr>
            <a:r>
              <a:rPr lang="de">
                <a:solidFill>
                  <a:srgbClr val="365F91"/>
                </a:solidFill>
                <a:latin typeface="Calibri"/>
                <a:ea typeface="Calibri"/>
                <a:cs typeface="Calibri"/>
              </a:rPr>
              <a:t>erschlossene Eigenschaften</a:t>
            </a:r>
            <a:endParaRPr>
              <a:solidFill>
                <a:srgbClr val="365F91"/>
              </a:solidFill>
              <a:latin typeface="Calibri"/>
              <a:ea typeface="Calibri"/>
              <a:cs typeface="Calibri"/>
            </a:endParaRPr>
          </a:p>
          <a:p>
            <a:pPr marL="0" lvl="0" indent="0" algn="l">
              <a:spcBef>
                <a:spcPts val="0"/>
              </a:spcBef>
              <a:spcAft>
                <a:spcPts val="0"/>
              </a:spcAft>
              <a:buNone/>
              <a:defRPr/>
            </a:pPr>
            <a:r>
              <a:rPr lang="de">
                <a:solidFill>
                  <a:srgbClr val="365F91"/>
                </a:solidFill>
                <a:latin typeface="Calibri"/>
                <a:ea typeface="Calibri"/>
                <a:cs typeface="Calibri"/>
              </a:rPr>
              <a:t>…</a:t>
            </a:r>
            <a:endParaRPr>
              <a:solidFill>
                <a:srgbClr val="365F91"/>
              </a:solidFill>
              <a:latin typeface="Calibri"/>
              <a:ea typeface="Calibri"/>
              <a:cs typeface="Calibri"/>
            </a:endParaRPr>
          </a:p>
        </p:txBody>
      </p:sp>
      <p:pic>
        <p:nvPicPr>
          <p:cNvPr id="367" name="Google Shape;367;p48"/>
          <p:cNvPicPr/>
          <p:nvPr/>
        </p:nvPicPr>
        <p:blipFill>
          <a:blip r:embed="rId5">
            <a:alphaModFix/>
          </a:blip>
          <a:stretch/>
        </p:blipFill>
        <p:spPr bwMode="auto">
          <a:xfrm>
            <a:off x="6086000" y="2611975"/>
            <a:ext cx="2826900" cy="2074161"/>
          </a:xfrm>
          <a:prstGeom prst="rect">
            <a:avLst/>
          </a:prstGeom>
          <a:noFill/>
          <a:ln>
            <a:noFill/>
          </a:ln>
        </p:spPr>
      </p:pic>
      <p:sp>
        <p:nvSpPr>
          <p:cNvPr id="368" name="Google Shape;368;p48"/>
          <p:cNvSpPr txBox="1"/>
          <p:nvPr/>
        </p:nvSpPr>
        <p:spPr bwMode="auto">
          <a:xfrm>
            <a:off x="5504638" y="2276750"/>
            <a:ext cx="484200" cy="16623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sz="9600">
                <a:solidFill>
                  <a:srgbClr val="31538F"/>
                </a:solidFill>
                <a:latin typeface="Calibri"/>
                <a:ea typeface="Calibri"/>
                <a:cs typeface="Calibri"/>
              </a:rPr>
              <a:t>}</a:t>
            </a:r>
            <a:endParaRPr sz="9600">
              <a:solidFill>
                <a:srgbClr val="31538F"/>
              </a:solidFill>
              <a:latin typeface="Calibri"/>
              <a:ea typeface="Calibri"/>
              <a:cs typeface="Calibri"/>
            </a:endParaRPr>
          </a:p>
        </p:txBody>
      </p:sp>
      <p:sp>
        <p:nvSpPr>
          <p:cNvPr id="369" name="Google Shape;369;p48"/>
          <p:cNvSpPr txBox="1"/>
          <p:nvPr/>
        </p:nvSpPr>
        <p:spPr bwMode="auto">
          <a:xfrm>
            <a:off x="6012697" y="622950"/>
            <a:ext cx="25728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Mapping für</a:t>
            </a:r>
            <a:br>
              <a:rPr lang="de" b="1">
                <a:solidFill>
                  <a:srgbClr val="365F91"/>
                </a:solidFill>
                <a:latin typeface="Calibri"/>
                <a:ea typeface="Calibri"/>
                <a:cs typeface="Calibri"/>
              </a:rPr>
            </a:br>
            <a:r>
              <a:rPr lang="de" b="1">
                <a:solidFill>
                  <a:srgbClr val="365F91"/>
                </a:solidFill>
                <a:latin typeface="Calibri"/>
                <a:ea typeface="Calibri"/>
                <a:cs typeface="Calibri"/>
              </a:rPr>
              <a:t>Erschließungsdatenbank</a:t>
            </a:r>
            <a:endParaRPr b="1">
              <a:solidFill>
                <a:srgbClr val="365F91"/>
              </a:solidFill>
              <a:latin typeface="Calibri"/>
              <a:ea typeface="Calibri"/>
              <a:cs typeface="Calibri"/>
            </a:endParaRPr>
          </a:p>
        </p:txBody>
      </p:sp>
      <p:sp>
        <p:nvSpPr>
          <p:cNvPr id="370" name="Google Shape;370;p48"/>
          <p:cNvSpPr txBox="1"/>
          <p:nvPr/>
        </p:nvSpPr>
        <p:spPr bwMode="auto">
          <a:xfrm>
            <a:off x="6021088" y="1193625"/>
            <a:ext cx="1818300" cy="10467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a:solidFill>
                  <a:srgbClr val="365F91"/>
                </a:solidFill>
                <a:latin typeface="Calibri"/>
                <a:ea typeface="Calibri"/>
                <a:cs typeface="Calibri"/>
              </a:rPr>
              <a:t>Reduktion</a:t>
            </a:r>
            <a:endParaRPr>
              <a:solidFill>
                <a:srgbClr val="365F91"/>
              </a:solidFill>
              <a:latin typeface="Calibri"/>
              <a:ea typeface="Calibri"/>
              <a:cs typeface="Calibri"/>
            </a:endParaRPr>
          </a:p>
          <a:p>
            <a:pPr marL="0" lvl="0" indent="0" algn="l">
              <a:spcBef>
                <a:spcPts val="0"/>
              </a:spcBef>
              <a:spcAft>
                <a:spcPts val="0"/>
              </a:spcAft>
              <a:buNone/>
              <a:defRPr/>
            </a:pPr>
            <a:r>
              <a:rPr lang="de">
                <a:solidFill>
                  <a:srgbClr val="365F91"/>
                </a:solidFill>
                <a:latin typeface="Calibri"/>
                <a:ea typeface="Calibri"/>
                <a:cs typeface="Calibri"/>
              </a:rPr>
              <a:t>Formatierung</a:t>
            </a:r>
            <a:endParaRPr>
              <a:solidFill>
                <a:srgbClr val="365F91"/>
              </a:solidFill>
              <a:latin typeface="Calibri"/>
              <a:ea typeface="Calibri"/>
              <a:cs typeface="Calibri"/>
            </a:endParaRPr>
          </a:p>
          <a:p>
            <a:pPr marL="0" lvl="0" indent="0" algn="l">
              <a:spcBef>
                <a:spcPts val="0"/>
              </a:spcBef>
              <a:spcAft>
                <a:spcPts val="0"/>
              </a:spcAft>
              <a:buNone/>
              <a:defRPr/>
            </a:pPr>
            <a:r>
              <a:rPr lang="de">
                <a:solidFill>
                  <a:srgbClr val="365F91"/>
                </a:solidFill>
                <a:latin typeface="Calibri"/>
                <a:ea typeface="Calibri"/>
                <a:cs typeface="Calibri"/>
              </a:rPr>
              <a:t>Synthese</a:t>
            </a:r>
            <a:endParaRPr>
              <a:solidFill>
                <a:srgbClr val="365F91"/>
              </a:solidFill>
              <a:latin typeface="Calibri"/>
              <a:ea typeface="Calibri"/>
              <a:cs typeface="Calibri"/>
            </a:endParaRPr>
          </a:p>
          <a:p>
            <a:pPr marL="0" lvl="0" indent="0" algn="l">
              <a:spcBef>
                <a:spcPts val="0"/>
              </a:spcBef>
              <a:spcAft>
                <a:spcPts val="0"/>
              </a:spcAft>
              <a:buNone/>
              <a:defRPr/>
            </a:pPr>
            <a:r>
              <a:rPr lang="de">
                <a:solidFill>
                  <a:srgbClr val="365F91"/>
                </a:solidFill>
                <a:latin typeface="Calibri"/>
                <a:ea typeface="Calibri"/>
                <a:cs typeface="Calibri"/>
              </a:rPr>
              <a:t>…</a:t>
            </a:r>
            <a:endParaRPr>
              <a:solidFill>
                <a:srgbClr val="365F91"/>
              </a:solidFill>
              <a:latin typeface="Calibri"/>
              <a:ea typeface="Calibri"/>
              <a:cs typeface="Calibri"/>
            </a:endParaRPr>
          </a:p>
        </p:txBody>
      </p:sp>
    </p:spTree>
    <p:extLst>
      <p:ext uri="{BB962C8B-B14F-4D97-AF65-F5344CB8AC3E}">
        <p14:creationId xmlns:p14="http://schemas.microsoft.com/office/powerpoint/2010/main" val="25645766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75" name="Google Shape;375;p49"/>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a:t>Fallbeispiel: sekundäre Datenhaltung Erschließungsdaten</a:t>
            </a:r>
            <a:endParaRPr/>
          </a:p>
        </p:txBody>
      </p:sp>
      <p:pic>
        <p:nvPicPr>
          <p:cNvPr id="376" name="Google Shape;376;p49"/>
          <p:cNvPicPr/>
          <p:nvPr/>
        </p:nvPicPr>
        <p:blipFill>
          <a:blip r:embed="rId2">
            <a:alphaModFix/>
          </a:blip>
          <a:stretch/>
        </p:blipFill>
        <p:spPr bwMode="auto">
          <a:xfrm>
            <a:off x="76200" y="791349"/>
            <a:ext cx="3177024" cy="2331051"/>
          </a:xfrm>
          <a:prstGeom prst="rect">
            <a:avLst/>
          </a:prstGeom>
          <a:noFill/>
          <a:ln>
            <a:noFill/>
          </a:ln>
        </p:spPr>
      </p:pic>
      <p:pic>
        <p:nvPicPr>
          <p:cNvPr id="377" name="Google Shape;377;p49"/>
          <p:cNvPicPr/>
          <p:nvPr/>
        </p:nvPicPr>
        <p:blipFill>
          <a:blip r:embed="rId3">
            <a:alphaModFix/>
          </a:blip>
          <a:stretch/>
        </p:blipFill>
        <p:spPr bwMode="auto">
          <a:xfrm>
            <a:off x="4571998" y="603263"/>
            <a:ext cx="4494576" cy="4179526"/>
          </a:xfrm>
          <a:prstGeom prst="rect">
            <a:avLst/>
          </a:prstGeom>
          <a:noFill/>
          <a:ln>
            <a:noFill/>
          </a:ln>
        </p:spPr>
      </p:pic>
      <p:cxnSp>
        <p:nvCxnSpPr>
          <p:cNvPr id="378" name="Google Shape;378;p49"/>
          <p:cNvCxnSpPr>
            <a:cxnSpLocks/>
          </p:cNvCxnSpPr>
          <p:nvPr/>
        </p:nvCxnSpPr>
        <p:spPr bwMode="auto">
          <a:xfrm>
            <a:off x="3530625" y="1951850"/>
            <a:ext cx="727799" cy="0"/>
          </a:xfrm>
          <a:prstGeom prst="straightConnector1">
            <a:avLst/>
          </a:prstGeom>
          <a:noFill/>
          <a:ln w="9525" cap="flat" cmpd="sng">
            <a:solidFill>
              <a:srgbClr val="FF0000"/>
            </a:solidFill>
            <a:prstDash val="solid"/>
            <a:round/>
            <a:headEnd type="none" w="med" len="med"/>
            <a:tailEnd type="triangle" w="med" len="med"/>
          </a:ln>
        </p:spPr>
      </p:cxnSp>
      <p:sp>
        <p:nvSpPr>
          <p:cNvPr id="379" name="Google Shape;379;p49"/>
          <p:cNvSpPr txBox="1"/>
          <p:nvPr/>
        </p:nvSpPr>
        <p:spPr bwMode="auto">
          <a:xfrm>
            <a:off x="354055" y="3165425"/>
            <a:ext cx="39339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Ingest in Erschließungsdatenbank</a:t>
            </a:r>
            <a:br>
              <a:rPr lang="de" b="1">
                <a:solidFill>
                  <a:srgbClr val="365F91"/>
                </a:solidFill>
                <a:latin typeface="Calibri"/>
                <a:ea typeface="Calibri"/>
                <a:cs typeface="Calibri"/>
              </a:rPr>
            </a:br>
            <a:r>
              <a:rPr lang="de" b="1">
                <a:solidFill>
                  <a:srgbClr val="365F91"/>
                </a:solidFill>
                <a:latin typeface="Calibri"/>
                <a:ea typeface="Calibri"/>
                <a:cs typeface="Calibri"/>
              </a:rPr>
              <a:t>(generisches CMS Directus)</a:t>
            </a:r>
            <a:endParaRPr b="1">
              <a:solidFill>
                <a:srgbClr val="365F91"/>
              </a:solidFill>
              <a:latin typeface="Calibri"/>
              <a:ea typeface="Calibri"/>
              <a:cs typeface="Calibri"/>
            </a:endParaRPr>
          </a:p>
        </p:txBody>
      </p:sp>
      <p:sp>
        <p:nvSpPr>
          <p:cNvPr id="380" name="Google Shape;380;p49"/>
          <p:cNvSpPr txBox="1"/>
          <p:nvPr/>
        </p:nvSpPr>
        <p:spPr bwMode="auto">
          <a:xfrm>
            <a:off x="358988" y="3736100"/>
            <a:ext cx="18183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a:solidFill>
                  <a:srgbClr val="365F91"/>
                </a:solidFill>
                <a:latin typeface="Calibri"/>
                <a:ea typeface="Calibri"/>
                <a:cs typeface="Calibri"/>
              </a:rPr>
              <a:t>mehrstufig</a:t>
            </a:r>
            <a:endParaRPr>
              <a:solidFill>
                <a:srgbClr val="365F91"/>
              </a:solidFill>
              <a:latin typeface="Calibri"/>
              <a:ea typeface="Calibri"/>
              <a:cs typeface="Calibri"/>
            </a:endParaRPr>
          </a:p>
          <a:p>
            <a:pPr marL="0" lvl="0" indent="0" algn="l">
              <a:spcBef>
                <a:spcPts val="0"/>
              </a:spcBef>
              <a:spcAft>
                <a:spcPts val="0"/>
              </a:spcAft>
              <a:buNone/>
              <a:defRPr/>
            </a:pPr>
            <a:r>
              <a:rPr lang="de">
                <a:solidFill>
                  <a:srgbClr val="365F91"/>
                </a:solidFill>
                <a:latin typeface="Calibri"/>
                <a:ea typeface="Calibri"/>
                <a:cs typeface="Calibri"/>
              </a:rPr>
              <a:t>inkrementell</a:t>
            </a:r>
            <a:endParaRPr>
              <a:solidFill>
                <a:srgbClr val="365F91"/>
              </a:solidFill>
              <a:latin typeface="Calibri"/>
              <a:ea typeface="Calibri"/>
              <a:cs typeface="Calibri"/>
            </a:endParaRPr>
          </a:p>
        </p:txBody>
      </p:sp>
    </p:spTree>
    <p:extLst>
      <p:ext uri="{BB962C8B-B14F-4D97-AF65-F5344CB8AC3E}">
        <p14:creationId xmlns:p14="http://schemas.microsoft.com/office/powerpoint/2010/main" val="1747563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85" name="Google Shape;385;p50"/>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a:t>Fallbeispiel: sekundäre Datenhaltung Erschließungsdaten</a:t>
            </a:r>
            <a:endParaRPr/>
          </a:p>
        </p:txBody>
      </p:sp>
      <p:pic>
        <p:nvPicPr>
          <p:cNvPr id="386" name="Google Shape;386;p50"/>
          <p:cNvPicPr/>
          <p:nvPr/>
        </p:nvPicPr>
        <p:blipFill>
          <a:blip r:embed="rId2">
            <a:alphaModFix/>
          </a:blip>
          <a:stretch/>
        </p:blipFill>
        <p:spPr bwMode="auto">
          <a:xfrm>
            <a:off x="76198" y="603263"/>
            <a:ext cx="4494576" cy="4179526"/>
          </a:xfrm>
          <a:prstGeom prst="rect">
            <a:avLst/>
          </a:prstGeom>
          <a:noFill/>
          <a:ln>
            <a:noFill/>
          </a:ln>
        </p:spPr>
      </p:pic>
      <p:pic>
        <p:nvPicPr>
          <p:cNvPr id="387" name="Google Shape;387;p50"/>
          <p:cNvPicPr/>
          <p:nvPr/>
        </p:nvPicPr>
        <p:blipFill rotWithShape="1">
          <a:blip r:embed="rId3">
            <a:alphaModFix/>
          </a:blip>
          <a:srcRect r="19996"/>
          <a:stretch/>
        </p:blipFill>
        <p:spPr bwMode="auto">
          <a:xfrm>
            <a:off x="5856475" y="562225"/>
            <a:ext cx="3287525" cy="4179526"/>
          </a:xfrm>
          <a:prstGeom prst="rect">
            <a:avLst/>
          </a:prstGeom>
          <a:noFill/>
          <a:ln>
            <a:noFill/>
          </a:ln>
        </p:spPr>
      </p:pic>
      <p:cxnSp>
        <p:nvCxnSpPr>
          <p:cNvPr id="388" name="Google Shape;388;p50"/>
          <p:cNvCxnSpPr>
            <a:cxnSpLocks/>
          </p:cNvCxnSpPr>
          <p:nvPr/>
        </p:nvCxnSpPr>
        <p:spPr bwMode="auto">
          <a:xfrm flipH="1">
            <a:off x="4376325" y="2345225"/>
            <a:ext cx="1681800" cy="9900"/>
          </a:xfrm>
          <a:prstGeom prst="straightConnector1">
            <a:avLst/>
          </a:prstGeom>
          <a:noFill/>
          <a:ln w="9525" cap="flat" cmpd="sng">
            <a:solidFill>
              <a:srgbClr val="FF0000"/>
            </a:solidFill>
            <a:prstDash val="solid"/>
            <a:miter lim="800000"/>
            <a:headEnd type="oval" w="lg" len="lg"/>
            <a:tailEnd type="oval" w="lg" len="lg"/>
          </a:ln>
        </p:spPr>
      </p:cxnSp>
      <p:sp>
        <p:nvSpPr>
          <p:cNvPr id="389" name="Google Shape;389;p50"/>
          <p:cNvSpPr txBox="1"/>
          <p:nvPr/>
        </p:nvSpPr>
        <p:spPr bwMode="auto">
          <a:xfrm>
            <a:off x="4570775" y="2453750"/>
            <a:ext cx="1425900" cy="1908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Verknüpfung über</a:t>
            </a:r>
            <a:endParaRPr b="1">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Abstraktions-</a:t>
            </a:r>
            <a:br>
              <a:rPr lang="de" b="1">
                <a:solidFill>
                  <a:srgbClr val="365F91"/>
                </a:solidFill>
                <a:latin typeface="Calibri"/>
                <a:ea typeface="Calibri"/>
                <a:cs typeface="Calibri"/>
              </a:rPr>
            </a:br>
            <a:r>
              <a:rPr lang="de" b="1">
                <a:solidFill>
                  <a:srgbClr val="365F91"/>
                </a:solidFill>
                <a:latin typeface="Calibri"/>
                <a:ea typeface="Calibri"/>
                <a:cs typeface="Calibri"/>
              </a:rPr>
              <a:t>Ebene</a:t>
            </a:r>
            <a:br>
              <a:rPr lang="de" b="1">
                <a:solidFill>
                  <a:srgbClr val="365F91"/>
                </a:solidFill>
                <a:latin typeface="Calibri"/>
                <a:ea typeface="Calibri"/>
                <a:cs typeface="Calibri"/>
              </a:rPr>
            </a:br>
            <a:r>
              <a:rPr lang="de" b="1">
                <a:solidFill>
                  <a:srgbClr val="365F91"/>
                </a:solidFill>
                <a:latin typeface="Calibri"/>
                <a:ea typeface="Calibri"/>
                <a:cs typeface="Calibri"/>
              </a:rPr>
              <a:t>mit</a:t>
            </a:r>
            <a:endParaRPr b="1">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Primär-</a:t>
            </a:r>
            <a:br>
              <a:rPr lang="de" b="1">
                <a:solidFill>
                  <a:srgbClr val="365F91"/>
                </a:solidFill>
                <a:latin typeface="Calibri"/>
                <a:ea typeface="Calibri"/>
                <a:cs typeface="Calibri"/>
              </a:rPr>
            </a:br>
            <a:r>
              <a:rPr lang="de" b="1">
                <a:solidFill>
                  <a:srgbClr val="365F91"/>
                </a:solidFill>
                <a:latin typeface="Calibri"/>
                <a:ea typeface="Calibri"/>
                <a:cs typeface="Calibri"/>
              </a:rPr>
              <a:t>Objekten</a:t>
            </a:r>
            <a:endParaRPr b="1">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(Lehrbildern)</a:t>
            </a:r>
            <a:endParaRPr b="1">
              <a:solidFill>
                <a:srgbClr val="365F91"/>
              </a:solidFill>
              <a:latin typeface="Calibri"/>
              <a:ea typeface="Calibri"/>
              <a:cs typeface="Calibri"/>
            </a:endParaRPr>
          </a:p>
        </p:txBody>
      </p:sp>
    </p:spTree>
    <p:extLst>
      <p:ext uri="{BB962C8B-B14F-4D97-AF65-F5344CB8AC3E}">
        <p14:creationId xmlns:p14="http://schemas.microsoft.com/office/powerpoint/2010/main" val="39428479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94" name="Google Shape;394;p51"/>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dirty="0"/>
              <a:t>Fallbeispiel: Erschließungs-Frontend und Primärdatenbanken</a:t>
            </a:r>
            <a:endParaRPr dirty="0"/>
          </a:p>
        </p:txBody>
      </p:sp>
      <p:pic>
        <p:nvPicPr>
          <p:cNvPr id="395" name="Google Shape;395;p51"/>
          <p:cNvPicPr/>
          <p:nvPr/>
        </p:nvPicPr>
        <p:blipFill>
          <a:blip r:embed="rId2">
            <a:alphaModFix/>
          </a:blip>
          <a:stretch/>
        </p:blipFill>
        <p:spPr bwMode="auto">
          <a:xfrm>
            <a:off x="152400" y="600750"/>
            <a:ext cx="5599977" cy="4026099"/>
          </a:xfrm>
          <a:prstGeom prst="rect">
            <a:avLst/>
          </a:prstGeom>
          <a:noFill/>
          <a:ln>
            <a:noFill/>
          </a:ln>
        </p:spPr>
      </p:pic>
      <p:pic>
        <p:nvPicPr>
          <p:cNvPr id="396" name="Google Shape;396;p51"/>
          <p:cNvPicPr/>
          <p:nvPr/>
        </p:nvPicPr>
        <p:blipFill>
          <a:blip r:embed="rId3">
            <a:alphaModFix/>
          </a:blip>
          <a:srcRect t="7997" b="5542"/>
          <a:stretch/>
        </p:blipFill>
        <p:spPr bwMode="auto">
          <a:xfrm>
            <a:off x="2432000" y="1696150"/>
            <a:ext cx="3520701" cy="2871700"/>
          </a:xfrm>
          <a:prstGeom prst="rect">
            <a:avLst/>
          </a:prstGeom>
          <a:noFill/>
          <a:ln>
            <a:noFill/>
          </a:ln>
        </p:spPr>
      </p:pic>
      <p:cxnSp>
        <p:nvCxnSpPr>
          <p:cNvPr id="397" name="Google Shape;397;p51"/>
          <p:cNvCxnSpPr>
            <a:cxnSpLocks/>
          </p:cNvCxnSpPr>
          <p:nvPr/>
        </p:nvCxnSpPr>
        <p:spPr bwMode="auto">
          <a:xfrm rot="10800000">
            <a:off x="3383250" y="4174574"/>
            <a:ext cx="2910900" cy="344100"/>
          </a:xfrm>
          <a:prstGeom prst="straightConnector1">
            <a:avLst/>
          </a:prstGeom>
          <a:noFill/>
          <a:ln w="9525" cap="flat" cmpd="sng">
            <a:solidFill>
              <a:srgbClr val="FF0000"/>
            </a:solidFill>
            <a:prstDash val="solid"/>
            <a:miter lim="800000"/>
            <a:headEnd type="oval" w="lg" len="lg"/>
            <a:tailEnd type="oval" w="lg" len="lg"/>
          </a:ln>
        </p:spPr>
      </p:cxnSp>
      <p:pic>
        <p:nvPicPr>
          <p:cNvPr id="398" name="Google Shape;398;p51"/>
          <p:cNvPicPr/>
          <p:nvPr/>
        </p:nvPicPr>
        <p:blipFill>
          <a:blip r:embed="rId4">
            <a:alphaModFix/>
          </a:blip>
          <a:stretch/>
        </p:blipFill>
        <p:spPr bwMode="auto">
          <a:xfrm>
            <a:off x="6338774" y="2940950"/>
            <a:ext cx="2662676" cy="1852649"/>
          </a:xfrm>
          <a:prstGeom prst="rect">
            <a:avLst/>
          </a:prstGeom>
          <a:noFill/>
          <a:ln>
            <a:noFill/>
          </a:ln>
        </p:spPr>
      </p:pic>
      <p:sp>
        <p:nvSpPr>
          <p:cNvPr id="399" name="Google Shape;399;p51"/>
          <p:cNvSpPr txBox="1"/>
          <p:nvPr/>
        </p:nvSpPr>
        <p:spPr bwMode="auto">
          <a:xfrm>
            <a:off x="6392481" y="2071363"/>
            <a:ext cx="1818300" cy="831299"/>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b="1">
                <a:solidFill>
                  <a:srgbClr val="365F91"/>
                </a:solidFill>
                <a:latin typeface="Calibri"/>
                <a:ea typeface="Calibri"/>
                <a:cs typeface="Calibri"/>
              </a:rPr>
              <a:t>Verlinkung Objekt in Primärdatenbank</a:t>
            </a:r>
            <a:endParaRPr b="1">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(hier: ResourceSpace)</a:t>
            </a:r>
            <a:endParaRPr b="1">
              <a:solidFill>
                <a:srgbClr val="365F91"/>
              </a:solidFill>
              <a:latin typeface="Calibri"/>
              <a:ea typeface="Calibri"/>
              <a:cs typeface="Calibri"/>
            </a:endParaRPr>
          </a:p>
        </p:txBody>
      </p:sp>
      <p:cxnSp>
        <p:nvCxnSpPr>
          <p:cNvPr id="400" name="Google Shape;400;p51"/>
          <p:cNvCxnSpPr>
            <a:cxnSpLocks/>
            <a:stCxn id="401" idx="1"/>
          </p:cNvCxnSpPr>
          <p:nvPr/>
        </p:nvCxnSpPr>
        <p:spPr bwMode="auto">
          <a:xfrm flipH="1">
            <a:off x="3088031" y="908538"/>
            <a:ext cx="3447000" cy="2469300"/>
          </a:xfrm>
          <a:prstGeom prst="straightConnector1">
            <a:avLst/>
          </a:prstGeom>
          <a:noFill/>
          <a:ln w="9525" cap="flat" cmpd="sng">
            <a:solidFill>
              <a:srgbClr val="FF0000"/>
            </a:solidFill>
            <a:prstDash val="solid"/>
            <a:miter lim="800000"/>
            <a:headEnd type="oval" w="lg" len="lg"/>
            <a:tailEnd type="oval" w="lg" len="lg"/>
          </a:ln>
        </p:spPr>
      </p:cxnSp>
      <p:cxnSp>
        <p:nvCxnSpPr>
          <p:cNvPr id="402" name="Google Shape;402;p51"/>
          <p:cNvCxnSpPr>
            <a:cxnSpLocks/>
            <a:stCxn id="403" idx="1"/>
          </p:cNvCxnSpPr>
          <p:nvPr/>
        </p:nvCxnSpPr>
        <p:spPr bwMode="auto">
          <a:xfrm flipH="1">
            <a:off x="5231822" y="1670550"/>
            <a:ext cx="1303200" cy="1697400"/>
          </a:xfrm>
          <a:prstGeom prst="straightConnector1">
            <a:avLst/>
          </a:prstGeom>
          <a:noFill/>
          <a:ln w="9525" cap="flat" cmpd="sng">
            <a:solidFill>
              <a:srgbClr val="FF0000"/>
            </a:solidFill>
            <a:prstDash val="solid"/>
            <a:miter lim="800000"/>
            <a:headEnd type="oval" w="lg" len="lg"/>
            <a:tailEnd type="oval" w="lg" len="lg"/>
          </a:ln>
        </p:spPr>
      </p:cxnSp>
      <p:sp>
        <p:nvSpPr>
          <p:cNvPr id="401" name="Google Shape;401;p51"/>
          <p:cNvSpPr txBox="1"/>
          <p:nvPr/>
        </p:nvSpPr>
        <p:spPr bwMode="auto">
          <a:xfrm>
            <a:off x="6535031" y="600738"/>
            <a:ext cx="18183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a:solidFill>
                  <a:srgbClr val="365F91"/>
                </a:solidFill>
                <a:latin typeface="Calibri"/>
                <a:ea typeface="Calibri"/>
                <a:cs typeface="Calibri"/>
              </a:rPr>
              <a:t>direkte Verknüpfung:</a:t>
            </a:r>
            <a:endParaRPr>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die </a:t>
            </a:r>
            <a:r>
              <a:rPr lang="de">
                <a:solidFill>
                  <a:srgbClr val="365F91"/>
                </a:solidFill>
                <a:latin typeface="Calibri"/>
                <a:ea typeface="Calibri"/>
                <a:cs typeface="Calibri"/>
              </a:rPr>
              <a:t>Kathedrale</a:t>
            </a:r>
            <a:endParaRPr>
              <a:solidFill>
                <a:srgbClr val="365F91"/>
              </a:solidFill>
              <a:latin typeface="Calibri"/>
              <a:ea typeface="Calibri"/>
              <a:cs typeface="Calibri"/>
            </a:endParaRPr>
          </a:p>
        </p:txBody>
      </p:sp>
      <p:sp>
        <p:nvSpPr>
          <p:cNvPr id="403" name="Google Shape;403;p51"/>
          <p:cNvSpPr txBox="1"/>
          <p:nvPr/>
        </p:nvSpPr>
        <p:spPr bwMode="auto">
          <a:xfrm>
            <a:off x="6535022" y="1362750"/>
            <a:ext cx="2552100" cy="615600"/>
          </a:xfrm>
          <a:prstGeom prst="rect">
            <a:avLst/>
          </a:prstGeom>
          <a:noFill/>
          <a:ln>
            <a:noFill/>
          </a:ln>
        </p:spPr>
        <p:txBody>
          <a:bodyPr spcFirstLastPara="1" wrap="square" lIns="91425" tIns="91425" rIns="91425" bIns="91425" anchor="t" anchorCtr="0">
            <a:spAutoFit/>
          </a:bodyPr>
          <a:lstStyle/>
          <a:p>
            <a:pPr marL="0" lvl="0" indent="0" algn="l">
              <a:spcBef>
                <a:spcPts val="0"/>
              </a:spcBef>
              <a:spcAft>
                <a:spcPts val="0"/>
              </a:spcAft>
              <a:buNone/>
              <a:defRPr/>
            </a:pPr>
            <a:r>
              <a:rPr lang="de">
                <a:solidFill>
                  <a:srgbClr val="365F91"/>
                </a:solidFill>
                <a:latin typeface="Calibri"/>
                <a:ea typeface="Calibri"/>
                <a:cs typeface="Calibri"/>
              </a:rPr>
              <a:t>indirekte Verknüpfung:</a:t>
            </a:r>
            <a:endParaRPr>
              <a:solidFill>
                <a:srgbClr val="365F91"/>
              </a:solidFill>
              <a:latin typeface="Calibri"/>
              <a:ea typeface="Calibri"/>
              <a:cs typeface="Calibri"/>
            </a:endParaRPr>
          </a:p>
          <a:p>
            <a:pPr marL="0" lvl="0" indent="0" algn="l">
              <a:spcBef>
                <a:spcPts val="0"/>
              </a:spcBef>
              <a:spcAft>
                <a:spcPts val="0"/>
              </a:spcAft>
              <a:buNone/>
              <a:defRPr/>
            </a:pPr>
            <a:r>
              <a:rPr lang="de" b="1">
                <a:solidFill>
                  <a:srgbClr val="365F91"/>
                </a:solidFill>
                <a:latin typeface="Calibri"/>
                <a:ea typeface="Calibri"/>
                <a:cs typeface="Calibri"/>
              </a:rPr>
              <a:t>in der </a:t>
            </a:r>
            <a:r>
              <a:rPr lang="de">
                <a:solidFill>
                  <a:srgbClr val="365F91"/>
                </a:solidFill>
                <a:latin typeface="Calibri"/>
                <a:ea typeface="Calibri"/>
                <a:cs typeface="Calibri"/>
              </a:rPr>
              <a:t>Kathedrale</a:t>
            </a:r>
            <a:endParaRPr>
              <a:solidFill>
                <a:srgbClr val="365F91"/>
              </a:solidFill>
              <a:latin typeface="Calibri"/>
              <a:ea typeface="Calibri"/>
              <a:cs typeface="Calibri"/>
            </a:endParaRPr>
          </a:p>
        </p:txBody>
      </p:sp>
    </p:spTree>
    <p:extLst>
      <p:ext uri="{BB962C8B-B14F-4D97-AF65-F5344CB8AC3E}">
        <p14:creationId xmlns:p14="http://schemas.microsoft.com/office/powerpoint/2010/main" val="18095830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08" name="Google Shape;408;p52"/>
          <p:cNvSpPr txBox="1">
            <a:spLocks noGrp="1"/>
          </p:cNvSpPr>
          <p:nvPr>
            <p:ph type="title"/>
          </p:nvPr>
        </p:nvSpPr>
        <p:spPr bwMode="auto">
          <a:xfrm>
            <a:off x="76201" y="171450"/>
            <a:ext cx="9179100" cy="276900"/>
          </a:xfrm>
          <a:prstGeom prst="rect">
            <a:avLst/>
          </a:prstGeom>
        </p:spPr>
        <p:txBody>
          <a:bodyPr spcFirstLastPara="1" wrap="square" lIns="0" tIns="0" rIns="0" bIns="0" anchor="ctr" anchorCtr="0">
            <a:normAutofit/>
          </a:bodyPr>
          <a:lstStyle/>
          <a:p>
            <a:pPr marL="0" lvl="0" indent="0" algn="l">
              <a:spcBef>
                <a:spcPts val="0"/>
              </a:spcBef>
              <a:spcAft>
                <a:spcPts val="0"/>
              </a:spcAft>
              <a:buNone/>
              <a:defRPr/>
            </a:pPr>
            <a:r>
              <a:rPr lang="de"/>
              <a:t>Fallbeispiel: Fazit</a:t>
            </a:r>
            <a:endParaRPr/>
          </a:p>
        </p:txBody>
      </p:sp>
      <p:sp>
        <p:nvSpPr>
          <p:cNvPr id="409" name="Google Shape;409;p52"/>
          <p:cNvSpPr txBox="1"/>
          <p:nvPr/>
        </p:nvSpPr>
        <p:spPr bwMode="auto">
          <a:xfrm>
            <a:off x="580500" y="1430250"/>
            <a:ext cx="8170500" cy="1028100"/>
          </a:xfrm>
          <a:prstGeom prst="rect">
            <a:avLst/>
          </a:prstGeom>
          <a:noFill/>
          <a:ln>
            <a:noFill/>
          </a:ln>
        </p:spPr>
        <p:txBody>
          <a:bodyPr spcFirstLastPara="1" wrap="square" lIns="68575" tIns="34275" rIns="68575" bIns="34275" anchor="t" anchorCtr="0">
            <a:spAutoFit/>
          </a:bodyPr>
          <a:lstStyle/>
          <a:p>
            <a:pPr marL="457200" marR="0" lvl="0" indent="-317500" algn="l">
              <a:lnSpc>
                <a:spcPct val="114999"/>
              </a:lnSpc>
              <a:spcBef>
                <a:spcPts val="600"/>
              </a:spcBef>
              <a:spcAft>
                <a:spcPts val="0"/>
              </a:spcAft>
              <a:buClr>
                <a:srgbClr val="365F91"/>
              </a:buClr>
              <a:buSzPts val="1400"/>
              <a:buFont typeface="Calibri"/>
              <a:buChar char="●"/>
              <a:defRPr/>
            </a:pPr>
            <a:r>
              <a:rPr lang="de">
                <a:solidFill>
                  <a:srgbClr val="365F91"/>
                </a:solidFill>
                <a:latin typeface="Calibri"/>
                <a:ea typeface="Calibri"/>
                <a:cs typeface="Calibri"/>
              </a:rPr>
              <a:t>Komplexität wird weniger reduziert als zentralisiert und externalisiert</a:t>
            </a:r>
            <a:endParaRPr>
              <a:solidFill>
                <a:srgbClr val="365F91"/>
              </a:solidFill>
              <a:latin typeface="Calibri"/>
              <a:ea typeface="Calibri"/>
              <a:cs typeface="Calibri"/>
            </a:endParaRPr>
          </a:p>
          <a:p>
            <a:pPr marL="457200" marR="0" lvl="0" indent="-317500" algn="l">
              <a:lnSpc>
                <a:spcPct val="114999"/>
              </a:lnSpc>
              <a:spcBef>
                <a:spcPts val="0"/>
              </a:spcBef>
              <a:spcAft>
                <a:spcPts val="0"/>
              </a:spcAft>
              <a:buClr>
                <a:srgbClr val="365F91"/>
              </a:buClr>
              <a:buSzPts val="1400"/>
              <a:buFont typeface="Calibri"/>
              <a:buChar char="●"/>
              <a:defRPr/>
            </a:pPr>
            <a:r>
              <a:rPr lang="de">
                <a:solidFill>
                  <a:srgbClr val="365F91"/>
                </a:solidFill>
                <a:latin typeface="Calibri"/>
                <a:ea typeface="Calibri"/>
                <a:cs typeface="Calibri"/>
              </a:rPr>
              <a:t>damit nachnutzbar und kollaborativ ausbaufähig</a:t>
            </a:r>
            <a:endParaRPr>
              <a:solidFill>
                <a:srgbClr val="365F91"/>
              </a:solidFill>
              <a:latin typeface="Calibri"/>
              <a:ea typeface="Calibri"/>
              <a:cs typeface="Calibri"/>
            </a:endParaRPr>
          </a:p>
          <a:p>
            <a:pPr marL="457200" marR="0" lvl="0" indent="-317500" algn="l">
              <a:lnSpc>
                <a:spcPct val="114999"/>
              </a:lnSpc>
              <a:spcBef>
                <a:spcPts val="0"/>
              </a:spcBef>
              <a:spcAft>
                <a:spcPts val="0"/>
              </a:spcAft>
              <a:buClr>
                <a:srgbClr val="365F91"/>
              </a:buClr>
              <a:buSzPts val="1400"/>
              <a:buFont typeface="Calibri"/>
              <a:buChar char="●"/>
              <a:defRPr/>
            </a:pPr>
            <a:r>
              <a:rPr lang="de">
                <a:solidFill>
                  <a:srgbClr val="365F91"/>
                </a:solidFill>
                <a:latin typeface="Calibri"/>
                <a:ea typeface="Calibri"/>
                <a:cs typeface="Calibri"/>
              </a:rPr>
              <a:t>differenziertes Bild der Herausforderungen</a:t>
            </a:r>
            <a:endParaRPr>
              <a:solidFill>
                <a:srgbClr val="365F91"/>
              </a:solidFill>
              <a:latin typeface="Calibri"/>
              <a:ea typeface="Calibri"/>
              <a:cs typeface="Calibri"/>
            </a:endParaRPr>
          </a:p>
          <a:p>
            <a:pPr marL="457200" marR="0" lvl="0" indent="-317500" algn="l">
              <a:lnSpc>
                <a:spcPct val="114999"/>
              </a:lnSpc>
              <a:spcBef>
                <a:spcPts val="0"/>
              </a:spcBef>
              <a:spcAft>
                <a:spcPts val="0"/>
              </a:spcAft>
              <a:buClr>
                <a:srgbClr val="365F91"/>
              </a:buClr>
              <a:buSzPts val="1400"/>
              <a:buFont typeface="Calibri"/>
              <a:buChar char="●"/>
              <a:defRPr/>
            </a:pPr>
            <a:r>
              <a:rPr lang="de">
                <a:solidFill>
                  <a:srgbClr val="365F91"/>
                </a:solidFill>
                <a:latin typeface="Calibri"/>
                <a:ea typeface="Calibri"/>
                <a:cs typeface="Calibri"/>
              </a:rPr>
              <a:t>Ansatz ist machbar, Herausforderungen nicht trivial</a:t>
            </a:r>
            <a:endParaRPr>
              <a:solidFill>
                <a:schemeClr val="dk1"/>
              </a:solidFill>
              <a:latin typeface="Calibri"/>
              <a:ea typeface="Calibri"/>
              <a:cs typeface="Calibri"/>
            </a:endParaRPr>
          </a:p>
        </p:txBody>
      </p:sp>
      <p:sp>
        <p:nvSpPr>
          <p:cNvPr id="410" name="Google Shape;410;p52"/>
          <p:cNvSpPr txBox="1"/>
          <p:nvPr/>
        </p:nvSpPr>
        <p:spPr bwMode="auto">
          <a:xfrm>
            <a:off x="706300" y="939825"/>
            <a:ext cx="6264000" cy="346200"/>
          </a:xfrm>
          <a:prstGeom prst="rect">
            <a:avLst/>
          </a:prstGeom>
          <a:noFill/>
          <a:ln>
            <a:noFill/>
          </a:ln>
        </p:spPr>
        <p:txBody>
          <a:bodyPr spcFirstLastPara="1" wrap="square" lIns="68575" tIns="34275" rIns="68575" bIns="34275" anchor="t" anchorCtr="0">
            <a:spAutoFit/>
          </a:bodyPr>
          <a:lstStyle/>
          <a:p>
            <a:pPr marL="0" marR="0" lvl="0" indent="0" algn="l">
              <a:lnSpc>
                <a:spcPct val="114999"/>
              </a:lnSpc>
              <a:spcBef>
                <a:spcPts val="0"/>
              </a:spcBef>
              <a:spcAft>
                <a:spcPts val="0"/>
              </a:spcAft>
              <a:buNone/>
              <a:defRPr/>
            </a:pPr>
            <a:r>
              <a:rPr lang="de" sz="1800" b="1">
                <a:solidFill>
                  <a:srgbClr val="365F91"/>
                </a:solidFill>
                <a:latin typeface="Calibri"/>
                <a:ea typeface="Calibri"/>
                <a:cs typeface="Calibri"/>
              </a:rPr>
              <a:t>Lessons learned</a:t>
            </a:r>
            <a:endParaRPr sz="1800">
              <a:solidFill>
                <a:srgbClr val="365F91"/>
              </a:solidFill>
              <a:latin typeface="Calibri"/>
              <a:ea typeface="Calibri"/>
              <a:cs typeface="Calibri"/>
            </a:endParaRPr>
          </a:p>
        </p:txBody>
      </p:sp>
      <p:sp>
        <p:nvSpPr>
          <p:cNvPr id="411" name="Google Shape;411;p52"/>
          <p:cNvSpPr txBox="1"/>
          <p:nvPr/>
        </p:nvSpPr>
        <p:spPr bwMode="auto">
          <a:xfrm>
            <a:off x="580500" y="3259050"/>
            <a:ext cx="8170500" cy="780300"/>
          </a:xfrm>
          <a:prstGeom prst="rect">
            <a:avLst/>
          </a:prstGeom>
          <a:noFill/>
          <a:ln>
            <a:noFill/>
          </a:ln>
        </p:spPr>
        <p:txBody>
          <a:bodyPr spcFirstLastPara="1" wrap="square" lIns="68575" tIns="34275" rIns="68575" bIns="34275" anchor="t" anchorCtr="0">
            <a:spAutoFit/>
          </a:bodyPr>
          <a:lstStyle/>
          <a:p>
            <a:pPr marL="457200" marR="0" lvl="0" indent="-317500" algn="l">
              <a:lnSpc>
                <a:spcPct val="114999"/>
              </a:lnSpc>
              <a:spcBef>
                <a:spcPts val="600"/>
              </a:spcBef>
              <a:spcAft>
                <a:spcPts val="0"/>
              </a:spcAft>
              <a:buClr>
                <a:srgbClr val="365F91"/>
              </a:buClr>
              <a:buSzPts val="1400"/>
              <a:buFont typeface="Calibri"/>
              <a:buChar char="●"/>
              <a:defRPr/>
            </a:pPr>
            <a:r>
              <a:rPr lang="de">
                <a:solidFill>
                  <a:srgbClr val="365F91"/>
                </a:solidFill>
                <a:latin typeface="Calibri"/>
                <a:ea typeface="Calibri"/>
                <a:cs typeface="Calibri"/>
              </a:rPr>
              <a:t>Anwendungsfall: Projekt Theater of Images</a:t>
            </a:r>
            <a:endParaRPr>
              <a:solidFill>
                <a:srgbClr val="365F91"/>
              </a:solidFill>
              <a:latin typeface="Calibri"/>
              <a:ea typeface="Calibri"/>
              <a:cs typeface="Calibri"/>
            </a:endParaRPr>
          </a:p>
          <a:p>
            <a:pPr marL="457200" marR="0" lvl="0" indent="-317500" algn="l">
              <a:lnSpc>
                <a:spcPct val="114999"/>
              </a:lnSpc>
              <a:spcBef>
                <a:spcPts val="0"/>
              </a:spcBef>
              <a:spcAft>
                <a:spcPts val="0"/>
              </a:spcAft>
              <a:buClr>
                <a:srgbClr val="365F91"/>
              </a:buClr>
              <a:buSzPts val="1400"/>
              <a:buFont typeface="Calibri"/>
              <a:buChar char="●"/>
              <a:defRPr/>
            </a:pPr>
            <a:r>
              <a:rPr lang="de">
                <a:solidFill>
                  <a:srgbClr val="365F91"/>
                </a:solidFill>
                <a:latin typeface="Calibri"/>
                <a:ea typeface="Calibri"/>
                <a:cs typeface="Calibri"/>
              </a:rPr>
              <a:t>besonders interessant bei thematisch orientierten Kooperationsprojekten</a:t>
            </a:r>
            <a:endParaRPr>
              <a:solidFill>
                <a:srgbClr val="365F91"/>
              </a:solidFill>
              <a:latin typeface="Calibri"/>
              <a:ea typeface="Calibri"/>
              <a:cs typeface="Calibri"/>
            </a:endParaRPr>
          </a:p>
          <a:p>
            <a:pPr marL="457200" marR="0" lvl="0" indent="-317500" algn="l">
              <a:lnSpc>
                <a:spcPct val="114999"/>
              </a:lnSpc>
              <a:spcBef>
                <a:spcPts val="0"/>
              </a:spcBef>
              <a:spcAft>
                <a:spcPts val="0"/>
              </a:spcAft>
              <a:buClr>
                <a:srgbClr val="365F91"/>
              </a:buClr>
              <a:buSzPts val="1400"/>
              <a:buFont typeface="Calibri"/>
              <a:buChar char="●"/>
              <a:defRPr/>
            </a:pPr>
            <a:r>
              <a:rPr lang="de">
                <a:solidFill>
                  <a:srgbClr val="365F91"/>
                </a:solidFill>
                <a:latin typeface="Calibri"/>
                <a:ea typeface="Calibri"/>
                <a:cs typeface="Calibri"/>
              </a:rPr>
              <a:t>Perspektive: Integration in Primärdatenbanken</a:t>
            </a:r>
            <a:endParaRPr>
              <a:solidFill>
                <a:schemeClr val="dk1"/>
              </a:solidFill>
              <a:latin typeface="Calibri"/>
              <a:ea typeface="Calibri"/>
              <a:cs typeface="Calibri"/>
            </a:endParaRPr>
          </a:p>
        </p:txBody>
      </p:sp>
      <p:sp>
        <p:nvSpPr>
          <p:cNvPr id="412" name="Google Shape;412;p52"/>
          <p:cNvSpPr txBox="1"/>
          <p:nvPr/>
        </p:nvSpPr>
        <p:spPr bwMode="auto">
          <a:xfrm>
            <a:off x="706300" y="2768625"/>
            <a:ext cx="6264000" cy="346200"/>
          </a:xfrm>
          <a:prstGeom prst="rect">
            <a:avLst/>
          </a:prstGeom>
          <a:noFill/>
          <a:ln>
            <a:noFill/>
          </a:ln>
        </p:spPr>
        <p:txBody>
          <a:bodyPr spcFirstLastPara="1" wrap="square" lIns="68575" tIns="34275" rIns="68575" bIns="34275" anchor="t" anchorCtr="0">
            <a:spAutoFit/>
          </a:bodyPr>
          <a:lstStyle/>
          <a:p>
            <a:pPr marL="0" marR="0" lvl="0" indent="0" algn="l">
              <a:lnSpc>
                <a:spcPct val="114999"/>
              </a:lnSpc>
              <a:spcBef>
                <a:spcPts val="0"/>
              </a:spcBef>
              <a:spcAft>
                <a:spcPts val="0"/>
              </a:spcAft>
              <a:buNone/>
              <a:defRPr/>
            </a:pPr>
            <a:r>
              <a:rPr lang="de" sz="1800" b="1">
                <a:solidFill>
                  <a:srgbClr val="365F91"/>
                </a:solidFill>
                <a:latin typeface="Calibri"/>
                <a:ea typeface="Calibri"/>
                <a:cs typeface="Calibri"/>
              </a:rPr>
              <a:t>Perspektiven, Anwendungsszenarien</a:t>
            </a:r>
            <a:endParaRPr sz="1800">
              <a:solidFill>
                <a:srgbClr val="365F91"/>
              </a:solidFill>
              <a:latin typeface="Calibri"/>
              <a:ea typeface="Calibri"/>
              <a:cs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40" name="Google Shape;240;p39"/>
          <p:cNvSpPr txBox="1">
            <a:spLocks noGrp="1"/>
          </p:cNvSpPr>
          <p:nvPr>
            <p:ph type="title"/>
          </p:nvPr>
        </p:nvSpPr>
        <p:spPr bwMode="auto">
          <a:xfrm>
            <a:off x="76201" y="171450"/>
            <a:ext cx="9179105" cy="276999"/>
          </a:xfrm>
          <a:prstGeom prst="rect">
            <a:avLst/>
          </a:prstGeom>
          <a:noFill/>
          <a:ln>
            <a:noFill/>
          </a:ln>
        </p:spPr>
        <p:txBody>
          <a:bodyPr spcFirstLastPara="1" wrap="square" lIns="0" tIns="0" rIns="0" bIns="0" anchor="ctr" anchorCtr="0">
            <a:normAutofit/>
          </a:bodyPr>
          <a:lstStyle/>
          <a:p>
            <a:pPr marL="0" lvl="0" indent="0" algn="l">
              <a:lnSpc>
                <a:spcPct val="90000"/>
              </a:lnSpc>
              <a:spcBef>
                <a:spcPts val="0"/>
              </a:spcBef>
              <a:spcAft>
                <a:spcPts val="0"/>
              </a:spcAft>
              <a:buClr>
                <a:srgbClr val="365F91"/>
              </a:buClr>
              <a:buSzPts val="1800"/>
              <a:buFont typeface="Calibri"/>
              <a:buNone/>
              <a:defRPr/>
            </a:pPr>
            <a:r>
              <a:rPr lang="de"/>
              <a:t>Fallbeispiel: Kunsthistorische Lehrbildsammlung der Humboldt-Universität</a:t>
            </a:r>
            <a:endParaRPr/>
          </a:p>
        </p:txBody>
      </p:sp>
      <p:sp>
        <p:nvSpPr>
          <p:cNvPr id="241" name="Google Shape;241;p39"/>
          <p:cNvSpPr txBox="1"/>
          <p:nvPr/>
        </p:nvSpPr>
        <p:spPr bwMode="auto">
          <a:xfrm>
            <a:off x="152400" y="1188324"/>
            <a:ext cx="4803000" cy="2948469"/>
          </a:xfrm>
          <a:prstGeom prst="rect">
            <a:avLst/>
          </a:prstGeom>
          <a:noFill/>
          <a:ln>
            <a:noFill/>
          </a:ln>
        </p:spPr>
        <p:txBody>
          <a:bodyPr spcFirstLastPara="1" wrap="square" lIns="68575" tIns="34275" rIns="68575" bIns="34275" anchor="t" anchorCtr="0">
            <a:spAutoFit/>
          </a:bodyPr>
          <a:lstStyle/>
          <a:p>
            <a:pPr marL="457200" marR="0" lvl="0" indent="-317500" algn="l">
              <a:lnSpc>
                <a:spcPct val="114999"/>
              </a:lnSpc>
              <a:spcBef>
                <a:spcPts val="0"/>
              </a:spcBef>
              <a:spcAft>
                <a:spcPts val="0"/>
              </a:spcAft>
              <a:buClr>
                <a:srgbClr val="365F91"/>
              </a:buClr>
              <a:buSzPts val="1400"/>
              <a:buFont typeface="Calibri"/>
              <a:buChar char="●"/>
              <a:defRPr/>
            </a:pPr>
            <a:r>
              <a:rPr lang="de" dirty="0">
                <a:solidFill>
                  <a:srgbClr val="365F91"/>
                </a:solidFill>
                <a:latin typeface="Calibri"/>
                <a:ea typeface="Calibri"/>
                <a:cs typeface="Calibri"/>
              </a:rPr>
              <a:t>Teil der Sammlungen der Humboldt-Universität</a:t>
            </a:r>
            <a:endParaRPr dirty="0">
              <a:solidFill>
                <a:srgbClr val="365F91"/>
              </a:solidFill>
              <a:latin typeface="Calibri"/>
              <a:ea typeface="Calibri"/>
              <a:cs typeface="Calibri"/>
            </a:endParaRPr>
          </a:p>
          <a:p>
            <a:pPr marL="457200" marR="0" lvl="0" indent="-317500" algn="l">
              <a:lnSpc>
                <a:spcPct val="114999"/>
              </a:lnSpc>
              <a:spcBef>
                <a:spcPts val="0"/>
              </a:spcBef>
              <a:spcAft>
                <a:spcPts val="0"/>
              </a:spcAft>
              <a:buClr>
                <a:srgbClr val="365F91"/>
              </a:buClr>
              <a:buSzPts val="1400"/>
              <a:buFont typeface="Calibri"/>
              <a:buChar char="●"/>
              <a:defRPr/>
            </a:pPr>
            <a:r>
              <a:rPr lang="de" dirty="0">
                <a:solidFill>
                  <a:srgbClr val="365F91"/>
                </a:solidFill>
                <a:latin typeface="Calibri"/>
                <a:ea typeface="Calibri"/>
                <a:cs typeface="Calibri"/>
              </a:rPr>
              <a:t>Fallbeispiel des Projekts Digitales Netzwerk Sammlungen der Berlin University Alliance</a:t>
            </a:r>
            <a:endParaRPr dirty="0">
              <a:solidFill>
                <a:srgbClr val="365F91"/>
              </a:solidFill>
              <a:latin typeface="Calibri"/>
              <a:ea typeface="Calibri"/>
              <a:cs typeface="Calibri"/>
            </a:endParaRPr>
          </a:p>
          <a:p>
            <a:pPr marL="457200" marR="0" lvl="0" indent="-317500" algn="l">
              <a:lnSpc>
                <a:spcPct val="114999"/>
              </a:lnSpc>
              <a:spcBef>
                <a:spcPts val="0"/>
              </a:spcBef>
              <a:spcAft>
                <a:spcPts val="0"/>
              </a:spcAft>
              <a:buClr>
                <a:srgbClr val="365F91"/>
              </a:buClr>
              <a:buSzPts val="1400"/>
              <a:buFont typeface="Calibri"/>
              <a:buChar char="●"/>
              <a:defRPr/>
            </a:pPr>
            <a:r>
              <a:rPr lang="de" dirty="0">
                <a:solidFill>
                  <a:srgbClr val="365F91"/>
                </a:solidFill>
                <a:latin typeface="Calibri"/>
                <a:ea typeface="Calibri"/>
                <a:cs typeface="Calibri"/>
              </a:rPr>
              <a:t>Gegenstand: k</a:t>
            </a:r>
            <a:r>
              <a:rPr lang="de" sz="1400" dirty="0">
                <a:solidFill>
                  <a:srgbClr val="365F91"/>
                </a:solidFill>
                <a:latin typeface="Calibri"/>
                <a:ea typeface="Calibri"/>
                <a:cs typeface="Calibri"/>
              </a:rPr>
              <a:t>unsthistorische Lehr</a:t>
            </a:r>
            <a:r>
              <a:rPr lang="de" dirty="0">
                <a:solidFill>
                  <a:srgbClr val="365F91"/>
                </a:solidFill>
                <a:latin typeface="Calibri"/>
                <a:ea typeface="Calibri"/>
                <a:cs typeface="Calibri"/>
              </a:rPr>
              <a:t>bilder</a:t>
            </a:r>
            <a:br>
              <a:rPr lang="de" dirty="0">
                <a:solidFill>
                  <a:srgbClr val="365F91"/>
                </a:solidFill>
                <a:latin typeface="Calibri"/>
                <a:ea typeface="Calibri"/>
                <a:cs typeface="Calibri"/>
              </a:rPr>
            </a:br>
            <a:r>
              <a:rPr lang="de" sz="1400" dirty="0">
                <a:solidFill>
                  <a:srgbClr val="365F91"/>
                </a:solidFill>
                <a:latin typeface="Calibri"/>
                <a:ea typeface="Calibri"/>
                <a:cs typeface="Calibri"/>
              </a:rPr>
              <a:t>(div. </a:t>
            </a:r>
            <a:r>
              <a:rPr lang="de" dirty="0">
                <a:solidFill>
                  <a:srgbClr val="365F91"/>
                </a:solidFill>
                <a:latin typeface="Calibri"/>
                <a:ea typeface="Calibri"/>
                <a:cs typeface="Calibri"/>
              </a:rPr>
              <a:t>a</a:t>
            </a:r>
            <a:r>
              <a:rPr lang="de" sz="1400" dirty="0">
                <a:solidFill>
                  <a:srgbClr val="365F91"/>
                </a:solidFill>
                <a:latin typeface="Calibri"/>
                <a:ea typeface="Calibri"/>
                <a:cs typeface="Calibri"/>
              </a:rPr>
              <a:t>naloge Bildformate: Großdias, 35mm-Dias, Fotoabzüge,</a:t>
            </a:r>
            <a:r>
              <a:rPr lang="de" sz="1400" u="none" strike="noStrike" dirty="0">
                <a:solidFill>
                  <a:srgbClr val="365F91"/>
                </a:solidFill>
                <a:latin typeface="Calibri"/>
                <a:ea typeface="Calibri"/>
                <a:cs typeface="Calibri"/>
              </a:rPr>
              <a:t> ca. 1890-2005).</a:t>
            </a:r>
            <a:endParaRPr sz="1100" dirty="0">
              <a:solidFill>
                <a:srgbClr val="365F91"/>
              </a:solidFill>
            </a:endParaRPr>
          </a:p>
          <a:p>
            <a:pPr marL="457200" marR="0" lvl="0" indent="-317500" algn="l">
              <a:lnSpc>
                <a:spcPct val="114999"/>
              </a:lnSpc>
              <a:spcBef>
                <a:spcPts val="0"/>
              </a:spcBef>
              <a:spcAft>
                <a:spcPts val="0"/>
              </a:spcAft>
              <a:buClr>
                <a:srgbClr val="365F91"/>
              </a:buClr>
              <a:buSzPts val="1400"/>
              <a:buFont typeface="Calibri"/>
              <a:buChar char="●"/>
              <a:defRPr/>
            </a:pPr>
            <a:r>
              <a:rPr lang="de" dirty="0">
                <a:solidFill>
                  <a:srgbClr val="365F91"/>
                </a:solidFill>
                <a:latin typeface="Calibri"/>
                <a:ea typeface="Calibri"/>
                <a:cs typeface="Calibri"/>
              </a:rPr>
              <a:t>Bildinhalte: </a:t>
            </a:r>
            <a:r>
              <a:rPr lang="de" sz="1400" u="none" strike="noStrike" dirty="0">
                <a:solidFill>
                  <a:srgbClr val="365F91"/>
                </a:solidFill>
                <a:latin typeface="Calibri"/>
                <a:ea typeface="Calibri"/>
                <a:cs typeface="Calibri"/>
              </a:rPr>
              <a:t>Abbildungen von Bau- und Kunstwerken von der Antike bis Mitte 20. Jh.</a:t>
            </a:r>
            <a:endParaRPr sz="1400" u="none" strike="noStrike" dirty="0">
              <a:solidFill>
                <a:srgbClr val="365F91"/>
              </a:solidFill>
              <a:latin typeface="Calibri"/>
              <a:ea typeface="Calibri"/>
              <a:cs typeface="Calibri"/>
            </a:endParaRPr>
          </a:p>
          <a:p>
            <a:pPr marL="457200" marR="0" lvl="0" indent="-317500" algn="l">
              <a:lnSpc>
                <a:spcPct val="114999"/>
              </a:lnSpc>
              <a:spcBef>
                <a:spcPts val="0"/>
              </a:spcBef>
              <a:spcAft>
                <a:spcPts val="0"/>
              </a:spcAft>
              <a:buClr>
                <a:srgbClr val="365F91"/>
              </a:buClr>
              <a:buSzPts val="1400"/>
              <a:buFont typeface="Calibri"/>
              <a:buChar char="●"/>
              <a:defRPr/>
            </a:pPr>
            <a:r>
              <a:rPr lang="de-DE" dirty="0">
                <a:solidFill>
                  <a:srgbClr val="365F91"/>
                </a:solidFill>
                <a:latin typeface="Calibri"/>
                <a:ea typeface="Calibri"/>
                <a:cs typeface="Calibri"/>
              </a:rPr>
              <a:t>Erschließung in DAM </a:t>
            </a:r>
            <a:r>
              <a:rPr lang="de" dirty="0">
                <a:solidFill>
                  <a:srgbClr val="365F91"/>
                </a:solidFill>
                <a:latin typeface="Calibri"/>
                <a:ea typeface="Calibri"/>
                <a:cs typeface="Calibri"/>
              </a:rPr>
              <a:t>ResourceSpace</a:t>
            </a:r>
            <a:endParaRPr dirty="0">
              <a:solidFill>
                <a:srgbClr val="365F91"/>
              </a:solidFill>
              <a:latin typeface="Calibri"/>
              <a:ea typeface="Calibri"/>
              <a:cs typeface="Calibri"/>
            </a:endParaRPr>
          </a:p>
          <a:p>
            <a:pPr marL="0" marR="0" lvl="0" indent="0" algn="l">
              <a:lnSpc>
                <a:spcPct val="114999"/>
              </a:lnSpc>
              <a:spcBef>
                <a:spcPts val="600"/>
              </a:spcBef>
              <a:spcAft>
                <a:spcPts val="0"/>
              </a:spcAft>
              <a:buNone/>
              <a:defRPr/>
            </a:pPr>
            <a:endParaRPr dirty="0">
              <a:solidFill>
                <a:srgbClr val="2F5496"/>
              </a:solidFill>
              <a:latin typeface="Calibri"/>
              <a:ea typeface="Calibri"/>
              <a:cs typeface="Calibri"/>
            </a:endParaRPr>
          </a:p>
          <a:p>
            <a:pPr marL="254000" marR="0" lvl="0" indent="-165100" algn="l">
              <a:lnSpc>
                <a:spcPct val="114999"/>
              </a:lnSpc>
              <a:spcBef>
                <a:spcPts val="600"/>
              </a:spcBef>
              <a:spcAft>
                <a:spcPts val="0"/>
              </a:spcAft>
              <a:buClr>
                <a:schemeClr val="dk1"/>
              </a:buClr>
              <a:buSzPts val="1400"/>
              <a:buFont typeface="Arial"/>
              <a:buNone/>
              <a:defRPr/>
            </a:pPr>
            <a:endParaRPr sz="1400" u="none" strike="noStrike" dirty="0">
              <a:solidFill>
                <a:srgbClr val="2F5496"/>
              </a:solidFill>
              <a:latin typeface="Calibri"/>
              <a:ea typeface="Calibri"/>
              <a:cs typeface="Calibri"/>
            </a:endParaRPr>
          </a:p>
        </p:txBody>
      </p:sp>
      <p:pic>
        <p:nvPicPr>
          <p:cNvPr id="242" name="Google Shape;242;p39"/>
          <p:cNvPicPr/>
          <p:nvPr/>
        </p:nvPicPr>
        <p:blipFill>
          <a:blip r:embed="rId2">
            <a:alphaModFix/>
          </a:blip>
          <a:srcRect l="11611"/>
          <a:stretch/>
        </p:blipFill>
        <p:spPr bwMode="auto">
          <a:xfrm>
            <a:off x="5111991" y="993188"/>
            <a:ext cx="1947518" cy="3305041"/>
          </a:xfrm>
          <a:prstGeom prst="rect">
            <a:avLst/>
          </a:prstGeom>
          <a:noFill/>
          <a:ln>
            <a:noFill/>
          </a:ln>
        </p:spPr>
      </p:pic>
      <p:pic>
        <p:nvPicPr>
          <p:cNvPr id="243" name="Google Shape;243;p39"/>
          <p:cNvPicPr/>
          <p:nvPr/>
        </p:nvPicPr>
        <p:blipFill>
          <a:blip r:embed="rId3">
            <a:alphaModFix/>
          </a:blip>
          <a:srcRect l="8199" r="10930"/>
          <a:stretch/>
        </p:blipFill>
        <p:spPr bwMode="auto">
          <a:xfrm>
            <a:off x="7176697" y="993188"/>
            <a:ext cx="1781844" cy="330504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p:cNvPicPr>
            <a:picLocks noChangeAspect="1"/>
          </p:cNvPicPr>
          <p:nvPr/>
        </p:nvPicPr>
        <p:blipFill>
          <a:blip r:embed="rId2"/>
          <a:stretch/>
        </p:blipFill>
        <p:spPr bwMode="auto">
          <a:xfrm>
            <a:off x="1324117" y="566465"/>
            <a:ext cx="4094613" cy="2729741"/>
          </a:xfrm>
          <a:prstGeom prst="rect">
            <a:avLst/>
          </a:prstGeom>
        </p:spPr>
      </p:pic>
      <p:grpSp>
        <p:nvGrpSpPr>
          <p:cNvPr id="14" name="Gruppieren 13"/>
          <p:cNvGrpSpPr/>
          <p:nvPr/>
        </p:nvGrpSpPr>
        <p:grpSpPr bwMode="auto">
          <a:xfrm>
            <a:off x="4146021" y="3412424"/>
            <a:ext cx="1125722" cy="997256"/>
            <a:chOff x="4427984" y="1700808"/>
            <a:chExt cx="3908182" cy="3207937"/>
          </a:xfrm>
        </p:grpSpPr>
        <p:pic>
          <p:nvPicPr>
            <p:cNvPr id="15" name="Grafik 9"/>
            <p:cNvPicPr>
              <a:picLocks noChangeAspect="1"/>
            </p:cNvPicPr>
            <p:nvPr/>
          </p:nvPicPr>
          <p:blipFill>
            <a:blip r:embed="rId3"/>
            <a:srcRect l="1625" t="4297" r="-1"/>
            <a:stretch/>
          </p:blipFill>
          <p:spPr bwMode="auto">
            <a:xfrm>
              <a:off x="4427984" y="1700808"/>
              <a:ext cx="3908182" cy="3207937"/>
            </a:xfrm>
            <a:prstGeom prst="rect">
              <a:avLst/>
            </a:prstGeom>
            <a:noFill/>
            <a:ln>
              <a:noFill/>
            </a:ln>
          </p:spPr>
        </p:pic>
        <p:pic>
          <p:nvPicPr>
            <p:cNvPr id="17" name="Grafik 10"/>
            <p:cNvPicPr>
              <a:picLocks noChangeAspect="1"/>
            </p:cNvPicPr>
            <p:nvPr/>
          </p:nvPicPr>
          <p:blipFill>
            <a:blip r:embed="rId4"/>
            <a:srcRect l="1814" t="2963" r="2498"/>
            <a:stretch/>
          </p:blipFill>
          <p:spPr bwMode="auto">
            <a:xfrm>
              <a:off x="4738627" y="1983230"/>
              <a:ext cx="3339325" cy="2429725"/>
            </a:xfrm>
            <a:prstGeom prst="rect">
              <a:avLst/>
            </a:prstGeom>
            <a:noFill/>
            <a:ln>
              <a:noFill/>
            </a:ln>
          </p:spPr>
        </p:pic>
      </p:grpSp>
      <p:pic>
        <p:nvPicPr>
          <p:cNvPr id="7172" name="Grafik 3"/>
          <p:cNvPicPr>
            <a:picLocks noChangeAspect="1"/>
          </p:cNvPicPr>
          <p:nvPr/>
        </p:nvPicPr>
        <p:blipFill>
          <a:blip r:embed="rId5"/>
          <a:stretch/>
        </p:blipFill>
        <p:spPr bwMode="auto">
          <a:xfrm>
            <a:off x="6302173" y="662584"/>
            <a:ext cx="1263254" cy="1893094"/>
          </a:xfrm>
          <a:prstGeom prst="rect">
            <a:avLst/>
          </a:prstGeom>
          <a:noFill/>
          <a:ln>
            <a:noFill/>
          </a:ln>
        </p:spPr>
      </p:pic>
      <p:pic>
        <p:nvPicPr>
          <p:cNvPr id="7171" name="Grafik 2"/>
          <p:cNvPicPr>
            <a:picLocks noChangeAspect="1"/>
          </p:cNvPicPr>
          <p:nvPr/>
        </p:nvPicPr>
        <p:blipFill>
          <a:blip r:embed="rId6"/>
          <a:srcRect l="22243" t="13557" r="22152" b="20025"/>
          <a:stretch/>
        </p:blipFill>
        <p:spPr bwMode="auto">
          <a:xfrm>
            <a:off x="5182986" y="1774628"/>
            <a:ext cx="1829991" cy="1497806"/>
          </a:xfrm>
          <a:prstGeom prst="rect">
            <a:avLst/>
          </a:prstGeom>
          <a:noFill/>
          <a:ln>
            <a:noFill/>
          </a:ln>
        </p:spPr>
      </p:pic>
      <p:pic>
        <p:nvPicPr>
          <p:cNvPr id="7170" name="Grafik 1"/>
          <p:cNvPicPr>
            <a:picLocks noChangeAspect="1"/>
          </p:cNvPicPr>
          <p:nvPr/>
        </p:nvPicPr>
        <p:blipFill>
          <a:blip r:embed="rId7">
            <a:duotone>
              <a:prstClr val="black"/>
              <a:schemeClr val="accent6">
                <a:tint val="45000"/>
                <a:satMod val="400000"/>
              </a:schemeClr>
            </a:duotone>
          </a:blip>
          <a:stretch/>
        </p:blipFill>
        <p:spPr bwMode="auto">
          <a:xfrm>
            <a:off x="6716681" y="1931336"/>
            <a:ext cx="1199877" cy="1539259"/>
          </a:xfrm>
          <a:prstGeom prst="rect">
            <a:avLst/>
          </a:prstGeom>
          <a:noFill/>
          <a:ln>
            <a:noFill/>
          </a:ln>
        </p:spPr>
      </p:pic>
      <p:pic>
        <p:nvPicPr>
          <p:cNvPr id="3" name="Grafik 2"/>
          <p:cNvPicPr>
            <a:picLocks noChangeAspect="1"/>
          </p:cNvPicPr>
          <p:nvPr/>
        </p:nvPicPr>
        <p:blipFill>
          <a:blip r:embed="rId8"/>
          <a:stretch/>
        </p:blipFill>
        <p:spPr bwMode="auto">
          <a:xfrm>
            <a:off x="5892600" y="2328268"/>
            <a:ext cx="1198960" cy="1760935"/>
          </a:xfrm>
          <a:prstGeom prst="rect">
            <a:avLst/>
          </a:prstGeom>
          <a:noFill/>
          <a:ln>
            <a:noFill/>
          </a:ln>
        </p:spPr>
      </p:pic>
      <p:sp>
        <p:nvSpPr>
          <p:cNvPr id="16" name="Rechteck 15"/>
          <p:cNvSpPr/>
          <p:nvPr/>
        </p:nvSpPr>
        <p:spPr bwMode="auto">
          <a:xfrm>
            <a:off x="6354199" y="4089203"/>
            <a:ext cx="1064715" cy="600164"/>
          </a:xfrm>
          <a:prstGeom prst="rect">
            <a:avLst/>
          </a:prstGeom>
        </p:spPr>
        <p:txBody>
          <a:bodyPr wrap="none">
            <a:spAutoFit/>
          </a:bodyPr>
          <a:lstStyle/>
          <a:p>
            <a:pPr>
              <a:defRPr/>
            </a:pPr>
            <a:r>
              <a:rPr lang="de-DE" sz="850">
                <a:solidFill>
                  <a:schemeClr val="accent1">
                    <a:lumMod val="75000"/>
                  </a:schemeClr>
                </a:solidFill>
                <a:latin typeface="Calibri"/>
              </a:rPr>
              <a:t>Herman Grimm</a:t>
            </a:r>
            <a:br>
              <a:rPr lang="de-DE" sz="850">
                <a:solidFill>
                  <a:schemeClr val="accent1">
                    <a:lumMod val="75000"/>
                  </a:schemeClr>
                </a:solidFill>
                <a:latin typeface="Calibri"/>
              </a:rPr>
            </a:br>
            <a:r>
              <a:rPr lang="de-DE" sz="850">
                <a:solidFill>
                  <a:schemeClr val="accent1">
                    <a:lumMod val="75000"/>
                  </a:schemeClr>
                </a:solidFill>
                <a:latin typeface="Calibri"/>
              </a:rPr>
              <a:t>Heinrich Wölfflin</a:t>
            </a:r>
            <a:br>
              <a:rPr lang="de-DE" sz="850">
                <a:solidFill>
                  <a:schemeClr val="accent1">
                    <a:lumMod val="75000"/>
                  </a:schemeClr>
                </a:solidFill>
                <a:latin typeface="Calibri"/>
              </a:rPr>
            </a:br>
            <a:r>
              <a:rPr lang="de-DE" sz="850">
                <a:solidFill>
                  <a:schemeClr val="accent1">
                    <a:lumMod val="75000"/>
                  </a:schemeClr>
                </a:solidFill>
                <a:latin typeface="Calibri"/>
              </a:rPr>
              <a:t>Adolph Goldschmidt</a:t>
            </a:r>
            <a:br>
              <a:rPr lang="de-DE" sz="850">
                <a:solidFill>
                  <a:schemeClr val="accent1">
                    <a:lumMod val="75000"/>
                  </a:schemeClr>
                </a:solidFill>
                <a:latin typeface="Calibri"/>
              </a:rPr>
            </a:br>
            <a:r>
              <a:rPr lang="de-DE" sz="850">
                <a:solidFill>
                  <a:schemeClr val="accent1">
                    <a:lumMod val="75000"/>
                  </a:schemeClr>
                </a:solidFill>
                <a:latin typeface="Calibri"/>
              </a:rPr>
              <a:t>Richard Hamann</a:t>
            </a:r>
            <a:endParaRPr lang="de-DE" sz="1050">
              <a:solidFill>
                <a:schemeClr val="accent1">
                  <a:lumMod val="75000"/>
                </a:schemeClr>
              </a:solidFill>
            </a:endParaRPr>
          </a:p>
        </p:txBody>
      </p:sp>
      <p:grpSp>
        <p:nvGrpSpPr>
          <p:cNvPr id="11" name="Gruppieren 10"/>
          <p:cNvGrpSpPr/>
          <p:nvPr/>
        </p:nvGrpSpPr>
        <p:grpSpPr bwMode="auto">
          <a:xfrm>
            <a:off x="2904591" y="3075224"/>
            <a:ext cx="1071760" cy="1393307"/>
            <a:chOff x="971550" y="1628775"/>
            <a:chExt cx="2944813" cy="3429000"/>
          </a:xfrm>
        </p:grpSpPr>
        <p:pic>
          <p:nvPicPr>
            <p:cNvPr id="12" name="Grafik 4"/>
            <p:cNvPicPr>
              <a:picLocks noChangeAspect="1"/>
            </p:cNvPicPr>
            <p:nvPr/>
          </p:nvPicPr>
          <p:blipFill>
            <a:blip r:embed="rId9"/>
            <a:stretch/>
          </p:blipFill>
          <p:spPr bwMode="auto">
            <a:xfrm>
              <a:off x="971550" y="1628775"/>
              <a:ext cx="2944813" cy="3429000"/>
            </a:xfrm>
            <a:prstGeom prst="rect">
              <a:avLst/>
            </a:prstGeom>
            <a:noFill/>
            <a:ln>
              <a:noFill/>
            </a:ln>
          </p:spPr>
        </p:pic>
        <p:pic>
          <p:nvPicPr>
            <p:cNvPr id="13" name="Grafik 5"/>
            <p:cNvPicPr>
              <a:picLocks noChangeAspect="1"/>
            </p:cNvPicPr>
            <p:nvPr/>
          </p:nvPicPr>
          <p:blipFill>
            <a:blip r:embed="rId10"/>
            <a:stretch/>
          </p:blipFill>
          <p:spPr bwMode="auto">
            <a:xfrm>
              <a:off x="1259632" y="2267984"/>
              <a:ext cx="2343721" cy="2150581"/>
            </a:xfrm>
            <a:prstGeom prst="rect">
              <a:avLst/>
            </a:prstGeom>
            <a:noFill/>
            <a:ln>
              <a:noFill/>
            </a:ln>
          </p:spPr>
        </p:pic>
      </p:grpSp>
      <p:pic>
        <p:nvPicPr>
          <p:cNvPr id="18" name="Grafik 17"/>
          <p:cNvPicPr>
            <a:picLocks noChangeAspect="1"/>
          </p:cNvPicPr>
          <p:nvPr/>
        </p:nvPicPr>
        <p:blipFill>
          <a:blip r:embed="rId11"/>
          <a:stretch/>
        </p:blipFill>
        <p:spPr bwMode="auto">
          <a:xfrm>
            <a:off x="1580523" y="3075224"/>
            <a:ext cx="1189191" cy="1013978"/>
          </a:xfrm>
          <a:prstGeom prst="rect">
            <a:avLst/>
          </a:prstGeom>
        </p:spPr>
      </p:pic>
      <p:sp>
        <p:nvSpPr>
          <p:cNvPr id="5" name="Titel 4"/>
          <p:cNvSpPr>
            <a:spLocks noGrp="1"/>
          </p:cNvSpPr>
          <p:nvPr>
            <p:ph type="title"/>
          </p:nvPr>
        </p:nvSpPr>
        <p:spPr bwMode="auto">
          <a:xfrm>
            <a:off x="76201" y="171450"/>
            <a:ext cx="7647707" cy="276999"/>
          </a:xfrm>
        </p:spPr>
        <p:txBody>
          <a:bodyPr>
            <a:normAutofit/>
          </a:bodyPr>
          <a:lstStyle/>
          <a:p>
            <a:pPr>
              <a:defRPr/>
            </a:pPr>
            <a:r>
              <a:rPr lang="de" dirty="0"/>
              <a:t>Fallbeispiel: Kunsthistorische Lehrbildsammlung der Humboldt-Universität</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500"/>
                                        <p:tgtEl>
                                          <p:spTgt spid="717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171"/>
                                        </p:tgtEl>
                                        <p:attrNameLst>
                                          <p:attrName>style.visibility</p:attrName>
                                        </p:attrNameLst>
                                      </p:cBhvr>
                                      <p:to>
                                        <p:strVal val="visible"/>
                                      </p:to>
                                    </p:set>
                                    <p:animEffect transition="in" filter="fade">
                                      <p:cBhvr>
                                        <p:cTn id="11" dur="500"/>
                                        <p:tgtEl>
                                          <p:spTgt spid="7171"/>
                                        </p:tgtEl>
                                      </p:cBhvr>
                                    </p:animEffect>
                                  </p:childTnLst>
                                </p:cTn>
                              </p:par>
                              <p:par>
                                <p:cTn id="12" presetID="10"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7170"/>
                                        </p:tgtEl>
                                        <p:attrNameLst>
                                          <p:attrName>style.visibility</p:attrName>
                                        </p:attrNameLst>
                                      </p:cBhvr>
                                      <p:to>
                                        <p:strVal val="visible"/>
                                      </p:to>
                                    </p:set>
                                    <p:animEffect transition="in" filter="fade">
                                      <p:cBhvr>
                                        <p:cTn id="18" dur="500"/>
                                        <p:tgtEl>
                                          <p:spTgt spid="7170"/>
                                        </p:tgtEl>
                                      </p:cBhvr>
                                    </p:animEffect>
                                  </p:childTnLst>
                                </p:cTn>
                              </p:par>
                            </p:childTnLst>
                          </p:cTn>
                        </p:par>
                        <p:par>
                          <p:cTn id="19" fill="hold" nodeType="afterGroup">
                            <p:stCondLst>
                              <p:cond delay="1500"/>
                            </p:stCondLst>
                            <p:childTnLst>
                              <p:par>
                                <p:cTn id="20" presetID="10"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7" name="Grafik 26"/>
          <p:cNvPicPr>
            <a:picLocks noChangeAspect="1"/>
          </p:cNvPicPr>
          <p:nvPr/>
        </p:nvPicPr>
        <p:blipFill>
          <a:blip r:embed="rId2"/>
          <a:srcRect t="15914" b="13840"/>
          <a:stretch/>
        </p:blipFill>
        <p:spPr bwMode="auto">
          <a:xfrm>
            <a:off x="1496161" y="498188"/>
            <a:ext cx="6401384" cy="4179797"/>
          </a:xfrm>
          <a:prstGeom prst="rect">
            <a:avLst/>
          </a:prstGeom>
        </p:spPr>
      </p:pic>
      <p:grpSp>
        <p:nvGrpSpPr>
          <p:cNvPr id="48" name="Gruppieren 47"/>
          <p:cNvGrpSpPr/>
          <p:nvPr/>
        </p:nvGrpSpPr>
        <p:grpSpPr bwMode="auto">
          <a:xfrm>
            <a:off x="1143001" y="1021597"/>
            <a:ext cx="6808417" cy="1546212"/>
            <a:chOff x="0" y="1362129"/>
            <a:chExt cx="9077889" cy="2061616"/>
          </a:xfrm>
        </p:grpSpPr>
        <p:pic>
          <p:nvPicPr>
            <p:cNvPr id="3" name="Grafik 2"/>
            <p:cNvPicPr>
              <a:picLocks noChangeAspect="1"/>
            </p:cNvPicPr>
            <p:nvPr/>
          </p:nvPicPr>
          <p:blipFill>
            <a:blip r:embed="rId3"/>
            <a:stretch/>
          </p:blipFill>
          <p:spPr bwMode="auto">
            <a:xfrm>
              <a:off x="22511" y="1397885"/>
              <a:ext cx="1005859" cy="1005859"/>
            </a:xfrm>
            <a:prstGeom prst="rect">
              <a:avLst/>
            </a:prstGeom>
          </p:spPr>
        </p:pic>
        <p:pic>
          <p:nvPicPr>
            <p:cNvPr id="5" name="Grafik 4"/>
            <p:cNvPicPr>
              <a:picLocks noChangeAspect="1"/>
            </p:cNvPicPr>
            <p:nvPr/>
          </p:nvPicPr>
          <p:blipFill>
            <a:blip r:embed="rId4"/>
            <a:stretch/>
          </p:blipFill>
          <p:spPr bwMode="auto">
            <a:xfrm>
              <a:off x="1028369" y="1397885"/>
              <a:ext cx="1005859" cy="1005859"/>
            </a:xfrm>
            <a:prstGeom prst="rect">
              <a:avLst/>
            </a:prstGeom>
          </p:spPr>
        </p:pic>
        <p:pic>
          <p:nvPicPr>
            <p:cNvPr id="7" name="Grafik 6"/>
            <p:cNvPicPr>
              <a:picLocks noChangeAspect="1"/>
            </p:cNvPicPr>
            <p:nvPr/>
          </p:nvPicPr>
          <p:blipFill>
            <a:blip r:embed="rId5"/>
            <a:stretch/>
          </p:blipFill>
          <p:spPr bwMode="auto">
            <a:xfrm>
              <a:off x="2034228" y="1397885"/>
              <a:ext cx="1005859" cy="1005859"/>
            </a:xfrm>
            <a:prstGeom prst="rect">
              <a:avLst/>
            </a:prstGeom>
          </p:spPr>
        </p:pic>
        <p:pic>
          <p:nvPicPr>
            <p:cNvPr id="9" name="Grafik 8"/>
            <p:cNvPicPr>
              <a:picLocks noChangeAspect="1"/>
            </p:cNvPicPr>
            <p:nvPr/>
          </p:nvPicPr>
          <p:blipFill>
            <a:blip r:embed="rId6"/>
            <a:stretch/>
          </p:blipFill>
          <p:spPr bwMode="auto">
            <a:xfrm>
              <a:off x="3041412" y="1397884"/>
              <a:ext cx="1005859" cy="1005859"/>
            </a:xfrm>
            <a:prstGeom prst="rect">
              <a:avLst/>
            </a:prstGeom>
          </p:spPr>
        </p:pic>
        <p:pic>
          <p:nvPicPr>
            <p:cNvPr id="11" name="Grafik 10"/>
            <p:cNvPicPr>
              <a:picLocks noChangeAspect="1"/>
            </p:cNvPicPr>
            <p:nvPr/>
          </p:nvPicPr>
          <p:blipFill>
            <a:blip r:embed="rId7"/>
            <a:stretch/>
          </p:blipFill>
          <p:spPr bwMode="auto">
            <a:xfrm>
              <a:off x="4016422" y="1366760"/>
              <a:ext cx="1005859" cy="1005859"/>
            </a:xfrm>
            <a:prstGeom prst="rect">
              <a:avLst/>
            </a:prstGeom>
          </p:spPr>
        </p:pic>
        <p:pic>
          <p:nvPicPr>
            <p:cNvPr id="13" name="Grafik 12"/>
            <p:cNvPicPr>
              <a:picLocks noChangeAspect="1"/>
            </p:cNvPicPr>
            <p:nvPr/>
          </p:nvPicPr>
          <p:blipFill>
            <a:blip r:embed="rId8"/>
            <a:stretch/>
          </p:blipFill>
          <p:spPr bwMode="auto">
            <a:xfrm>
              <a:off x="6036477" y="2369210"/>
              <a:ext cx="1005859" cy="1005859"/>
            </a:xfrm>
            <a:prstGeom prst="rect">
              <a:avLst/>
            </a:prstGeom>
          </p:spPr>
        </p:pic>
        <p:pic>
          <p:nvPicPr>
            <p:cNvPr id="15" name="Grafik 14"/>
            <p:cNvPicPr>
              <a:picLocks noChangeAspect="1"/>
            </p:cNvPicPr>
            <p:nvPr/>
          </p:nvPicPr>
          <p:blipFill>
            <a:blip r:embed="rId9"/>
            <a:stretch/>
          </p:blipFill>
          <p:spPr bwMode="auto">
            <a:xfrm>
              <a:off x="6036477" y="1371398"/>
              <a:ext cx="1005859" cy="1005859"/>
            </a:xfrm>
            <a:prstGeom prst="rect">
              <a:avLst/>
            </a:prstGeom>
          </p:spPr>
        </p:pic>
        <p:pic>
          <p:nvPicPr>
            <p:cNvPr id="17" name="Grafik 16"/>
            <p:cNvPicPr>
              <a:picLocks noChangeAspect="1"/>
            </p:cNvPicPr>
            <p:nvPr/>
          </p:nvPicPr>
          <p:blipFill>
            <a:blip r:embed="rId10"/>
            <a:stretch/>
          </p:blipFill>
          <p:spPr bwMode="auto">
            <a:xfrm>
              <a:off x="7054254" y="1362129"/>
              <a:ext cx="1005859" cy="1005859"/>
            </a:xfrm>
            <a:prstGeom prst="rect">
              <a:avLst/>
            </a:prstGeom>
          </p:spPr>
        </p:pic>
        <p:pic>
          <p:nvPicPr>
            <p:cNvPr id="19" name="Grafik 18"/>
            <p:cNvPicPr>
              <a:picLocks noChangeAspect="1"/>
            </p:cNvPicPr>
            <p:nvPr/>
          </p:nvPicPr>
          <p:blipFill>
            <a:blip r:embed="rId11"/>
            <a:stretch/>
          </p:blipFill>
          <p:spPr bwMode="auto">
            <a:xfrm>
              <a:off x="8072030" y="1362129"/>
              <a:ext cx="1005859" cy="1005859"/>
            </a:xfrm>
            <a:prstGeom prst="rect">
              <a:avLst/>
            </a:prstGeom>
          </p:spPr>
        </p:pic>
        <p:pic>
          <p:nvPicPr>
            <p:cNvPr id="23" name="Grafik 22"/>
            <p:cNvPicPr>
              <a:picLocks noChangeAspect="1"/>
            </p:cNvPicPr>
            <p:nvPr/>
          </p:nvPicPr>
          <p:blipFill>
            <a:blip r:embed="rId12"/>
            <a:stretch/>
          </p:blipFill>
          <p:spPr bwMode="auto">
            <a:xfrm>
              <a:off x="981857" y="2406387"/>
              <a:ext cx="1005859" cy="1005859"/>
            </a:xfrm>
            <a:prstGeom prst="rect">
              <a:avLst/>
            </a:prstGeom>
          </p:spPr>
        </p:pic>
        <p:pic>
          <p:nvPicPr>
            <p:cNvPr id="25" name="Grafik 24"/>
            <p:cNvPicPr>
              <a:picLocks noChangeAspect="1"/>
            </p:cNvPicPr>
            <p:nvPr/>
          </p:nvPicPr>
          <p:blipFill>
            <a:blip r:embed="rId13"/>
            <a:stretch/>
          </p:blipFill>
          <p:spPr bwMode="auto">
            <a:xfrm>
              <a:off x="0" y="2417886"/>
              <a:ext cx="1005859" cy="1005859"/>
            </a:xfrm>
            <a:prstGeom prst="rect">
              <a:avLst/>
            </a:prstGeom>
          </p:spPr>
        </p:pic>
        <p:pic>
          <p:nvPicPr>
            <p:cNvPr id="28" name="Grafik 27"/>
            <p:cNvPicPr>
              <a:picLocks noChangeAspect="1"/>
            </p:cNvPicPr>
            <p:nvPr/>
          </p:nvPicPr>
          <p:blipFill>
            <a:blip r:embed="rId14"/>
            <a:stretch/>
          </p:blipFill>
          <p:spPr bwMode="auto">
            <a:xfrm>
              <a:off x="1987549" y="2417886"/>
              <a:ext cx="1005859" cy="1005859"/>
            </a:xfrm>
            <a:prstGeom prst="rect">
              <a:avLst/>
            </a:prstGeom>
          </p:spPr>
        </p:pic>
        <p:pic>
          <p:nvPicPr>
            <p:cNvPr id="30" name="Grafik 29"/>
            <p:cNvPicPr>
              <a:picLocks noChangeAspect="1"/>
            </p:cNvPicPr>
            <p:nvPr/>
          </p:nvPicPr>
          <p:blipFill>
            <a:blip r:embed="rId15"/>
            <a:stretch/>
          </p:blipFill>
          <p:spPr bwMode="auto">
            <a:xfrm>
              <a:off x="3007646" y="2403741"/>
              <a:ext cx="1005859" cy="1005859"/>
            </a:xfrm>
            <a:prstGeom prst="rect">
              <a:avLst/>
            </a:prstGeom>
          </p:spPr>
        </p:pic>
        <p:pic>
          <p:nvPicPr>
            <p:cNvPr id="32" name="Grafik 31"/>
            <p:cNvPicPr>
              <a:picLocks noChangeAspect="1"/>
            </p:cNvPicPr>
            <p:nvPr/>
          </p:nvPicPr>
          <p:blipFill>
            <a:blip r:embed="rId16"/>
            <a:stretch/>
          </p:blipFill>
          <p:spPr bwMode="auto">
            <a:xfrm>
              <a:off x="4036015" y="2379446"/>
              <a:ext cx="1005859" cy="1005859"/>
            </a:xfrm>
            <a:prstGeom prst="rect">
              <a:avLst/>
            </a:prstGeom>
          </p:spPr>
        </p:pic>
        <p:pic>
          <p:nvPicPr>
            <p:cNvPr id="34" name="Grafik 33"/>
            <p:cNvPicPr>
              <a:picLocks noChangeAspect="1"/>
            </p:cNvPicPr>
            <p:nvPr/>
          </p:nvPicPr>
          <p:blipFill>
            <a:blip r:embed="rId17"/>
            <a:stretch/>
          </p:blipFill>
          <p:spPr bwMode="auto">
            <a:xfrm>
              <a:off x="5064385" y="2367987"/>
              <a:ext cx="1005859" cy="1005859"/>
            </a:xfrm>
            <a:prstGeom prst="rect">
              <a:avLst/>
            </a:prstGeom>
          </p:spPr>
        </p:pic>
        <p:pic>
          <p:nvPicPr>
            <p:cNvPr id="36" name="Grafik 35"/>
            <p:cNvPicPr>
              <a:picLocks noChangeAspect="1"/>
            </p:cNvPicPr>
            <p:nvPr/>
          </p:nvPicPr>
          <p:blipFill>
            <a:blip r:embed="rId18"/>
            <a:stretch/>
          </p:blipFill>
          <p:spPr bwMode="auto">
            <a:xfrm>
              <a:off x="5034571" y="1378222"/>
              <a:ext cx="1005859" cy="1005859"/>
            </a:xfrm>
            <a:prstGeom prst="rect">
              <a:avLst/>
            </a:prstGeom>
          </p:spPr>
        </p:pic>
        <p:pic>
          <p:nvPicPr>
            <p:cNvPr id="38" name="Grafik 37"/>
            <p:cNvPicPr>
              <a:picLocks noChangeAspect="1"/>
            </p:cNvPicPr>
            <p:nvPr/>
          </p:nvPicPr>
          <p:blipFill>
            <a:blip r:embed="rId19"/>
            <a:stretch/>
          </p:blipFill>
          <p:spPr bwMode="auto">
            <a:xfrm>
              <a:off x="7054253" y="2362687"/>
              <a:ext cx="1005859" cy="1005859"/>
            </a:xfrm>
            <a:prstGeom prst="rect">
              <a:avLst/>
            </a:prstGeom>
          </p:spPr>
        </p:pic>
        <p:pic>
          <p:nvPicPr>
            <p:cNvPr id="40" name="Grafik 39"/>
            <p:cNvPicPr>
              <a:picLocks noChangeAspect="1"/>
            </p:cNvPicPr>
            <p:nvPr/>
          </p:nvPicPr>
          <p:blipFill>
            <a:blip r:embed="rId20"/>
            <a:stretch/>
          </p:blipFill>
          <p:spPr bwMode="auto">
            <a:xfrm>
              <a:off x="8072029" y="2362687"/>
              <a:ext cx="1005859" cy="1005859"/>
            </a:xfrm>
            <a:prstGeom prst="rect">
              <a:avLst/>
            </a:prstGeom>
          </p:spPr>
        </p:pic>
      </p:grpSp>
      <p:pic>
        <p:nvPicPr>
          <p:cNvPr id="46" name="Grafik 45"/>
          <p:cNvPicPr>
            <a:picLocks noChangeAspect="1"/>
          </p:cNvPicPr>
          <p:nvPr/>
        </p:nvPicPr>
        <p:blipFill>
          <a:blip r:embed="rId21"/>
          <a:stretch/>
        </p:blipFill>
        <p:spPr bwMode="auto">
          <a:xfrm>
            <a:off x="4490230" y="2544868"/>
            <a:ext cx="3478442" cy="2043913"/>
          </a:xfrm>
          <a:prstGeom prst="rect">
            <a:avLst/>
          </a:prstGeom>
        </p:spPr>
      </p:pic>
      <p:sp>
        <p:nvSpPr>
          <p:cNvPr id="26" name="object 5"/>
          <p:cNvSpPr txBox="1"/>
          <p:nvPr/>
        </p:nvSpPr>
        <p:spPr bwMode="auto">
          <a:xfrm>
            <a:off x="1609571" y="3872427"/>
            <a:ext cx="2922942" cy="747128"/>
          </a:xfrm>
          <a:prstGeom prst="rect">
            <a:avLst/>
          </a:prstGeom>
        </p:spPr>
        <p:txBody>
          <a:bodyPr vert="horz" wrap="square" lIns="0" tIns="0" rIns="0" bIns="0" rtlCol="0">
            <a:spAutoFit/>
          </a:bodyPr>
          <a:lstStyle/>
          <a:p>
            <a:pPr marL="9525" marR="3810">
              <a:lnSpc>
                <a:spcPct val="101600"/>
              </a:lnSpc>
              <a:defRPr/>
            </a:pPr>
            <a:r>
              <a:rPr lang="de-DE" sz="1200" b="1" spc="-8">
                <a:solidFill>
                  <a:schemeClr val="bg1"/>
                </a:solidFill>
                <a:latin typeface="Calibri"/>
                <a:cs typeface="Calibri"/>
              </a:rPr>
              <a:t>60.000 Dias – ergeben nebeneinandergelegt eine Bildstrecke von ca. 6 km Länge </a:t>
            </a:r>
            <a:endParaRPr/>
          </a:p>
          <a:p>
            <a:pPr marL="9525" marR="3810">
              <a:lnSpc>
                <a:spcPct val="101600"/>
              </a:lnSpc>
              <a:defRPr/>
            </a:pPr>
            <a:endParaRPr lang="de-DE" sz="1200" b="1" spc="-8">
              <a:solidFill>
                <a:schemeClr val="bg1"/>
              </a:solidFill>
              <a:latin typeface="Calibri"/>
              <a:cs typeface="Calibri"/>
            </a:endParaRPr>
          </a:p>
          <a:p>
            <a:pPr marL="9525" marR="3810">
              <a:lnSpc>
                <a:spcPct val="101600"/>
              </a:lnSpc>
              <a:defRPr/>
            </a:pPr>
            <a:endParaRPr sz="1200">
              <a:solidFill>
                <a:schemeClr val="bg1"/>
              </a:solidFill>
              <a:latin typeface="Calibri"/>
              <a:cs typeface="Calibri"/>
            </a:endParaRPr>
          </a:p>
        </p:txBody>
      </p:sp>
      <p:sp>
        <p:nvSpPr>
          <p:cNvPr id="2" name="Titel 1"/>
          <p:cNvSpPr>
            <a:spLocks noGrp="1"/>
          </p:cNvSpPr>
          <p:nvPr>
            <p:ph type="title"/>
          </p:nvPr>
        </p:nvSpPr>
        <p:spPr bwMode="auto">
          <a:xfrm>
            <a:off x="76202" y="171450"/>
            <a:ext cx="8381998" cy="276999"/>
          </a:xfrm>
        </p:spPr>
        <p:txBody>
          <a:bodyPr/>
          <a:lstStyle/>
          <a:p>
            <a:pPr>
              <a:defRPr/>
            </a:pPr>
            <a:r>
              <a:rPr lang="de"/>
              <a:t>Fallbeispiel: Kunsthistorische Lehrbildsammlung der Humboldt-Universität</a:t>
            </a:r>
            <a:endParaRPr lang="de-DE"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48" name="Google Shape;248;p40"/>
          <p:cNvPicPr/>
          <p:nvPr/>
        </p:nvPicPr>
        <p:blipFill>
          <a:blip r:embed="rId2">
            <a:alphaModFix/>
          </a:blip>
          <a:srcRect l="3294" t="2863" r="6334" b="5590"/>
          <a:stretch/>
        </p:blipFill>
        <p:spPr bwMode="auto">
          <a:xfrm>
            <a:off x="3483005" y="1866536"/>
            <a:ext cx="1951051" cy="1680316"/>
          </a:xfrm>
          <a:prstGeom prst="rect">
            <a:avLst/>
          </a:prstGeom>
          <a:noFill/>
          <a:ln>
            <a:noFill/>
          </a:ln>
          <a:effectLst>
            <a:outerShdw blurRad="292100" dist="139700" dir="2700000" algn="tl" rotWithShape="0">
              <a:srgbClr val="333333">
                <a:alpha val="64705"/>
              </a:srgbClr>
            </a:outerShdw>
          </a:effectLst>
        </p:spPr>
      </p:pic>
      <p:pic>
        <p:nvPicPr>
          <p:cNvPr id="249" name="Google Shape;249;p40"/>
          <p:cNvPicPr/>
          <p:nvPr/>
        </p:nvPicPr>
        <p:blipFill>
          <a:blip r:embed="rId3">
            <a:alphaModFix/>
          </a:blip>
          <a:srcRect l="3200" t="5114" r="3382" b="3286"/>
          <a:stretch/>
        </p:blipFill>
        <p:spPr bwMode="auto">
          <a:xfrm rot="-334410">
            <a:off x="6321504" y="2562176"/>
            <a:ext cx="1980901" cy="1650894"/>
          </a:xfrm>
          <a:prstGeom prst="rect">
            <a:avLst/>
          </a:prstGeom>
          <a:noFill/>
          <a:ln>
            <a:noFill/>
          </a:ln>
          <a:effectLst>
            <a:outerShdw blurRad="292100" dist="139700" dir="2700000" algn="tl" rotWithShape="0">
              <a:srgbClr val="333333">
                <a:alpha val="64705"/>
              </a:srgbClr>
            </a:outerShdw>
          </a:effectLst>
        </p:spPr>
      </p:pic>
      <p:pic>
        <p:nvPicPr>
          <p:cNvPr id="250" name="Google Shape;250;p40"/>
          <p:cNvPicPr/>
          <p:nvPr/>
        </p:nvPicPr>
        <p:blipFill>
          <a:blip r:embed="rId4">
            <a:alphaModFix/>
          </a:blip>
          <a:srcRect l="5019" t="4143" r="2771" b="3099"/>
          <a:stretch/>
        </p:blipFill>
        <p:spPr bwMode="auto">
          <a:xfrm>
            <a:off x="5018597" y="917208"/>
            <a:ext cx="2918636" cy="2495994"/>
          </a:xfrm>
          <a:prstGeom prst="rect">
            <a:avLst/>
          </a:prstGeom>
          <a:noFill/>
          <a:ln>
            <a:noFill/>
          </a:ln>
          <a:effectLst>
            <a:outerShdw blurRad="292100" dist="139700" dir="2700000" algn="tl" rotWithShape="0">
              <a:srgbClr val="333333">
                <a:alpha val="64705"/>
              </a:srgbClr>
            </a:outerShdw>
          </a:effectLst>
        </p:spPr>
      </p:pic>
      <p:sp>
        <p:nvSpPr>
          <p:cNvPr id="251" name="Google Shape;251;p40"/>
          <p:cNvSpPr txBox="1"/>
          <p:nvPr/>
        </p:nvSpPr>
        <p:spPr bwMode="auto">
          <a:xfrm>
            <a:off x="3411941" y="577977"/>
            <a:ext cx="1793400" cy="500100"/>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
                <a:solidFill>
                  <a:srgbClr val="365F91"/>
                </a:solidFill>
                <a:latin typeface="Calibri"/>
                <a:ea typeface="Calibri"/>
                <a:cs typeface="Calibri"/>
              </a:rPr>
              <a:t>Materielle Eigen</a:t>
            </a:r>
            <a:r>
              <a:rPr lang="de" sz="1400">
                <a:solidFill>
                  <a:srgbClr val="365F91"/>
                </a:solidFill>
                <a:latin typeface="Calibri"/>
                <a:ea typeface="Calibri"/>
                <a:cs typeface="Calibri"/>
              </a:rPr>
              <a:t>schaften</a:t>
            </a:r>
            <a:endParaRPr sz="1100">
              <a:solidFill>
                <a:srgbClr val="365F91"/>
              </a:solidFill>
            </a:endParaRPr>
          </a:p>
        </p:txBody>
      </p:sp>
      <p:sp>
        <p:nvSpPr>
          <p:cNvPr id="252" name="Google Shape;252;p40"/>
          <p:cNvSpPr/>
          <p:nvPr/>
        </p:nvSpPr>
        <p:spPr bwMode="auto">
          <a:xfrm>
            <a:off x="2886389" y="1078075"/>
            <a:ext cx="1075500" cy="276900"/>
          </a:xfrm>
          <a:prstGeom prst="rect">
            <a:avLst/>
          </a:prstGeom>
          <a:noFill/>
          <a:ln>
            <a:noFill/>
          </a:ln>
        </p:spPr>
        <p:txBody>
          <a:bodyPr spcFirstLastPara="1" wrap="square" lIns="68575" tIns="34275" rIns="68575" bIns="34275" anchor="t" anchorCtr="0">
            <a:noAutofit/>
          </a:bodyPr>
          <a:lstStyle/>
          <a:p>
            <a:pPr marL="0" marR="0" lvl="0" indent="0" algn="l">
              <a:spcBef>
                <a:spcPts val="0"/>
              </a:spcBef>
              <a:spcAft>
                <a:spcPts val="0"/>
              </a:spcAft>
              <a:buNone/>
              <a:defRPr/>
            </a:pPr>
            <a:r>
              <a:rPr lang="de" sz="1400">
                <a:solidFill>
                  <a:srgbClr val="365F91"/>
                </a:solidFill>
                <a:latin typeface="Calibri"/>
                <a:ea typeface="Calibri"/>
                <a:cs typeface="Calibri"/>
              </a:rPr>
              <a:t>Bildinhalte</a:t>
            </a:r>
            <a:endParaRPr sz="1100">
              <a:solidFill>
                <a:srgbClr val="365F91"/>
              </a:solidFill>
            </a:endParaRPr>
          </a:p>
        </p:txBody>
      </p:sp>
      <p:sp>
        <p:nvSpPr>
          <p:cNvPr id="253" name="Google Shape;253;p40"/>
          <p:cNvSpPr/>
          <p:nvPr/>
        </p:nvSpPr>
        <p:spPr bwMode="auto">
          <a:xfrm>
            <a:off x="2592075" y="3654488"/>
            <a:ext cx="1837500" cy="276900"/>
          </a:xfrm>
          <a:prstGeom prst="rect">
            <a:avLst/>
          </a:prstGeom>
          <a:noFill/>
          <a:ln>
            <a:noFill/>
          </a:ln>
        </p:spPr>
        <p:txBody>
          <a:bodyPr spcFirstLastPara="1" wrap="square" lIns="68575" tIns="34275" rIns="68575" bIns="34275" anchor="t" anchorCtr="0">
            <a:noAutofit/>
          </a:bodyPr>
          <a:lstStyle/>
          <a:p>
            <a:pPr marL="0" marR="0" lvl="0" indent="0" algn="l">
              <a:spcBef>
                <a:spcPts val="0"/>
              </a:spcBef>
              <a:spcAft>
                <a:spcPts val="0"/>
              </a:spcAft>
              <a:buNone/>
              <a:defRPr/>
            </a:pPr>
            <a:r>
              <a:rPr lang="de" sz="1400">
                <a:solidFill>
                  <a:srgbClr val="365F91"/>
                </a:solidFill>
                <a:latin typeface="Calibri"/>
                <a:ea typeface="Calibri"/>
                <a:cs typeface="Calibri"/>
              </a:rPr>
              <a:t>Produktionsereignisse</a:t>
            </a:r>
            <a:endParaRPr sz="1100">
              <a:solidFill>
                <a:srgbClr val="365F91"/>
              </a:solidFill>
            </a:endParaRPr>
          </a:p>
        </p:txBody>
      </p:sp>
      <p:sp>
        <p:nvSpPr>
          <p:cNvPr id="254" name="Google Shape;254;p40"/>
          <p:cNvSpPr/>
          <p:nvPr/>
        </p:nvSpPr>
        <p:spPr bwMode="auto">
          <a:xfrm>
            <a:off x="7937225" y="597450"/>
            <a:ext cx="1206900" cy="873900"/>
          </a:xfrm>
          <a:prstGeom prst="rect">
            <a:avLst/>
          </a:prstGeom>
          <a:noFill/>
          <a:ln>
            <a:noFill/>
          </a:ln>
        </p:spPr>
        <p:txBody>
          <a:bodyPr spcFirstLastPara="1" wrap="square" lIns="68575" tIns="34275" rIns="68575" bIns="34275" anchor="t" anchorCtr="0">
            <a:noAutofit/>
          </a:bodyPr>
          <a:lstStyle/>
          <a:p>
            <a:pPr marL="0" marR="0" lvl="0" indent="0" algn="l">
              <a:spcBef>
                <a:spcPts val="0"/>
              </a:spcBef>
              <a:spcAft>
                <a:spcPts val="0"/>
              </a:spcAft>
              <a:buNone/>
              <a:defRPr/>
            </a:pPr>
            <a:r>
              <a:rPr lang="de" sz="1400">
                <a:solidFill>
                  <a:srgbClr val="365F91"/>
                </a:solidFill>
                <a:latin typeface="Calibri"/>
                <a:ea typeface="Calibri"/>
                <a:cs typeface="Calibri"/>
              </a:rPr>
              <a:t>Handschriften, </a:t>
            </a:r>
            <a:br>
              <a:rPr lang="de" sz="1400">
                <a:solidFill>
                  <a:srgbClr val="365F91"/>
                </a:solidFill>
                <a:latin typeface="Calibri"/>
                <a:ea typeface="Calibri"/>
                <a:cs typeface="Calibri"/>
              </a:rPr>
            </a:br>
            <a:r>
              <a:rPr lang="de" sz="1400">
                <a:solidFill>
                  <a:srgbClr val="365F91"/>
                </a:solidFill>
                <a:latin typeface="Calibri"/>
                <a:ea typeface="Calibri"/>
                <a:cs typeface="Calibri"/>
              </a:rPr>
              <a:t>Gebrauchs-</a:t>
            </a:r>
            <a:br>
              <a:rPr lang="de" sz="1400">
                <a:solidFill>
                  <a:srgbClr val="365F91"/>
                </a:solidFill>
                <a:latin typeface="Calibri"/>
                <a:ea typeface="Calibri"/>
                <a:cs typeface="Calibri"/>
              </a:rPr>
            </a:br>
            <a:r>
              <a:rPr lang="de" sz="1400">
                <a:solidFill>
                  <a:srgbClr val="365F91"/>
                </a:solidFill>
                <a:latin typeface="Calibri"/>
                <a:ea typeface="Calibri"/>
                <a:cs typeface="Calibri"/>
              </a:rPr>
              <a:t>spuren</a:t>
            </a:r>
            <a:endParaRPr sz="1100">
              <a:solidFill>
                <a:srgbClr val="365F91"/>
              </a:solidFill>
            </a:endParaRPr>
          </a:p>
        </p:txBody>
      </p:sp>
      <p:sp>
        <p:nvSpPr>
          <p:cNvPr id="255" name="Google Shape;255;p40"/>
          <p:cNvSpPr/>
          <p:nvPr/>
        </p:nvSpPr>
        <p:spPr bwMode="auto">
          <a:xfrm>
            <a:off x="7311950" y="4449275"/>
            <a:ext cx="1837500" cy="276900"/>
          </a:xfrm>
          <a:prstGeom prst="rect">
            <a:avLst/>
          </a:prstGeom>
          <a:noFill/>
          <a:ln>
            <a:noFill/>
          </a:ln>
        </p:spPr>
        <p:txBody>
          <a:bodyPr spcFirstLastPara="1" wrap="square" lIns="68575" tIns="34275" rIns="68575" bIns="34275" anchor="t" anchorCtr="0">
            <a:noAutofit/>
          </a:bodyPr>
          <a:lstStyle/>
          <a:p>
            <a:pPr marL="0" marR="0" lvl="0" indent="0" algn="l">
              <a:spcBef>
                <a:spcPts val="0"/>
              </a:spcBef>
              <a:spcAft>
                <a:spcPts val="0"/>
              </a:spcAft>
              <a:buNone/>
              <a:defRPr/>
            </a:pPr>
            <a:r>
              <a:rPr lang="de" sz="1400">
                <a:solidFill>
                  <a:srgbClr val="365F91"/>
                </a:solidFill>
                <a:latin typeface="Calibri"/>
                <a:ea typeface="Calibri"/>
                <a:cs typeface="Calibri"/>
              </a:rPr>
              <a:t>Sammlungsereignisse</a:t>
            </a:r>
            <a:endParaRPr sz="1100">
              <a:solidFill>
                <a:srgbClr val="365F91"/>
              </a:solidFill>
            </a:endParaRPr>
          </a:p>
        </p:txBody>
      </p:sp>
      <p:cxnSp>
        <p:nvCxnSpPr>
          <p:cNvPr id="256" name="Google Shape;256;p40"/>
          <p:cNvCxnSpPr>
            <a:cxnSpLocks/>
            <a:stCxn id="252" idx="2"/>
          </p:cNvCxnSpPr>
          <p:nvPr/>
        </p:nvCxnSpPr>
        <p:spPr bwMode="auto">
          <a:xfrm>
            <a:off x="3424139" y="1354975"/>
            <a:ext cx="2591100" cy="474300"/>
          </a:xfrm>
          <a:prstGeom prst="straightConnector1">
            <a:avLst/>
          </a:prstGeom>
          <a:noFill/>
          <a:ln w="9525" cap="flat" cmpd="sng">
            <a:solidFill>
              <a:srgbClr val="FF0000"/>
            </a:solidFill>
            <a:prstDash val="solid"/>
            <a:miter lim="800000"/>
            <a:headEnd type="oval" w="lg" len="lg"/>
            <a:tailEnd type="oval" w="lg" len="lg"/>
          </a:ln>
        </p:spPr>
      </p:cxnSp>
      <p:cxnSp>
        <p:nvCxnSpPr>
          <p:cNvPr id="257" name="Google Shape;257;p40"/>
          <p:cNvCxnSpPr>
            <a:cxnSpLocks/>
          </p:cNvCxnSpPr>
          <p:nvPr/>
        </p:nvCxnSpPr>
        <p:spPr bwMode="auto">
          <a:xfrm rot="10800000" flipH="1">
            <a:off x="7613690" y="3957271"/>
            <a:ext cx="425400" cy="492000"/>
          </a:xfrm>
          <a:prstGeom prst="straightConnector1">
            <a:avLst/>
          </a:prstGeom>
          <a:noFill/>
          <a:ln w="9525" cap="flat" cmpd="sng">
            <a:solidFill>
              <a:srgbClr val="FF0000"/>
            </a:solidFill>
            <a:prstDash val="solid"/>
            <a:miter lim="800000"/>
            <a:headEnd type="oval" w="lg" len="lg"/>
            <a:tailEnd type="oval" w="lg" len="lg"/>
          </a:ln>
        </p:spPr>
      </p:cxnSp>
      <p:cxnSp>
        <p:nvCxnSpPr>
          <p:cNvPr id="258" name="Google Shape;258;p40"/>
          <p:cNvCxnSpPr>
            <a:cxnSpLocks/>
          </p:cNvCxnSpPr>
          <p:nvPr/>
        </p:nvCxnSpPr>
        <p:spPr bwMode="auto">
          <a:xfrm flipH="1">
            <a:off x="7638975" y="1280800"/>
            <a:ext cx="962100" cy="1000200"/>
          </a:xfrm>
          <a:prstGeom prst="straightConnector1">
            <a:avLst/>
          </a:prstGeom>
          <a:noFill/>
          <a:ln w="9525" cap="flat" cmpd="sng">
            <a:solidFill>
              <a:srgbClr val="FF0000"/>
            </a:solidFill>
            <a:prstDash val="solid"/>
            <a:miter lim="800000"/>
            <a:headEnd type="oval" w="lg" len="lg"/>
            <a:tailEnd type="oval" w="lg" len="lg"/>
          </a:ln>
        </p:spPr>
      </p:cxnSp>
      <p:cxnSp>
        <p:nvCxnSpPr>
          <p:cNvPr id="259" name="Google Shape;259;p40"/>
          <p:cNvCxnSpPr>
            <a:cxnSpLocks/>
          </p:cNvCxnSpPr>
          <p:nvPr/>
        </p:nvCxnSpPr>
        <p:spPr bwMode="auto">
          <a:xfrm rot="10800000" flipH="1">
            <a:off x="3215375" y="2719250"/>
            <a:ext cx="408600" cy="928800"/>
          </a:xfrm>
          <a:prstGeom prst="straightConnector1">
            <a:avLst/>
          </a:prstGeom>
          <a:noFill/>
          <a:ln w="9525" cap="flat" cmpd="sng">
            <a:solidFill>
              <a:srgbClr val="FF0000"/>
            </a:solidFill>
            <a:prstDash val="solid"/>
            <a:miter lim="800000"/>
            <a:headEnd type="oval" w="lg" len="lg"/>
            <a:tailEnd type="oval" w="lg" len="lg"/>
          </a:ln>
        </p:spPr>
      </p:cxnSp>
      <p:cxnSp>
        <p:nvCxnSpPr>
          <p:cNvPr id="260" name="Google Shape;260;p40"/>
          <p:cNvCxnSpPr>
            <a:cxnSpLocks/>
            <a:stCxn id="251" idx="2"/>
          </p:cNvCxnSpPr>
          <p:nvPr/>
        </p:nvCxnSpPr>
        <p:spPr bwMode="auto">
          <a:xfrm>
            <a:off x="4308641" y="1078077"/>
            <a:ext cx="1059600" cy="498600"/>
          </a:xfrm>
          <a:prstGeom prst="straightConnector1">
            <a:avLst/>
          </a:prstGeom>
          <a:noFill/>
          <a:ln w="9525" cap="flat" cmpd="sng">
            <a:solidFill>
              <a:srgbClr val="FF0000"/>
            </a:solidFill>
            <a:prstDash val="solid"/>
            <a:miter lim="800000"/>
            <a:headEnd type="oval" w="lg" len="lg"/>
            <a:tailEnd type="oval" w="lg" len="lg"/>
          </a:ln>
        </p:spPr>
      </p:cxnSp>
      <p:sp>
        <p:nvSpPr>
          <p:cNvPr id="261" name="Google Shape;261;p40"/>
          <p:cNvSpPr/>
          <p:nvPr/>
        </p:nvSpPr>
        <p:spPr bwMode="auto">
          <a:xfrm>
            <a:off x="135800" y="890425"/>
            <a:ext cx="2682000" cy="1094400"/>
          </a:xfrm>
          <a:prstGeom prst="rect">
            <a:avLst/>
          </a:prstGeom>
          <a:noFill/>
          <a:ln>
            <a:noFill/>
          </a:ln>
        </p:spPr>
        <p:txBody>
          <a:bodyPr spcFirstLastPara="1" wrap="square" lIns="68575" tIns="34275" rIns="68575" bIns="34275" anchor="t" anchorCtr="0">
            <a:noAutofit/>
          </a:bodyPr>
          <a:lstStyle/>
          <a:p>
            <a:pPr marL="0" marR="0" lvl="0" indent="0" algn="l">
              <a:spcBef>
                <a:spcPts val="0"/>
              </a:spcBef>
              <a:spcAft>
                <a:spcPts val="0"/>
              </a:spcAft>
              <a:buNone/>
              <a:defRPr/>
            </a:pPr>
            <a:r>
              <a:rPr lang="de" b="1">
                <a:solidFill>
                  <a:srgbClr val="365F91"/>
                </a:solidFill>
                <a:latin typeface="Calibri"/>
                <a:ea typeface="Calibri"/>
                <a:cs typeface="Calibri"/>
              </a:rPr>
              <a:t>„Fotoobjekte“ sind als vielschichtige Sammlungsobjekte zu begreifen.</a:t>
            </a:r>
            <a:endParaRPr b="1">
              <a:solidFill>
                <a:srgbClr val="365F91"/>
              </a:solidFill>
              <a:latin typeface="Calibri"/>
              <a:ea typeface="Calibri"/>
              <a:cs typeface="Calibri"/>
            </a:endParaRPr>
          </a:p>
          <a:p>
            <a:pPr marL="0" marR="0" lvl="0" indent="0" algn="l">
              <a:spcBef>
                <a:spcPts val="0"/>
              </a:spcBef>
              <a:spcAft>
                <a:spcPts val="0"/>
              </a:spcAft>
              <a:buNone/>
              <a:defRPr/>
            </a:pPr>
            <a:endParaRPr b="1">
              <a:solidFill>
                <a:srgbClr val="365F91"/>
              </a:solidFill>
              <a:latin typeface="Calibri"/>
              <a:ea typeface="Calibri"/>
              <a:cs typeface="Calibri"/>
            </a:endParaRPr>
          </a:p>
          <a:p>
            <a:pPr marL="0" lvl="0" indent="0" algn="l">
              <a:spcBef>
                <a:spcPts val="0"/>
              </a:spcBef>
              <a:spcAft>
                <a:spcPts val="0"/>
              </a:spcAft>
              <a:buClr>
                <a:schemeClr val="dk1"/>
              </a:buClr>
              <a:buFont typeface="Arial"/>
              <a:buNone/>
              <a:defRPr/>
            </a:pPr>
            <a:r>
              <a:rPr lang="de" b="1">
                <a:solidFill>
                  <a:srgbClr val="365F91"/>
                </a:solidFill>
                <a:latin typeface="Calibri"/>
                <a:ea typeface="Calibri"/>
                <a:cs typeface="Calibri"/>
              </a:rPr>
              <a:t>Charakteristika der Objekte</a:t>
            </a:r>
            <a:endParaRPr b="1">
              <a:solidFill>
                <a:srgbClr val="365F91"/>
              </a:solidFill>
              <a:latin typeface="Calibri"/>
              <a:ea typeface="Calibri"/>
              <a:cs typeface="Calibri"/>
            </a:endParaRPr>
          </a:p>
        </p:txBody>
      </p:sp>
      <p:sp>
        <p:nvSpPr>
          <p:cNvPr id="262" name="Google Shape;262;p40"/>
          <p:cNvSpPr txBox="1">
            <a:spLocks noGrp="1"/>
          </p:cNvSpPr>
          <p:nvPr>
            <p:ph type="title"/>
          </p:nvPr>
        </p:nvSpPr>
        <p:spPr bwMode="auto">
          <a:xfrm>
            <a:off x="76201" y="171450"/>
            <a:ext cx="9179105" cy="276999"/>
          </a:xfrm>
          <a:prstGeom prst="rect">
            <a:avLst/>
          </a:prstGeom>
          <a:noFill/>
          <a:ln>
            <a:noFill/>
          </a:ln>
        </p:spPr>
        <p:txBody>
          <a:bodyPr spcFirstLastPara="1" wrap="square" lIns="0" tIns="0" rIns="0" bIns="0" anchor="ctr" anchorCtr="0">
            <a:normAutofit/>
          </a:bodyPr>
          <a:lstStyle/>
          <a:p>
            <a:pPr marL="0" lvl="0" indent="0" algn="l">
              <a:spcBef>
                <a:spcPts val="0"/>
              </a:spcBef>
              <a:spcAft>
                <a:spcPts val="0"/>
              </a:spcAft>
              <a:buClr>
                <a:srgbClr val="365F91"/>
              </a:buClr>
              <a:buSzPts val="1800"/>
              <a:buFont typeface="Calibri"/>
              <a:buNone/>
              <a:defRPr/>
            </a:pPr>
            <a:r>
              <a:rPr lang="de" dirty="0"/>
              <a:t>Fallbeispiel: Kunsthistorische Lehrbildsammlung der Humboldt-Universität</a:t>
            </a:r>
            <a:endParaRPr dirty="0"/>
          </a:p>
        </p:txBody>
      </p:sp>
      <p:sp>
        <p:nvSpPr>
          <p:cNvPr id="263" name="Google Shape;263;p40"/>
          <p:cNvSpPr txBox="1"/>
          <p:nvPr/>
        </p:nvSpPr>
        <p:spPr bwMode="auto">
          <a:xfrm>
            <a:off x="76200" y="1984688"/>
            <a:ext cx="3388199" cy="1639200"/>
          </a:xfrm>
          <a:prstGeom prst="rect">
            <a:avLst/>
          </a:prstGeom>
          <a:noFill/>
          <a:ln>
            <a:noFill/>
          </a:ln>
        </p:spPr>
        <p:txBody>
          <a:bodyPr spcFirstLastPara="1" wrap="square" lIns="91425" tIns="91425" rIns="91425" bIns="91425" anchor="t" anchorCtr="0">
            <a:spAutoFit/>
          </a:bodyPr>
          <a:lstStyle/>
          <a:p>
            <a:pPr marL="457200" lvl="0" indent="-317500" algn="l">
              <a:lnSpc>
                <a:spcPct val="114999"/>
              </a:lnSpc>
              <a:spcBef>
                <a:spcPts val="600"/>
              </a:spcBef>
              <a:spcAft>
                <a:spcPts val="0"/>
              </a:spcAft>
              <a:buClr>
                <a:srgbClr val="2F5496"/>
              </a:buClr>
              <a:buSzPts val="1400"/>
              <a:buFont typeface="Calibri"/>
              <a:buChar char="●"/>
              <a:defRPr/>
            </a:pPr>
            <a:r>
              <a:rPr lang="de" i="1">
                <a:solidFill>
                  <a:srgbClr val="2F5496"/>
                </a:solidFill>
                <a:latin typeface="Calibri"/>
                <a:ea typeface="Calibri"/>
                <a:cs typeface="Calibri"/>
              </a:rPr>
              <a:t>Individuelle</a:t>
            </a:r>
            <a:r>
              <a:rPr lang="de">
                <a:solidFill>
                  <a:srgbClr val="2F5496"/>
                </a:solidFill>
                <a:latin typeface="Calibri"/>
                <a:ea typeface="Calibri"/>
                <a:cs typeface="Calibri"/>
              </a:rPr>
              <a:t> Merkmale des einzelnen Medienobjekts: Beschriftungen, Gebrauchsspuren.</a:t>
            </a:r>
            <a:endParaRPr>
              <a:solidFill>
                <a:srgbClr val="2F5496"/>
              </a:solidFill>
              <a:latin typeface="Calibri"/>
              <a:ea typeface="Calibri"/>
              <a:cs typeface="Calibri"/>
            </a:endParaRPr>
          </a:p>
          <a:p>
            <a:pPr marL="457200" lvl="0" indent="-317500" algn="l">
              <a:lnSpc>
                <a:spcPct val="114999"/>
              </a:lnSpc>
              <a:spcBef>
                <a:spcPts val="0"/>
              </a:spcBef>
              <a:spcAft>
                <a:spcPts val="0"/>
              </a:spcAft>
              <a:buClr>
                <a:srgbClr val="2F5496"/>
              </a:buClr>
              <a:buSzPts val="1400"/>
              <a:buFont typeface="Calibri"/>
              <a:buChar char="●"/>
              <a:defRPr/>
            </a:pPr>
            <a:r>
              <a:rPr lang="de" i="1">
                <a:solidFill>
                  <a:srgbClr val="2F5496"/>
                </a:solidFill>
                <a:latin typeface="Calibri"/>
                <a:ea typeface="Calibri"/>
                <a:cs typeface="Calibri"/>
              </a:rPr>
              <a:t>Nicht individuell</a:t>
            </a:r>
            <a:r>
              <a:rPr lang="de">
                <a:solidFill>
                  <a:srgbClr val="2F5496"/>
                </a:solidFill>
                <a:latin typeface="Calibri"/>
                <a:ea typeface="Calibri"/>
                <a:cs typeface="Calibri"/>
              </a:rPr>
              <a:t>: </a:t>
            </a:r>
            <a:r>
              <a:rPr lang="de" b="1">
                <a:solidFill>
                  <a:srgbClr val="2F5496"/>
                </a:solidFill>
                <a:latin typeface="Calibri"/>
                <a:ea typeface="Calibri"/>
                <a:cs typeface="Calibri"/>
              </a:rPr>
              <a:t>Bildgegenstand</a:t>
            </a:r>
            <a:r>
              <a:rPr lang="de">
                <a:solidFill>
                  <a:srgbClr val="2F5496"/>
                </a:solidFill>
                <a:latin typeface="Calibri"/>
                <a:ea typeface="Calibri"/>
                <a:cs typeface="Calibri"/>
              </a:rPr>
              <a:t> u. </a:t>
            </a:r>
            <a:r>
              <a:rPr lang="de" b="1">
                <a:solidFill>
                  <a:srgbClr val="2F5496"/>
                </a:solidFill>
                <a:latin typeface="Calibri"/>
                <a:ea typeface="Calibri"/>
                <a:cs typeface="Calibri"/>
              </a:rPr>
              <a:t>Kontexte</a:t>
            </a:r>
            <a:r>
              <a:rPr lang="de">
                <a:solidFill>
                  <a:srgbClr val="2F5496"/>
                </a:solidFill>
                <a:latin typeface="Calibri"/>
                <a:ea typeface="Calibri"/>
                <a:cs typeface="Calibri"/>
              </a:rPr>
              <a:t> (Produktionsereignisse, Sammlungsereignisse)</a:t>
            </a:r>
            <a:endParaRPr>
              <a:solidFill>
                <a:srgbClr val="2F5496"/>
              </a:solidFill>
              <a:latin typeface="Calibri"/>
              <a:ea typeface="Calibri"/>
              <a:cs typeface="Calibri"/>
            </a:endParaRPr>
          </a:p>
        </p:txBody>
      </p:sp>
      <p:sp>
        <p:nvSpPr>
          <p:cNvPr id="264" name="Google Shape;264;p40"/>
          <p:cNvSpPr/>
          <p:nvPr/>
        </p:nvSpPr>
        <p:spPr bwMode="auto">
          <a:xfrm>
            <a:off x="135800" y="3855275"/>
            <a:ext cx="2682000" cy="552300"/>
          </a:xfrm>
          <a:prstGeom prst="rect">
            <a:avLst/>
          </a:prstGeom>
          <a:noFill/>
          <a:ln>
            <a:noFill/>
          </a:ln>
        </p:spPr>
        <p:txBody>
          <a:bodyPr spcFirstLastPara="1" wrap="square" lIns="68575" tIns="34275" rIns="68575" bIns="34275" anchor="t" anchorCtr="0">
            <a:noAutofit/>
          </a:bodyPr>
          <a:lstStyle/>
          <a:p>
            <a:pPr marL="0" lvl="0" indent="0" algn="l">
              <a:spcBef>
                <a:spcPts val="0"/>
              </a:spcBef>
              <a:spcAft>
                <a:spcPts val="0"/>
              </a:spcAft>
              <a:buNone/>
              <a:defRPr/>
            </a:pPr>
            <a:r>
              <a:rPr lang="de" b="1">
                <a:solidFill>
                  <a:srgbClr val="365F91"/>
                </a:solidFill>
                <a:latin typeface="Calibri"/>
                <a:ea typeface="Calibri"/>
                <a:cs typeface="Calibri"/>
              </a:rPr>
              <a:t>Für die nicht individuellen </a:t>
            </a:r>
            <a:br>
              <a:rPr lang="de" b="1">
                <a:solidFill>
                  <a:srgbClr val="365F91"/>
                </a:solidFill>
                <a:latin typeface="Calibri"/>
                <a:ea typeface="Calibri"/>
                <a:cs typeface="Calibri"/>
              </a:rPr>
            </a:br>
            <a:r>
              <a:rPr lang="de" b="1">
                <a:solidFill>
                  <a:srgbClr val="365F91"/>
                </a:solidFill>
                <a:latin typeface="Calibri"/>
                <a:ea typeface="Calibri"/>
                <a:cs typeface="Calibri"/>
              </a:rPr>
              <a:t>Merkmale ist Wikidata relevant.</a:t>
            </a:r>
            <a:endParaRPr b="1">
              <a:solidFill>
                <a:srgbClr val="365F91"/>
              </a:solidFill>
              <a:latin typeface="Calibri"/>
              <a:ea typeface="Calibri"/>
              <a:cs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69" name="Google Shape;269;p41"/>
          <p:cNvSpPr/>
          <p:nvPr/>
        </p:nvSpPr>
        <p:spPr bwMode="auto">
          <a:xfrm>
            <a:off x="263000" y="812759"/>
            <a:ext cx="3433800" cy="539700"/>
          </a:xfrm>
          <a:prstGeom prst="rect">
            <a:avLst/>
          </a:prstGeom>
          <a:noFill/>
          <a:ln>
            <a:noFill/>
          </a:ln>
        </p:spPr>
        <p:txBody>
          <a:bodyPr spcFirstLastPara="1" wrap="square" lIns="68575" tIns="34275" rIns="68575" bIns="34275" anchor="t" anchorCtr="0">
            <a:noAutofit/>
          </a:bodyPr>
          <a:lstStyle/>
          <a:p>
            <a:pPr marL="0" marR="0" lvl="0" indent="0" algn="l">
              <a:spcBef>
                <a:spcPts val="0"/>
              </a:spcBef>
              <a:spcAft>
                <a:spcPts val="0"/>
              </a:spcAft>
              <a:buNone/>
              <a:defRPr/>
            </a:pPr>
            <a:r>
              <a:rPr lang="de" sz="1400" b="1">
                <a:solidFill>
                  <a:srgbClr val="365F91"/>
                </a:solidFill>
                <a:latin typeface="Calibri"/>
                <a:ea typeface="Calibri"/>
                <a:cs typeface="Calibri"/>
              </a:rPr>
              <a:t>Hohe Bedeutung der Bildinhalte und Kontexte</a:t>
            </a:r>
            <a:endParaRPr sz="1100">
              <a:solidFill>
                <a:srgbClr val="365F91"/>
              </a:solidFill>
            </a:endParaRPr>
          </a:p>
        </p:txBody>
      </p:sp>
      <p:sp>
        <p:nvSpPr>
          <p:cNvPr id="270" name="Google Shape;270;p41"/>
          <p:cNvSpPr/>
          <p:nvPr/>
        </p:nvSpPr>
        <p:spPr bwMode="auto">
          <a:xfrm>
            <a:off x="3696800" y="840200"/>
            <a:ext cx="1743599" cy="484800"/>
          </a:xfrm>
          <a:prstGeom prst="rect">
            <a:avLst/>
          </a:prstGeom>
          <a:noFill/>
          <a:ln>
            <a:noFill/>
          </a:ln>
        </p:spPr>
        <p:txBody>
          <a:bodyPr spcFirstLastPara="1" wrap="square" lIns="68575" tIns="34275" rIns="68575" bIns="34275" anchor="t" anchorCtr="0">
            <a:noAutofit/>
          </a:bodyPr>
          <a:lstStyle/>
          <a:p>
            <a:pPr marL="0" marR="0" lvl="0" indent="0" algn="l">
              <a:spcBef>
                <a:spcPts val="0"/>
              </a:spcBef>
              <a:spcAft>
                <a:spcPts val="0"/>
              </a:spcAft>
              <a:buNone/>
              <a:defRPr/>
            </a:pPr>
            <a:r>
              <a:rPr lang="de" sz="2700">
                <a:solidFill>
                  <a:srgbClr val="365F91"/>
                </a:solidFill>
                <a:latin typeface="Calibri"/>
                <a:ea typeface="Calibri"/>
                <a:cs typeface="Calibri"/>
              </a:rPr>
              <a:t>Bildinhalte u. Kontexte</a:t>
            </a:r>
            <a:endParaRPr sz="1100">
              <a:solidFill>
                <a:srgbClr val="365F91"/>
              </a:solidFill>
            </a:endParaRPr>
          </a:p>
        </p:txBody>
      </p:sp>
      <p:sp>
        <p:nvSpPr>
          <p:cNvPr id="271" name="Google Shape;271;p41"/>
          <p:cNvSpPr txBox="1"/>
          <p:nvPr/>
        </p:nvSpPr>
        <p:spPr bwMode="auto">
          <a:xfrm>
            <a:off x="572738" y="1557203"/>
            <a:ext cx="2848199" cy="1793099"/>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endParaRPr sz="1400">
              <a:solidFill>
                <a:schemeClr val="dk1"/>
              </a:solidFill>
              <a:latin typeface="Calibri"/>
              <a:ea typeface="Calibri"/>
              <a:cs typeface="Calibri"/>
            </a:endParaRPr>
          </a:p>
          <a:p>
            <a:pPr marL="0" marR="0" lvl="0" indent="0" algn="l">
              <a:spcBef>
                <a:spcPts val="0"/>
              </a:spcBef>
              <a:spcAft>
                <a:spcPts val="0"/>
              </a:spcAft>
              <a:buNone/>
              <a:defRPr/>
            </a:pPr>
            <a:r>
              <a:rPr lang="de" sz="1400">
                <a:solidFill>
                  <a:srgbClr val="365F91"/>
                </a:solidFill>
                <a:latin typeface="Calibri"/>
                <a:ea typeface="Calibri"/>
                <a:cs typeface="Calibri"/>
              </a:rPr>
              <a:t>Frans Pourbus (II/d.J.)</a:t>
            </a:r>
            <a:endParaRPr sz="1100">
              <a:solidFill>
                <a:srgbClr val="365F91"/>
              </a:solidFill>
            </a:endParaRPr>
          </a:p>
          <a:p>
            <a:pPr marL="0" marR="0" lvl="0" indent="0" algn="l">
              <a:spcBef>
                <a:spcPts val="0"/>
              </a:spcBef>
              <a:spcAft>
                <a:spcPts val="0"/>
              </a:spcAft>
              <a:buNone/>
              <a:defRPr/>
            </a:pPr>
            <a:r>
              <a:rPr lang="de" sz="1400">
                <a:solidFill>
                  <a:srgbClr val="365F91"/>
                </a:solidFill>
                <a:latin typeface="Calibri"/>
                <a:ea typeface="Calibri"/>
                <a:cs typeface="Calibri"/>
              </a:rPr>
              <a:t>Heinrich IV. von Frankreich</a:t>
            </a:r>
            <a:endParaRPr sz="1100">
              <a:solidFill>
                <a:srgbClr val="365F91"/>
              </a:solidFill>
            </a:endParaRPr>
          </a:p>
          <a:p>
            <a:pPr marL="0" marR="0" lvl="0" indent="0" algn="l">
              <a:spcBef>
                <a:spcPts val="0"/>
              </a:spcBef>
              <a:spcAft>
                <a:spcPts val="0"/>
              </a:spcAft>
              <a:buNone/>
              <a:defRPr/>
            </a:pPr>
            <a:r>
              <a:rPr lang="de" sz="1400">
                <a:solidFill>
                  <a:srgbClr val="365F91"/>
                </a:solidFill>
                <a:latin typeface="Calibri"/>
                <a:ea typeface="Calibri"/>
                <a:cs typeface="Calibri"/>
              </a:rPr>
              <a:t>Paris, Musée du Louvre, inv. 1708</a:t>
            </a:r>
            <a:endParaRPr sz="1100">
              <a:solidFill>
                <a:srgbClr val="365F91"/>
              </a:solidFill>
            </a:endParaRPr>
          </a:p>
          <a:p>
            <a:pPr marL="0" marR="0" lvl="0" indent="0" algn="l">
              <a:spcBef>
                <a:spcPts val="0"/>
              </a:spcBef>
              <a:spcAft>
                <a:spcPts val="0"/>
              </a:spcAft>
              <a:buNone/>
              <a:defRPr/>
            </a:pPr>
            <a:r>
              <a:rPr lang="de" sz="1400">
                <a:solidFill>
                  <a:srgbClr val="365F91"/>
                </a:solidFill>
                <a:latin typeface="Calibri"/>
                <a:ea typeface="Calibri"/>
                <a:cs typeface="Calibri"/>
              </a:rPr>
              <a:t>Um 1610</a:t>
            </a:r>
            <a:endParaRPr sz="1100">
              <a:solidFill>
                <a:srgbClr val="365F91"/>
              </a:solidFill>
            </a:endParaRPr>
          </a:p>
          <a:p>
            <a:pPr marL="0" marR="0" lvl="0" indent="0" algn="l">
              <a:spcBef>
                <a:spcPts val="0"/>
              </a:spcBef>
              <a:spcAft>
                <a:spcPts val="0"/>
              </a:spcAft>
              <a:buNone/>
              <a:defRPr/>
            </a:pPr>
            <a:r>
              <a:rPr lang="de" sz="1400">
                <a:solidFill>
                  <a:srgbClr val="365F91"/>
                </a:solidFill>
                <a:latin typeface="Calibri"/>
                <a:ea typeface="Calibri"/>
                <a:cs typeface="Calibri"/>
              </a:rPr>
              <a:t>Öl auf Holz</a:t>
            </a:r>
            <a:endParaRPr sz="1100">
              <a:solidFill>
                <a:srgbClr val="365F91"/>
              </a:solidFill>
            </a:endParaRPr>
          </a:p>
          <a:p>
            <a:pPr marL="0" marR="0" lvl="0" indent="0" algn="l">
              <a:spcBef>
                <a:spcPts val="0"/>
              </a:spcBef>
              <a:spcAft>
                <a:spcPts val="0"/>
              </a:spcAft>
              <a:buNone/>
              <a:defRPr/>
            </a:pPr>
            <a:r>
              <a:rPr lang="de" sz="1400">
                <a:solidFill>
                  <a:srgbClr val="365F91"/>
                </a:solidFill>
                <a:latin typeface="Calibri"/>
                <a:ea typeface="Calibri"/>
                <a:cs typeface="Calibri"/>
              </a:rPr>
              <a:t>…</a:t>
            </a:r>
            <a:endParaRPr sz="1100">
              <a:solidFill>
                <a:srgbClr val="365F91"/>
              </a:solidFill>
            </a:endParaRPr>
          </a:p>
          <a:p>
            <a:pPr marL="0" marR="0" lvl="0" indent="0" algn="l">
              <a:spcBef>
                <a:spcPts val="0"/>
              </a:spcBef>
              <a:spcAft>
                <a:spcPts val="0"/>
              </a:spcAft>
              <a:buNone/>
              <a:defRPr/>
            </a:pPr>
            <a:endParaRPr sz="1400">
              <a:solidFill>
                <a:schemeClr val="dk1"/>
              </a:solidFill>
              <a:latin typeface="Calibri"/>
              <a:ea typeface="Calibri"/>
              <a:cs typeface="Calibri"/>
            </a:endParaRPr>
          </a:p>
        </p:txBody>
      </p:sp>
      <p:pic>
        <p:nvPicPr>
          <p:cNvPr id="272" name="Google Shape;272;p41"/>
          <p:cNvPicPr/>
          <p:nvPr/>
        </p:nvPicPr>
        <p:blipFill>
          <a:blip r:embed="rId2">
            <a:alphaModFix/>
          </a:blip>
          <a:srcRect l="5019" t="4143" r="2771" b="3099"/>
          <a:stretch/>
        </p:blipFill>
        <p:spPr bwMode="auto">
          <a:xfrm>
            <a:off x="6069197" y="840208"/>
            <a:ext cx="2918636" cy="2495994"/>
          </a:xfrm>
          <a:prstGeom prst="rect">
            <a:avLst/>
          </a:prstGeom>
          <a:noFill/>
          <a:ln>
            <a:noFill/>
          </a:ln>
          <a:effectLst>
            <a:outerShdw blurRad="292100" dist="139700" dir="2700000" algn="tl" rotWithShape="0">
              <a:srgbClr val="333333">
                <a:alpha val="64705"/>
              </a:srgbClr>
            </a:outerShdw>
          </a:effectLst>
        </p:spPr>
      </p:pic>
      <p:cxnSp>
        <p:nvCxnSpPr>
          <p:cNvPr id="273" name="Google Shape;273;p41"/>
          <p:cNvCxnSpPr>
            <a:cxnSpLocks/>
            <a:stCxn id="270" idx="2"/>
          </p:cNvCxnSpPr>
          <p:nvPr/>
        </p:nvCxnSpPr>
        <p:spPr bwMode="auto">
          <a:xfrm>
            <a:off x="4568600" y="1325000"/>
            <a:ext cx="3227700" cy="660600"/>
          </a:xfrm>
          <a:prstGeom prst="straightConnector1">
            <a:avLst/>
          </a:prstGeom>
          <a:noFill/>
          <a:ln w="9525" cap="flat" cmpd="sng">
            <a:solidFill>
              <a:srgbClr val="FF0000"/>
            </a:solidFill>
            <a:prstDash val="solid"/>
            <a:miter lim="800000"/>
            <a:headEnd type="oval" w="lg" len="lg"/>
            <a:tailEnd type="oval" w="lg" len="lg"/>
          </a:ln>
        </p:spPr>
      </p:cxnSp>
      <p:sp>
        <p:nvSpPr>
          <p:cNvPr id="274" name="Google Shape;274;p41"/>
          <p:cNvSpPr txBox="1"/>
          <p:nvPr/>
        </p:nvSpPr>
        <p:spPr bwMode="auto">
          <a:xfrm>
            <a:off x="285960" y="3577609"/>
            <a:ext cx="2848199" cy="500100"/>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 sz="1400">
                <a:solidFill>
                  <a:srgbClr val="365F91"/>
                </a:solidFill>
                <a:latin typeface="Calibri"/>
                <a:ea typeface="Calibri"/>
                <a:cs typeface="Calibri"/>
              </a:rPr>
              <a:t>Frans Pourbus II (1569-1622)</a:t>
            </a:r>
            <a:endParaRPr sz="1100">
              <a:solidFill>
                <a:srgbClr val="365F91"/>
              </a:solidFill>
            </a:endParaRPr>
          </a:p>
          <a:p>
            <a:pPr marL="0" marR="0" lvl="0" indent="0" algn="l">
              <a:spcBef>
                <a:spcPts val="0"/>
              </a:spcBef>
              <a:spcAft>
                <a:spcPts val="0"/>
              </a:spcAft>
              <a:buNone/>
              <a:defRPr/>
            </a:pPr>
            <a:endParaRPr sz="1400">
              <a:solidFill>
                <a:schemeClr val="dk1"/>
              </a:solidFill>
              <a:latin typeface="Calibri"/>
              <a:ea typeface="Calibri"/>
              <a:cs typeface="Calibri"/>
            </a:endParaRPr>
          </a:p>
        </p:txBody>
      </p:sp>
      <p:sp>
        <p:nvSpPr>
          <p:cNvPr id="275" name="Google Shape;275;p41"/>
          <p:cNvSpPr txBox="1"/>
          <p:nvPr/>
        </p:nvSpPr>
        <p:spPr bwMode="auto">
          <a:xfrm>
            <a:off x="1077474" y="3888323"/>
            <a:ext cx="3051000" cy="715800"/>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 sz="1400">
                <a:solidFill>
                  <a:srgbClr val="365F91"/>
                </a:solidFill>
                <a:latin typeface="Calibri"/>
                <a:ea typeface="Calibri"/>
                <a:cs typeface="Calibri"/>
              </a:rPr>
              <a:t>Heinrich IV. von Frankreich (1553-1610)</a:t>
            </a:r>
            <a:endParaRPr sz="1100">
              <a:solidFill>
                <a:srgbClr val="365F91"/>
              </a:solidFill>
            </a:endParaRPr>
          </a:p>
          <a:p>
            <a:pPr marL="0" marR="0" lvl="0" indent="0" algn="l">
              <a:spcBef>
                <a:spcPts val="0"/>
              </a:spcBef>
              <a:spcAft>
                <a:spcPts val="0"/>
              </a:spcAft>
              <a:buNone/>
              <a:defRPr/>
            </a:pPr>
            <a:endParaRPr sz="1400">
              <a:solidFill>
                <a:schemeClr val="dk1"/>
              </a:solidFill>
              <a:latin typeface="Calibri"/>
              <a:ea typeface="Calibri"/>
              <a:cs typeface="Calibri"/>
            </a:endParaRPr>
          </a:p>
          <a:p>
            <a:pPr marL="0" marR="0" lvl="0" indent="0" algn="l">
              <a:spcBef>
                <a:spcPts val="0"/>
              </a:spcBef>
              <a:spcAft>
                <a:spcPts val="0"/>
              </a:spcAft>
              <a:buNone/>
              <a:defRPr/>
            </a:pPr>
            <a:endParaRPr sz="1400">
              <a:solidFill>
                <a:schemeClr val="dk1"/>
              </a:solidFill>
              <a:latin typeface="Calibri"/>
              <a:ea typeface="Calibri"/>
              <a:cs typeface="Calibri"/>
            </a:endParaRPr>
          </a:p>
        </p:txBody>
      </p:sp>
      <p:sp>
        <p:nvSpPr>
          <p:cNvPr id="276" name="Google Shape;276;p41"/>
          <p:cNvSpPr txBox="1"/>
          <p:nvPr/>
        </p:nvSpPr>
        <p:spPr bwMode="auto">
          <a:xfrm>
            <a:off x="4083120" y="3727954"/>
            <a:ext cx="2848199" cy="284700"/>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 sz="1400">
                <a:solidFill>
                  <a:srgbClr val="365F91"/>
                </a:solidFill>
                <a:latin typeface="Calibri"/>
                <a:ea typeface="Calibri"/>
                <a:cs typeface="Calibri"/>
              </a:rPr>
              <a:t>Paris, Musée du Louvre</a:t>
            </a:r>
            <a:endParaRPr sz="1100">
              <a:solidFill>
                <a:srgbClr val="365F91"/>
              </a:solidFill>
            </a:endParaRPr>
          </a:p>
        </p:txBody>
      </p:sp>
      <p:cxnSp>
        <p:nvCxnSpPr>
          <p:cNvPr id="277" name="Google Shape;277;p41"/>
          <p:cNvCxnSpPr>
            <a:cxnSpLocks/>
          </p:cNvCxnSpPr>
          <p:nvPr/>
        </p:nvCxnSpPr>
        <p:spPr bwMode="auto">
          <a:xfrm flipH="1">
            <a:off x="572738" y="1989410"/>
            <a:ext cx="206434" cy="1636395"/>
          </a:xfrm>
          <a:prstGeom prst="straightConnector1">
            <a:avLst/>
          </a:prstGeom>
          <a:noFill/>
          <a:ln w="9525" cap="flat" cmpd="sng">
            <a:solidFill>
              <a:srgbClr val="FF0000"/>
            </a:solidFill>
            <a:prstDash val="solid"/>
            <a:miter lim="800000"/>
            <a:headEnd type="oval" w="lg" len="lg"/>
            <a:tailEnd type="oval" w="lg" len="lg"/>
          </a:ln>
        </p:spPr>
      </p:cxnSp>
      <p:cxnSp>
        <p:nvCxnSpPr>
          <p:cNvPr id="278" name="Google Shape;278;p41"/>
          <p:cNvCxnSpPr>
            <a:cxnSpLocks/>
          </p:cNvCxnSpPr>
          <p:nvPr/>
        </p:nvCxnSpPr>
        <p:spPr bwMode="auto">
          <a:xfrm>
            <a:off x="1664824" y="2157080"/>
            <a:ext cx="1079996" cy="1662667"/>
          </a:xfrm>
          <a:prstGeom prst="straightConnector1">
            <a:avLst/>
          </a:prstGeom>
          <a:noFill/>
          <a:ln w="9525" cap="flat" cmpd="sng">
            <a:solidFill>
              <a:srgbClr val="FF0000"/>
            </a:solidFill>
            <a:prstDash val="solid"/>
            <a:miter lim="800000"/>
            <a:headEnd type="oval" w="lg" len="lg"/>
            <a:tailEnd type="oval" w="lg" len="lg"/>
          </a:ln>
        </p:spPr>
      </p:cxnSp>
      <p:cxnSp>
        <p:nvCxnSpPr>
          <p:cNvPr id="279" name="Google Shape;279;p41"/>
          <p:cNvCxnSpPr>
            <a:cxnSpLocks/>
          </p:cNvCxnSpPr>
          <p:nvPr/>
        </p:nvCxnSpPr>
        <p:spPr bwMode="auto">
          <a:xfrm>
            <a:off x="2070692" y="2422825"/>
            <a:ext cx="2501309" cy="1319821"/>
          </a:xfrm>
          <a:prstGeom prst="straightConnector1">
            <a:avLst/>
          </a:prstGeom>
          <a:noFill/>
          <a:ln w="9525" cap="flat" cmpd="sng">
            <a:solidFill>
              <a:srgbClr val="FF0000"/>
            </a:solidFill>
            <a:prstDash val="solid"/>
            <a:miter lim="800000"/>
            <a:headEnd type="oval" w="lg" len="lg"/>
            <a:tailEnd type="oval" w="lg" len="lg"/>
          </a:ln>
        </p:spPr>
      </p:cxnSp>
      <p:cxnSp>
        <p:nvCxnSpPr>
          <p:cNvPr id="280" name="Google Shape;280;p41"/>
          <p:cNvCxnSpPr>
            <a:cxnSpLocks/>
          </p:cNvCxnSpPr>
          <p:nvPr/>
        </p:nvCxnSpPr>
        <p:spPr bwMode="auto">
          <a:xfrm flipH="1">
            <a:off x="5077273" y="3994206"/>
            <a:ext cx="2299064" cy="10747"/>
          </a:xfrm>
          <a:prstGeom prst="straightConnector1">
            <a:avLst/>
          </a:prstGeom>
          <a:noFill/>
          <a:ln w="9525" cap="flat" cmpd="sng">
            <a:solidFill>
              <a:srgbClr val="FF0000"/>
            </a:solidFill>
            <a:prstDash val="solid"/>
            <a:miter lim="800000"/>
            <a:headEnd type="oval" w="lg" len="lg"/>
            <a:tailEnd type="oval" w="lg" len="lg"/>
          </a:ln>
        </p:spPr>
      </p:cxnSp>
      <p:sp>
        <p:nvSpPr>
          <p:cNvPr id="281" name="Google Shape;281;p41"/>
          <p:cNvSpPr txBox="1"/>
          <p:nvPr/>
        </p:nvSpPr>
        <p:spPr bwMode="auto">
          <a:xfrm>
            <a:off x="6921476" y="3994206"/>
            <a:ext cx="2848199" cy="284700"/>
          </a:xfrm>
          <a:prstGeom prst="rect">
            <a:avLst/>
          </a:prstGeom>
          <a:noFill/>
          <a:ln>
            <a:noFill/>
          </a:ln>
        </p:spPr>
        <p:txBody>
          <a:bodyPr spcFirstLastPara="1" wrap="square" lIns="68575" tIns="34275" rIns="68575" bIns="34275" anchor="t" anchorCtr="0">
            <a:spAutoFit/>
          </a:bodyPr>
          <a:lstStyle/>
          <a:p>
            <a:pPr marL="0" marR="0" lvl="0" indent="0" algn="l">
              <a:spcBef>
                <a:spcPts val="0"/>
              </a:spcBef>
              <a:spcAft>
                <a:spcPts val="0"/>
              </a:spcAft>
              <a:buNone/>
              <a:defRPr/>
            </a:pPr>
            <a:r>
              <a:rPr lang="de" sz="1400">
                <a:solidFill>
                  <a:srgbClr val="365F91"/>
                </a:solidFill>
                <a:latin typeface="Calibri"/>
                <a:ea typeface="Calibri"/>
                <a:cs typeface="Calibri"/>
              </a:rPr>
              <a:t>Paris, Frankreich</a:t>
            </a:r>
            <a:endParaRPr sz="1100">
              <a:solidFill>
                <a:srgbClr val="365F91"/>
              </a:solidFill>
            </a:endParaRPr>
          </a:p>
        </p:txBody>
      </p:sp>
      <p:sp>
        <p:nvSpPr>
          <p:cNvPr id="282" name="Google Shape;282;p41"/>
          <p:cNvSpPr/>
          <p:nvPr/>
        </p:nvSpPr>
        <p:spPr bwMode="auto">
          <a:xfrm>
            <a:off x="364299" y="4304993"/>
            <a:ext cx="6648600" cy="253800"/>
          </a:xfrm>
          <a:prstGeom prst="rect">
            <a:avLst/>
          </a:prstGeom>
          <a:noFill/>
          <a:ln>
            <a:noFill/>
          </a:ln>
        </p:spPr>
        <p:txBody>
          <a:bodyPr spcFirstLastPara="1" wrap="square" lIns="68575" tIns="34275" rIns="68575" bIns="34275" anchor="t" anchorCtr="0">
            <a:noAutofit/>
          </a:bodyPr>
          <a:lstStyle/>
          <a:p>
            <a:pPr marL="0" marR="0" lvl="0" indent="0" algn="l">
              <a:spcBef>
                <a:spcPts val="0"/>
              </a:spcBef>
              <a:spcAft>
                <a:spcPts val="0"/>
              </a:spcAft>
              <a:buNone/>
              <a:defRPr/>
            </a:pPr>
            <a:r>
              <a:rPr lang="de">
                <a:solidFill>
                  <a:srgbClr val="365F91"/>
                </a:solidFill>
                <a:latin typeface="Calibri"/>
                <a:ea typeface="Calibri"/>
                <a:cs typeface="Calibri"/>
              </a:rPr>
              <a:t>Elemente der Bildinhalte. Zahlreiche Bezüge zu weiteren „Entitäten“.</a:t>
            </a:r>
            <a:endParaRPr>
              <a:solidFill>
                <a:srgbClr val="365F91"/>
              </a:solidFill>
            </a:endParaRPr>
          </a:p>
        </p:txBody>
      </p:sp>
      <p:sp>
        <p:nvSpPr>
          <p:cNvPr id="283" name="Google Shape;283;p41"/>
          <p:cNvSpPr txBox="1">
            <a:spLocks noGrp="1"/>
          </p:cNvSpPr>
          <p:nvPr>
            <p:ph type="title"/>
          </p:nvPr>
        </p:nvSpPr>
        <p:spPr bwMode="auto">
          <a:xfrm>
            <a:off x="76201" y="171450"/>
            <a:ext cx="9179105" cy="276999"/>
          </a:xfrm>
          <a:prstGeom prst="rect">
            <a:avLst/>
          </a:prstGeom>
          <a:noFill/>
          <a:ln>
            <a:noFill/>
          </a:ln>
        </p:spPr>
        <p:txBody>
          <a:bodyPr spcFirstLastPara="1" wrap="square" lIns="0" tIns="0" rIns="0" bIns="0" anchor="ctr" anchorCtr="0">
            <a:normAutofit/>
          </a:bodyPr>
          <a:lstStyle/>
          <a:p>
            <a:pPr marL="0" lvl="0" indent="0" algn="l">
              <a:spcBef>
                <a:spcPts val="0"/>
              </a:spcBef>
              <a:spcAft>
                <a:spcPts val="0"/>
              </a:spcAft>
              <a:buClr>
                <a:srgbClr val="365F91"/>
              </a:buClr>
              <a:buSzPts val="1800"/>
              <a:buFont typeface="Calibri"/>
              <a:buNone/>
              <a:defRPr/>
            </a:pPr>
            <a:r>
              <a:rPr lang="de"/>
              <a:t>Fallbeispiel: Kunsthistorische Lehrbildsammlung der Humboldt-Universität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7"/>
                                        </p:tgtEl>
                                        <p:attrNameLst>
                                          <p:attrName>style.visibility</p:attrName>
                                        </p:attrNameLst>
                                      </p:cBhvr>
                                      <p:to>
                                        <p:strVal val="visible"/>
                                      </p:to>
                                    </p:set>
                                    <p:animEffect transition="in" filter="fade">
                                      <p:cBhvr>
                                        <p:cTn id="7" dur="500"/>
                                        <p:tgtEl>
                                          <p:spTgt spid="277"/>
                                        </p:tgtEl>
                                      </p:cBhvr>
                                    </p:animEffect>
                                  </p:childTnLst>
                                </p:cTn>
                              </p:par>
                              <p:par>
                                <p:cTn id="8" presetID="10" presetClass="entr" presetSubtype="0" fill="hold" nodeType="withEffect">
                                  <p:stCondLst>
                                    <p:cond delay="0"/>
                                  </p:stCondLst>
                                  <p:childTnLst>
                                    <p:set>
                                      <p:cBhvr>
                                        <p:cTn id="9" dur="1" fill="hold">
                                          <p:stCondLst>
                                            <p:cond delay="0"/>
                                          </p:stCondLst>
                                        </p:cTn>
                                        <p:tgtEl>
                                          <p:spTgt spid="274"/>
                                        </p:tgtEl>
                                        <p:attrNameLst>
                                          <p:attrName>style.visibility</p:attrName>
                                        </p:attrNameLst>
                                      </p:cBhvr>
                                      <p:to>
                                        <p:strVal val="visible"/>
                                      </p:to>
                                    </p:set>
                                    <p:animEffect transition="in" filter="fade">
                                      <p:cBhvr>
                                        <p:cTn id="10" dur="500"/>
                                        <p:tgtEl>
                                          <p:spTgt spid="27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78"/>
                                        </p:tgtEl>
                                        <p:attrNameLst>
                                          <p:attrName>style.visibility</p:attrName>
                                        </p:attrNameLst>
                                      </p:cBhvr>
                                      <p:to>
                                        <p:strVal val="visible"/>
                                      </p:to>
                                    </p:set>
                                    <p:animEffect transition="in" filter="fade">
                                      <p:cBhvr>
                                        <p:cTn id="14" dur="500"/>
                                        <p:tgtEl>
                                          <p:spTgt spid="278"/>
                                        </p:tgtEl>
                                      </p:cBhvr>
                                    </p:animEffect>
                                  </p:childTnLst>
                                </p:cTn>
                              </p:par>
                              <p:par>
                                <p:cTn id="15" presetID="10" presetClass="entr" presetSubtype="0" fill="hold" nodeType="withEffect">
                                  <p:stCondLst>
                                    <p:cond delay="0"/>
                                  </p:stCondLst>
                                  <p:childTnLst>
                                    <p:set>
                                      <p:cBhvr>
                                        <p:cTn id="16" dur="1" fill="hold">
                                          <p:stCondLst>
                                            <p:cond delay="0"/>
                                          </p:stCondLst>
                                        </p:cTn>
                                        <p:tgtEl>
                                          <p:spTgt spid="275"/>
                                        </p:tgtEl>
                                        <p:attrNameLst>
                                          <p:attrName>style.visibility</p:attrName>
                                        </p:attrNameLst>
                                      </p:cBhvr>
                                      <p:to>
                                        <p:strVal val="visible"/>
                                      </p:to>
                                    </p:set>
                                    <p:animEffect transition="in" filter="fade">
                                      <p:cBhvr>
                                        <p:cTn id="17" dur="500"/>
                                        <p:tgtEl>
                                          <p:spTgt spid="275"/>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279"/>
                                        </p:tgtEl>
                                        <p:attrNameLst>
                                          <p:attrName>style.visibility</p:attrName>
                                        </p:attrNameLst>
                                      </p:cBhvr>
                                      <p:to>
                                        <p:strVal val="visible"/>
                                      </p:to>
                                    </p:set>
                                    <p:animEffect transition="in" filter="fade">
                                      <p:cBhvr>
                                        <p:cTn id="21" dur="500"/>
                                        <p:tgtEl>
                                          <p:spTgt spid="279"/>
                                        </p:tgtEl>
                                      </p:cBhvr>
                                    </p:animEffect>
                                  </p:childTnLst>
                                </p:cTn>
                              </p:par>
                              <p:par>
                                <p:cTn id="22" presetID="10" presetClass="entr" presetSubtype="0" fill="hold" nodeType="withEffect">
                                  <p:stCondLst>
                                    <p:cond delay="0"/>
                                  </p:stCondLst>
                                  <p:childTnLst>
                                    <p:set>
                                      <p:cBhvr>
                                        <p:cTn id="23" dur="1" fill="hold">
                                          <p:stCondLst>
                                            <p:cond delay="0"/>
                                          </p:stCondLst>
                                        </p:cTn>
                                        <p:tgtEl>
                                          <p:spTgt spid="276"/>
                                        </p:tgtEl>
                                        <p:attrNameLst>
                                          <p:attrName>style.visibility</p:attrName>
                                        </p:attrNameLst>
                                      </p:cBhvr>
                                      <p:to>
                                        <p:strVal val="visible"/>
                                      </p:to>
                                    </p:set>
                                    <p:animEffect transition="in" filter="fade">
                                      <p:cBhvr>
                                        <p:cTn id="24" dur="500"/>
                                        <p:tgtEl>
                                          <p:spTgt spid="276"/>
                                        </p:tgtEl>
                                      </p:cBhvr>
                                    </p:animEffect>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280"/>
                                        </p:tgtEl>
                                        <p:attrNameLst>
                                          <p:attrName>style.visibility</p:attrName>
                                        </p:attrNameLst>
                                      </p:cBhvr>
                                      <p:to>
                                        <p:strVal val="visible"/>
                                      </p:to>
                                    </p:set>
                                    <p:animEffect transition="in" filter="fade">
                                      <p:cBhvr>
                                        <p:cTn id="28" dur="500"/>
                                        <p:tgtEl>
                                          <p:spTgt spid="280"/>
                                        </p:tgtEl>
                                      </p:cBhvr>
                                    </p:animEffect>
                                  </p:childTnLst>
                                </p:cTn>
                              </p:par>
                              <p:par>
                                <p:cTn id="29" presetID="10" presetClass="entr" presetSubtype="0" fill="hold" nodeType="withEffect">
                                  <p:stCondLst>
                                    <p:cond delay="0"/>
                                  </p:stCondLst>
                                  <p:childTnLst>
                                    <p:set>
                                      <p:cBhvr>
                                        <p:cTn id="30" dur="1" fill="hold">
                                          <p:stCondLst>
                                            <p:cond delay="0"/>
                                          </p:stCondLst>
                                        </p:cTn>
                                        <p:tgtEl>
                                          <p:spTgt spid="281"/>
                                        </p:tgtEl>
                                        <p:attrNameLst>
                                          <p:attrName>style.visibility</p:attrName>
                                        </p:attrNameLst>
                                      </p:cBhvr>
                                      <p:to>
                                        <p:strVal val="visible"/>
                                      </p:to>
                                    </p:set>
                                    <p:animEffect transition="in" filter="fade">
                                      <p:cBhvr>
                                        <p:cTn id="31" dur="500"/>
                                        <p:tgtEl>
                                          <p:spTgt spid="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5" name="Google Shape;195;p34"/>
          <p:cNvSpPr txBox="1">
            <a:spLocks noGrp="1"/>
          </p:cNvSpPr>
          <p:nvPr>
            <p:ph type="title"/>
          </p:nvPr>
        </p:nvSpPr>
        <p:spPr bwMode="auto">
          <a:xfrm>
            <a:off x="76201" y="171450"/>
            <a:ext cx="9179105" cy="276999"/>
          </a:xfrm>
          <a:prstGeom prst="rect">
            <a:avLst/>
          </a:prstGeom>
          <a:noFill/>
          <a:ln>
            <a:noFill/>
          </a:ln>
        </p:spPr>
        <p:txBody>
          <a:bodyPr spcFirstLastPara="1" wrap="square" lIns="0" tIns="0" rIns="0" bIns="0" anchor="ctr" anchorCtr="0">
            <a:normAutofit/>
          </a:bodyPr>
          <a:lstStyle/>
          <a:p>
            <a:pPr marL="0" lvl="0" indent="0" algn="l">
              <a:lnSpc>
                <a:spcPct val="90000"/>
              </a:lnSpc>
              <a:spcBef>
                <a:spcPts val="0"/>
              </a:spcBef>
              <a:spcAft>
                <a:spcPts val="0"/>
              </a:spcAft>
              <a:buClr>
                <a:srgbClr val="365F91"/>
              </a:buClr>
              <a:buSzPts val="1800"/>
              <a:buFont typeface="Calibri"/>
              <a:buNone/>
              <a:defRPr/>
            </a:pPr>
            <a:r>
              <a:rPr lang="de"/>
              <a:t>Konzeptionelles: Wikidata als idealer Referenzdaten-Hub</a:t>
            </a:r>
            <a:endParaRPr/>
          </a:p>
        </p:txBody>
      </p:sp>
      <p:pic>
        <p:nvPicPr>
          <p:cNvPr id="196" name="Google Shape;196;p34"/>
          <p:cNvPicPr/>
          <p:nvPr/>
        </p:nvPicPr>
        <p:blipFill>
          <a:blip r:embed="rId2">
            <a:alphaModFix/>
          </a:blip>
          <a:stretch/>
        </p:blipFill>
        <p:spPr bwMode="auto">
          <a:xfrm>
            <a:off x="3689546" y="2144849"/>
            <a:ext cx="2381900" cy="1815724"/>
          </a:xfrm>
          <a:prstGeom prst="rect">
            <a:avLst/>
          </a:prstGeom>
          <a:noFill/>
          <a:ln>
            <a:noFill/>
          </a:ln>
        </p:spPr>
      </p:pic>
      <p:sp>
        <p:nvSpPr>
          <p:cNvPr id="197" name="Google Shape;197;p34"/>
          <p:cNvSpPr txBox="1"/>
          <p:nvPr/>
        </p:nvSpPr>
        <p:spPr bwMode="auto">
          <a:xfrm>
            <a:off x="335124" y="1195675"/>
            <a:ext cx="8595000" cy="1484992"/>
          </a:xfrm>
          <a:prstGeom prst="rect">
            <a:avLst/>
          </a:prstGeom>
          <a:noFill/>
          <a:ln>
            <a:noFill/>
          </a:ln>
        </p:spPr>
        <p:txBody>
          <a:bodyPr spcFirstLastPara="1" wrap="square" lIns="68575" tIns="34275" rIns="68575" bIns="34275" anchor="t" anchorCtr="0">
            <a:spAutoFit/>
          </a:bodyPr>
          <a:lstStyle/>
          <a:p>
            <a:pPr marL="285750" marR="0" lvl="0" indent="-285750">
              <a:lnSpc>
                <a:spcPct val="114999"/>
              </a:lnSpc>
              <a:spcBef>
                <a:spcPts val="0"/>
              </a:spcBef>
              <a:spcAft>
                <a:spcPts val="0"/>
              </a:spcAft>
              <a:buFont typeface="Arial" panose="020B0604020202020204" pitchFamily="34" charset="0"/>
              <a:buChar char="•"/>
              <a:defRPr/>
            </a:pPr>
            <a:r>
              <a:rPr lang="de-DE" sz="1600" dirty="0">
                <a:solidFill>
                  <a:srgbClr val="365F91"/>
                </a:solidFill>
                <a:latin typeface="Calibri"/>
                <a:ea typeface="Calibri"/>
                <a:cs typeface="Calibri"/>
              </a:rPr>
              <a:t>Datenmodell des derzeitigem DAM nicht ausreichend mächtig zur Darstellung der Kontexte. </a:t>
            </a:r>
          </a:p>
          <a:p>
            <a:pPr marL="285750" marR="0" lvl="0" indent="-285750">
              <a:lnSpc>
                <a:spcPct val="114999"/>
              </a:lnSpc>
              <a:spcBef>
                <a:spcPts val="0"/>
              </a:spcBef>
              <a:spcAft>
                <a:spcPts val="0"/>
              </a:spcAft>
              <a:buFont typeface="Arial" panose="020B0604020202020204" pitchFamily="34" charset="0"/>
              <a:buChar char="•"/>
              <a:defRPr/>
            </a:pPr>
            <a:r>
              <a:rPr lang="de-DE" sz="1600" dirty="0">
                <a:solidFill>
                  <a:srgbClr val="365F91"/>
                </a:solidFill>
                <a:latin typeface="Calibri"/>
                <a:ea typeface="Calibri"/>
                <a:cs typeface="Calibri"/>
              </a:rPr>
              <a:t>Gleichzeitig Integration von Daten zu Bildinhalten informationstechnisch fragwürdig</a:t>
            </a:r>
            <a:endParaRPr lang="de" sz="1600" dirty="0">
              <a:solidFill>
                <a:srgbClr val="365F91"/>
              </a:solidFill>
              <a:latin typeface="Calibri"/>
              <a:ea typeface="Calibri"/>
              <a:cs typeface="Calibri"/>
            </a:endParaRPr>
          </a:p>
          <a:p>
            <a:pPr marL="285750" marR="0" lvl="0" indent="-285750">
              <a:lnSpc>
                <a:spcPct val="114999"/>
              </a:lnSpc>
              <a:spcBef>
                <a:spcPts val="0"/>
              </a:spcBef>
              <a:spcAft>
                <a:spcPts val="0"/>
              </a:spcAft>
              <a:buFont typeface="Arial" panose="020B0604020202020204" pitchFamily="34" charset="0"/>
              <a:buChar char="•"/>
              <a:defRPr/>
            </a:pPr>
            <a:endParaRPr lang="de" sz="1600" dirty="0">
              <a:solidFill>
                <a:srgbClr val="365F91"/>
              </a:solidFill>
              <a:latin typeface="Calibri"/>
              <a:ea typeface="Calibri"/>
              <a:cs typeface="Calibri"/>
            </a:endParaRPr>
          </a:p>
          <a:p>
            <a:pPr marR="0" lvl="0">
              <a:lnSpc>
                <a:spcPct val="114999"/>
              </a:lnSpc>
              <a:spcBef>
                <a:spcPts val="0"/>
              </a:spcBef>
              <a:spcAft>
                <a:spcPts val="0"/>
              </a:spcAft>
              <a:defRPr/>
            </a:pPr>
            <a:r>
              <a:rPr lang="de" sz="1600" dirty="0">
                <a:solidFill>
                  <a:srgbClr val="365F91"/>
                </a:solidFill>
                <a:latin typeface="Calibri"/>
                <a:ea typeface="Calibri"/>
                <a:cs typeface="Calibri"/>
              </a:rPr>
              <a:t>pragmatischer Lösungsansatz:</a:t>
            </a:r>
            <a:endParaRPr sz="1600" dirty="0">
              <a:solidFill>
                <a:srgbClr val="365F91"/>
              </a:solidFill>
              <a:latin typeface="Calibri"/>
              <a:ea typeface="Calibri"/>
              <a:cs typeface="Calibri"/>
            </a:endParaRPr>
          </a:p>
          <a:p>
            <a:pPr marR="0" lvl="0">
              <a:lnSpc>
                <a:spcPct val="114999"/>
              </a:lnSpc>
              <a:spcBef>
                <a:spcPts val="0"/>
              </a:spcBef>
              <a:spcAft>
                <a:spcPts val="0"/>
              </a:spcAft>
              <a:defRPr/>
            </a:pPr>
            <a:r>
              <a:rPr lang="de" sz="1600" dirty="0">
                <a:solidFill>
                  <a:srgbClr val="365F91"/>
                </a:solidFill>
                <a:latin typeface="Calibri"/>
                <a:ea typeface="Calibri"/>
                <a:cs typeface="Calibri"/>
              </a:rPr>
              <a:t>Wikidata als Referenzdaten-Hub</a:t>
            </a:r>
            <a:endParaRPr sz="1600" dirty="0">
              <a:solidFill>
                <a:srgbClr val="365F91"/>
              </a:solidFill>
              <a:latin typeface="Calibri"/>
              <a:ea typeface="Calibri"/>
              <a:cs typeface="Calibri"/>
            </a:endParaRPr>
          </a:p>
        </p:txBody>
      </p:sp>
    </p:spTree>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1327</Words>
  <Application>Microsoft Office PowerPoint</Application>
  <DocSecurity>0</DocSecurity>
  <PresentationFormat>Bildschirmpräsentation (16:9)</PresentationFormat>
  <Paragraphs>271</Paragraphs>
  <Slides>34</Slides>
  <Notes>9</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34</vt:i4>
      </vt:variant>
    </vt:vector>
  </HeadingPairs>
  <TitlesOfParts>
    <vt:vector size="37" baseType="lpstr">
      <vt:lpstr>Arial</vt:lpstr>
      <vt:lpstr>Calibri</vt:lpstr>
      <vt:lpstr>Office</vt:lpstr>
      <vt:lpstr>PowerPoint-Präsentation</vt:lpstr>
      <vt:lpstr>Bedarf: Wissenschaftliche Sammlungen</vt:lpstr>
      <vt:lpstr>Fallbeispiel: Kunsthistorische Lehrbildsammlung der Humboldt-Universität</vt:lpstr>
      <vt:lpstr>Fallbeispiel: Kunsthistorische Lehrbildsammlung der Humboldt-Universität</vt:lpstr>
      <vt:lpstr>Fallbeispiel: Kunsthistorische Lehrbildsammlung der Humboldt-Universität</vt:lpstr>
      <vt:lpstr>Fallbeispiel: Kunsthistorische Lehrbildsammlung der Humboldt-Universität</vt:lpstr>
      <vt:lpstr>Fallbeispiel: Kunsthistorische Lehrbildsammlung der Humboldt-Universität</vt:lpstr>
      <vt:lpstr>Fallbeispiel: Kunsthistorische Lehrbildsammlung der Humboldt-Universität</vt:lpstr>
      <vt:lpstr>Konzeptionelles: Wikidata als idealer Referenzdaten-Hub</vt:lpstr>
      <vt:lpstr>Fallbeispiel: Kunsthistorische Lehrbildsammlung der Humboldt-Universität</vt:lpstr>
      <vt:lpstr>Fallbeispiel: Erschließungs-Frontend und Primärdatenbanken</vt:lpstr>
      <vt:lpstr>Beispiel am Demonstrator</vt:lpstr>
      <vt:lpstr>Implementierung</vt:lpstr>
      <vt:lpstr>Perspektivwechsel: Von der Technik zu den Daten</vt:lpstr>
      <vt:lpstr>Wikidata als Datenquelle – Möglichkeiten und Grenzen</vt:lpstr>
      <vt:lpstr>Wikidata als Datenquelle – Möglichkeiten und Grenzen</vt:lpstr>
      <vt:lpstr>Wikidata als Datenquelle – Möglichkeiten und Grenzen</vt:lpstr>
      <vt:lpstr>Wikidata als Datenquelle – Möglichkeiten und Grenzen</vt:lpstr>
      <vt:lpstr>Wikidata als Datenquelle – Möglichkeiten und Grenzen</vt:lpstr>
      <vt:lpstr>Wikidata als Datenquelle – Möglichkeiten und Grenzen</vt:lpstr>
      <vt:lpstr>Wikidata als Datenquelle – Möglichkeiten und Grenzen</vt:lpstr>
      <vt:lpstr>Wikidata als Datenquelle – Möglichkeiten und Grenzen</vt:lpstr>
      <vt:lpstr>Wikidata als Datenquelle – Möglichkeiten und Grenzen</vt:lpstr>
      <vt:lpstr>EXTRAS</vt:lpstr>
      <vt:lpstr>EXTRAS</vt:lpstr>
      <vt:lpstr>Implementierung</vt:lpstr>
      <vt:lpstr>Fallbeispiel: Technische Konzeption</vt:lpstr>
      <vt:lpstr>Fallbeispiel: Erschließungs-Frontend und Primärdatenbanken</vt:lpstr>
      <vt:lpstr>Fallbeispiel: Datenaggregation</vt:lpstr>
      <vt:lpstr>Fallbeispiel: Datenaggregation</vt:lpstr>
      <vt:lpstr>Fallbeispiel: sekundäre Datenhaltung Erschließungsdaten</vt:lpstr>
      <vt:lpstr>Fallbeispiel: sekundäre Datenhaltung Erschließungsdaten</vt:lpstr>
      <vt:lpstr>Fallbeispiel: Erschließungs-Frontend und Primärdatenbanken</vt:lpstr>
      <vt:lpstr>Fallbeispiel: Fazit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schelbertgeorg</dc:creator>
  <cp:keywords/>
  <dc:description/>
  <cp:lastModifiedBy>Michael Müller</cp:lastModifiedBy>
  <cp:revision>13</cp:revision>
  <dcterms:modified xsi:type="dcterms:W3CDTF">2023-05-11T07:01:12Z</dcterms:modified>
  <cp:category/>
  <dc:identifier/>
  <cp:contentStatus/>
  <dc:language/>
  <cp:version/>
</cp:coreProperties>
</file>