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15" r:id="rId2"/>
    <p:sldId id="324" r:id="rId3"/>
    <p:sldId id="327" r:id="rId4"/>
    <p:sldId id="325" r:id="rId5"/>
    <p:sldId id="328" r:id="rId6"/>
    <p:sldId id="329" r:id="rId7"/>
    <p:sldId id="332" r:id="rId8"/>
    <p:sldId id="333" r:id="rId9"/>
    <p:sldId id="334" r:id="rId10"/>
    <p:sldId id="335" r:id="rId11"/>
    <p:sldId id="336" r:id="rId12"/>
    <p:sldId id="338" r:id="rId13"/>
    <p:sldId id="337" r:id="rId14"/>
    <p:sldId id="339" r:id="rId15"/>
    <p:sldId id="340" r:id="rId16"/>
    <p:sldId id="341" r:id="rId17"/>
    <p:sldId id="342" r:id="rId18"/>
    <p:sldId id="323" r:id="rId19"/>
    <p:sldId id="345" r:id="rId20"/>
    <p:sldId id="34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DDFF"/>
    <a:srgbClr val="9FD6FF"/>
    <a:srgbClr val="FAAD00"/>
    <a:srgbClr val="098AFF"/>
    <a:srgbClr val="007BEA"/>
    <a:srgbClr val="053E7D"/>
    <a:srgbClr val="3D6DC3"/>
    <a:srgbClr val="1976FF"/>
    <a:srgbClr val="25A2FF"/>
    <a:srgbClr val="0760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89" autoAdjust="0"/>
    <p:restoredTop sz="93447" autoAdjust="0"/>
  </p:normalViewPr>
  <p:slideViewPr>
    <p:cSldViewPr snapToGrid="0">
      <p:cViewPr>
        <p:scale>
          <a:sx n="110" d="100"/>
          <a:sy n="110" d="100"/>
        </p:scale>
        <p:origin x="960" y="-1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D:\Antonio\Documents\INVESTIGACION\DOCTORADO\DATOS_ANALISIS\DESCONTAMINACI&#211;N_SUELOS\Ensayo_campo_T4_y_T6\Tratamiento_SC_campo_T4_T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rgbClr val="007BEA"/>
                </a:solidFill>
                <a:effectLst>
                  <a:outerShdw blurRad="38100" dist="38100" dir="2700000" algn="tl">
                    <a:srgbClr val="000000">
                      <a:alpha val="43137"/>
                    </a:srgbClr>
                  </a:outerShdw>
                </a:effectLst>
                <a:latin typeface="PT Sans" panose="020B0503020203020204" pitchFamily="34" charset="0"/>
                <a:ea typeface="+mn-ea"/>
                <a:cs typeface="+mn-cs"/>
              </a:defRPr>
            </a:pPr>
            <a:r>
              <a:rPr lang="en-GB" sz="1300" dirty="0">
                <a:solidFill>
                  <a:schemeClr val="tx1"/>
                </a:solidFill>
                <a:effectLst/>
              </a:rPr>
              <a:t>Dehydrogenase (µg TPF g soil</a:t>
            </a:r>
            <a:r>
              <a:rPr lang="en-GB" sz="1300" baseline="30000" dirty="0">
                <a:solidFill>
                  <a:schemeClr val="tx1"/>
                </a:solidFill>
                <a:effectLst/>
              </a:rPr>
              <a:t>-1</a:t>
            </a:r>
            <a:r>
              <a:rPr lang="en-GB" sz="1300" dirty="0">
                <a:solidFill>
                  <a:schemeClr val="tx1"/>
                </a:solidFill>
                <a:effectLst/>
              </a:rPr>
              <a:t> 16 h</a:t>
            </a:r>
            <a:r>
              <a:rPr lang="en-GB" sz="1300" baseline="30000" dirty="0">
                <a:solidFill>
                  <a:schemeClr val="tx1"/>
                </a:solidFill>
                <a:effectLst/>
              </a:rPr>
              <a:t>-1</a:t>
            </a:r>
            <a:r>
              <a:rPr lang="en-GB" sz="1300" dirty="0">
                <a:solidFill>
                  <a:schemeClr val="tx1"/>
                </a:solidFill>
                <a:effectLst/>
              </a:rPr>
              <a:t>)</a:t>
            </a:r>
          </a:p>
        </c:rich>
      </c:tx>
      <c:layout>
        <c:manualLayout>
          <c:xMode val="edge"/>
          <c:yMode val="edge"/>
          <c:x val="0.46266991847258032"/>
          <c:y val="9.1882400703947127E-4"/>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rgbClr val="007BEA"/>
              </a:solidFill>
              <a:effectLst>
                <a:outerShdw blurRad="38100" dist="38100" dir="2700000" algn="tl">
                  <a:srgbClr val="000000">
                    <a:alpha val="43137"/>
                  </a:srgbClr>
                </a:outerShdw>
              </a:effectLst>
              <a:latin typeface="PT Sans" panose="020B0503020203020204" pitchFamily="34" charset="0"/>
              <a:ea typeface="+mn-ea"/>
              <a:cs typeface="+mn-cs"/>
            </a:defRPr>
          </a:pPr>
          <a:endParaRPr lang="en-US"/>
        </a:p>
      </c:txPr>
    </c:title>
    <c:autoTitleDeleted val="0"/>
    <c:plotArea>
      <c:layout>
        <c:manualLayout>
          <c:layoutTarget val="inner"/>
          <c:xMode val="edge"/>
          <c:yMode val="edge"/>
          <c:x val="6.5400134717673572E-2"/>
          <c:y val="2.9865051358554714E-2"/>
          <c:w val="0.93302320395791238"/>
          <c:h val="0.84561493580080294"/>
        </c:manualLayout>
      </c:layout>
      <c:barChart>
        <c:barDir val="col"/>
        <c:grouping val="clustered"/>
        <c:varyColors val="0"/>
        <c:ser>
          <c:idx val="0"/>
          <c:order val="0"/>
          <c:tx>
            <c:strRef>
              <c:f>Graphs!$B$4</c:f>
              <c:strCache>
                <c:ptCount val="1"/>
                <c:pt idx="0">
                  <c:v>0 mth</c:v>
                </c:pt>
              </c:strCache>
            </c:strRef>
          </c:tx>
          <c:spPr>
            <a:solidFill>
              <a:schemeClr val="accent5">
                <a:lumMod val="20000"/>
                <a:lumOff val="80000"/>
              </a:schemeClr>
            </a:solidFill>
            <a:ln w="12700">
              <a:solidFill>
                <a:schemeClr val="tx1"/>
              </a:solidFill>
            </a:ln>
            <a:effectLst/>
          </c:spPr>
          <c:invertIfNegative val="0"/>
          <c:dLbls>
            <c:dLbl>
              <c:idx val="0"/>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CB13-41DE-AD0B-69CA3A90E12A}"/>
                </c:ext>
              </c:extLst>
            </c:dLbl>
            <c:dLbl>
              <c:idx val="1"/>
              <c:tx>
                <c:rich>
                  <a:bodyPr/>
                  <a:lstStyle/>
                  <a:p>
                    <a:r>
                      <a:rPr lang="en-US" dirty="0" err="1"/>
                      <a:t>aA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CB13-41DE-AD0B-69CA3A90E12A}"/>
                </c:ext>
              </c:extLst>
            </c:dLbl>
            <c:dLbl>
              <c:idx val="2"/>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CB13-41DE-AD0B-69CA3A90E12A}"/>
                </c:ext>
              </c:extLst>
            </c:dLbl>
            <c:dLbl>
              <c:idx val="3"/>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CB13-41DE-AD0B-69CA3A90E12A}"/>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(Graphs!$AC$20,Graphs!$AC$23,Graphs!$AC$26,Graphs!$AC$29)</c:f>
                <c:numCache>
                  <c:formatCode>General</c:formatCode>
                  <c:ptCount val="4"/>
                  <c:pt idx="0">
                    <c:v>0.43003875794320362</c:v>
                  </c:pt>
                  <c:pt idx="1">
                    <c:v>0.42296571965113205</c:v>
                  </c:pt>
                  <c:pt idx="2">
                    <c:v>2.2959299937105042</c:v>
                  </c:pt>
                  <c:pt idx="3">
                    <c:v>1.237803363913744</c:v>
                  </c:pt>
                </c:numCache>
              </c:numRef>
            </c:plus>
            <c:minus>
              <c:numRef>
                <c:f>(Graphs!$AC$20,Graphs!$AC$23,Graphs!$AC$26,Graphs!$AC$29)</c:f>
                <c:numCache>
                  <c:formatCode>General</c:formatCode>
                  <c:ptCount val="4"/>
                  <c:pt idx="0">
                    <c:v>0.43003875794320362</c:v>
                  </c:pt>
                  <c:pt idx="1">
                    <c:v>0.42296571965113205</c:v>
                  </c:pt>
                  <c:pt idx="2">
                    <c:v>2.2959299937105042</c:v>
                  </c:pt>
                  <c:pt idx="3">
                    <c:v>1.237803363913744</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(Graphs!$AC$4,Graphs!$AC$7,Graphs!$AC$10,Graphs!$AC$13)</c:f>
              <c:numCache>
                <c:formatCode>0.00</c:formatCode>
                <c:ptCount val="4"/>
                <c:pt idx="0">
                  <c:v>4.1566666666666672</c:v>
                </c:pt>
                <c:pt idx="1">
                  <c:v>1.32</c:v>
                </c:pt>
                <c:pt idx="2">
                  <c:v>10.023333333333333</c:v>
                </c:pt>
                <c:pt idx="3">
                  <c:v>1.8751571038745067</c:v>
                </c:pt>
              </c:numCache>
            </c:numRef>
          </c:val>
          <c:extLst>
            <c:ext xmlns:c16="http://schemas.microsoft.com/office/drawing/2014/chart" uri="{C3380CC4-5D6E-409C-BE32-E72D297353CC}">
              <c16:uniqueId val="{00000000-1F8A-47C1-9AAF-5142331544FD}"/>
            </c:ext>
          </c:extLst>
        </c:ser>
        <c:ser>
          <c:idx val="2"/>
          <c:order val="1"/>
          <c:tx>
            <c:strRef>
              <c:f>Graphs!$B$6</c:f>
              <c:strCache>
                <c:ptCount val="1"/>
                <c:pt idx="0">
                  <c:v>12 mth</c:v>
                </c:pt>
              </c:strCache>
            </c:strRef>
          </c:tx>
          <c:spPr>
            <a:solidFill>
              <a:srgbClr val="3D6DC3"/>
            </a:solidFill>
            <a:ln w="12700">
              <a:solidFill>
                <a:schemeClr val="tx1"/>
              </a:solidFill>
            </a:ln>
            <a:effectLst/>
          </c:spPr>
          <c:invertIfNegative val="0"/>
          <c:dLbls>
            <c:dLbl>
              <c:idx val="0"/>
              <c:layout>
                <c:manualLayout>
                  <c:x val="2.359882005899705E-3"/>
                  <c:y val="-6.4622985938140032E-2"/>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CB13-41DE-AD0B-69CA3A90E12A}"/>
                </c:ext>
              </c:extLst>
            </c:dLbl>
            <c:dLbl>
              <c:idx val="1"/>
              <c:layout>
                <c:manualLayout>
                  <c:x val="-7.0796460176991149E-3"/>
                  <c:y val="-3.6927420536080016E-2"/>
                </c:manualLayout>
              </c:layout>
              <c:tx>
                <c:rich>
                  <a:bodyPr/>
                  <a:lstStyle/>
                  <a:p>
                    <a:r>
                      <a:rPr lang="en-US" dirty="0"/>
                      <a:t>  </a:t>
                    </a:r>
                    <a:r>
                      <a:rPr lang="en-US" dirty="0" err="1"/>
                      <a:t>bA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CB13-41DE-AD0B-69CA3A90E12A}"/>
                </c:ext>
              </c:extLst>
            </c:dLbl>
            <c:dLbl>
              <c:idx val="2"/>
              <c:layout>
                <c:manualLayout>
                  <c:x val="-8.6528007304065082E-17"/>
                  <c:y val="-0.10616633404123009"/>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CB13-41DE-AD0B-69CA3A90E12A}"/>
                </c:ext>
              </c:extLst>
            </c:dLbl>
            <c:dLbl>
              <c:idx val="3"/>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CB13-41DE-AD0B-69CA3A90E12A}"/>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(Graphs!$AC$22,Graphs!$AC$25,Graphs!$AC$28,Graphs!$AC$31)</c:f>
                <c:numCache>
                  <c:formatCode>General</c:formatCode>
                  <c:ptCount val="4"/>
                  <c:pt idx="0">
                    <c:v>9.7065699399942442</c:v>
                  </c:pt>
                  <c:pt idx="1">
                    <c:v>2.2797002726966835</c:v>
                  </c:pt>
                  <c:pt idx="2">
                    <c:v>16.579999999999998</c:v>
                  </c:pt>
                  <c:pt idx="3">
                    <c:v>1.599197715522797</c:v>
                  </c:pt>
                </c:numCache>
              </c:numRef>
            </c:plus>
            <c:minus>
              <c:numRef>
                <c:f>(Graphs!$AC$22,Graphs!$AC$25,Graphs!$AC$28,Graphs!$AC$31)</c:f>
                <c:numCache>
                  <c:formatCode>General</c:formatCode>
                  <c:ptCount val="4"/>
                  <c:pt idx="0">
                    <c:v>9.7065699399942442</c:v>
                  </c:pt>
                  <c:pt idx="1">
                    <c:v>2.2797002726966835</c:v>
                  </c:pt>
                  <c:pt idx="2">
                    <c:v>16.579999999999998</c:v>
                  </c:pt>
                  <c:pt idx="3">
                    <c:v>1.599197715522797</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(Graphs!$AC$6,Graphs!$AC$9,Graphs!$AC$12,Graphs!$AC$15)</c:f>
              <c:numCache>
                <c:formatCode>0.00</c:formatCode>
                <c:ptCount val="4"/>
                <c:pt idx="0">
                  <c:v>85.56</c:v>
                </c:pt>
                <c:pt idx="1">
                  <c:v>4.586666666666666</c:v>
                </c:pt>
                <c:pt idx="2">
                  <c:v>59.15</c:v>
                </c:pt>
                <c:pt idx="3">
                  <c:v>3.3166666666666664</c:v>
                </c:pt>
              </c:numCache>
            </c:numRef>
          </c:val>
          <c:extLst>
            <c:ext xmlns:c16="http://schemas.microsoft.com/office/drawing/2014/chart" uri="{C3380CC4-5D6E-409C-BE32-E72D297353CC}">
              <c16:uniqueId val="{00000001-1F8A-47C1-9AAF-5142331544FD}"/>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effectLst/>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scaling>
        <c:delete val="0"/>
        <c:axPos val="l"/>
        <c:numFmt formatCode="0" sourceLinked="0"/>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legend>
      <c:legendPos val="b"/>
      <c:layout>
        <c:manualLayout>
          <c:xMode val="edge"/>
          <c:yMode val="edge"/>
          <c:x val="0.74409848326481309"/>
          <c:y val="0.1154192697893356"/>
          <c:w val="0.24362139688291176"/>
          <c:h val="6.229683271965902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b="1">
          <a:solidFill>
            <a:schemeClr val="tx1"/>
          </a:solidFill>
          <a:latin typeface="PT Sans" panose="020B05030202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r>
              <a:rPr lang="en-US" sz="1300" dirty="0">
                <a:solidFill>
                  <a:schemeClr val="tx1"/>
                </a:solidFill>
              </a:rPr>
              <a:t>Cellulase (µg glucose g soil</a:t>
            </a:r>
            <a:r>
              <a:rPr lang="en-US" sz="1300" baseline="30000" dirty="0">
                <a:solidFill>
                  <a:schemeClr val="tx1"/>
                </a:solidFill>
              </a:rPr>
              <a:t>-1</a:t>
            </a:r>
            <a:r>
              <a:rPr lang="en-US" sz="1300" dirty="0">
                <a:solidFill>
                  <a:schemeClr val="tx1"/>
                </a:solidFill>
              </a:rPr>
              <a:t> 16h</a:t>
            </a:r>
            <a:r>
              <a:rPr lang="en-US" sz="1300" baseline="30000" dirty="0">
                <a:solidFill>
                  <a:schemeClr val="tx1"/>
                </a:solidFill>
              </a:rPr>
              <a:t>-1</a:t>
            </a:r>
            <a:r>
              <a:rPr lang="en-US" sz="1300" dirty="0">
                <a:solidFill>
                  <a:schemeClr val="tx1"/>
                </a:solidFill>
              </a:rPr>
              <a:t>)</a:t>
            </a:r>
          </a:p>
        </c:rich>
      </c:tx>
      <c:layout>
        <c:manualLayout>
          <c:xMode val="edge"/>
          <c:yMode val="edge"/>
          <c:x val="0.50067818654775165"/>
          <c:y val="9.1882434099432202E-4"/>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endParaRPr lang="en-US"/>
        </a:p>
      </c:txPr>
    </c:title>
    <c:autoTitleDeleted val="0"/>
    <c:plotArea>
      <c:layout>
        <c:manualLayout>
          <c:layoutTarget val="inner"/>
          <c:xMode val="edge"/>
          <c:yMode val="edge"/>
          <c:x val="5.7584912671869194E-2"/>
          <c:y val="2.9865062213276283E-2"/>
          <c:w val="0.93769565217391304"/>
          <c:h val="0.82263709855045286"/>
        </c:manualLayout>
      </c:layout>
      <c:barChart>
        <c:barDir val="col"/>
        <c:grouping val="clustered"/>
        <c:varyColors val="0"/>
        <c:ser>
          <c:idx val="0"/>
          <c:order val="0"/>
          <c:tx>
            <c:strRef>
              <c:f>Graphs!$B$4</c:f>
              <c:strCache>
                <c:ptCount val="1"/>
                <c:pt idx="0">
                  <c:v>0 mth</c:v>
                </c:pt>
              </c:strCache>
            </c:strRef>
          </c:tx>
          <c:spPr>
            <a:solidFill>
              <a:schemeClr val="accent5">
                <a:lumMod val="20000"/>
                <a:lumOff val="80000"/>
              </a:schemeClr>
            </a:solidFill>
            <a:ln w="12700">
              <a:solidFill>
                <a:schemeClr val="tx1"/>
              </a:solidFill>
            </a:ln>
            <a:effectLst/>
          </c:spPr>
          <c:invertIfNegative val="0"/>
          <c:dLbls>
            <c:dLbl>
              <c:idx val="0"/>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9D3-4FE5-8AB0-63BF390AF9A1}"/>
                </c:ext>
              </c:extLst>
            </c:dLbl>
            <c:dLbl>
              <c:idx val="1"/>
              <c:tx>
                <c:rich>
                  <a:bodyPr/>
                  <a:lstStyle/>
                  <a:p>
                    <a:r>
                      <a:rPr lang="en-US" dirty="0" err="1"/>
                      <a:t>aA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59D3-4FE5-8AB0-63BF390AF9A1}"/>
                </c:ext>
              </c:extLst>
            </c:dLbl>
            <c:dLbl>
              <c:idx val="2"/>
              <c:layout>
                <c:manualLayout>
                  <c:x val="0"/>
                  <c:y val="-7.3854867915366398E-2"/>
                </c:manualLayout>
              </c:layout>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59D3-4FE5-8AB0-63BF390AF9A1}"/>
                </c:ext>
              </c:extLst>
            </c:dLbl>
            <c:dLbl>
              <c:idx val="3"/>
              <c:layout>
                <c:manualLayout>
                  <c:x val="0"/>
                  <c:y val="-4.6159292447104081E-2"/>
                </c:manualLayout>
              </c:layout>
              <c:tx>
                <c:rich>
                  <a:bodyPr/>
                  <a:lstStyle/>
                  <a:p>
                    <a:r>
                      <a:rPr lang="en-US" dirty="0" err="1"/>
                      <a:t>aA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59D3-4FE5-8AB0-63BF390AF9A1}"/>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(Graphs!$AF$20,Graphs!$AF$23,Graphs!$AF$26,Graphs!$AF$29)</c:f>
                <c:numCache>
                  <c:formatCode>General</c:formatCode>
                  <c:ptCount val="4"/>
                  <c:pt idx="0">
                    <c:v>8.8424017642135932E-3</c:v>
                  </c:pt>
                  <c:pt idx="1">
                    <c:v>1.5143414813970857E-2</c:v>
                  </c:pt>
                  <c:pt idx="2">
                    <c:v>7.7600000000000002E-2</c:v>
                  </c:pt>
                  <c:pt idx="3">
                    <c:v>6.9747318802454827E-2</c:v>
                  </c:pt>
                </c:numCache>
              </c:numRef>
            </c:plus>
            <c:minus>
              <c:numRef>
                <c:f>(Graphs!$AF$20,Graphs!$AF$23,Graphs!$AF$26,Graphs!$AF$29)</c:f>
                <c:numCache>
                  <c:formatCode>General</c:formatCode>
                  <c:ptCount val="4"/>
                  <c:pt idx="0">
                    <c:v>8.8424017642135932E-3</c:v>
                  </c:pt>
                  <c:pt idx="1">
                    <c:v>1.5143414813970857E-2</c:v>
                  </c:pt>
                  <c:pt idx="2">
                    <c:v>7.7600000000000002E-2</c:v>
                  </c:pt>
                  <c:pt idx="3">
                    <c:v>6.9747318802454827E-2</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(Graphs!$AF$4,Graphs!$AF$7,Graphs!$AF$10,Graphs!$AF$13)</c:f>
              <c:numCache>
                <c:formatCode>0.0000</c:formatCode>
                <c:ptCount val="4"/>
                <c:pt idx="0">
                  <c:v>0.17611170757143474</c:v>
                </c:pt>
                <c:pt idx="1">
                  <c:v>6.1763473356927334E-2</c:v>
                </c:pt>
                <c:pt idx="2">
                  <c:v>0.30759999999999998</c:v>
                </c:pt>
                <c:pt idx="3">
                  <c:v>0.11327051236065697</c:v>
                </c:pt>
              </c:numCache>
            </c:numRef>
          </c:val>
          <c:extLst>
            <c:ext xmlns:c16="http://schemas.microsoft.com/office/drawing/2014/chart" uri="{C3380CC4-5D6E-409C-BE32-E72D297353CC}">
              <c16:uniqueId val="{00000000-68DB-4080-ABFD-A9D838255B4B}"/>
            </c:ext>
          </c:extLst>
        </c:ser>
        <c:ser>
          <c:idx val="2"/>
          <c:order val="1"/>
          <c:tx>
            <c:strRef>
              <c:f>Graphs!$B$6</c:f>
              <c:strCache>
                <c:ptCount val="1"/>
                <c:pt idx="0">
                  <c:v>12 mth</c:v>
                </c:pt>
              </c:strCache>
            </c:strRef>
          </c:tx>
          <c:spPr>
            <a:solidFill>
              <a:srgbClr val="3D6DC3"/>
            </a:solidFill>
            <a:ln w="12700">
              <a:solidFill>
                <a:schemeClr val="tx1"/>
              </a:solidFill>
            </a:ln>
            <a:effectLst/>
          </c:spPr>
          <c:invertIfNegative val="0"/>
          <c:dLbls>
            <c:dLbl>
              <c:idx val="0"/>
              <c:layout>
                <c:manualLayout>
                  <c:x val="-4.7194351542177845E-3"/>
                  <c:y val="-9.693451413891839E-2"/>
                </c:manualLayout>
              </c:layout>
              <c:tx>
                <c:rich>
                  <a:bodyPr/>
                  <a:lstStyle/>
                  <a:p>
                    <a:r>
                      <a:rPr lang="en-US" dirty="0"/>
                      <a:t> </a:t>
                    </a:r>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9D3-4FE5-8AB0-63BF390AF9A1}"/>
                </c:ext>
              </c:extLst>
            </c:dLbl>
            <c:dLbl>
              <c:idx val="1"/>
              <c:layout>
                <c:manualLayout>
                  <c:x val="-4.7194351542178496E-3"/>
                  <c:y val="-5.0775221691814476E-2"/>
                </c:manualLayout>
              </c:layout>
              <c:tx>
                <c:rich>
                  <a:bodyPr/>
                  <a:lstStyle/>
                  <a:p>
                    <a:r>
                      <a:rPr lang="en-US" dirty="0"/>
                      <a:t> </a:t>
                    </a:r>
                    <a:r>
                      <a:rPr lang="en-US" dirty="0" err="1"/>
                      <a:t>bA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59D3-4FE5-8AB0-63BF390AF9A1}"/>
                </c:ext>
              </c:extLst>
            </c:dLbl>
            <c:dLbl>
              <c:idx val="2"/>
              <c:layout>
                <c:manualLayout>
                  <c:x val="0"/>
                  <c:y val="-3.2311504712972797E-2"/>
                </c:manualLayout>
              </c:layout>
              <c:tx>
                <c:rich>
                  <a:bodyPr/>
                  <a:lstStyle/>
                  <a:p>
                    <a:r>
                      <a:rPr lang="en-US" dirty="0"/>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59D3-4FE5-8AB0-63BF390AF9A1}"/>
                </c:ext>
              </c:extLst>
            </c:dLbl>
            <c:dLbl>
              <c:idx val="3"/>
              <c:layout>
                <c:manualLayout>
                  <c:x val="0"/>
                  <c:y val="-0.12463008960718079"/>
                </c:manualLayout>
              </c:layout>
              <c:tx>
                <c:rich>
                  <a:bodyPr/>
                  <a:lstStyle/>
                  <a:p>
                    <a:r>
                      <a:rPr lang="en-US" dirty="0"/>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59D3-4FE5-8AB0-63BF390AF9A1}"/>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(Graphs!$AF$22,Graphs!$AF$25,Graphs!$AF$28,Graphs!$AF$31)</c:f>
                <c:numCache>
                  <c:formatCode>General</c:formatCode>
                  <c:ptCount val="4"/>
                  <c:pt idx="0">
                    <c:v>0.12098110918360314</c:v>
                  </c:pt>
                  <c:pt idx="1">
                    <c:v>5.9342069371099385E-2</c:v>
                  </c:pt>
                  <c:pt idx="2">
                    <c:v>4.6199999999999998E-2</c:v>
                  </c:pt>
                  <c:pt idx="3">
                    <c:v>0.13850391446020821</c:v>
                  </c:pt>
                </c:numCache>
              </c:numRef>
            </c:plus>
            <c:minus>
              <c:numRef>
                <c:f>(Graphs!$AF$22,Graphs!$AF$25,Graphs!$AF$28,Graphs!$AF$31)</c:f>
                <c:numCache>
                  <c:formatCode>General</c:formatCode>
                  <c:ptCount val="4"/>
                  <c:pt idx="0">
                    <c:v>0.12098110918360314</c:v>
                  </c:pt>
                  <c:pt idx="1">
                    <c:v>5.9342069371099385E-2</c:v>
                  </c:pt>
                  <c:pt idx="2">
                    <c:v>4.6199999999999998E-2</c:v>
                  </c:pt>
                  <c:pt idx="3">
                    <c:v>0.13850391446020821</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(Graphs!$AF$6,Graphs!$AF$9,Graphs!$AF$12,Graphs!$AF$15)</c:f>
              <c:numCache>
                <c:formatCode>0.0000</c:formatCode>
                <c:ptCount val="4"/>
                <c:pt idx="0">
                  <c:v>0.64835724873337419</c:v>
                </c:pt>
                <c:pt idx="1">
                  <c:v>0.28154752774247332</c:v>
                </c:pt>
                <c:pt idx="2">
                  <c:v>0.58330000000000004</c:v>
                </c:pt>
                <c:pt idx="3">
                  <c:v>0.43943996864497548</c:v>
                </c:pt>
              </c:numCache>
            </c:numRef>
          </c:val>
          <c:extLst>
            <c:ext xmlns:c16="http://schemas.microsoft.com/office/drawing/2014/chart" uri="{C3380CC4-5D6E-409C-BE32-E72D297353CC}">
              <c16:uniqueId val="{00000001-68DB-4080-ABFD-A9D838255B4B}"/>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scaling>
        <c:delete val="0"/>
        <c:axPos val="l"/>
        <c:numFmt formatCode="0.0" sourceLinked="0"/>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legend>
      <c:legendPos val="b"/>
      <c:layout>
        <c:manualLayout>
          <c:xMode val="edge"/>
          <c:yMode val="edge"/>
          <c:x val="0.75117502787068002"/>
          <c:y val="0.11541931173950748"/>
          <c:w val="0.22710516536603492"/>
          <c:h val="6.229683271965902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b="1">
          <a:solidFill>
            <a:schemeClr val="tx1"/>
          </a:solidFill>
          <a:latin typeface="PT Sans" panose="020B05030202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r>
              <a:rPr lang="en-GB" sz="1300" dirty="0"/>
              <a:t>Protease (µmol tyrosine g soil</a:t>
            </a:r>
            <a:r>
              <a:rPr lang="en-GB" sz="1300" baseline="30000" dirty="0"/>
              <a:t>-1</a:t>
            </a:r>
            <a:r>
              <a:rPr lang="en-GB" sz="1300" dirty="0"/>
              <a:t> 2h</a:t>
            </a:r>
            <a:r>
              <a:rPr lang="en-GB" sz="1300" baseline="30000" dirty="0"/>
              <a:t>-1</a:t>
            </a:r>
            <a:r>
              <a:rPr lang="en-GB" sz="1300" dirty="0"/>
              <a:t>)</a:t>
            </a:r>
          </a:p>
        </c:rich>
      </c:tx>
      <c:layout>
        <c:manualLayout>
          <c:xMode val="edge"/>
          <c:yMode val="edge"/>
          <c:x val="0.4872212931995541"/>
          <c:y val="3.6271087841768463E-3"/>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endParaRPr lang="en-US"/>
        </a:p>
      </c:txPr>
    </c:title>
    <c:autoTitleDeleted val="0"/>
    <c:plotArea>
      <c:layout>
        <c:manualLayout>
          <c:layoutTarget val="inner"/>
          <c:xMode val="edge"/>
          <c:yMode val="edge"/>
          <c:x val="5.517911557041992E-2"/>
          <c:y val="3.7794866201279816E-2"/>
          <c:w val="0.94482088442958012"/>
          <c:h val="0.82314863292612006"/>
        </c:manualLayout>
      </c:layout>
      <c:barChart>
        <c:barDir val="col"/>
        <c:grouping val="clustered"/>
        <c:varyColors val="0"/>
        <c:ser>
          <c:idx val="0"/>
          <c:order val="0"/>
          <c:tx>
            <c:strRef>
              <c:f>Graphs!$B$4</c:f>
              <c:strCache>
                <c:ptCount val="1"/>
                <c:pt idx="0">
                  <c:v>0 mth</c:v>
                </c:pt>
              </c:strCache>
            </c:strRef>
          </c:tx>
          <c:spPr>
            <a:solidFill>
              <a:schemeClr val="accent5">
                <a:lumMod val="20000"/>
                <a:lumOff val="80000"/>
              </a:schemeClr>
            </a:solidFill>
            <a:ln w="12700">
              <a:solidFill>
                <a:schemeClr val="tx1"/>
              </a:solidFill>
            </a:ln>
            <a:effectLst/>
          </c:spPr>
          <c:invertIfNegative val="0"/>
          <c:dLbls>
            <c:dLbl>
              <c:idx val="0"/>
              <c:layout>
                <c:manualLayout>
                  <c:x val="0"/>
                  <c:y val="-0.1754653868528214"/>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437F-4AF5-BAC7-8E55632C323E}"/>
                </c:ext>
              </c:extLst>
            </c:dLbl>
            <c:dLbl>
              <c:idx val="1"/>
              <c:tx>
                <c:rich>
                  <a:bodyPr/>
                  <a:lstStyle/>
                  <a:p>
                    <a:r>
                      <a:rPr lang="en-US" dirty="0" err="1"/>
                      <a:t>aA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37F-4AF5-BAC7-8E55632C323E}"/>
                </c:ext>
              </c:extLst>
            </c:dLbl>
            <c:dLbl>
              <c:idx val="2"/>
              <c:layout>
                <c:manualLayout>
                  <c:x val="0"/>
                  <c:y val="-3.2322571262361884E-2"/>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37F-4AF5-BAC7-8E55632C323E}"/>
                </c:ext>
              </c:extLst>
            </c:dLbl>
            <c:dLbl>
              <c:idx val="3"/>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37F-4AF5-BAC7-8E55632C323E}"/>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(Graphs!$AG$20,Graphs!$AG$23,Graphs!$AG$26,Graphs!$AG$29)</c:f>
                <c:numCache>
                  <c:formatCode>General</c:formatCode>
                  <c:ptCount val="4"/>
                  <c:pt idx="0">
                    <c:v>3.5295240015869593</c:v>
                  </c:pt>
                  <c:pt idx="1">
                    <c:v>9.7475212538504885E-2</c:v>
                  </c:pt>
                  <c:pt idx="2">
                    <c:v>0.64445505295974181</c:v>
                  </c:pt>
                  <c:pt idx="3">
                    <c:v>0.29780430158011195</c:v>
                  </c:pt>
                </c:numCache>
              </c:numRef>
            </c:plus>
            <c:minus>
              <c:numRef>
                <c:f>(Graphs!$AG$20,Graphs!$AG$23,Graphs!$AG$26,Graphs!$AG$29)</c:f>
                <c:numCache>
                  <c:formatCode>General</c:formatCode>
                  <c:ptCount val="4"/>
                  <c:pt idx="0">
                    <c:v>3.5295240015869593</c:v>
                  </c:pt>
                  <c:pt idx="1">
                    <c:v>9.7475212538504885E-2</c:v>
                  </c:pt>
                  <c:pt idx="2">
                    <c:v>0.64445505295974181</c:v>
                  </c:pt>
                  <c:pt idx="3">
                    <c:v>0.29780430158011195</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(Graphs!$AG$4,Graphs!$AG$7,Graphs!$AG$10,Graphs!$AG$13)</c:f>
              <c:numCache>
                <c:formatCode>0.00</c:formatCode>
                <c:ptCount val="4"/>
                <c:pt idx="0">
                  <c:v>12.101832976412458</c:v>
                </c:pt>
                <c:pt idx="1">
                  <c:v>2.1987827646580782</c:v>
                </c:pt>
                <c:pt idx="2">
                  <c:v>8.9804942800733301</c:v>
                </c:pt>
                <c:pt idx="3">
                  <c:v>2.4758423666517935</c:v>
                </c:pt>
              </c:numCache>
            </c:numRef>
          </c:val>
          <c:extLst>
            <c:ext xmlns:c16="http://schemas.microsoft.com/office/drawing/2014/chart" uri="{C3380CC4-5D6E-409C-BE32-E72D297353CC}">
              <c16:uniqueId val="{00000000-E726-482A-82B2-4D025CCA15D0}"/>
            </c:ext>
          </c:extLst>
        </c:ser>
        <c:ser>
          <c:idx val="2"/>
          <c:order val="1"/>
          <c:tx>
            <c:strRef>
              <c:f>Graphs!$B$6</c:f>
              <c:strCache>
                <c:ptCount val="1"/>
                <c:pt idx="0">
                  <c:v>12 mth</c:v>
                </c:pt>
              </c:strCache>
            </c:strRef>
          </c:tx>
          <c:spPr>
            <a:solidFill>
              <a:srgbClr val="3D6DC3"/>
            </a:solidFill>
            <a:ln w="12700">
              <a:solidFill>
                <a:schemeClr val="tx1"/>
              </a:solidFill>
            </a:ln>
            <a:effectLst/>
          </c:spPr>
          <c:invertIfNegative val="0"/>
          <c:dLbls>
            <c:dLbl>
              <c:idx val="0"/>
              <c:layout>
                <c:manualLayout>
                  <c:x val="0"/>
                  <c:y val="-2.3087550901687112E-2"/>
                </c:manualLayout>
              </c:layout>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37F-4AF5-BAC7-8E55632C323E}"/>
                </c:ext>
              </c:extLst>
            </c:dLbl>
            <c:dLbl>
              <c:idx val="1"/>
              <c:layout>
                <c:manualLayout>
                  <c:x val="-2.3597175771089681E-3"/>
                  <c:y val="-5.0792611983711544E-2"/>
                </c:manualLayout>
              </c:layout>
              <c:tx>
                <c:rich>
                  <a:bodyPr/>
                  <a:lstStyle/>
                  <a:p>
                    <a:r>
                      <a:rPr lang="en-US" dirty="0"/>
                      <a:t> </a:t>
                    </a:r>
                    <a:r>
                      <a:rPr lang="en-US" dirty="0" err="1"/>
                      <a:t>bA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37F-4AF5-BAC7-8E55632C323E}"/>
                </c:ext>
              </c:extLst>
            </c:dLbl>
            <c:dLbl>
              <c:idx val="2"/>
              <c:layout>
                <c:manualLayout>
                  <c:x val="-8.6521978318048919E-17"/>
                  <c:y val="-3.2322571262361925E-2"/>
                </c:manualLayout>
              </c:layout>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37F-4AF5-BAC7-8E55632C323E}"/>
                </c:ext>
              </c:extLst>
            </c:dLbl>
            <c:dLbl>
              <c:idx val="3"/>
              <c:tx>
                <c:rich>
                  <a:bodyPr/>
                  <a:lstStyle/>
                  <a:p>
                    <a:r>
                      <a:rPr lang="en-US"/>
                      <a:t>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37F-4AF5-BAC7-8E55632C323E}"/>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(Graphs!$AG$22,Graphs!$AG$25,Graphs!$AG$28,Graphs!$AG$31)</c:f>
                <c:numCache>
                  <c:formatCode>General</c:formatCode>
                  <c:ptCount val="4"/>
                  <c:pt idx="0">
                    <c:v>0.51708017468931378</c:v>
                  </c:pt>
                  <c:pt idx="1">
                    <c:v>0.78371126500768595</c:v>
                  </c:pt>
                  <c:pt idx="2">
                    <c:v>0.71205645790925287</c:v>
                  </c:pt>
                  <c:pt idx="3">
                    <c:v>0.30106090223498461</c:v>
                  </c:pt>
                </c:numCache>
              </c:numRef>
            </c:plus>
            <c:minus>
              <c:numRef>
                <c:f>(Graphs!$AG$22,Graphs!$AG$25,Graphs!$AG$28,Graphs!$AG$31)</c:f>
                <c:numCache>
                  <c:formatCode>General</c:formatCode>
                  <c:ptCount val="4"/>
                  <c:pt idx="0">
                    <c:v>0.51708017468931378</c:v>
                  </c:pt>
                  <c:pt idx="1">
                    <c:v>0.78371126500768595</c:v>
                  </c:pt>
                  <c:pt idx="2">
                    <c:v>0.71205645790925287</c:v>
                  </c:pt>
                  <c:pt idx="3">
                    <c:v>0.30106090223498461</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(Graphs!$AG$6,Graphs!$AG$9,Graphs!$AG$12,Graphs!$AG$15)</c:f>
              <c:numCache>
                <c:formatCode>0.00</c:formatCode>
                <c:ptCount val="4"/>
                <c:pt idx="0">
                  <c:v>5.4692728340344692</c:v>
                </c:pt>
                <c:pt idx="1">
                  <c:v>3.6812539481391444</c:v>
                </c:pt>
                <c:pt idx="2">
                  <c:v>6.0335519701306453</c:v>
                </c:pt>
                <c:pt idx="3">
                  <c:v>2.8910238828970671</c:v>
                </c:pt>
              </c:numCache>
            </c:numRef>
          </c:val>
          <c:extLst>
            <c:ext xmlns:c16="http://schemas.microsoft.com/office/drawing/2014/chart" uri="{C3380CC4-5D6E-409C-BE32-E72D297353CC}">
              <c16:uniqueId val="{00000001-E726-482A-82B2-4D025CCA15D0}"/>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scaling>
        <c:delete val="0"/>
        <c:axPos val="l"/>
        <c:numFmt formatCode="0" sourceLinked="0"/>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legend>
      <c:legendPos val="b"/>
      <c:layout>
        <c:manualLayout>
          <c:xMode val="edge"/>
          <c:yMode val="edge"/>
          <c:x val="0.74409587513935349"/>
          <c:y val="0.1154272105875509"/>
          <c:w val="0.25306205871423265"/>
          <c:h val="6.229683271965902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b="1">
          <a:solidFill>
            <a:schemeClr val="tx1"/>
          </a:solidFill>
          <a:latin typeface="PT Sans" panose="020B05030202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r>
              <a:rPr lang="en-US" sz="1300" dirty="0">
                <a:solidFill>
                  <a:schemeClr val="tx1"/>
                </a:solidFill>
              </a:rPr>
              <a:t>Acid phosphatase (µmol ƿ-nitrophenol g soil</a:t>
            </a:r>
            <a:r>
              <a:rPr lang="en-US" sz="1300" baseline="30000" dirty="0">
                <a:solidFill>
                  <a:schemeClr val="tx1"/>
                </a:solidFill>
              </a:rPr>
              <a:t>-1</a:t>
            </a:r>
            <a:r>
              <a:rPr lang="en-US" sz="1300" dirty="0">
                <a:solidFill>
                  <a:schemeClr val="tx1"/>
                </a:solidFill>
              </a:rPr>
              <a:t> h</a:t>
            </a:r>
            <a:r>
              <a:rPr lang="en-US" sz="1300" baseline="30000" dirty="0">
                <a:solidFill>
                  <a:schemeClr val="tx1"/>
                </a:solidFill>
              </a:rPr>
              <a:t>-1</a:t>
            </a:r>
            <a:r>
              <a:rPr lang="en-US" sz="1300" dirty="0">
                <a:solidFill>
                  <a:schemeClr val="tx1"/>
                </a:solidFill>
              </a:rPr>
              <a:t>)</a:t>
            </a:r>
          </a:p>
        </c:rich>
      </c:tx>
      <c:layout>
        <c:manualLayout>
          <c:xMode val="edge"/>
          <c:yMode val="edge"/>
          <c:x val="0.31293942772203648"/>
          <c:y val="9.140488656195463E-4"/>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endParaRPr lang="en-US"/>
        </a:p>
      </c:txPr>
    </c:title>
    <c:autoTitleDeleted val="0"/>
    <c:plotArea>
      <c:layout>
        <c:manualLayout>
          <c:layoutTarget val="inner"/>
          <c:xMode val="edge"/>
          <c:yMode val="edge"/>
          <c:x val="5.7584912671869194E-2"/>
          <c:y val="4.2412376381617219E-2"/>
          <c:w val="0.94241508732813084"/>
          <c:h val="0.82314863292611984"/>
        </c:manualLayout>
      </c:layout>
      <c:barChart>
        <c:barDir val="col"/>
        <c:grouping val="clustered"/>
        <c:varyColors val="0"/>
        <c:ser>
          <c:idx val="0"/>
          <c:order val="0"/>
          <c:tx>
            <c:strRef>
              <c:f>Graphs!$B$4</c:f>
              <c:strCache>
                <c:ptCount val="1"/>
                <c:pt idx="0">
                  <c:v>0 mth</c:v>
                </c:pt>
              </c:strCache>
            </c:strRef>
          </c:tx>
          <c:spPr>
            <a:solidFill>
              <a:schemeClr val="accent5">
                <a:lumMod val="20000"/>
                <a:lumOff val="80000"/>
              </a:schemeClr>
            </a:solidFill>
            <a:ln w="12700">
              <a:solidFill>
                <a:schemeClr val="tx1"/>
              </a:solidFill>
            </a:ln>
            <a:effectLst/>
          </c:spPr>
          <c:invertIfNegative val="0"/>
          <c:dPt>
            <c:idx val="0"/>
            <c:invertIfNegative val="0"/>
            <c:bubble3D val="0"/>
            <c:spPr>
              <a:solidFill>
                <a:srgbClr val="5B9BD5">
                  <a:lumMod val="20000"/>
                  <a:lumOff val="80000"/>
                </a:srgbClr>
              </a:solidFill>
              <a:ln w="12700">
                <a:solidFill>
                  <a:schemeClr val="tx1"/>
                </a:solidFill>
              </a:ln>
              <a:effectLst/>
            </c:spPr>
            <c:extLst>
              <c:ext xmlns:c16="http://schemas.microsoft.com/office/drawing/2014/chart" uri="{C3380CC4-5D6E-409C-BE32-E72D297353CC}">
                <c16:uniqueId val="{00000000-9279-4189-9B05-9E5766B3150E}"/>
              </c:ext>
            </c:extLst>
          </c:dPt>
          <c:dLbls>
            <c:dLbl>
              <c:idx val="0"/>
              <c:layout>
                <c:manualLayout>
                  <c:x val="0"/>
                  <c:y val="-2.7705061082024432E-2"/>
                </c:manualLayout>
              </c:layout>
              <c:tx>
                <c:rich>
                  <a:bodyPr/>
                  <a:lstStyle/>
                  <a:p>
                    <a:r>
                      <a:rPr lang="en-US" dirty="0" err="1"/>
                      <a:t>aA</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9279-4189-9B05-9E5766B3150E}"/>
                </c:ext>
              </c:extLst>
            </c:dLbl>
            <c:dLbl>
              <c:idx val="1"/>
              <c:tx>
                <c:rich>
                  <a:bodyPr/>
                  <a:lstStyle/>
                  <a:p>
                    <a:r>
                      <a:rPr lang="en-US"/>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7F88-4894-83E2-061436C949F7}"/>
                </c:ext>
              </c:extLst>
            </c:dLbl>
            <c:dLbl>
              <c:idx val="2"/>
              <c:tx>
                <c:rich>
                  <a:bodyPr/>
                  <a:lstStyle/>
                  <a:p>
                    <a:r>
                      <a:rPr lang="en-US" dirty="0" err="1"/>
                      <a:t>aB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F88-4894-83E2-061436C949F7}"/>
                </c:ext>
              </c:extLst>
            </c:dLbl>
            <c:dLbl>
              <c:idx val="3"/>
              <c:layout>
                <c:manualLayout>
                  <c:x val="0"/>
                  <c:y val="-3.6940081442699245E-2"/>
                </c:manualLayout>
              </c:layout>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7F88-4894-83E2-061436C949F7}"/>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(Graphs!$AE$20,Graphs!$AE$23,Graphs!$AE$26,Graphs!$AE$29)</c:f>
                <c:numCache>
                  <c:formatCode>General</c:formatCode>
                  <c:ptCount val="4"/>
                  <c:pt idx="0">
                    <c:v>3.2937089738334542E-2</c:v>
                  </c:pt>
                  <c:pt idx="1">
                    <c:v>1.3873405119884441E-2</c:v>
                  </c:pt>
                  <c:pt idx="2">
                    <c:v>1.49E-2</c:v>
                  </c:pt>
                  <c:pt idx="3">
                    <c:v>6.5692362880464913E-2</c:v>
                  </c:pt>
                </c:numCache>
              </c:numRef>
            </c:plus>
            <c:minus>
              <c:numRef>
                <c:f>(Graphs!$AE$20,Graphs!$AE$23,Graphs!$AE$26,Graphs!$AE$29)</c:f>
                <c:numCache>
                  <c:formatCode>General</c:formatCode>
                  <c:ptCount val="4"/>
                  <c:pt idx="0">
                    <c:v>3.2937089738334542E-2</c:v>
                  </c:pt>
                  <c:pt idx="1">
                    <c:v>1.3873405119884441E-2</c:v>
                  </c:pt>
                  <c:pt idx="2">
                    <c:v>1.49E-2</c:v>
                  </c:pt>
                  <c:pt idx="3">
                    <c:v>6.5692362880464913E-2</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(Graphs!$AE$4,Graphs!$AE$7,Graphs!$AE$10,Graphs!$AE$13)</c:f>
              <c:numCache>
                <c:formatCode>0.0000</c:formatCode>
                <c:ptCount val="4"/>
                <c:pt idx="0">
                  <c:v>0.24244996444027683</c:v>
                </c:pt>
                <c:pt idx="1">
                  <c:v>0.28448352308425529</c:v>
                </c:pt>
                <c:pt idx="2">
                  <c:v>0.5444</c:v>
                </c:pt>
                <c:pt idx="3">
                  <c:v>0.25512540986977117</c:v>
                </c:pt>
              </c:numCache>
            </c:numRef>
          </c:val>
          <c:extLst>
            <c:ext xmlns:c16="http://schemas.microsoft.com/office/drawing/2014/chart" uri="{C3380CC4-5D6E-409C-BE32-E72D297353CC}">
              <c16:uniqueId val="{00000000-CF01-492D-94CE-C7090B286021}"/>
            </c:ext>
          </c:extLst>
        </c:ser>
        <c:ser>
          <c:idx val="2"/>
          <c:order val="1"/>
          <c:tx>
            <c:strRef>
              <c:f>Graphs!$B$6</c:f>
              <c:strCache>
                <c:ptCount val="1"/>
                <c:pt idx="0">
                  <c:v>12 mth</c:v>
                </c:pt>
              </c:strCache>
            </c:strRef>
          </c:tx>
          <c:spPr>
            <a:solidFill>
              <a:srgbClr val="3D6DC3"/>
            </a:solidFill>
            <a:ln w="12700">
              <a:solidFill>
                <a:schemeClr val="tx1"/>
              </a:solidFill>
            </a:ln>
            <a:effectLst/>
          </c:spPr>
          <c:invertIfNegative val="0"/>
          <c:dLbls>
            <c:dLbl>
              <c:idx val="0"/>
              <c:layout>
                <c:manualLayout>
                  <c:x val="-4.326098915902446E-17"/>
                  <c:y val="-5.0792611983711461E-2"/>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F88-4894-83E2-061436C949F7}"/>
                </c:ext>
              </c:extLst>
            </c:dLbl>
            <c:dLbl>
              <c:idx val="1"/>
              <c:layout>
                <c:manualLayout>
                  <c:x val="-4.7194351542177628E-3"/>
                  <c:y val="-5.5410122164048947E-2"/>
                </c:manualLayout>
              </c:layout>
              <c:tx>
                <c:rich>
                  <a:bodyPr/>
                  <a:lstStyle/>
                  <a:p>
                    <a:r>
                      <a:rPr lang="en-US" dirty="0"/>
                      <a:t> 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F88-4894-83E2-061436C949F7}"/>
                </c:ext>
              </c:extLst>
            </c:dLbl>
            <c:dLbl>
              <c:idx val="2"/>
              <c:layout>
                <c:manualLayout>
                  <c:x val="0"/>
                  <c:y val="-1.8470040721349622E-2"/>
                </c:manualLayout>
              </c:layout>
              <c:tx>
                <c:rich>
                  <a:bodyPr/>
                  <a:lstStyle/>
                  <a:p>
                    <a:r>
                      <a:rPr lang="en-US" dirty="0" err="1"/>
                      <a:t>bB</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F88-4894-83E2-061436C949F7}"/>
                </c:ext>
              </c:extLst>
            </c:dLbl>
            <c:dLbl>
              <c:idx val="3"/>
              <c:layout>
                <c:manualLayout>
                  <c:x val="-2.3597175771088814E-3"/>
                  <c:y val="-2.3087550901687029E-2"/>
                </c:manualLayout>
              </c:layout>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7F88-4894-83E2-061436C949F7}"/>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(Graphs!$AE$22,Graphs!$AE$25,Graphs!$AE$28,Graphs!$AE$31)</c:f>
                <c:numCache>
                  <c:formatCode>General</c:formatCode>
                  <c:ptCount val="4"/>
                  <c:pt idx="0">
                    <c:v>7.0142152935629642E-2</c:v>
                  </c:pt>
                  <c:pt idx="1">
                    <c:v>7.4259092152385783E-2</c:v>
                  </c:pt>
                  <c:pt idx="2">
                    <c:v>3.0700000000000002E-2</c:v>
                  </c:pt>
                  <c:pt idx="3">
                    <c:v>3.5885789303357597E-2</c:v>
                  </c:pt>
                </c:numCache>
              </c:numRef>
            </c:plus>
            <c:minus>
              <c:numRef>
                <c:f>(Graphs!$AE$22,Graphs!$AE$25,Graphs!$AE$28,Graphs!$AE$31)</c:f>
                <c:numCache>
                  <c:formatCode>General</c:formatCode>
                  <c:ptCount val="4"/>
                  <c:pt idx="0">
                    <c:v>7.0142152935629642E-2</c:v>
                  </c:pt>
                  <c:pt idx="1">
                    <c:v>7.4259092152385783E-2</c:v>
                  </c:pt>
                  <c:pt idx="2">
                    <c:v>3.0700000000000002E-2</c:v>
                  </c:pt>
                  <c:pt idx="3">
                    <c:v>3.5885789303357597E-2</c:v>
                  </c:pt>
                </c:numCache>
              </c:numRef>
            </c:minus>
            <c:spPr>
              <a:noFill/>
              <a:ln w="12700" cap="flat" cmpd="sng" algn="ctr">
                <a:solidFill>
                  <a:srgbClr val="FF0000"/>
                </a:solidFill>
                <a:round/>
              </a:ln>
              <a:effectLst/>
            </c:spPr>
          </c:errBars>
          <c:cat>
            <c:strRef>
              <c:f>(Graphs!$A$4,Graphs!$A$7,Graphs!$A$10,Graphs!$A$13)</c:f>
              <c:strCache>
                <c:ptCount val="4"/>
                <c:pt idx="0">
                  <c:v>T4</c:v>
                </c:pt>
                <c:pt idx="1">
                  <c:v>T4-PS</c:v>
                </c:pt>
                <c:pt idx="2">
                  <c:v>T6 </c:v>
                </c:pt>
                <c:pt idx="3">
                  <c:v>T6-PS</c:v>
                </c:pt>
              </c:strCache>
            </c:strRef>
          </c:cat>
          <c:val>
            <c:numRef>
              <c:f>(Graphs!$AE$6,Graphs!$AE$9,Graphs!$AE$12,Graphs!$AE$15)</c:f>
              <c:numCache>
                <c:formatCode>0.0000</c:formatCode>
                <c:ptCount val="4"/>
                <c:pt idx="0">
                  <c:v>0.55005165909324116</c:v>
                </c:pt>
                <c:pt idx="1">
                  <c:v>0.31317142349731625</c:v>
                </c:pt>
                <c:pt idx="2">
                  <c:v>0.78669999999999995</c:v>
                </c:pt>
                <c:pt idx="3">
                  <c:v>0.26569131060270024</c:v>
                </c:pt>
              </c:numCache>
            </c:numRef>
          </c:val>
          <c:extLst>
            <c:ext xmlns:c16="http://schemas.microsoft.com/office/drawing/2014/chart" uri="{C3380CC4-5D6E-409C-BE32-E72D297353CC}">
              <c16:uniqueId val="{00000001-CF01-492D-94CE-C7090B286021}"/>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max val="1"/>
        </c:scaling>
        <c:delete val="0"/>
        <c:axPos val="l"/>
        <c:numFmt formatCode="0.0" sourceLinked="0"/>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legend>
      <c:legendPos val="b"/>
      <c:layout>
        <c:manualLayout>
          <c:xMode val="edge"/>
          <c:yMode val="edge"/>
          <c:x val="0.75825418060200667"/>
          <c:y val="0.10619219022687609"/>
          <c:w val="0.22238573021181718"/>
          <c:h val="6.229683271965902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b="1">
          <a:latin typeface="PT Sans" panose="020B05030202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r>
              <a:rPr lang="en-GB" sz="1300" dirty="0"/>
              <a:t>Specific richness</a:t>
            </a:r>
          </a:p>
        </c:rich>
      </c:tx>
      <c:layout>
        <c:manualLayout>
          <c:xMode val="edge"/>
          <c:yMode val="edge"/>
          <c:x val="0.72993754337265793"/>
          <c:y val="5.5392383910488696E-3"/>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endParaRPr lang="en-US"/>
        </a:p>
      </c:txPr>
    </c:title>
    <c:autoTitleDeleted val="0"/>
    <c:plotArea>
      <c:layout>
        <c:manualLayout>
          <c:layoutTarget val="inner"/>
          <c:xMode val="edge"/>
          <c:yMode val="edge"/>
          <c:x val="0.1144463326539422"/>
          <c:y val="3.323978966297033E-2"/>
          <c:w val="0.88555366734605767"/>
          <c:h val="0.8324347691832638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D6DC3"/>
              </a:solidFill>
              <a:ln w="12700">
                <a:solidFill>
                  <a:sysClr val="windowText" lastClr="000000"/>
                </a:solidFill>
              </a:ln>
              <a:effectLst/>
            </c:spPr>
            <c:extLst>
              <c:ext xmlns:c16="http://schemas.microsoft.com/office/drawing/2014/chart" uri="{C3380CC4-5D6E-409C-BE32-E72D297353CC}">
                <c16:uniqueId val="{00000001-4B6F-4AD6-86A5-1CB07297911A}"/>
              </c:ext>
            </c:extLst>
          </c:dPt>
          <c:dPt>
            <c:idx val="1"/>
            <c:invertIfNegative val="0"/>
            <c:bubble3D val="0"/>
            <c:spPr>
              <a:solidFill>
                <a:srgbClr val="5B9BD5">
                  <a:lumMod val="20000"/>
                  <a:lumOff val="80000"/>
                </a:srgbClr>
              </a:solidFill>
              <a:ln>
                <a:solidFill>
                  <a:sysClr val="windowText" lastClr="000000"/>
                </a:solidFill>
              </a:ln>
              <a:effectLst/>
            </c:spPr>
            <c:extLst>
              <c:ext xmlns:c16="http://schemas.microsoft.com/office/drawing/2014/chart" uri="{C3380CC4-5D6E-409C-BE32-E72D297353CC}">
                <c16:uniqueId val="{00000003-4B6F-4AD6-86A5-1CB07297911A}"/>
              </c:ext>
            </c:extLst>
          </c:dPt>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Lit>
                <c:ptCount val="0"/>
              </c:numLit>
            </c:plus>
            <c:minus>
              <c:numLit>
                <c:ptCount val="0"/>
              </c:numLit>
            </c:minus>
            <c:spPr>
              <a:noFill/>
              <a:ln w="12700" cap="flat" cmpd="sng" algn="ctr">
                <a:solidFill>
                  <a:srgbClr val="FF0000"/>
                </a:solidFill>
                <a:round/>
              </a:ln>
              <a:effectLst/>
            </c:spPr>
          </c:errBars>
          <c:cat>
            <c:strRef>
              <c:f>Graphs!$AY$41:$AY$42</c:f>
              <c:strCache>
                <c:ptCount val="2"/>
                <c:pt idx="0">
                  <c:v>T4</c:v>
                </c:pt>
                <c:pt idx="1">
                  <c:v>T6</c:v>
                </c:pt>
              </c:strCache>
            </c:strRef>
          </c:cat>
          <c:val>
            <c:numRef>
              <c:f>Graphs!$AZ$41:$AZ$42</c:f>
              <c:numCache>
                <c:formatCode>General</c:formatCode>
                <c:ptCount val="2"/>
                <c:pt idx="0">
                  <c:v>13</c:v>
                </c:pt>
                <c:pt idx="1">
                  <c:v>9</c:v>
                </c:pt>
              </c:numCache>
            </c:numRef>
          </c:val>
          <c:extLst>
            <c:ext xmlns:c16="http://schemas.microsoft.com/office/drawing/2014/chart" uri="{C3380CC4-5D6E-409C-BE32-E72D297353CC}">
              <c16:uniqueId val="{00000002-4B6F-4AD6-86A5-1CB07297911A}"/>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solidFill>
                    <a:latin typeface="PT Sans" panose="020B0503020203020204" pitchFamily="34" charset="0"/>
                    <a:ea typeface="+mn-ea"/>
                    <a:cs typeface="+mn-cs"/>
                  </a:defRPr>
                </a:pPr>
                <a:r>
                  <a:rPr lang="en-GB" sz="1200"/>
                  <a:t>Number of species</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PT Sans" panose="020B0503020203020204" pitchFamily="34" charset="0"/>
                  <a:ea typeface="+mn-ea"/>
                  <a:cs typeface="+mn-cs"/>
                </a:defRPr>
              </a:pPr>
              <a:endParaRPr lang="en-US"/>
            </a:p>
          </c:txPr>
        </c:title>
        <c:numFmt formatCode="General" sourceLinked="1"/>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b="1">
          <a:solidFill>
            <a:schemeClr val="tx1"/>
          </a:solidFill>
          <a:latin typeface="PT Sans" panose="020B05030202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r>
              <a:rPr lang="en-GB" sz="1300"/>
              <a:t>Shannon-Wiever diversity index</a:t>
            </a:r>
          </a:p>
        </c:rich>
      </c:tx>
      <c:layout>
        <c:manualLayout>
          <c:xMode val="edge"/>
          <c:yMode val="edge"/>
          <c:x val="0.49492245948480817"/>
          <c:y val="5.5443242605054998E-3"/>
        </c:manualLayout>
      </c:layout>
      <c:overlay val="0"/>
      <c:spPr>
        <a:noFill/>
        <a:ln>
          <a:noFill/>
        </a:ln>
        <a:effectLst/>
      </c:spPr>
      <c:txPr>
        <a:bodyPr rot="0" spcFirstLastPara="1" vertOverflow="ellipsis" vert="horz" wrap="square" anchor="ctr" anchorCtr="1"/>
        <a:lstStyle/>
        <a:p>
          <a:pPr>
            <a:defRPr sz="1300" b="1" i="0" u="none" strike="noStrike" kern="1200" spc="0" baseline="0">
              <a:solidFill>
                <a:schemeClr val="tx1"/>
              </a:solidFill>
              <a:latin typeface="PT Sans" panose="020B0503020203020204" pitchFamily="34" charset="0"/>
              <a:ea typeface="+mn-ea"/>
              <a:cs typeface="+mn-cs"/>
            </a:defRPr>
          </a:pPr>
          <a:endParaRPr lang="en-US"/>
        </a:p>
      </c:txPr>
    </c:title>
    <c:autoTitleDeleted val="0"/>
    <c:plotArea>
      <c:layout>
        <c:manualLayout>
          <c:layoutTarget val="inner"/>
          <c:xMode val="edge"/>
          <c:yMode val="edge"/>
          <c:x val="0.11442907932907279"/>
          <c:y val="2.8626179513028E-2"/>
          <c:w val="0.88379675878465325"/>
          <c:h val="0.83704837933320619"/>
        </c:manualLayout>
      </c:layout>
      <c:barChart>
        <c:barDir val="col"/>
        <c:grouping val="clustered"/>
        <c:varyColors val="0"/>
        <c:ser>
          <c:idx val="0"/>
          <c:order val="0"/>
          <c:spPr>
            <a:solidFill>
              <a:srgbClr val="3D6DC3"/>
            </a:solidFill>
            <a:ln w="12700">
              <a:solidFill>
                <a:sysClr val="windowText" lastClr="000000"/>
              </a:solidFill>
            </a:ln>
            <a:effectLst/>
          </c:spPr>
          <c:invertIfNegative val="0"/>
          <c:dPt>
            <c:idx val="1"/>
            <c:invertIfNegative val="0"/>
            <c:bubble3D val="0"/>
            <c:spPr>
              <a:solidFill>
                <a:srgbClr val="5B9BD5">
                  <a:lumMod val="20000"/>
                  <a:lumOff val="80000"/>
                </a:srgbClr>
              </a:solidFill>
              <a:ln w="12700">
                <a:solidFill>
                  <a:sysClr val="windowText" lastClr="000000"/>
                </a:solidFill>
              </a:ln>
              <a:effectLst/>
            </c:spPr>
            <c:extLst>
              <c:ext xmlns:c16="http://schemas.microsoft.com/office/drawing/2014/chart" uri="{C3380CC4-5D6E-409C-BE32-E72D297353CC}">
                <c16:uniqueId val="{00000003-5CC8-4FFA-BEBD-77A10DB4AA09}"/>
              </c:ext>
            </c:extLst>
          </c:dPt>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PT Sans" panose="020B05030202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Lit>
                <c:ptCount val="0"/>
              </c:numLit>
            </c:plus>
            <c:minus>
              <c:numLit>
                <c:ptCount val="0"/>
              </c:numLit>
            </c:minus>
            <c:spPr>
              <a:noFill/>
              <a:ln w="12700" cap="flat" cmpd="sng" algn="ctr">
                <a:solidFill>
                  <a:srgbClr val="FF0000"/>
                </a:solidFill>
                <a:round/>
              </a:ln>
              <a:effectLst/>
            </c:spPr>
          </c:errBars>
          <c:cat>
            <c:strRef>
              <c:f>Graphs!$AY$41:$AY$42</c:f>
              <c:strCache>
                <c:ptCount val="2"/>
                <c:pt idx="0">
                  <c:v>T4</c:v>
                </c:pt>
                <c:pt idx="1">
                  <c:v>T6</c:v>
                </c:pt>
              </c:strCache>
            </c:strRef>
          </c:cat>
          <c:val>
            <c:numRef>
              <c:f>Graphs!$BA$41:$BA$42</c:f>
              <c:numCache>
                <c:formatCode>General</c:formatCode>
                <c:ptCount val="2"/>
                <c:pt idx="0">
                  <c:v>2.93</c:v>
                </c:pt>
                <c:pt idx="1">
                  <c:v>2.5099999999999998</c:v>
                </c:pt>
              </c:numCache>
            </c:numRef>
          </c:val>
          <c:extLst>
            <c:ext xmlns:c16="http://schemas.microsoft.com/office/drawing/2014/chart" uri="{C3380CC4-5D6E-409C-BE32-E72D297353CC}">
              <c16:uniqueId val="{00000002-5CC8-4FFA-BEBD-77A10DB4AA09}"/>
            </c:ext>
          </c:extLst>
        </c:ser>
        <c:dLbls>
          <c:dLblPos val="outEnd"/>
          <c:showLegendKey val="0"/>
          <c:showVal val="1"/>
          <c:showCatName val="0"/>
          <c:showSerName val="0"/>
          <c:showPercent val="0"/>
          <c:showBubbleSize val="0"/>
        </c:dLbls>
        <c:gapWidth val="219"/>
        <c:overlap val="-27"/>
        <c:axId val="257584464"/>
        <c:axId val="257581136"/>
      </c:barChart>
      <c:catAx>
        <c:axId val="257584464"/>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PT Sans" panose="020B0503020203020204" pitchFamily="34" charset="0"/>
                <a:ea typeface="+mn-ea"/>
                <a:cs typeface="+mn-cs"/>
              </a:defRPr>
            </a:pPr>
            <a:endParaRPr lang="en-US"/>
          </a:p>
        </c:txPr>
        <c:crossAx val="257581136"/>
        <c:crosses val="autoZero"/>
        <c:auto val="1"/>
        <c:lblAlgn val="ctr"/>
        <c:lblOffset val="100"/>
        <c:noMultiLvlLbl val="0"/>
      </c:catAx>
      <c:valAx>
        <c:axId val="257581136"/>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solidFill>
                    <a:latin typeface="PT Sans" panose="020B0503020203020204" pitchFamily="34" charset="0"/>
                    <a:ea typeface="+mn-ea"/>
                    <a:cs typeface="+mn-cs"/>
                  </a:defRPr>
                </a:pPr>
                <a:r>
                  <a:rPr lang="en-GB" sz="1200"/>
                  <a:t>H'</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PT Sans" panose="020B0503020203020204" pitchFamily="34" charset="0"/>
                  <a:ea typeface="+mn-ea"/>
                  <a:cs typeface="+mn-cs"/>
                </a:defRPr>
              </a:pPr>
              <a:endParaRPr lang="en-US"/>
            </a:p>
          </c:txPr>
        </c:title>
        <c:numFmt formatCode="General" sourceLinked="1"/>
        <c:majorTickMark val="none"/>
        <c:minorTickMark val="none"/>
        <c:tickLblPos val="nextTo"/>
        <c:spPr>
          <a:noFill/>
          <a:ln w="12700">
            <a:solidFill>
              <a:schemeClr val="tx1"/>
            </a:solidFill>
          </a:ln>
          <a:effectLst/>
        </c:spPr>
        <c:txPr>
          <a:bodyPr rot="-60000000" spcFirstLastPara="1" vertOverflow="ellipsis" vert="horz" wrap="square" anchor="ctr" anchorCtr="1"/>
          <a:lstStyle/>
          <a:p>
            <a:pPr>
              <a:defRPr sz="1000" b="0" i="0" u="none" strike="noStrike" kern="1200" baseline="0">
                <a:solidFill>
                  <a:schemeClr val="tx1"/>
                </a:solidFill>
                <a:latin typeface="PT Sans" panose="020B0503020203020204" pitchFamily="34" charset="0"/>
                <a:ea typeface="+mn-ea"/>
                <a:cs typeface="+mn-cs"/>
              </a:defRPr>
            </a:pPr>
            <a:endParaRPr lang="en-US"/>
          </a:p>
        </c:txPr>
        <c:crossAx val="25758446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b="1">
          <a:solidFill>
            <a:schemeClr val="tx1"/>
          </a:solidFill>
          <a:latin typeface="PT Sans" panose="020B05030202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custLinFactNeighborX="5313" custLinFactNeighborY="50149">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E7BFC85-7D5B-4C48-9BAC-0DE6240939B0}" type="doc">
      <dgm:prSet loTypeId="urn:microsoft.com/office/officeart/2005/8/layout/chevron1" loCatId="process" qsTypeId="urn:microsoft.com/office/officeart/2005/8/quickstyle/simple2" qsCatId="simple" csTypeId="urn:microsoft.com/office/officeart/2005/8/colors/accent5_4" csCatId="accent5" phldr="1"/>
      <dgm:spPr/>
      <dgm:t>
        <a:bodyPr/>
        <a:lstStyle/>
        <a:p>
          <a:endParaRPr lang="en-GB"/>
        </a:p>
      </dgm:t>
    </dgm:pt>
    <dgm:pt modelId="{BB46D496-228C-4B3F-AB82-D027374322F2}">
      <dgm:prSet phldrT="[Text]" custT="1"/>
      <dgm:spPr>
        <a:solidFill>
          <a:srgbClr val="053E7D"/>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gm:t>
    </dgm:pt>
    <dgm:pt modelId="{574DF6D9-D611-46FD-B57D-2286C17714E0}" type="par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BE86EFE-77B4-42B9-B869-9345318F8780}" type="sibTrans" cxnId="{28C325E1-E7D9-4350-B0DF-5EEC3AE92F30}">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E9095C5-9FB1-4C0E-8B35-5AB299D5EED1}">
      <dgm:prSet phldrT="[Text]" custT="1"/>
      <dgm:spPr>
        <a:solidFill>
          <a:srgbClr val="0760C1"/>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2. AIMS </a:t>
          </a:r>
        </a:p>
      </dgm:t>
    </dgm:pt>
    <dgm:pt modelId="{788FE70B-DF5D-45DE-854C-C311BB45DEA6}" type="par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FC757DF-5B10-40CE-BD5C-E5C480489B40}" type="sibTrans" cxnId="{6B036B03-03D1-4D89-962B-18FCC5EBE2F1}">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66655D2E-B701-44AE-9B4F-E4073AC9DC91}">
      <dgm:prSet phldrT="[Text]" custT="1"/>
      <dgm:spPr>
        <a:solidFill>
          <a:srgbClr val="007BEA"/>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gm:t>
    </dgm:pt>
    <dgm:pt modelId="{EB95D386-2DB0-4F8A-B522-A13BAB844CDA}" type="par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B579604E-2F61-4D68-A362-E99D8929EF4E}" type="sibTrans" cxnId="{0ADE2D40-5DF4-470A-942B-97D2935F1BDE}">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0AD6170A-6D71-4FDE-9469-0DB45D95FEC8}">
      <dgm:prSet custT="1"/>
      <dgm:spPr>
        <a:solidFill>
          <a:srgbClr val="25A2FF"/>
        </a:solidFill>
        <a:ln w="28575">
          <a:solidFill>
            <a:schemeClr val="bg1"/>
          </a:solidFill>
        </a:ln>
      </dgm:spPr>
      <dgm:t>
        <a:bodyPr/>
        <a:lstStyle/>
        <a:p>
          <a:pPr marL="72000" algn="just">
            <a:lnSpc>
              <a:spcPct val="100000"/>
            </a:lnSpc>
            <a:spcBef>
              <a:spcPts val="0"/>
            </a:spcBef>
            <a:spcAft>
              <a:spcPts val="0"/>
            </a:spcAft>
          </a:pPr>
          <a:r>
            <a:rPr lang="en-GB" sz="1400" b="1"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gm:t>
    </dgm:pt>
    <dgm:pt modelId="{60A016D4-1E0D-4603-94BF-348476FD1A57}" type="par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12538768-FF4F-4DB5-9158-19488BAA27A9}" type="sibTrans" cxnId="{EF044C62-9FAA-4D26-BE9D-56F6868AEAFC}">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D643185E-E4D5-482B-89AA-F80212585DDF}">
      <dgm:prSet custT="1"/>
      <dgm:spPr>
        <a:solidFill>
          <a:srgbClr val="79C6FF"/>
        </a:solidFill>
        <a:ln w="28575">
          <a:solidFill>
            <a:schemeClr val="bg1"/>
          </a:solidFill>
        </a:ln>
      </dgm:spPr>
      <dgm:t>
        <a:bodyPr/>
        <a:lstStyle/>
        <a:p>
          <a:pPr marL="72000" algn="just">
            <a:lnSpc>
              <a:spcPct val="100000"/>
            </a:lnSpc>
            <a:spcBef>
              <a:spcPts val="0"/>
            </a:spcBef>
            <a:spcAft>
              <a:spcPts val="0"/>
            </a:spcAft>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gm:t>
    </dgm:pt>
    <dgm:pt modelId="{42D9663E-FD77-484F-A2D5-CB78D8BF17F7}" type="par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9C8D7B21-C13F-4F94-B483-4A776ED7674E}" type="sibTrans" cxnId="{2EEF583E-6A40-4E07-A299-C5DE3C1F9E6A}">
      <dgm:prSet/>
      <dgm:spPr/>
      <dgm:t>
        <a:bodyPr/>
        <a:lstStyle/>
        <a:p>
          <a:pPr marL="72000" algn="just">
            <a:lnSpc>
              <a:spcPct val="100000"/>
            </a:lnSpc>
            <a:spcBef>
              <a:spcPts val="0"/>
            </a:spcBef>
            <a:spcAft>
              <a:spcPts val="0"/>
            </a:spcAft>
          </a:pPr>
          <a:endParaRPr lang="en-GB" sz="1400" b="1">
            <a:solidFill>
              <a:schemeClr val="bg1"/>
            </a:solidFill>
            <a:effectLst>
              <a:outerShdw blurRad="38100" dist="38100" dir="2700000" algn="tl">
                <a:srgbClr val="000000">
                  <a:alpha val="43137"/>
                </a:srgbClr>
              </a:outerShdw>
            </a:effectLst>
            <a:latin typeface="PT Sans" panose="020B0503020203020204" pitchFamily="34" charset="0"/>
          </a:endParaRPr>
        </a:p>
      </dgm:t>
    </dgm:pt>
    <dgm:pt modelId="{CFF6463C-DF79-4596-8131-82E79BDC4EA4}">
      <dgm:prSet custT="1"/>
      <dgm:spPr>
        <a:solidFill>
          <a:srgbClr val="AFDDFF"/>
        </a:solidFill>
        <a:ln w="28575">
          <a:solidFill>
            <a:schemeClr val="bg1"/>
          </a:solidFill>
        </a:ln>
      </dgm:spPr>
      <dgm:t>
        <a:bodyPr/>
        <a:lstStyle/>
        <a:p>
          <a:pPr>
            <a:lnSpc>
              <a:spcPct val="100000"/>
            </a:lnSpc>
            <a:spcBef>
              <a:spcPts val="0"/>
            </a:spcBef>
            <a:spcAft>
              <a:spcPts val="0"/>
            </a:spcAft>
          </a:pPr>
          <a:r>
            <a:rPr lang="en-GB" sz="1400" b="1" dirty="0">
              <a:effectLst>
                <a:outerShdw blurRad="38100" dist="38100" dir="2700000" algn="tl">
                  <a:srgbClr val="000000">
                    <a:alpha val="43137"/>
                  </a:srgbClr>
                </a:outerShdw>
              </a:effectLst>
              <a:latin typeface="PT Sans" panose="020B0503020203020204" pitchFamily="34" charset="0"/>
            </a:rPr>
            <a:t>6. REFERENCES</a:t>
          </a:r>
        </a:p>
      </dgm:t>
    </dgm:pt>
    <dgm:pt modelId="{17191721-CBF9-48BB-89C2-236D66B7B494}" type="par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31B0D586-C449-489A-959E-E4EBA3E892C4}" type="sibTrans" cxnId="{1C8785FC-C91B-4EE6-82C4-7F8DAAA7E2BC}">
      <dgm:prSet/>
      <dgm:spPr/>
      <dgm:t>
        <a:bodyPr/>
        <a:lstStyle/>
        <a:p>
          <a:pPr>
            <a:lnSpc>
              <a:spcPct val="100000"/>
            </a:lnSpc>
            <a:spcBef>
              <a:spcPts val="0"/>
            </a:spcBef>
            <a:spcAft>
              <a:spcPts val="0"/>
            </a:spcAft>
          </a:pPr>
          <a:endParaRPr lang="en-GB" sz="1400" b="1">
            <a:effectLst>
              <a:outerShdw blurRad="38100" dist="38100" dir="2700000" algn="tl">
                <a:srgbClr val="000000">
                  <a:alpha val="43137"/>
                </a:srgbClr>
              </a:outerShdw>
            </a:effectLst>
            <a:latin typeface="PT Sans" panose="020B0503020203020204" pitchFamily="34" charset="0"/>
          </a:endParaRPr>
        </a:p>
      </dgm:t>
    </dgm:pt>
    <dgm:pt modelId="{520D14F5-C577-4890-BC37-F00C216DF956}" type="pres">
      <dgm:prSet presAssocID="{EE7BFC85-7D5B-4C48-9BAC-0DE6240939B0}" presName="Name0" presStyleCnt="0">
        <dgm:presLayoutVars>
          <dgm:dir/>
          <dgm:animLvl val="lvl"/>
          <dgm:resizeHandles val="exact"/>
        </dgm:presLayoutVars>
      </dgm:prSet>
      <dgm:spPr/>
    </dgm:pt>
    <dgm:pt modelId="{301E62D0-D229-42DD-BF26-8F278A3EDCB4}" type="pres">
      <dgm:prSet presAssocID="{BB46D496-228C-4B3F-AB82-D027374322F2}" presName="parTxOnly" presStyleLbl="node1" presStyleIdx="0" presStyleCnt="6" custScaleX="102293">
        <dgm:presLayoutVars>
          <dgm:chMax val="0"/>
          <dgm:chPref val="0"/>
          <dgm:bulletEnabled val="1"/>
        </dgm:presLayoutVars>
      </dgm:prSet>
      <dgm:spPr/>
    </dgm:pt>
    <dgm:pt modelId="{ADEBDA7D-567C-4A6F-A5E3-1EE5E4E88732}" type="pres">
      <dgm:prSet presAssocID="{6BE86EFE-77B4-42B9-B869-9345318F8780}" presName="parTxOnlySpace" presStyleCnt="0"/>
      <dgm:spPr/>
    </dgm:pt>
    <dgm:pt modelId="{81C50D2E-CC28-4564-88E1-317200691295}" type="pres">
      <dgm:prSet presAssocID="{DE9095C5-9FB1-4C0E-8B35-5AB299D5EED1}" presName="parTxOnly" presStyleLbl="node1" presStyleIdx="1" presStyleCnt="6" custScaleX="67749" custLinFactNeighborX="29617">
        <dgm:presLayoutVars>
          <dgm:chMax val="0"/>
          <dgm:chPref val="0"/>
          <dgm:bulletEnabled val="1"/>
        </dgm:presLayoutVars>
      </dgm:prSet>
      <dgm:spPr/>
    </dgm:pt>
    <dgm:pt modelId="{C131396D-9575-43B1-99EB-2AC79F5D7984}" type="pres">
      <dgm:prSet presAssocID="{9FC757DF-5B10-40CE-BD5C-E5C480489B40}" presName="parTxOnlySpace" presStyleCnt="0"/>
      <dgm:spPr/>
    </dgm:pt>
    <dgm:pt modelId="{F65595B6-66AC-4672-87A8-EFF6071B898B}" type="pres">
      <dgm:prSet presAssocID="{66655D2E-B701-44AE-9B4F-E4073AC9DC91}" presName="parTxOnly" presStyleLbl="node1" presStyleIdx="2" presStyleCnt="6" custScaleX="140990" custLinFactNeighborY="21630">
        <dgm:presLayoutVars>
          <dgm:chMax val="0"/>
          <dgm:chPref val="0"/>
          <dgm:bulletEnabled val="1"/>
        </dgm:presLayoutVars>
      </dgm:prSet>
      <dgm:spPr/>
    </dgm:pt>
    <dgm:pt modelId="{8F803A5E-89D6-443C-BAB4-70D6DDA85F41}" type="pres">
      <dgm:prSet presAssocID="{B579604E-2F61-4D68-A362-E99D8929EF4E}" presName="parTxOnlySpace" presStyleCnt="0"/>
      <dgm:spPr/>
    </dgm:pt>
    <dgm:pt modelId="{452D93C3-E85A-49BC-80A2-AC6ABBAE6ABE}" type="pres">
      <dgm:prSet presAssocID="{0AD6170A-6D71-4FDE-9469-0DB45D95FEC8}" presName="parTxOnly" presStyleLbl="node1" presStyleIdx="3" presStyleCnt="6" custScaleX="150085">
        <dgm:presLayoutVars>
          <dgm:chMax val="0"/>
          <dgm:chPref val="0"/>
          <dgm:bulletEnabled val="1"/>
        </dgm:presLayoutVars>
      </dgm:prSet>
      <dgm:spPr/>
    </dgm:pt>
    <dgm:pt modelId="{CB91C25E-EF41-4D22-A70E-D6CEE7168366}" type="pres">
      <dgm:prSet presAssocID="{12538768-FF4F-4DB5-9158-19488BAA27A9}" presName="parTxOnlySpace" presStyleCnt="0"/>
      <dgm:spPr/>
    </dgm:pt>
    <dgm:pt modelId="{52897827-FA69-4F13-A311-2B42DE79F0C5}" type="pres">
      <dgm:prSet presAssocID="{D643185E-E4D5-482B-89AA-F80212585DDF}" presName="parTxOnly" presStyleLbl="node1" presStyleIdx="4" presStyleCnt="6" custScaleX="107973">
        <dgm:presLayoutVars>
          <dgm:chMax val="0"/>
          <dgm:chPref val="0"/>
          <dgm:bulletEnabled val="1"/>
        </dgm:presLayoutVars>
      </dgm:prSet>
      <dgm:spPr/>
    </dgm:pt>
    <dgm:pt modelId="{BB8C69D0-1911-41F5-A30B-2C1A51D7C51F}" type="pres">
      <dgm:prSet presAssocID="{9C8D7B21-C13F-4F94-B483-4A776ED7674E}" presName="parTxOnlySpace" presStyleCnt="0"/>
      <dgm:spPr/>
    </dgm:pt>
    <dgm:pt modelId="{D14D8692-2924-40A1-893D-D688027FF1E0}" type="pres">
      <dgm:prSet presAssocID="{CFF6463C-DF79-4596-8131-82E79BDC4EA4}" presName="parTxOnly" presStyleLbl="node1" presStyleIdx="5" presStyleCnt="6">
        <dgm:presLayoutVars>
          <dgm:chMax val="0"/>
          <dgm:chPref val="0"/>
          <dgm:bulletEnabled val="1"/>
        </dgm:presLayoutVars>
      </dgm:prSet>
      <dgm:spPr/>
    </dgm:pt>
  </dgm:ptLst>
  <dgm:cxnLst>
    <dgm:cxn modelId="{41B82601-83AF-4C57-B3D4-95AE8CA262D8}" type="presOf" srcId="{0AD6170A-6D71-4FDE-9469-0DB45D95FEC8}" destId="{452D93C3-E85A-49BC-80A2-AC6ABBAE6ABE}" srcOrd="0" destOrd="0" presId="urn:microsoft.com/office/officeart/2005/8/layout/chevron1"/>
    <dgm:cxn modelId="{6B036B03-03D1-4D89-962B-18FCC5EBE2F1}" srcId="{EE7BFC85-7D5B-4C48-9BAC-0DE6240939B0}" destId="{DE9095C5-9FB1-4C0E-8B35-5AB299D5EED1}" srcOrd="1" destOrd="0" parTransId="{788FE70B-DF5D-45DE-854C-C311BB45DEA6}" sibTransId="{9FC757DF-5B10-40CE-BD5C-E5C480489B40}"/>
    <dgm:cxn modelId="{29D34924-0A33-43C8-9E9A-118802D4DFD2}" type="presOf" srcId="{CFF6463C-DF79-4596-8131-82E79BDC4EA4}" destId="{D14D8692-2924-40A1-893D-D688027FF1E0}" srcOrd="0" destOrd="0" presId="urn:microsoft.com/office/officeart/2005/8/layout/chevron1"/>
    <dgm:cxn modelId="{46C4B634-9EAC-4D35-8D15-4359A1634E94}" type="presOf" srcId="{DE9095C5-9FB1-4C0E-8B35-5AB299D5EED1}" destId="{81C50D2E-CC28-4564-88E1-317200691295}" srcOrd="0" destOrd="0" presId="urn:microsoft.com/office/officeart/2005/8/layout/chevron1"/>
    <dgm:cxn modelId="{2EEF583E-6A40-4E07-A299-C5DE3C1F9E6A}" srcId="{EE7BFC85-7D5B-4C48-9BAC-0DE6240939B0}" destId="{D643185E-E4D5-482B-89AA-F80212585DDF}" srcOrd="4" destOrd="0" parTransId="{42D9663E-FD77-484F-A2D5-CB78D8BF17F7}" sibTransId="{9C8D7B21-C13F-4F94-B483-4A776ED7674E}"/>
    <dgm:cxn modelId="{0ADE2D40-5DF4-470A-942B-97D2935F1BDE}" srcId="{EE7BFC85-7D5B-4C48-9BAC-0DE6240939B0}" destId="{66655D2E-B701-44AE-9B4F-E4073AC9DC91}" srcOrd="2" destOrd="0" parTransId="{EB95D386-2DB0-4F8A-B522-A13BAB844CDA}" sibTransId="{B579604E-2F61-4D68-A362-E99D8929EF4E}"/>
    <dgm:cxn modelId="{4A962441-C44F-4B68-A160-4281F6586751}" type="presOf" srcId="{EE7BFC85-7D5B-4C48-9BAC-0DE6240939B0}" destId="{520D14F5-C577-4890-BC37-F00C216DF956}" srcOrd="0" destOrd="0" presId="urn:microsoft.com/office/officeart/2005/8/layout/chevron1"/>
    <dgm:cxn modelId="{EF044C62-9FAA-4D26-BE9D-56F6868AEAFC}" srcId="{EE7BFC85-7D5B-4C48-9BAC-0DE6240939B0}" destId="{0AD6170A-6D71-4FDE-9469-0DB45D95FEC8}" srcOrd="3" destOrd="0" parTransId="{60A016D4-1E0D-4603-94BF-348476FD1A57}" sibTransId="{12538768-FF4F-4DB5-9158-19488BAA27A9}"/>
    <dgm:cxn modelId="{51B73E76-F71C-4DBD-982B-8BFC1B32AA9C}" type="presOf" srcId="{D643185E-E4D5-482B-89AA-F80212585DDF}" destId="{52897827-FA69-4F13-A311-2B42DE79F0C5}" srcOrd="0" destOrd="0" presId="urn:microsoft.com/office/officeart/2005/8/layout/chevron1"/>
    <dgm:cxn modelId="{C2629059-5B3F-4844-A755-F4441FE28B23}" type="presOf" srcId="{66655D2E-B701-44AE-9B4F-E4073AC9DC91}" destId="{F65595B6-66AC-4672-87A8-EFF6071B898B}" srcOrd="0" destOrd="0" presId="urn:microsoft.com/office/officeart/2005/8/layout/chevron1"/>
    <dgm:cxn modelId="{BC1942AF-2B1B-4D7E-97AF-793C8DE5ED84}" type="presOf" srcId="{BB46D496-228C-4B3F-AB82-D027374322F2}" destId="{301E62D0-D229-42DD-BF26-8F278A3EDCB4}" srcOrd="0" destOrd="0" presId="urn:microsoft.com/office/officeart/2005/8/layout/chevron1"/>
    <dgm:cxn modelId="{28C325E1-E7D9-4350-B0DF-5EEC3AE92F30}" srcId="{EE7BFC85-7D5B-4C48-9BAC-0DE6240939B0}" destId="{BB46D496-228C-4B3F-AB82-D027374322F2}" srcOrd="0" destOrd="0" parTransId="{574DF6D9-D611-46FD-B57D-2286C17714E0}" sibTransId="{6BE86EFE-77B4-42B9-B869-9345318F8780}"/>
    <dgm:cxn modelId="{1C8785FC-C91B-4EE6-82C4-7F8DAAA7E2BC}" srcId="{EE7BFC85-7D5B-4C48-9BAC-0DE6240939B0}" destId="{CFF6463C-DF79-4596-8131-82E79BDC4EA4}" srcOrd="5" destOrd="0" parTransId="{17191721-CBF9-48BB-89C2-236D66B7B494}" sibTransId="{31B0D586-C449-489A-959E-E4EBA3E892C4}"/>
    <dgm:cxn modelId="{A9BBA45A-2B27-47D2-B3D0-5C1511A89F9E}" type="presParOf" srcId="{520D14F5-C577-4890-BC37-F00C216DF956}" destId="{301E62D0-D229-42DD-BF26-8F278A3EDCB4}" srcOrd="0" destOrd="0" presId="urn:microsoft.com/office/officeart/2005/8/layout/chevron1"/>
    <dgm:cxn modelId="{DB78CD96-6351-4808-BB87-D02A8EDAD9F2}" type="presParOf" srcId="{520D14F5-C577-4890-BC37-F00C216DF956}" destId="{ADEBDA7D-567C-4A6F-A5E3-1EE5E4E88732}" srcOrd="1" destOrd="0" presId="urn:microsoft.com/office/officeart/2005/8/layout/chevron1"/>
    <dgm:cxn modelId="{497A1FA2-8948-48D7-9B3A-8803E98A6B24}" type="presParOf" srcId="{520D14F5-C577-4890-BC37-F00C216DF956}" destId="{81C50D2E-CC28-4564-88E1-317200691295}" srcOrd="2" destOrd="0" presId="urn:microsoft.com/office/officeart/2005/8/layout/chevron1"/>
    <dgm:cxn modelId="{0114761E-39A2-41CC-AE6B-BBB65D7D86AE}" type="presParOf" srcId="{520D14F5-C577-4890-BC37-F00C216DF956}" destId="{C131396D-9575-43B1-99EB-2AC79F5D7984}" srcOrd="3" destOrd="0" presId="urn:microsoft.com/office/officeart/2005/8/layout/chevron1"/>
    <dgm:cxn modelId="{9F70BEE4-DB77-46B3-9EB0-4ADC62A36D1E}" type="presParOf" srcId="{520D14F5-C577-4890-BC37-F00C216DF956}" destId="{F65595B6-66AC-4672-87A8-EFF6071B898B}" srcOrd="4" destOrd="0" presId="urn:microsoft.com/office/officeart/2005/8/layout/chevron1"/>
    <dgm:cxn modelId="{98B7A04A-BE62-4A8E-ACB6-8A9EAD7977F6}" type="presParOf" srcId="{520D14F5-C577-4890-BC37-F00C216DF956}" destId="{8F803A5E-89D6-443C-BAB4-70D6DDA85F41}" srcOrd="5" destOrd="0" presId="urn:microsoft.com/office/officeart/2005/8/layout/chevron1"/>
    <dgm:cxn modelId="{6D688D8A-BD17-4C54-B839-A9EB68353DDA}" type="presParOf" srcId="{520D14F5-C577-4890-BC37-F00C216DF956}" destId="{452D93C3-E85A-49BC-80A2-AC6ABBAE6ABE}" srcOrd="6" destOrd="0" presId="urn:microsoft.com/office/officeart/2005/8/layout/chevron1"/>
    <dgm:cxn modelId="{97CA8536-1D55-44AD-8B02-9ED464536CA8}" type="presParOf" srcId="{520D14F5-C577-4890-BC37-F00C216DF956}" destId="{CB91C25E-EF41-4D22-A70E-D6CEE7168366}" srcOrd="7" destOrd="0" presId="urn:microsoft.com/office/officeart/2005/8/layout/chevron1"/>
    <dgm:cxn modelId="{07EC634B-4FC2-4675-B8EB-F395F75F4345}" type="presParOf" srcId="{520D14F5-C577-4890-BC37-F00C216DF956}" destId="{52897827-FA69-4F13-A311-2B42DE79F0C5}" srcOrd="8" destOrd="0" presId="urn:microsoft.com/office/officeart/2005/8/layout/chevron1"/>
    <dgm:cxn modelId="{86CD9EBE-3DA4-4B05-B57E-4A7B57D2B174}" type="presParOf" srcId="{520D14F5-C577-4890-BC37-F00C216DF956}" destId="{BB8C69D0-1911-41F5-A30B-2C1A51D7C51F}" srcOrd="9" destOrd="0" presId="urn:microsoft.com/office/officeart/2005/8/layout/chevron1"/>
    <dgm:cxn modelId="{B3515F84-B3E8-485B-812F-37E93F045469}" type="presParOf" srcId="{520D14F5-C577-4890-BC37-F00C216DF956}" destId="{D14D8692-2924-40A1-893D-D688027FF1E0}" srcOrd="10" destOrd="0" presId="urn:microsoft.com/office/officeart/2005/8/layout/chevron1"/>
  </dgm:cxnLst>
  <dgm:bg>
    <a:effect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902460"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53216" y="0"/>
        <a:ext cx="1604028" cy="3015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E62D0-D229-42DD-BF26-8F278A3EDCB4}">
      <dsp:nvSpPr>
        <dsp:cNvPr id="0" name=""/>
        <dsp:cNvSpPr/>
      </dsp:nvSpPr>
      <dsp:spPr>
        <a:xfrm>
          <a:off x="5499" y="0"/>
          <a:ext cx="1949233" cy="301511"/>
        </a:xfrm>
        <a:prstGeom prst="chevron">
          <a:avLst/>
        </a:prstGeom>
        <a:solidFill>
          <a:srgbClr val="053E7D"/>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1. INTRODUCTION</a:t>
          </a:r>
        </a:p>
      </dsp:txBody>
      <dsp:txXfrm>
        <a:off x="156255" y="0"/>
        <a:ext cx="1647722" cy="301511"/>
      </dsp:txXfrm>
    </dsp:sp>
    <dsp:sp modelId="{81C50D2E-CC28-4564-88E1-317200691295}">
      <dsp:nvSpPr>
        <dsp:cNvPr id="0" name=""/>
        <dsp:cNvSpPr/>
      </dsp:nvSpPr>
      <dsp:spPr>
        <a:xfrm>
          <a:off x="1820614" y="0"/>
          <a:ext cx="1290983" cy="301511"/>
        </a:xfrm>
        <a:prstGeom prst="chevron">
          <a:avLst/>
        </a:prstGeom>
        <a:solidFill>
          <a:srgbClr val="0760C1"/>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2. AIMS </a:t>
          </a:r>
        </a:p>
      </dsp:txBody>
      <dsp:txXfrm>
        <a:off x="1971370" y="0"/>
        <a:ext cx="989472" cy="301511"/>
      </dsp:txXfrm>
    </dsp:sp>
    <dsp:sp modelId="{F65595B6-66AC-4672-87A8-EFF6071B898B}">
      <dsp:nvSpPr>
        <dsp:cNvPr id="0" name=""/>
        <dsp:cNvSpPr/>
      </dsp:nvSpPr>
      <dsp:spPr>
        <a:xfrm>
          <a:off x="2864608" y="0"/>
          <a:ext cx="2686619" cy="301511"/>
        </a:xfrm>
        <a:prstGeom prst="chevron">
          <a:avLst/>
        </a:prstGeom>
        <a:solidFill>
          <a:srgbClr val="007BEA"/>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3. MATERIAL AND METHODS</a:t>
          </a:r>
        </a:p>
      </dsp:txBody>
      <dsp:txXfrm>
        <a:off x="3015364" y="0"/>
        <a:ext cx="2385108" cy="301511"/>
      </dsp:txXfrm>
    </dsp:sp>
    <dsp:sp modelId="{452D93C3-E85A-49BC-80A2-AC6ABBAE6ABE}">
      <dsp:nvSpPr>
        <dsp:cNvPr id="0" name=""/>
        <dsp:cNvSpPr/>
      </dsp:nvSpPr>
      <dsp:spPr>
        <a:xfrm>
          <a:off x="5360673" y="0"/>
          <a:ext cx="2859928" cy="301511"/>
        </a:xfrm>
        <a:prstGeom prst="chevron">
          <a:avLst/>
        </a:prstGeom>
        <a:solidFill>
          <a:srgbClr val="25A2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rgbClr val="FFFF00"/>
              </a:solidFill>
              <a:effectLst>
                <a:outerShdw blurRad="38100" dist="38100" dir="2700000" algn="tl">
                  <a:srgbClr val="000000">
                    <a:alpha val="43137"/>
                  </a:srgbClr>
                </a:outerShdw>
              </a:effectLst>
              <a:latin typeface="PT Sans" panose="020B0503020203020204" pitchFamily="34" charset="0"/>
            </a:rPr>
            <a:t>4. RESULTS AND DISCUSSION</a:t>
          </a:r>
        </a:p>
      </dsp:txBody>
      <dsp:txXfrm>
        <a:off x="5511429" y="0"/>
        <a:ext cx="2558417" cy="301511"/>
      </dsp:txXfrm>
    </dsp:sp>
    <dsp:sp modelId="{52897827-FA69-4F13-A311-2B42DE79F0C5}">
      <dsp:nvSpPr>
        <dsp:cNvPr id="0" name=""/>
        <dsp:cNvSpPr/>
      </dsp:nvSpPr>
      <dsp:spPr>
        <a:xfrm>
          <a:off x="8030048" y="0"/>
          <a:ext cx="2057467" cy="301511"/>
        </a:xfrm>
        <a:prstGeom prst="chevron">
          <a:avLst/>
        </a:prstGeom>
        <a:solidFill>
          <a:srgbClr val="79C6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72000" lvl="0" indent="0" algn="just" defTabSz="622300">
            <a:lnSpc>
              <a:spcPct val="100000"/>
            </a:lnSpc>
            <a:spcBef>
              <a:spcPct val="0"/>
            </a:spcBef>
            <a:spcAft>
              <a:spcPts val="0"/>
            </a:spcAft>
            <a:buNone/>
          </a:pPr>
          <a:r>
            <a:rPr lang="en-GB" sz="1400" b="1" kern="1200" dirty="0">
              <a:solidFill>
                <a:schemeClr val="bg1"/>
              </a:solidFill>
              <a:effectLst>
                <a:outerShdw blurRad="38100" dist="38100" dir="2700000" algn="tl">
                  <a:srgbClr val="000000">
                    <a:alpha val="43137"/>
                  </a:srgbClr>
                </a:outerShdw>
              </a:effectLst>
              <a:latin typeface="PT Sans" panose="020B0503020203020204" pitchFamily="34" charset="0"/>
            </a:rPr>
            <a:t>5. CONCLUSIONS</a:t>
          </a:r>
        </a:p>
      </dsp:txBody>
      <dsp:txXfrm>
        <a:off x="8180804" y="0"/>
        <a:ext cx="1755956" cy="301511"/>
      </dsp:txXfrm>
    </dsp:sp>
    <dsp:sp modelId="{D14D8692-2924-40A1-893D-D688027FF1E0}">
      <dsp:nvSpPr>
        <dsp:cNvPr id="0" name=""/>
        <dsp:cNvSpPr/>
      </dsp:nvSpPr>
      <dsp:spPr>
        <a:xfrm>
          <a:off x="9896961" y="0"/>
          <a:ext cx="1905539" cy="301511"/>
        </a:xfrm>
        <a:prstGeom prst="chevron">
          <a:avLst/>
        </a:prstGeom>
        <a:solidFill>
          <a:srgbClr val="AFDDFF"/>
        </a:solidFill>
        <a:ln w="28575" cap="flat" cmpd="sng" algn="ctr">
          <a:solidFill>
            <a:schemeClr val="bg1"/>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100000"/>
            </a:lnSpc>
            <a:spcBef>
              <a:spcPct val="0"/>
            </a:spcBef>
            <a:spcAft>
              <a:spcPts val="0"/>
            </a:spcAft>
            <a:buNone/>
          </a:pPr>
          <a:r>
            <a:rPr lang="en-GB" sz="1400" b="1" kern="1200" dirty="0">
              <a:effectLst>
                <a:outerShdw blurRad="38100" dist="38100" dir="2700000" algn="tl">
                  <a:srgbClr val="000000">
                    <a:alpha val="43137"/>
                  </a:srgbClr>
                </a:outerShdw>
              </a:effectLst>
              <a:latin typeface="PT Sans" panose="020B0503020203020204" pitchFamily="34" charset="0"/>
            </a:rPr>
            <a:t>6. REFERENCES</a:t>
          </a:r>
        </a:p>
      </dsp:txBody>
      <dsp:txXfrm>
        <a:off x="10047717" y="0"/>
        <a:ext cx="1604028" cy="30151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C2A847-24DF-4E80-950A-82D99109DB23}" type="datetimeFigureOut">
              <a:rPr lang="en-GB" smtClean="0"/>
              <a:t>02/05/2023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91FDC-12CB-419D-8E73-94273B733C65}" type="slidenum">
              <a:rPr lang="en-GB" smtClean="0"/>
              <a:t>‹#›</a:t>
            </a:fld>
            <a:endParaRPr lang="en-GB"/>
          </a:p>
        </p:txBody>
      </p:sp>
    </p:spTree>
    <p:extLst>
      <p:ext uri="{BB962C8B-B14F-4D97-AF65-F5344CB8AC3E}">
        <p14:creationId xmlns:p14="http://schemas.microsoft.com/office/powerpoint/2010/main" val="219358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sz="400" dirty="0"/>
              <a:t>Hello to everyone,</a:t>
            </a:r>
          </a:p>
          <a:p>
            <a:r>
              <a:rPr lang="en-GB" sz="400" dirty="0"/>
              <a:t>I’m Antonio Aguilar Garrido from the Department of Soil Science of the University of Granada.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400" dirty="0"/>
              <a:t>First of all, I would like to thank the session conveners for giving me the opportunity to present this study, which is part of my doctoral thesis and is entitled “</a:t>
            </a:r>
            <a:r>
              <a:rPr lang="en-GB" sz="8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Biological assessment of </a:t>
            </a:r>
            <a:r>
              <a:rPr lang="en-GB" sz="800" i="1"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in-situ</a:t>
            </a:r>
            <a:r>
              <a:rPr lang="en-GB" sz="8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 rehabilitation of polluted soils by waste-derived Technosols</a:t>
            </a:r>
            <a:r>
              <a:rPr lang="en-GB" sz="4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a:t>
            </a:r>
            <a:endParaRPr lang="en-GB" sz="400" dirty="0"/>
          </a:p>
          <a:p>
            <a:r>
              <a:rPr lang="es-ES" dirty="0"/>
              <a:t>25’’</a:t>
            </a:r>
          </a:p>
        </p:txBody>
      </p:sp>
      <p:sp>
        <p:nvSpPr>
          <p:cNvPr id="4" name="Marcador de número de diapositiva 3"/>
          <p:cNvSpPr>
            <a:spLocks noGrp="1"/>
          </p:cNvSpPr>
          <p:nvPr>
            <p:ph type="sldNum" sz="quarter" idx="5"/>
          </p:nvPr>
        </p:nvSpPr>
        <p:spPr/>
        <p:txBody>
          <a:bodyPr/>
          <a:lstStyle/>
          <a:p>
            <a:fld id="{967C1B37-240A-4D6B-923E-B06634A34962}" type="slidenum">
              <a:rPr lang="es-ES" smtClean="0"/>
              <a:t>1</a:t>
            </a:fld>
            <a:endParaRPr lang="es-ES" dirty="0"/>
          </a:p>
        </p:txBody>
      </p:sp>
    </p:spTree>
    <p:extLst>
      <p:ext uri="{BB962C8B-B14F-4D97-AF65-F5344CB8AC3E}">
        <p14:creationId xmlns:p14="http://schemas.microsoft.com/office/powerpoint/2010/main" val="876162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Technosols showed optimal conditions to rehabilitate the polluted soils and recover the non-existent natural vegetation. In fact, the treatment with Technosols reversed the adverse conditions in the polluted soils.</a:t>
            </a:r>
            <a:br>
              <a:rPr lang="en-GB" dirty="0"/>
            </a:br>
            <a:r>
              <a:rPr lang="en-GB" dirty="0"/>
              <a:t>- Neutralised the acid pH</a:t>
            </a:r>
            <a:br>
              <a:rPr lang="en-GB" dirty="0"/>
            </a:br>
            <a:r>
              <a:rPr lang="en-GB" dirty="0"/>
              <a:t>- Doubled the OC content and, consequently, also slightly increased the cation exchange capacity.</a:t>
            </a:r>
            <a:br>
              <a:rPr lang="en-GB" dirty="0"/>
            </a:br>
            <a:r>
              <a:rPr lang="en-GB" dirty="0"/>
              <a:t>- Incorporated carbonates, related to acid neutralisation</a:t>
            </a:r>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10</a:t>
            </a:fld>
            <a:endParaRPr lang="es-ES" dirty="0"/>
          </a:p>
        </p:txBody>
      </p:sp>
    </p:spTree>
    <p:extLst>
      <p:ext uri="{BB962C8B-B14F-4D97-AF65-F5344CB8AC3E}">
        <p14:creationId xmlns:p14="http://schemas.microsoft.com/office/powerpoint/2010/main" val="4065861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Looking at the total concentration of metal(loid)s, we observed that there were high concentrations of several potentially harmful elements in both the polluted soil and the Technosols. In fact, as regional regulatory levels were exceeded, they could be considered potentially polluted by As and Pb. </a:t>
            </a:r>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11</a:t>
            </a:fld>
            <a:endParaRPr lang="es-ES" dirty="0"/>
          </a:p>
        </p:txBody>
      </p:sp>
    </p:spTree>
    <p:extLst>
      <p:ext uri="{BB962C8B-B14F-4D97-AF65-F5344CB8AC3E}">
        <p14:creationId xmlns:p14="http://schemas.microsoft.com/office/powerpoint/2010/main" val="1457220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Likewise, Technosols significantly reduced the considerable concentrations of several PHEs in the water-soluble fractions of the polluted soil.  Directly in the Technosols, as well as in the polluted soil with one year of treatment. </a:t>
            </a:r>
          </a:p>
          <a:p>
            <a:r>
              <a:rPr lang="en-GB" dirty="0"/>
              <a:t>With the notable exceptions of As and Pb, which, on the contrary, the treatment has caused their </a:t>
            </a:r>
            <a:r>
              <a:rPr lang="en-GB" dirty="0" err="1"/>
              <a:t>resolubilization</a:t>
            </a:r>
            <a:r>
              <a:rPr lang="en-GB" dirty="0"/>
              <a:t> (especially Sb). </a:t>
            </a:r>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12</a:t>
            </a:fld>
            <a:endParaRPr lang="es-ES" dirty="0"/>
          </a:p>
        </p:txBody>
      </p:sp>
    </p:spTree>
    <p:extLst>
      <p:ext uri="{BB962C8B-B14F-4D97-AF65-F5344CB8AC3E}">
        <p14:creationId xmlns:p14="http://schemas.microsoft.com/office/powerpoint/2010/main" val="16516519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At initial time, microbiological activity increased slightly in Technosols compared to the polluted soil. But over time it was strongly stimulated. </a:t>
            </a:r>
          </a:p>
          <a:p>
            <a:pPr algn="l"/>
            <a:r>
              <a:rPr lang="en-GB" sz="1800" b="0" i="0" u="none" strike="noStrike" baseline="0" dirty="0">
                <a:latin typeface="OpenSans"/>
              </a:rPr>
              <a:t>For example, dehydrogenase activity increased by 20 in T4 and 6 in T6 compared to initial values.</a:t>
            </a:r>
          </a:p>
          <a:p>
            <a:pPr algn="l"/>
            <a:r>
              <a:rPr lang="en-GB" sz="1800" b="0" i="0" u="none" strike="noStrike" baseline="0" dirty="0">
                <a:latin typeface="OpenSans"/>
              </a:rPr>
              <a:t>Similarly, although not as pronounced as in the Technosols, an increase in microbiological activity with treatment was observed in the contaminated soil. </a:t>
            </a:r>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13</a:t>
            </a:fld>
            <a:endParaRPr lang="es-ES" dirty="0"/>
          </a:p>
        </p:txBody>
      </p:sp>
    </p:spTree>
    <p:extLst>
      <p:ext uri="{BB962C8B-B14F-4D97-AF65-F5344CB8AC3E}">
        <p14:creationId xmlns:p14="http://schemas.microsoft.com/office/powerpoint/2010/main" val="2651398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Furthermore, after one year, 100% vegetation cover was established with the application of both Technosols.</a:t>
            </a:r>
            <a:endParaRPr lang="en-GB" dirty="0"/>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14</a:t>
            </a:fld>
            <a:endParaRPr lang="es-ES" dirty="0"/>
          </a:p>
        </p:txBody>
      </p:sp>
    </p:spTree>
    <p:extLst>
      <p:ext uri="{BB962C8B-B14F-4D97-AF65-F5344CB8AC3E}">
        <p14:creationId xmlns:p14="http://schemas.microsoft.com/office/powerpoint/2010/main" val="3915055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Although with certain differences among Technosols. </a:t>
            </a:r>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15</a:t>
            </a:fld>
            <a:endParaRPr lang="es-ES" dirty="0"/>
          </a:p>
        </p:txBody>
      </p:sp>
    </p:spTree>
    <p:extLst>
      <p:ext uri="{BB962C8B-B14F-4D97-AF65-F5344CB8AC3E}">
        <p14:creationId xmlns:p14="http://schemas.microsoft.com/office/powerpoint/2010/main" val="3517314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Greater biodiversity </a:t>
            </a:r>
            <a:r>
              <a:rPr lang="en-GB" sz="1800" b="0" i="0" u="none" strike="noStrike" baseline="0" dirty="0">
                <a:latin typeface="OpenSans"/>
              </a:rPr>
              <a:t>developed in T4 than in T6, with higher specific richness and diversity index.</a:t>
            </a:r>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16</a:t>
            </a:fld>
            <a:endParaRPr lang="es-ES" dirty="0"/>
          </a:p>
        </p:txBody>
      </p:sp>
    </p:spTree>
    <p:extLst>
      <p:ext uri="{BB962C8B-B14F-4D97-AF65-F5344CB8AC3E}">
        <p14:creationId xmlns:p14="http://schemas.microsoft.com/office/powerpoint/2010/main" val="3202949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Therefore, these Technosols were effective in rehabilitating these polluted soils, as they improved soil properties, reduced PHEs mobility and bioavailability, and also promoted microbiological activity and establishment of biodiverse natural vegetation.</a:t>
            </a:r>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17</a:t>
            </a:fld>
            <a:endParaRPr lang="es-ES" dirty="0"/>
          </a:p>
        </p:txBody>
      </p:sp>
    </p:spTree>
    <p:extLst>
      <p:ext uri="{BB962C8B-B14F-4D97-AF65-F5344CB8AC3E}">
        <p14:creationId xmlns:p14="http://schemas.microsoft.com/office/powerpoint/2010/main" val="745689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n-GB" dirty="0"/>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18</a:t>
            </a:fld>
            <a:endParaRPr lang="es-ES"/>
          </a:p>
        </p:txBody>
      </p:sp>
    </p:spTree>
    <p:extLst>
      <p:ext uri="{BB962C8B-B14F-4D97-AF65-F5344CB8AC3E}">
        <p14:creationId xmlns:p14="http://schemas.microsoft.com/office/powerpoint/2010/main" val="445932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s-ES" dirty="0" err="1"/>
              <a:t>Thank</a:t>
            </a:r>
            <a:r>
              <a:rPr lang="es-ES" dirty="0"/>
              <a:t> </a:t>
            </a:r>
            <a:r>
              <a:rPr lang="es-ES" dirty="0" err="1"/>
              <a:t>you</a:t>
            </a:r>
            <a:r>
              <a:rPr lang="es-ES" dirty="0"/>
              <a:t> </a:t>
            </a:r>
            <a:r>
              <a:rPr lang="es-ES" dirty="0" err="1"/>
              <a:t>for</a:t>
            </a:r>
            <a:r>
              <a:rPr lang="es-ES" dirty="0"/>
              <a:t> </a:t>
            </a:r>
            <a:r>
              <a:rPr lang="es-ES" dirty="0" err="1"/>
              <a:t>your</a:t>
            </a:r>
            <a:r>
              <a:rPr lang="es-ES" dirty="0"/>
              <a:t> </a:t>
            </a:r>
            <a:r>
              <a:rPr lang="es-ES" dirty="0" err="1"/>
              <a:t>attention</a:t>
            </a:r>
            <a:r>
              <a:rPr lang="es-ES" dirty="0"/>
              <a:t>. </a:t>
            </a:r>
          </a:p>
        </p:txBody>
      </p:sp>
      <p:sp>
        <p:nvSpPr>
          <p:cNvPr id="4" name="Marcador de número de diapositiva 3"/>
          <p:cNvSpPr>
            <a:spLocks noGrp="1"/>
          </p:cNvSpPr>
          <p:nvPr>
            <p:ph type="sldNum" sz="quarter" idx="5"/>
          </p:nvPr>
        </p:nvSpPr>
        <p:spPr/>
        <p:txBody>
          <a:bodyPr/>
          <a:lstStyle/>
          <a:p>
            <a:fld id="{967C1B37-240A-4D6B-923E-B06634A34962}" type="slidenum">
              <a:rPr lang="es-ES" smtClean="0"/>
              <a:t>19</a:t>
            </a:fld>
            <a:endParaRPr lang="es-ES" dirty="0"/>
          </a:p>
        </p:txBody>
      </p:sp>
    </p:spTree>
    <p:extLst>
      <p:ext uri="{BB962C8B-B14F-4D97-AF65-F5344CB8AC3E}">
        <p14:creationId xmlns:p14="http://schemas.microsoft.com/office/powerpoint/2010/main" val="2111966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Soil pollution is a serious environmental problem, as it is one of the major threats worldwide, with strong repercussions on the ecosystem services that soils provide. </a:t>
            </a:r>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2</a:t>
            </a:fld>
            <a:endParaRPr lang="es-ES" dirty="0"/>
          </a:p>
        </p:txBody>
      </p:sp>
    </p:spTree>
    <p:extLst>
      <p:ext uri="{BB962C8B-B14F-4D97-AF65-F5344CB8AC3E}">
        <p14:creationId xmlns:p14="http://schemas.microsoft.com/office/powerpoint/2010/main" val="2270246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s-ES" dirty="0" err="1"/>
              <a:t>Thank</a:t>
            </a:r>
            <a:r>
              <a:rPr lang="es-ES" dirty="0"/>
              <a:t> </a:t>
            </a:r>
            <a:r>
              <a:rPr lang="es-ES" dirty="0" err="1"/>
              <a:t>you</a:t>
            </a:r>
            <a:r>
              <a:rPr lang="es-ES" dirty="0"/>
              <a:t> </a:t>
            </a:r>
            <a:r>
              <a:rPr lang="es-ES" dirty="0" err="1"/>
              <a:t>for</a:t>
            </a:r>
            <a:r>
              <a:rPr lang="es-ES" dirty="0"/>
              <a:t> </a:t>
            </a:r>
            <a:r>
              <a:rPr lang="es-ES" dirty="0" err="1"/>
              <a:t>your</a:t>
            </a:r>
            <a:r>
              <a:rPr lang="es-ES" dirty="0"/>
              <a:t> </a:t>
            </a:r>
            <a:r>
              <a:rPr lang="es-ES" dirty="0" err="1"/>
              <a:t>attention</a:t>
            </a:r>
            <a:r>
              <a:rPr lang="es-ES" dirty="0"/>
              <a:t>. </a:t>
            </a:r>
          </a:p>
        </p:txBody>
      </p:sp>
      <p:sp>
        <p:nvSpPr>
          <p:cNvPr id="4" name="Marcador de número de diapositiva 3"/>
          <p:cNvSpPr>
            <a:spLocks noGrp="1"/>
          </p:cNvSpPr>
          <p:nvPr>
            <p:ph type="sldNum" sz="quarter" idx="5"/>
          </p:nvPr>
        </p:nvSpPr>
        <p:spPr/>
        <p:txBody>
          <a:bodyPr/>
          <a:lstStyle/>
          <a:p>
            <a:fld id="{967C1B37-240A-4D6B-923E-B06634A34962}" type="slidenum">
              <a:rPr lang="es-ES" smtClean="0"/>
              <a:t>20</a:t>
            </a:fld>
            <a:endParaRPr lang="es-ES" dirty="0"/>
          </a:p>
        </p:txBody>
      </p:sp>
    </p:spTree>
    <p:extLst>
      <p:ext uri="{BB962C8B-B14F-4D97-AF65-F5344CB8AC3E}">
        <p14:creationId xmlns:p14="http://schemas.microsoft.com/office/powerpoint/2010/main" val="2111966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There are several pollutants in soils, but here we refer to metal(loid)s. For which, metal mining is one of the main sources. </a:t>
            </a:r>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3</a:t>
            </a:fld>
            <a:endParaRPr lang="es-ES" dirty="0"/>
          </a:p>
        </p:txBody>
      </p:sp>
    </p:spTree>
    <p:extLst>
      <p:ext uri="{BB962C8B-B14F-4D97-AF65-F5344CB8AC3E}">
        <p14:creationId xmlns:p14="http://schemas.microsoft.com/office/powerpoint/2010/main" val="1021125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In particular, mining of sulphide ores, such as the Aznalcóllar mine in Spain. Where took place one of the largest mining accident, with repercussions even today after more than 20 years.</a:t>
            </a:r>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4</a:t>
            </a:fld>
            <a:endParaRPr lang="es-ES" dirty="0"/>
          </a:p>
        </p:txBody>
      </p:sp>
    </p:spTree>
    <p:extLst>
      <p:ext uri="{BB962C8B-B14F-4D97-AF65-F5344CB8AC3E}">
        <p14:creationId xmlns:p14="http://schemas.microsoft.com/office/powerpoint/2010/main" val="1336778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This study aims to evaluate, at short term, the effectiveness of two designed Technosols to remediate these affected soils. In particular, the remediation process was assessed focusing on measurements of soil enzymatic activity and the recovery of natural vegetation.</a:t>
            </a:r>
            <a:endParaRPr lang="en-GB" dirty="0"/>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5</a:t>
            </a:fld>
            <a:endParaRPr lang="es-ES" dirty="0"/>
          </a:p>
        </p:txBody>
      </p:sp>
    </p:spTree>
    <p:extLst>
      <p:ext uri="{BB962C8B-B14F-4D97-AF65-F5344CB8AC3E}">
        <p14:creationId xmlns:p14="http://schemas.microsoft.com/office/powerpoint/2010/main" val="3065022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Both Technosols were composed of </a:t>
            </a:r>
            <a:r>
              <a:rPr lang="en-GB" sz="1800" b="0" i="1" u="none" strike="noStrike" baseline="0" dirty="0">
                <a:latin typeface="OpenSans-Italic"/>
              </a:rPr>
              <a:t>ex-situ </a:t>
            </a:r>
            <a:r>
              <a:rPr lang="en-GB" sz="1800" b="0" i="0" u="none" strike="noStrike" baseline="0" dirty="0">
                <a:latin typeface="OpenSans"/>
              </a:rPr>
              <a:t>polluted soil and two mining wastes (sludge rich in iron oxyhydroxides and a marble sludge); together with an agro-industrial waste (solid olive-mill by-product) in T4, and an urban waste (vermicompost from gardening) in T6. </a:t>
            </a:r>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6</a:t>
            </a:fld>
            <a:endParaRPr lang="es-ES" dirty="0"/>
          </a:p>
        </p:txBody>
      </p:sp>
    </p:spTree>
    <p:extLst>
      <p:ext uri="{BB962C8B-B14F-4D97-AF65-F5344CB8AC3E}">
        <p14:creationId xmlns:p14="http://schemas.microsoft.com/office/powerpoint/2010/main" val="3373340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r>
              <a:rPr lang="en-GB" dirty="0"/>
              <a:t>All these component were manually mixed </a:t>
            </a:r>
            <a:r>
              <a:rPr lang="en-GB" i="1" dirty="0"/>
              <a:t>on site</a:t>
            </a:r>
            <a:r>
              <a:rPr lang="en-GB" dirty="0"/>
              <a:t>, then, containers were filled with the Technosols, where they were incubated for x months.</a:t>
            </a:r>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7</a:t>
            </a:fld>
            <a:endParaRPr lang="es-ES" dirty="0"/>
          </a:p>
        </p:txBody>
      </p:sp>
    </p:spTree>
    <p:extLst>
      <p:ext uri="{BB962C8B-B14F-4D97-AF65-F5344CB8AC3E}">
        <p14:creationId xmlns:p14="http://schemas.microsoft.com/office/powerpoint/2010/main" val="1774387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About 25 cm of the Technosols were surface applied </a:t>
            </a:r>
            <a:r>
              <a:rPr lang="en-GB" sz="1800" b="0" i="1" u="none" strike="noStrike" baseline="0" dirty="0">
                <a:latin typeface="OpenSans-Italic"/>
              </a:rPr>
              <a:t>in situ </a:t>
            </a:r>
            <a:r>
              <a:rPr lang="en-GB" sz="1800" b="0" i="0" u="none" strike="noStrike" baseline="0" dirty="0">
                <a:latin typeface="OpenSans"/>
              </a:rPr>
              <a:t>on polluted soils in triplicate. On top of Technosols, a small layer of recovered soil was also placed as a seed bank. </a:t>
            </a:r>
            <a:endParaRPr lang="en-GB" dirty="0"/>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8</a:t>
            </a:fld>
            <a:endParaRPr lang="es-ES" dirty="0"/>
          </a:p>
        </p:txBody>
      </p:sp>
    </p:spTree>
    <p:extLst>
      <p:ext uri="{BB962C8B-B14F-4D97-AF65-F5344CB8AC3E}">
        <p14:creationId xmlns:p14="http://schemas.microsoft.com/office/powerpoint/2010/main" val="3006786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algn="l"/>
            <a:r>
              <a:rPr lang="en-GB" sz="1800" b="0" i="0" u="none" strike="noStrike" baseline="0" dirty="0">
                <a:latin typeface="OpenSans"/>
              </a:rPr>
              <a:t>After one year of application, Technosols and treated polluted soils were characterised (soil properties, total and water-soluble concentrations of metal(loid)s, and soil enzyme activities) and compared to initial conditions. Vegetation was also monitored by measuring cover, specific richness and diversity index.</a:t>
            </a:r>
            <a:endParaRPr lang="en-GB" dirty="0"/>
          </a:p>
          <a:p>
            <a:endParaRPr lang="en-GB" dirty="0"/>
          </a:p>
          <a:p>
            <a:endParaRPr lang="es-ES" dirty="0"/>
          </a:p>
        </p:txBody>
      </p:sp>
      <p:sp>
        <p:nvSpPr>
          <p:cNvPr id="4" name="Marcador de número de diapositiva 3"/>
          <p:cNvSpPr>
            <a:spLocks noGrp="1"/>
          </p:cNvSpPr>
          <p:nvPr>
            <p:ph type="sldNum" sz="quarter" idx="5"/>
          </p:nvPr>
        </p:nvSpPr>
        <p:spPr/>
        <p:txBody>
          <a:bodyPr/>
          <a:lstStyle/>
          <a:p>
            <a:fld id="{967C1B37-240A-4D6B-923E-B06634A34962}" type="slidenum">
              <a:rPr lang="es-ES" smtClean="0"/>
              <a:t>9</a:t>
            </a:fld>
            <a:endParaRPr lang="es-ES" dirty="0"/>
          </a:p>
        </p:txBody>
      </p:sp>
    </p:spTree>
    <p:extLst>
      <p:ext uri="{BB962C8B-B14F-4D97-AF65-F5344CB8AC3E}">
        <p14:creationId xmlns:p14="http://schemas.microsoft.com/office/powerpoint/2010/main" val="965479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001EE-9A78-4DC3-C3CD-CD8D099207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9F3D62C-5A7F-7CBE-3566-06649BF44E53}"/>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4A4C1EE-3C0C-0D08-DE25-A442ACFE79FB}"/>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C8DF46D2-0746-8309-930B-2F15295487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06622A-2C00-A87F-4452-C2C245831CD2}"/>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1173909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E2873-C7CC-4866-F2FB-ED12AE607EF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C58E983-C5FE-B3A9-CD3E-57AC5F568A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F11253-9E86-A83E-4136-66E52A2E432D}"/>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3B7897C5-D2E5-FD0C-0CAD-7B86AFFE1D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36848C-F363-82D8-84DD-86B89042DFA8}"/>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3562071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0A6060-6BA4-BD7A-8F79-FB794C7EBD70}"/>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DEE4702-BCEE-89BA-A501-F6BD4E2D20B1}"/>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F23BD-979A-F9E6-E35F-82D090912A7A}"/>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0D2AC44D-4DFD-424F-9BE2-D1A3100510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C50C8D-FBF6-0847-9C0E-B2879CE832CE}"/>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2720268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8B644-B45F-FD35-B9D2-E3A72C72C6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AECC27-370B-1BB5-C3B7-A326710FEE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B0046F-F249-7181-8C0F-A46A3D92C8F0}"/>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8BBF0656-1F0D-FE57-7D8B-C8EF48FF94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2AD020-4C9E-3BD4-94B4-598EC148AE32}"/>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407295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2CF10-73CE-1255-1565-647249C3CAFC}"/>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6EAB2B0-E0B4-D497-D36E-F5D1372264AB}"/>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D4C5EF-8641-19C7-1E81-F798281D162C}"/>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D917612A-B618-2AD8-FE48-DECCC69B14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A96965-9DD1-7665-89DE-386E8A9EFA9F}"/>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1365699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A6704-2414-83C5-4ABF-531751577A2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C484ACA-5F1F-343C-8911-EF128B15A0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4184787-9C1B-BA21-0D79-7F225A88CD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9C08DA1-985D-3F68-F2F0-9F906CF3EFC6}"/>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6" name="Footer Placeholder 5">
            <a:extLst>
              <a:ext uri="{FF2B5EF4-FFF2-40B4-BE49-F238E27FC236}">
                <a16:creationId xmlns:a16="http://schemas.microsoft.com/office/drawing/2014/main" id="{B4D30000-0684-A5A4-AC55-428900930CC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162DE4-AFA4-AC57-BC8C-C5B576EA8631}"/>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1313566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A53D4-6FA5-5BFB-A7C4-CE5982480C6E}"/>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134BF40-A3E1-7B53-6720-8906E14338EC}"/>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B3D908-0BA5-E2E5-9780-DAC07955EF83}"/>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ABFA4A9-5229-FE87-0BA1-3D13156C1078}"/>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21042EE-8A00-8EC3-7347-A04BD08F6B99}"/>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3DA98DF-AD46-7893-D4CE-BACB2216897A}"/>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8" name="Footer Placeholder 7">
            <a:extLst>
              <a:ext uri="{FF2B5EF4-FFF2-40B4-BE49-F238E27FC236}">
                <a16:creationId xmlns:a16="http://schemas.microsoft.com/office/drawing/2014/main" id="{5427B907-07C3-2855-4BEF-79A58ABB339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B0B84CE-63A1-DFD3-A109-2043546DD098}"/>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2289743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CAA86-B858-CF1C-FE5A-DD9CDED571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40DFF1-F764-08ED-9711-A84702FFC129}"/>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4" name="Footer Placeholder 3">
            <a:extLst>
              <a:ext uri="{FF2B5EF4-FFF2-40B4-BE49-F238E27FC236}">
                <a16:creationId xmlns:a16="http://schemas.microsoft.com/office/drawing/2014/main" id="{DA45839E-DCB0-FDCE-9E8B-6A3C16797C8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B865939-E0BC-E527-5E6C-3D8A64C399C4}"/>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2187935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229A72-1975-EEE6-CAD4-A8CF10B7FCD1}"/>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3" name="Footer Placeholder 2">
            <a:extLst>
              <a:ext uri="{FF2B5EF4-FFF2-40B4-BE49-F238E27FC236}">
                <a16:creationId xmlns:a16="http://schemas.microsoft.com/office/drawing/2014/main" id="{9C2B12C9-2AC1-8967-F548-6FFDA5AD939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30AF87A-63EA-0195-D017-3EDC7B016095}"/>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44357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61E76-EB38-E6DD-0511-7257352454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715643D-A88D-EBF0-2BD6-DFD9CC6CC572}"/>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A27C9FC-2518-42F7-29CB-E0A85413ABF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646646-5EA6-CB7B-C087-346C97D51B25}"/>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6" name="Footer Placeholder 5">
            <a:extLst>
              <a:ext uri="{FF2B5EF4-FFF2-40B4-BE49-F238E27FC236}">
                <a16:creationId xmlns:a16="http://schemas.microsoft.com/office/drawing/2014/main" id="{F7302E70-4C8A-1D99-ABE4-33E26BD139D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2082D98-1D96-B38F-62A8-56C959C550EC}"/>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2036116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373-C163-7A3C-7B8D-B4FCD64D5C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2D0302-7383-5B54-73A5-042B03BC2302}"/>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9577D932-E846-E12F-79DF-C81D1D7914D5}"/>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E318CD-C5A4-2112-D37C-30B1D05FC1DB}"/>
              </a:ext>
            </a:extLst>
          </p:cNvPr>
          <p:cNvSpPr>
            <a:spLocks noGrp="1"/>
          </p:cNvSpPr>
          <p:nvPr>
            <p:ph type="dt" sz="half" idx="10"/>
          </p:nvPr>
        </p:nvSpPr>
        <p:spPr/>
        <p:txBody>
          <a:bodyPr/>
          <a:lstStyle/>
          <a:p>
            <a:fld id="{9AFA1C4A-41BE-4DAD-8172-3FFCF5A18058}" type="datetimeFigureOut">
              <a:rPr lang="en-GB" smtClean="0"/>
              <a:t>02/05/2023</a:t>
            </a:fld>
            <a:endParaRPr lang="en-GB"/>
          </a:p>
        </p:txBody>
      </p:sp>
      <p:sp>
        <p:nvSpPr>
          <p:cNvPr id="6" name="Footer Placeholder 5">
            <a:extLst>
              <a:ext uri="{FF2B5EF4-FFF2-40B4-BE49-F238E27FC236}">
                <a16:creationId xmlns:a16="http://schemas.microsoft.com/office/drawing/2014/main" id="{748037CB-AA76-6F55-F464-35FD00F3CB8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85DC185-AA70-1F89-F561-49A6B6F53007}"/>
              </a:ext>
            </a:extLst>
          </p:cNvPr>
          <p:cNvSpPr>
            <a:spLocks noGrp="1"/>
          </p:cNvSpPr>
          <p:nvPr>
            <p:ph type="sldNum" sz="quarter" idx="12"/>
          </p:nvPr>
        </p:nvSpPr>
        <p:spPr/>
        <p:txBody>
          <a:bodyPr/>
          <a:lstStyle/>
          <a:p>
            <a:fld id="{5FC61F78-BC21-4D2D-9A5C-61146F79A453}" type="slidenum">
              <a:rPr lang="en-GB" smtClean="0"/>
              <a:t>‹#›</a:t>
            </a:fld>
            <a:endParaRPr lang="en-GB"/>
          </a:p>
        </p:txBody>
      </p:sp>
    </p:spTree>
    <p:extLst>
      <p:ext uri="{BB962C8B-B14F-4D97-AF65-F5344CB8AC3E}">
        <p14:creationId xmlns:p14="http://schemas.microsoft.com/office/powerpoint/2010/main" val="2370555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8E056F-8737-15B8-B1C9-9C0E3524940B}"/>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AEC2815-2430-5094-6959-49D59B5497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5D219B-7874-EDE0-9C20-77F411695AC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FA1C4A-41BE-4DAD-8172-3FFCF5A18058}" type="datetimeFigureOut">
              <a:rPr lang="en-GB" smtClean="0"/>
              <a:t>02/05/2023</a:t>
            </a:fld>
            <a:endParaRPr lang="en-GB"/>
          </a:p>
        </p:txBody>
      </p:sp>
      <p:sp>
        <p:nvSpPr>
          <p:cNvPr id="5" name="Footer Placeholder 4">
            <a:extLst>
              <a:ext uri="{FF2B5EF4-FFF2-40B4-BE49-F238E27FC236}">
                <a16:creationId xmlns:a16="http://schemas.microsoft.com/office/drawing/2014/main" id="{B34B02C9-A49C-7909-7794-37CCABCC6644}"/>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A23617C-1AA2-8541-6A7C-02FA2277830C}"/>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C61F78-BC21-4D2D-9A5C-61146F79A453}" type="slidenum">
              <a:rPr lang="en-GB" smtClean="0"/>
              <a:t>‹#›</a:t>
            </a:fld>
            <a:endParaRPr lang="en-GB"/>
          </a:p>
        </p:txBody>
      </p:sp>
    </p:spTree>
    <p:extLst>
      <p:ext uri="{BB962C8B-B14F-4D97-AF65-F5344CB8AC3E}">
        <p14:creationId xmlns:p14="http://schemas.microsoft.com/office/powerpoint/2010/main" val="900312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1.wdp"/><Relationship Id="rId12" Type="http://schemas.openxmlformats.org/officeDocument/2006/relationships/image" Target="../media/image9.jf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1.xml"/><Relationship Id="rId11" Type="http://schemas.openxmlformats.org/officeDocument/2006/relationships/image" Target="../media/image45.svg"/><Relationship Id="rId5" Type="http://schemas.openxmlformats.org/officeDocument/2006/relationships/diagramQuickStyle" Target="../diagrams/quickStyle11.xml"/><Relationship Id="rId10" Type="http://schemas.openxmlformats.org/officeDocument/2006/relationships/image" Target="../media/image44.png"/><Relationship Id="rId4" Type="http://schemas.openxmlformats.org/officeDocument/2006/relationships/diagramLayout" Target="../diagrams/layout11.xml"/><Relationship Id="rId9" Type="http://schemas.openxmlformats.org/officeDocument/2006/relationships/image" Target="../media/image43.svg"/></Relationships>
</file>

<file path=ppt/slides/_rels/slide13.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2.xml"/><Relationship Id="rId11" Type="http://schemas.openxmlformats.org/officeDocument/2006/relationships/chart" Target="../charts/chart4.xml"/><Relationship Id="rId5" Type="http://schemas.openxmlformats.org/officeDocument/2006/relationships/diagramQuickStyle" Target="../diagrams/quickStyle12.xml"/><Relationship Id="rId10" Type="http://schemas.openxmlformats.org/officeDocument/2006/relationships/chart" Target="../charts/chart3.xml"/><Relationship Id="rId4" Type="http://schemas.openxmlformats.org/officeDocument/2006/relationships/diagramLayout" Target="../diagrams/layout12.xml"/><Relationship Id="rId9" Type="http://schemas.openxmlformats.org/officeDocument/2006/relationships/chart" Target="../charts/chart2.xml"/></Relationships>
</file>

<file path=ppt/slides/_rels/slide1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46.jpeg"/><Relationship Id="rId7" Type="http://schemas.openxmlformats.org/officeDocument/2006/relationships/diagramColors" Target="../diagrams/colors1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10" Type="http://schemas.openxmlformats.org/officeDocument/2006/relationships/image" Target="../media/image48.jpeg"/><Relationship Id="rId4" Type="http://schemas.openxmlformats.org/officeDocument/2006/relationships/diagramData" Target="../diagrams/data13.xml"/><Relationship Id="rId9" Type="http://schemas.openxmlformats.org/officeDocument/2006/relationships/image" Target="../media/image47.jpeg"/></Relationships>
</file>

<file path=ppt/slides/_rels/slide1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14.xml"/><Relationship Id="rId5" Type="http://schemas.openxmlformats.org/officeDocument/2006/relationships/diagramQuickStyle" Target="../diagrams/quickStyle14.xml"/><Relationship Id="rId10" Type="http://schemas.openxmlformats.org/officeDocument/2006/relationships/image" Target="../media/image51.jpeg"/><Relationship Id="rId4" Type="http://schemas.openxmlformats.org/officeDocument/2006/relationships/diagramLayout" Target="../diagrams/layout14.xml"/><Relationship Id="rId9" Type="http://schemas.openxmlformats.org/officeDocument/2006/relationships/image" Target="../media/image50.jpeg"/></Relationships>
</file>

<file path=ppt/slides/_rels/slide16.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 Id="rId9" Type="http://schemas.openxmlformats.org/officeDocument/2006/relationships/chart" Target="../charts/chart6.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6.xml"/><Relationship Id="rId7" Type="http://schemas.microsoft.com/office/2007/relationships/diagramDrawing" Target="../diagrams/drawing16.xml"/><Relationship Id="rId12" Type="http://schemas.openxmlformats.org/officeDocument/2006/relationships/image" Target="../media/image55.sv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6.xml"/><Relationship Id="rId11" Type="http://schemas.openxmlformats.org/officeDocument/2006/relationships/image" Target="../media/image54.png"/><Relationship Id="rId5" Type="http://schemas.openxmlformats.org/officeDocument/2006/relationships/diagramQuickStyle" Target="../diagrams/quickStyle16.xml"/><Relationship Id="rId10" Type="http://schemas.openxmlformats.org/officeDocument/2006/relationships/image" Target="../media/image53.svg"/><Relationship Id="rId4" Type="http://schemas.openxmlformats.org/officeDocument/2006/relationships/diagramLayout" Target="../diagrams/layout16.xml"/><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hyperlink" Target="https://doi.org/10.1007/978-94-007-4470-7" TargetMode="External"/><Relationship Id="rId13" Type="http://schemas.openxmlformats.org/officeDocument/2006/relationships/hyperlink" Target="https://doi.org/10.2136/sssaj1982.03615995004600020009x" TargetMode="External"/><Relationship Id="rId3" Type="http://schemas.openxmlformats.org/officeDocument/2006/relationships/diagramData" Target="../diagrams/data17.xml"/><Relationship Id="rId7" Type="http://schemas.microsoft.com/office/2007/relationships/diagramDrawing" Target="../diagrams/drawing17.xml"/><Relationship Id="rId12" Type="http://schemas.openxmlformats.org/officeDocument/2006/relationships/hyperlink" Target="https://doi.org/10.1016/0038-0717(72)90038-7"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17.xml"/><Relationship Id="rId11" Type="http://schemas.openxmlformats.org/officeDocument/2006/relationships/hyperlink" Target="https://doi.org/10.4060/cb4894en" TargetMode="External"/><Relationship Id="rId5" Type="http://schemas.openxmlformats.org/officeDocument/2006/relationships/diagramQuickStyle" Target="../diagrams/quickStyle17.xml"/><Relationship Id="rId10" Type="http://schemas.openxmlformats.org/officeDocument/2006/relationships/hyperlink" Target="http://www.fao.org/3/a-i5199e.pdf" TargetMode="External"/><Relationship Id="rId4" Type="http://schemas.openxmlformats.org/officeDocument/2006/relationships/diagramLayout" Target="../diagrams/layout17.xml"/><Relationship Id="rId9" Type="http://schemas.openxmlformats.org/officeDocument/2006/relationships/hyperlink" Target="https://doi.org/10.1007/BF00257653" TargetMode="External"/><Relationship Id="rId14" Type="http://schemas.openxmlformats.org/officeDocument/2006/relationships/hyperlink" Target="https://doi.org/10.2136/sssabookser5.2.c37"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9.jfif"/><Relationship Id="rId3" Type="http://schemas.openxmlformats.org/officeDocument/2006/relationships/image" Target="../media/image56.jpeg"/><Relationship Id="rId7"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58.png"/><Relationship Id="rId4" Type="http://schemas.openxmlformats.org/officeDocument/2006/relationships/image" Target="../media/image2.png"/><Relationship Id="rId9"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image" Target="../media/image10.jpg"/><Relationship Id="rId13"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hyperlink" Target="https://openclipart.org/detail/173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13.png"/><Relationship Id="rId5" Type="http://schemas.openxmlformats.org/officeDocument/2006/relationships/diagramQuickStyle" Target="../diagrams/quickStyle1.xml"/><Relationship Id="rId10" Type="http://schemas.openxmlformats.org/officeDocument/2006/relationships/image" Target="../media/image12.svg"/><Relationship Id="rId4" Type="http://schemas.openxmlformats.org/officeDocument/2006/relationships/diagramLayout" Target="../diagrams/layout1.xml"/><Relationship Id="rId9" Type="http://schemas.openxmlformats.org/officeDocument/2006/relationships/image" Target="../media/image11.png"/><Relationship Id="rId14" Type="http://schemas.openxmlformats.org/officeDocument/2006/relationships/image" Target="../media/image15.svg"/></Relationships>
</file>

<file path=ppt/slides/_rels/slide2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8.svg"/><Relationship Id="rId4" Type="http://schemas.openxmlformats.org/officeDocument/2006/relationships/diagramLayout" Target="../diagrams/layout2.xml"/><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3.xml"/><Relationship Id="rId11" Type="http://schemas.openxmlformats.org/officeDocument/2006/relationships/image" Target="../media/image22.jpg"/><Relationship Id="rId5" Type="http://schemas.openxmlformats.org/officeDocument/2006/relationships/diagramQuickStyle" Target="../diagrams/quickStyle3.xml"/><Relationship Id="rId10" Type="http://schemas.openxmlformats.org/officeDocument/2006/relationships/image" Target="../media/image21.png"/><Relationship Id="rId4" Type="http://schemas.openxmlformats.org/officeDocument/2006/relationships/diagramLayout" Target="../diagrams/layout3.xml"/><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7.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4.xml"/><Relationship Id="rId11" Type="http://schemas.openxmlformats.org/officeDocument/2006/relationships/image" Target="../media/image26.png"/><Relationship Id="rId5" Type="http://schemas.openxmlformats.org/officeDocument/2006/relationships/diagramQuickStyle" Target="../diagrams/quickStyle4.xml"/><Relationship Id="rId10" Type="http://schemas.openxmlformats.org/officeDocument/2006/relationships/image" Target="../media/image25.svg"/><Relationship Id="rId4" Type="http://schemas.openxmlformats.org/officeDocument/2006/relationships/diagramLayout" Target="../diagrams/layout4.xml"/><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image" Target="../media/image31.jpeg"/><Relationship Id="rId5" Type="http://schemas.openxmlformats.org/officeDocument/2006/relationships/diagramQuickStyle" Target="../diagrams/quickStyle5.xml"/><Relationship Id="rId10" Type="http://schemas.openxmlformats.org/officeDocument/2006/relationships/image" Target="../media/image30.jpeg"/><Relationship Id="rId4" Type="http://schemas.openxmlformats.org/officeDocument/2006/relationships/diagramLayout" Target="../diagrams/layout5.xml"/><Relationship Id="rId9" Type="http://schemas.openxmlformats.org/officeDocument/2006/relationships/image" Target="../media/image29.jpeg"/></Relationships>
</file>

<file path=ppt/slides/_rels/slide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6.xml"/><Relationship Id="rId11" Type="http://schemas.openxmlformats.org/officeDocument/2006/relationships/image" Target="../media/image36.svg"/><Relationship Id="rId5" Type="http://schemas.openxmlformats.org/officeDocument/2006/relationships/diagramQuickStyle" Target="../diagrams/quickStyle6.xml"/><Relationship Id="rId10" Type="http://schemas.openxmlformats.org/officeDocument/2006/relationships/image" Target="../media/image35.png"/><Relationship Id="rId4" Type="http://schemas.openxmlformats.org/officeDocument/2006/relationships/diagramLayout" Target="../diagrams/layout6.xml"/><Relationship Id="rId9" Type="http://schemas.openxmlformats.org/officeDocument/2006/relationships/image" Target="../media/image34.jpeg"/></Relationships>
</file>

<file path=ppt/slides/_rels/slide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8.jpeg"/><Relationship Id="rId7" Type="http://schemas.openxmlformats.org/officeDocument/2006/relationships/diagramColors" Target="../diagrams/colors7.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9.jpe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GU General Assembly 2023 – International GNSS Service">
            <a:extLst>
              <a:ext uri="{FF2B5EF4-FFF2-40B4-BE49-F238E27FC236}">
                <a16:creationId xmlns:a16="http://schemas.microsoft.com/office/drawing/2014/main" id="{AD7611C5-5852-3F62-F810-6F05EC5AE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39" y="179535"/>
            <a:ext cx="2698843" cy="706244"/>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 name="6 CuadroTexto">
            <a:extLst>
              <a:ext uri="{FF2B5EF4-FFF2-40B4-BE49-F238E27FC236}">
                <a16:creationId xmlns:a16="http://schemas.microsoft.com/office/drawing/2014/main" id="{F9AD8427-351D-4216-9986-B1856E9A1D95}"/>
              </a:ext>
            </a:extLst>
          </p:cNvPr>
          <p:cNvSpPr txBox="1"/>
          <p:nvPr/>
        </p:nvSpPr>
        <p:spPr>
          <a:xfrm>
            <a:off x="217748" y="4648640"/>
            <a:ext cx="11756507" cy="757387"/>
          </a:xfrm>
          <a:prstGeom prst="rect">
            <a:avLst/>
          </a:prstGeom>
          <a:noFill/>
        </p:spPr>
        <p:txBody>
          <a:bodyPr wrap="square" rtlCol="0">
            <a:spAutoFit/>
          </a:bodyPr>
          <a:lstStyle/>
          <a:p>
            <a:pPr algn="just">
              <a:lnSpc>
                <a:spcPct val="125000"/>
              </a:lnSpc>
              <a:spcAft>
                <a:spcPts val="600"/>
              </a:spcAft>
            </a:pPr>
            <a:r>
              <a:rPr lang="es-ES" b="1" u="sng" dirty="0">
                <a:latin typeface="PT Sans" panose="020B0503020203020204" pitchFamily="34" charset="0"/>
                <a:ea typeface="PT Sans" panose="020B0503020203020204" pitchFamily="34" charset="0"/>
                <a:cs typeface="Arial" pitchFamily="34" charset="0"/>
              </a:rPr>
              <a:t>Antonio Aguilar-Garrido</a:t>
            </a:r>
            <a:r>
              <a:rPr lang="es-ES" b="1" baseline="30000" dirty="0">
                <a:latin typeface="PT Sans" panose="020B0503020203020204" pitchFamily="34" charset="0"/>
                <a:ea typeface="PT Sans" panose="020B0503020203020204" pitchFamily="34" charset="0"/>
                <a:cs typeface="Arial" pitchFamily="34" charset="0"/>
              </a:rPr>
              <a:t>1</a:t>
            </a:r>
            <a:r>
              <a:rPr lang="es-ES" b="1" dirty="0">
                <a:latin typeface="PT Sans" panose="020B0503020203020204" pitchFamily="34" charset="0"/>
                <a:ea typeface="PT Sans" panose="020B0503020203020204" pitchFamily="34" charset="0"/>
                <a:cs typeface="Arial" pitchFamily="34" charset="0"/>
              </a:rPr>
              <a:t>, Mario Paniagua-López</a:t>
            </a:r>
            <a:r>
              <a:rPr lang="es-ES" b="1" baseline="30000" dirty="0">
                <a:latin typeface="PT Sans" panose="020B0503020203020204" pitchFamily="34" charset="0"/>
                <a:ea typeface="PT Sans" panose="020B0503020203020204" pitchFamily="34" charset="0"/>
                <a:cs typeface="Arial" pitchFamily="34" charset="0"/>
              </a:rPr>
              <a:t>1,2</a:t>
            </a:r>
            <a:r>
              <a:rPr lang="es-ES" b="1" dirty="0">
                <a:latin typeface="PT Sans" panose="020B0503020203020204" pitchFamily="34" charset="0"/>
                <a:ea typeface="PT Sans" panose="020B0503020203020204" pitchFamily="34" charset="0"/>
                <a:cs typeface="Arial" pitchFamily="34" charset="0"/>
              </a:rPr>
              <a:t>, Ana Romero-Freire</a:t>
            </a:r>
            <a:r>
              <a:rPr lang="es-ES" b="1" baseline="30000" dirty="0">
                <a:latin typeface="PT Sans" panose="020B0503020203020204" pitchFamily="34" charset="0"/>
                <a:ea typeface="PT Sans" panose="020B0503020203020204" pitchFamily="34" charset="0"/>
                <a:cs typeface="Arial" pitchFamily="34" charset="0"/>
              </a:rPr>
              <a:t>1</a:t>
            </a:r>
            <a:r>
              <a:rPr lang="es-ES" b="1" dirty="0">
                <a:latin typeface="PT Sans" panose="020B0503020203020204" pitchFamily="34" charset="0"/>
                <a:ea typeface="PT Sans" panose="020B0503020203020204" pitchFamily="34" charset="0"/>
                <a:cs typeface="Arial" pitchFamily="34" charset="0"/>
              </a:rPr>
              <a:t>, Manuel Sierra-Aragón</a:t>
            </a:r>
            <a:r>
              <a:rPr lang="es-ES" b="1" baseline="30000" dirty="0">
                <a:latin typeface="PT Sans" panose="020B0503020203020204" pitchFamily="34" charset="0"/>
                <a:ea typeface="PT Sans" panose="020B0503020203020204" pitchFamily="34" charset="0"/>
                <a:cs typeface="Arial" pitchFamily="34" charset="0"/>
              </a:rPr>
              <a:t>1</a:t>
            </a:r>
            <a:r>
              <a:rPr lang="es-ES" b="1" dirty="0">
                <a:latin typeface="PT Sans" panose="020B0503020203020204" pitchFamily="34" charset="0"/>
                <a:ea typeface="PT Sans" panose="020B0503020203020204" pitchFamily="34" charset="0"/>
                <a:cs typeface="Arial" pitchFamily="34" charset="0"/>
              </a:rPr>
              <a:t>, Francisco Javier Martínez-Garzón</a:t>
            </a:r>
            <a:r>
              <a:rPr lang="es-ES" b="1" baseline="30000" dirty="0">
                <a:latin typeface="PT Sans" panose="020B0503020203020204" pitchFamily="34" charset="0"/>
                <a:ea typeface="PT Sans" panose="020B0503020203020204" pitchFamily="34" charset="0"/>
                <a:cs typeface="Arial" pitchFamily="34" charset="0"/>
              </a:rPr>
              <a:t>1</a:t>
            </a:r>
            <a:r>
              <a:rPr lang="es-ES" b="1" dirty="0">
                <a:latin typeface="PT Sans" panose="020B0503020203020204" pitchFamily="34" charset="0"/>
                <a:ea typeface="PT Sans" panose="020B0503020203020204" pitchFamily="34" charset="0"/>
                <a:cs typeface="Arial" pitchFamily="34" charset="0"/>
              </a:rPr>
              <a:t>, and Francisco José Martín-Peinado</a:t>
            </a:r>
            <a:r>
              <a:rPr lang="es-ES" b="1" baseline="30000" dirty="0">
                <a:latin typeface="PT Sans" panose="020B0503020203020204" pitchFamily="34" charset="0"/>
                <a:ea typeface="PT Sans" panose="020B0503020203020204" pitchFamily="34" charset="0"/>
                <a:cs typeface="Arial" pitchFamily="34" charset="0"/>
              </a:rPr>
              <a:t>1</a:t>
            </a:r>
            <a:endParaRPr lang="es-ES" b="1" dirty="0">
              <a:latin typeface="PT Sans" panose="020B0503020203020204" pitchFamily="34" charset="0"/>
              <a:ea typeface="PT Sans" panose="020B0503020203020204" pitchFamily="34" charset="0"/>
              <a:cs typeface="Arial" pitchFamily="34" charset="0"/>
            </a:endParaRPr>
          </a:p>
        </p:txBody>
      </p:sp>
      <p:sp>
        <p:nvSpPr>
          <p:cNvPr id="11" name="Rectángulo 10">
            <a:extLst>
              <a:ext uri="{FF2B5EF4-FFF2-40B4-BE49-F238E27FC236}">
                <a16:creationId xmlns:a16="http://schemas.microsoft.com/office/drawing/2014/main" id="{762B7F54-46F6-403B-83AD-B7A5C01EF859}"/>
              </a:ext>
            </a:extLst>
          </p:cNvPr>
          <p:cNvSpPr/>
          <p:nvPr/>
        </p:nvSpPr>
        <p:spPr>
          <a:xfrm>
            <a:off x="238539" y="5350414"/>
            <a:ext cx="11869477" cy="517578"/>
          </a:xfrm>
          <a:prstGeom prst="rect">
            <a:avLst/>
          </a:prstGeom>
        </p:spPr>
        <p:txBody>
          <a:bodyPr wrap="square">
            <a:spAutoFit/>
          </a:bodyPr>
          <a:lstStyle/>
          <a:p>
            <a:pPr algn="just">
              <a:lnSpc>
                <a:spcPct val="125000"/>
              </a:lnSpc>
            </a:pPr>
            <a:r>
              <a:rPr lang="es-ES" sz="1151" baseline="30000" dirty="0">
                <a:latin typeface="PT Sans" panose="020B0503020203020204" pitchFamily="34" charset="0"/>
                <a:ea typeface="PT Sans" panose="020B0503020203020204" pitchFamily="34" charset="0"/>
                <a:cs typeface="Arial" pitchFamily="34" charset="0"/>
              </a:rPr>
              <a:t>1</a:t>
            </a:r>
            <a:r>
              <a:rPr lang="es-ES" sz="1151" dirty="0">
                <a:latin typeface="PT Sans" panose="020B0503020203020204" pitchFamily="34" charset="0"/>
                <a:ea typeface="PT Sans" panose="020B0503020203020204" pitchFamily="34" charset="0"/>
                <a:cs typeface="Arial" pitchFamily="34" charset="0"/>
              </a:rPr>
              <a:t> Departamento de Edafología y Química Agrícola. Facultad de Ciencias. Universidad de Granada. Granada, Spain.</a:t>
            </a:r>
          </a:p>
          <a:p>
            <a:pPr algn="just">
              <a:lnSpc>
                <a:spcPct val="125000"/>
              </a:lnSpc>
            </a:pPr>
            <a:r>
              <a:rPr lang="es-ES" sz="1151" baseline="30000" dirty="0">
                <a:latin typeface="PT Sans" panose="020B0503020203020204" pitchFamily="34" charset="0"/>
                <a:ea typeface="PT Sans" panose="020B0503020203020204" pitchFamily="34" charset="0"/>
                <a:cs typeface="Arial" pitchFamily="34" charset="0"/>
              </a:rPr>
              <a:t>2 </a:t>
            </a:r>
            <a:r>
              <a:rPr lang="es-ES" sz="1151" dirty="0">
                <a:latin typeface="PT Sans" panose="020B0503020203020204" pitchFamily="34" charset="0"/>
                <a:ea typeface="PT Sans" panose="020B0503020203020204" pitchFamily="34" charset="0"/>
                <a:cs typeface="Arial" pitchFamily="34" charset="0"/>
              </a:rPr>
              <a:t>Departamento de Microbiología del Suelo y Sistemas Simbióticos, Estación Experimental del Zaidín, Consejo Superior de Investigaciones Científicas (EEZ-CSIC). Granada, Spain.</a:t>
            </a:r>
          </a:p>
        </p:txBody>
      </p:sp>
      <p:sp>
        <p:nvSpPr>
          <p:cNvPr id="20" name="Rectángulo 10">
            <a:extLst>
              <a:ext uri="{FF2B5EF4-FFF2-40B4-BE49-F238E27FC236}">
                <a16:creationId xmlns:a16="http://schemas.microsoft.com/office/drawing/2014/main" id="{5ACCB3FE-DEFA-4E18-92A6-AA46161FE748}"/>
              </a:ext>
            </a:extLst>
          </p:cNvPr>
          <p:cNvSpPr/>
          <p:nvPr/>
        </p:nvSpPr>
        <p:spPr>
          <a:xfrm>
            <a:off x="2988659" y="400827"/>
            <a:ext cx="7431692" cy="572977"/>
          </a:xfrm>
          <a:prstGeom prst="rect">
            <a:avLst/>
          </a:prstGeom>
        </p:spPr>
        <p:txBody>
          <a:bodyPr wrap="square">
            <a:spAutoFit/>
          </a:bodyPr>
          <a:lstStyle/>
          <a:p>
            <a:pPr algn="just">
              <a:lnSpc>
                <a:spcPct val="125000"/>
              </a:lnSpc>
            </a:pPr>
            <a:r>
              <a:rPr lang="es-ES" sz="1300" dirty="0">
                <a:latin typeface="Open Sans" panose="020B0606030504020204" pitchFamily="34" charset="0"/>
                <a:ea typeface="Open Sans" panose="020B0606030504020204" pitchFamily="34" charset="0"/>
                <a:cs typeface="Open Sans" panose="020B0606030504020204" pitchFamily="34" charset="0"/>
              </a:rPr>
              <a:t>SSS7.3. </a:t>
            </a:r>
            <a:r>
              <a:rPr lang="en-GB" sz="1300" dirty="0">
                <a:latin typeface="Open Sans" panose="020B0606030504020204" pitchFamily="34" charset="0"/>
                <a:ea typeface="Open Sans" panose="020B0606030504020204" pitchFamily="34" charset="0"/>
                <a:cs typeface="Open Sans" panose="020B0606030504020204" pitchFamily="34" charset="0"/>
              </a:rPr>
              <a:t>Multidisciplinary approach on soil management and rehabilitation at different scales: materials for a toxic-free environment</a:t>
            </a:r>
            <a:endParaRPr lang="es-ES" sz="13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2" name="Straight Connector 21">
            <a:extLst>
              <a:ext uri="{FF2B5EF4-FFF2-40B4-BE49-F238E27FC236}">
                <a16:creationId xmlns:a16="http://schemas.microsoft.com/office/drawing/2014/main" id="{E0381515-4098-4F0E-89B2-C7B1252A82A9}"/>
              </a:ext>
            </a:extLst>
          </p:cNvPr>
          <p:cNvCxnSpPr>
            <a:cxnSpLocks/>
          </p:cNvCxnSpPr>
          <p:nvPr/>
        </p:nvCxnSpPr>
        <p:spPr>
          <a:xfrm flipV="1">
            <a:off x="228000" y="984054"/>
            <a:ext cx="11736000" cy="44849"/>
          </a:xfrm>
          <a:prstGeom prst="line">
            <a:avLst/>
          </a:prstGeom>
          <a:ln w="28575">
            <a:solidFill>
              <a:schemeClr val="tx1">
                <a:lumMod val="75000"/>
                <a:lumOff val="2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8 Imagen">
            <a:extLst>
              <a:ext uri="{FF2B5EF4-FFF2-40B4-BE49-F238E27FC236}">
                <a16:creationId xmlns:a16="http://schemas.microsoft.com/office/drawing/2014/main" id="{619016D8-3F01-4EE3-83BE-79063D4C05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8539" y="5984560"/>
            <a:ext cx="2430807" cy="693907"/>
          </a:xfrm>
          <a:prstGeom prst="rect">
            <a:avLst/>
          </a:prstGeom>
          <a:ln>
            <a:noFill/>
          </a:ln>
          <a:effectLst/>
        </p:spPr>
      </p:pic>
      <p:grpSp>
        <p:nvGrpSpPr>
          <p:cNvPr id="5" name="Group 4">
            <a:extLst>
              <a:ext uri="{FF2B5EF4-FFF2-40B4-BE49-F238E27FC236}">
                <a16:creationId xmlns:a16="http://schemas.microsoft.com/office/drawing/2014/main" id="{61765D4B-0072-3F9C-DAE6-86CBD7D21FC0}"/>
              </a:ext>
            </a:extLst>
          </p:cNvPr>
          <p:cNvGrpSpPr/>
          <p:nvPr/>
        </p:nvGrpSpPr>
        <p:grpSpPr>
          <a:xfrm>
            <a:off x="9632429" y="5954337"/>
            <a:ext cx="3500097" cy="766843"/>
            <a:chOff x="2978335" y="5809598"/>
            <a:chExt cx="3440007" cy="829172"/>
          </a:xfrm>
        </p:grpSpPr>
        <p:pic>
          <p:nvPicPr>
            <p:cNvPr id="28" name="Imagen 7">
              <a:extLst>
                <a:ext uri="{FF2B5EF4-FFF2-40B4-BE49-F238E27FC236}">
                  <a16:creationId xmlns:a16="http://schemas.microsoft.com/office/drawing/2014/main" id="{F953660C-5F47-4D2F-9811-69E4378C715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052559" y="5809598"/>
              <a:ext cx="2237340" cy="628830"/>
            </a:xfrm>
            <a:prstGeom prst="rect">
              <a:avLst/>
            </a:prstGeom>
          </p:spPr>
        </p:pic>
        <p:sp>
          <p:nvSpPr>
            <p:cNvPr id="29" name="CuadroTexto 17">
              <a:extLst>
                <a:ext uri="{FF2B5EF4-FFF2-40B4-BE49-F238E27FC236}">
                  <a16:creationId xmlns:a16="http://schemas.microsoft.com/office/drawing/2014/main" id="{0F5E6C9E-7309-4706-81B7-8DF525328EBC}"/>
                </a:ext>
              </a:extLst>
            </p:cNvPr>
            <p:cNvSpPr txBox="1"/>
            <p:nvPr/>
          </p:nvSpPr>
          <p:spPr>
            <a:xfrm>
              <a:off x="2978335" y="6407938"/>
              <a:ext cx="3440007" cy="230832"/>
            </a:xfrm>
            <a:prstGeom prst="rect">
              <a:avLst/>
            </a:prstGeom>
            <a:noFill/>
          </p:spPr>
          <p:txBody>
            <a:bodyPr wrap="square">
              <a:spAutoFit/>
            </a:bodyPr>
            <a:lstStyle/>
            <a:p>
              <a:r>
                <a:rPr lang="en-GB" sz="900" dirty="0">
                  <a:latin typeface="PT Sans" panose="020B0503020203020204" pitchFamily="34" charset="0"/>
                </a:rPr>
                <a:t>RTI 2018-094327-B-I00 / FPU-18/02901</a:t>
              </a:r>
            </a:p>
          </p:txBody>
        </p:sp>
      </p:grpSp>
      <p:pic>
        <p:nvPicPr>
          <p:cNvPr id="12" name="Picture 11">
            <a:extLst>
              <a:ext uri="{FF2B5EF4-FFF2-40B4-BE49-F238E27FC236}">
                <a16:creationId xmlns:a16="http://schemas.microsoft.com/office/drawing/2014/main" id="{CB7C4150-6DA4-82BE-4E07-8B604DC839A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375" b="89063" l="0" r="97363">
                        <a14:foregroundMark x1="1319" y1="51563" x2="23846" y2="84375"/>
                        <a14:foregroundMark x1="23846" y1="84375" x2="93297" y2="46875"/>
                        <a14:foregroundMark x1="93297" y1="46875" x2="4286" y2="54688"/>
                        <a14:foregroundMark x1="4286" y1="54688" x2="0" y2="23438"/>
                        <a14:foregroundMark x1="97253" y1="35938" x2="97363" y2="48438"/>
                      </a14:backgroundRemoval>
                    </a14:imgEffect>
                  </a14:imgLayer>
                </a14:imgProps>
              </a:ext>
            </a:extLst>
          </a:blip>
          <a:stretch>
            <a:fillRect/>
          </a:stretch>
        </p:blipFill>
        <p:spPr>
          <a:xfrm>
            <a:off x="3036975" y="120529"/>
            <a:ext cx="4161688" cy="292691"/>
          </a:xfrm>
          <a:prstGeom prst="rect">
            <a:avLst/>
          </a:prstGeom>
        </p:spPr>
      </p:pic>
      <p:pic>
        <p:nvPicPr>
          <p:cNvPr id="3" name="Picture 2" descr="Qr code&#10;&#10;Description automatically generated">
            <a:extLst>
              <a:ext uri="{FF2B5EF4-FFF2-40B4-BE49-F238E27FC236}">
                <a16:creationId xmlns:a16="http://schemas.microsoft.com/office/drawing/2014/main" id="{78DDD0BF-F455-B72A-563C-FE3BC5DDAB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37923" y="150164"/>
            <a:ext cx="762171" cy="762171"/>
          </a:xfrm>
          <a:prstGeom prst="rect">
            <a:avLst/>
          </a:prstGeom>
        </p:spPr>
      </p:pic>
      <p:pic>
        <p:nvPicPr>
          <p:cNvPr id="7" name="Picture 6" descr="Logo&#10;&#10;Description automatically generated with medium confidence">
            <a:extLst>
              <a:ext uri="{FF2B5EF4-FFF2-40B4-BE49-F238E27FC236}">
                <a16:creationId xmlns:a16="http://schemas.microsoft.com/office/drawing/2014/main" id="{7240C563-AF62-0642-C7CE-E85A6AB0FB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17667" y="160826"/>
            <a:ext cx="552148" cy="735516"/>
          </a:xfrm>
          <a:prstGeom prst="rect">
            <a:avLst/>
          </a:prstGeom>
        </p:spPr>
      </p:pic>
      <p:pic>
        <p:nvPicPr>
          <p:cNvPr id="14" name="Picture 13" descr="Logo, company name&#10;&#10;Description automatically generated">
            <a:extLst>
              <a:ext uri="{FF2B5EF4-FFF2-40B4-BE49-F238E27FC236}">
                <a16:creationId xmlns:a16="http://schemas.microsoft.com/office/drawing/2014/main" id="{6DEB1DD2-B3C8-EE2C-C990-F6EB5161EB5F}"/>
              </a:ext>
            </a:extLst>
          </p:cNvPr>
          <p:cNvPicPr>
            <a:picLocks noChangeAspect="1"/>
          </p:cNvPicPr>
          <p:nvPr/>
        </p:nvPicPr>
        <p:blipFill rotWithShape="1">
          <a:blip r:embed="rId10">
            <a:extLst>
              <a:ext uri="{28A0092B-C50C-407E-A947-70E740481C1C}">
                <a14:useLocalDpi xmlns:a14="http://schemas.microsoft.com/office/drawing/2010/main" val="0"/>
              </a:ext>
            </a:extLst>
          </a:blip>
          <a:srcRect l="1123" t="16776" b="9766"/>
          <a:stretch/>
        </p:blipFill>
        <p:spPr>
          <a:xfrm>
            <a:off x="7744027" y="5914157"/>
            <a:ext cx="1689772" cy="836904"/>
          </a:xfrm>
          <a:prstGeom prst="rect">
            <a:avLst/>
          </a:prstGeom>
        </p:spPr>
      </p:pic>
      <p:pic>
        <p:nvPicPr>
          <p:cNvPr id="15" name="Picture 14" descr="Logo, company name&#10;&#10;Description automatically generated">
            <a:extLst>
              <a:ext uri="{FF2B5EF4-FFF2-40B4-BE49-F238E27FC236}">
                <a16:creationId xmlns:a16="http://schemas.microsoft.com/office/drawing/2014/main" id="{03561C11-6DE6-714D-CE6A-CF28D3F591B4}"/>
              </a:ext>
            </a:extLst>
          </p:cNvPr>
          <p:cNvPicPr>
            <a:picLocks noChangeAspect="1"/>
          </p:cNvPicPr>
          <p:nvPr/>
        </p:nvPicPr>
        <p:blipFill rotWithShape="1">
          <a:blip r:embed="rId11">
            <a:extLst>
              <a:ext uri="{28A0092B-C50C-407E-A947-70E740481C1C}">
                <a14:useLocalDpi xmlns:a14="http://schemas.microsoft.com/office/drawing/2010/main" val="0"/>
              </a:ext>
            </a:extLst>
          </a:blip>
          <a:srcRect l="8588" t="27383" r="11311" b="28029"/>
          <a:stretch/>
        </p:blipFill>
        <p:spPr>
          <a:xfrm>
            <a:off x="4873455" y="5954337"/>
            <a:ext cx="2546155" cy="719903"/>
          </a:xfrm>
          <a:prstGeom prst="rect">
            <a:avLst/>
          </a:prstGeom>
        </p:spPr>
      </p:pic>
      <p:pic>
        <p:nvPicPr>
          <p:cNvPr id="16" name="Picture 15" descr="Icon&#10;&#10;Description automatically generated">
            <a:extLst>
              <a:ext uri="{FF2B5EF4-FFF2-40B4-BE49-F238E27FC236}">
                <a16:creationId xmlns:a16="http://schemas.microsoft.com/office/drawing/2014/main" id="{B374724D-D5F6-CC20-A08A-3719CBE32B1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67988" y="5960566"/>
            <a:ext cx="1481051" cy="718085"/>
          </a:xfrm>
          <a:prstGeom prst="rect">
            <a:avLst/>
          </a:prstGeom>
        </p:spPr>
      </p:pic>
      <p:sp>
        <p:nvSpPr>
          <p:cNvPr id="2" name="1 Título">
            <a:extLst>
              <a:ext uri="{FF2B5EF4-FFF2-40B4-BE49-F238E27FC236}">
                <a16:creationId xmlns:a16="http://schemas.microsoft.com/office/drawing/2014/main" id="{9F9251FB-97B6-EE79-BF55-6ADF761DE0FB}"/>
              </a:ext>
            </a:extLst>
          </p:cNvPr>
          <p:cNvSpPr txBox="1">
            <a:spLocks/>
          </p:cNvSpPr>
          <p:nvPr/>
        </p:nvSpPr>
        <p:spPr>
          <a:xfrm>
            <a:off x="0" y="1028903"/>
            <a:ext cx="12192000" cy="375944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200"/>
              </a:spcAft>
            </a:pPr>
            <a:r>
              <a:rPr lang="en-GB" sz="65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BIOLOGICAL ASSESSMENT OF </a:t>
            </a:r>
            <a:r>
              <a:rPr lang="en-GB" sz="6500" i="1"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IN-SITU</a:t>
            </a:r>
            <a:r>
              <a:rPr lang="en-GB" sz="65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 REHABILITATION OF POLLUTED SOILS BY WASTE-DERIVED TECHNOSOLS</a:t>
            </a:r>
          </a:p>
        </p:txBody>
      </p:sp>
    </p:spTree>
    <p:extLst>
      <p:ext uri="{BB962C8B-B14F-4D97-AF65-F5344CB8AC3E}">
        <p14:creationId xmlns:p14="http://schemas.microsoft.com/office/powerpoint/2010/main" val="40800766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C61DBE4-CC10-F653-3C72-97A29AFEBEA2}"/>
              </a:ext>
            </a:extLst>
          </p:cNvPr>
          <p:cNvGrpSpPr/>
          <p:nvPr/>
        </p:nvGrpSpPr>
        <p:grpSpPr>
          <a:xfrm>
            <a:off x="7084303" y="5067015"/>
            <a:ext cx="3646071" cy="783526"/>
            <a:chOff x="7049833" y="5702769"/>
            <a:chExt cx="3646071" cy="783526"/>
          </a:xfrm>
        </p:grpSpPr>
        <p:grpSp>
          <p:nvGrpSpPr>
            <p:cNvPr id="16" name="Group 15">
              <a:extLst>
                <a:ext uri="{FF2B5EF4-FFF2-40B4-BE49-F238E27FC236}">
                  <a16:creationId xmlns:a16="http://schemas.microsoft.com/office/drawing/2014/main" id="{EA960467-E8E0-5249-5890-C0C472E3EA4C}"/>
                </a:ext>
              </a:extLst>
            </p:cNvPr>
            <p:cNvGrpSpPr/>
            <p:nvPr/>
          </p:nvGrpSpPr>
          <p:grpSpPr>
            <a:xfrm>
              <a:off x="7049833" y="6017588"/>
              <a:ext cx="3646071" cy="468707"/>
              <a:chOff x="7049833" y="6017588"/>
              <a:chExt cx="3646071" cy="468707"/>
            </a:xfrm>
          </p:grpSpPr>
          <p:sp>
            <p:nvSpPr>
              <p:cNvPr id="9" name="TextBox 8">
                <a:extLst>
                  <a:ext uri="{FF2B5EF4-FFF2-40B4-BE49-F238E27FC236}">
                    <a16:creationId xmlns:a16="http://schemas.microsoft.com/office/drawing/2014/main" id="{A6F7B03B-CF09-8A6E-CAC5-4626D056BBC5}"/>
                  </a:ext>
                </a:extLst>
              </p:cNvPr>
              <p:cNvSpPr txBox="1"/>
              <p:nvPr/>
            </p:nvSpPr>
            <p:spPr>
              <a:xfrm>
                <a:off x="8849734" y="6178518"/>
                <a:ext cx="1846170"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Slight increase in CEC</a:t>
                </a:r>
                <a:endParaRPr lang="en-GB" sz="1400" b="1" baseline="-25000" dirty="0">
                  <a:solidFill>
                    <a:schemeClr val="bg1"/>
                  </a:solidFill>
                  <a:effectLst>
                    <a:outerShdw blurRad="38100" dist="38100" dir="2700000" algn="tl">
                      <a:srgbClr val="000000">
                        <a:alpha val="43137"/>
                      </a:srgbClr>
                    </a:outerShdw>
                  </a:effectLst>
                </a:endParaRPr>
              </a:p>
            </p:txBody>
          </p:sp>
          <p:cxnSp>
            <p:nvCxnSpPr>
              <p:cNvPr id="24" name="Straight Connector 23">
                <a:extLst>
                  <a:ext uri="{FF2B5EF4-FFF2-40B4-BE49-F238E27FC236}">
                    <a16:creationId xmlns:a16="http://schemas.microsoft.com/office/drawing/2014/main" id="{35B646BC-3085-1F3A-7290-6AD764FCAA1D}"/>
                  </a:ext>
                </a:extLst>
              </p:cNvPr>
              <p:cNvCxnSpPr>
                <a:cxnSpLocks/>
                <a:stCxn id="12" idx="3"/>
                <a:endCxn id="9" idx="1"/>
              </p:cNvCxnSpPr>
              <p:nvPr/>
            </p:nvCxnSpPr>
            <p:spPr>
              <a:xfrm>
                <a:off x="7049833" y="6017588"/>
                <a:ext cx="1799901" cy="31481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17" name="Connector: Curved 16">
              <a:extLst>
                <a:ext uri="{FF2B5EF4-FFF2-40B4-BE49-F238E27FC236}">
                  <a16:creationId xmlns:a16="http://schemas.microsoft.com/office/drawing/2014/main" id="{0A2D2C13-EA00-E820-E663-3F553E041FAE}"/>
                </a:ext>
              </a:extLst>
            </p:cNvPr>
            <p:cNvCxnSpPr>
              <a:cxnSpLocks/>
              <a:stCxn id="7" idx="3"/>
              <a:endCxn id="9" idx="3"/>
            </p:cNvCxnSpPr>
            <p:nvPr/>
          </p:nvCxnSpPr>
          <p:spPr>
            <a:xfrm>
              <a:off x="10639021" y="5702769"/>
              <a:ext cx="56883" cy="629638"/>
            </a:xfrm>
            <a:prstGeom prst="curvedConnector3">
              <a:avLst>
                <a:gd name="adj1" fmla="val 801315"/>
              </a:avLst>
            </a:prstGeom>
            <a:ln w="19050">
              <a:solidFill>
                <a:srgbClr val="FF0000"/>
              </a:solidFill>
              <a:prstDash val="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212228099"/>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Table 1">
            <a:extLst>
              <a:ext uri="{FF2B5EF4-FFF2-40B4-BE49-F238E27FC236}">
                <a16:creationId xmlns:a16="http://schemas.microsoft.com/office/drawing/2014/main" id="{4ED3E139-3DF1-4AF1-60AC-5604825E6E15}"/>
              </a:ext>
            </a:extLst>
          </p:cNvPr>
          <p:cNvGraphicFramePr>
            <a:graphicFrameLocks noGrp="1"/>
          </p:cNvGraphicFramePr>
          <p:nvPr>
            <p:extLst>
              <p:ext uri="{D42A27DB-BD31-4B8C-83A1-F6EECF244321}">
                <p14:modId xmlns:p14="http://schemas.microsoft.com/office/powerpoint/2010/main" val="2017967895"/>
              </p:ext>
            </p:extLst>
          </p:nvPr>
        </p:nvGraphicFramePr>
        <p:xfrm>
          <a:off x="333374" y="1032776"/>
          <a:ext cx="11525246" cy="3024000"/>
        </p:xfrm>
        <a:graphic>
          <a:graphicData uri="http://schemas.openxmlformats.org/drawingml/2006/table">
            <a:tbl>
              <a:tblPr bandRow="1">
                <a:effectLst>
                  <a:outerShdw blurRad="50800" dist="38100" dir="2700000" algn="tl" rotWithShape="0">
                    <a:prstClr val="black">
                      <a:alpha val="40000"/>
                    </a:prstClr>
                  </a:outerShdw>
                </a:effectLst>
                <a:tableStyleId>{2D5ABB26-0587-4C30-8999-92F81FD0307C}</a:tableStyleId>
              </a:tblPr>
              <a:tblGrid>
                <a:gridCol w="133829">
                  <a:extLst>
                    <a:ext uri="{9D8B030D-6E8A-4147-A177-3AD203B41FA5}">
                      <a16:colId xmlns:a16="http://schemas.microsoft.com/office/drawing/2014/main" val="2983251662"/>
                    </a:ext>
                  </a:extLst>
                </a:gridCol>
                <a:gridCol w="1388563">
                  <a:extLst>
                    <a:ext uri="{9D8B030D-6E8A-4147-A177-3AD203B41FA5}">
                      <a16:colId xmlns:a16="http://schemas.microsoft.com/office/drawing/2014/main" val="1570667060"/>
                    </a:ext>
                  </a:extLst>
                </a:gridCol>
                <a:gridCol w="133829">
                  <a:extLst>
                    <a:ext uri="{9D8B030D-6E8A-4147-A177-3AD203B41FA5}">
                      <a16:colId xmlns:a16="http://schemas.microsoft.com/office/drawing/2014/main" val="274536632"/>
                    </a:ext>
                  </a:extLst>
                </a:gridCol>
                <a:gridCol w="1166556">
                  <a:extLst>
                    <a:ext uri="{9D8B030D-6E8A-4147-A177-3AD203B41FA5}">
                      <a16:colId xmlns:a16="http://schemas.microsoft.com/office/drawing/2014/main" val="1278726264"/>
                    </a:ext>
                  </a:extLst>
                </a:gridCol>
                <a:gridCol w="1166556">
                  <a:extLst>
                    <a:ext uri="{9D8B030D-6E8A-4147-A177-3AD203B41FA5}">
                      <a16:colId xmlns:a16="http://schemas.microsoft.com/office/drawing/2014/main" val="728803956"/>
                    </a:ext>
                  </a:extLst>
                </a:gridCol>
                <a:gridCol w="133829">
                  <a:extLst>
                    <a:ext uri="{9D8B030D-6E8A-4147-A177-3AD203B41FA5}">
                      <a16:colId xmlns:a16="http://schemas.microsoft.com/office/drawing/2014/main" val="2733589322"/>
                    </a:ext>
                  </a:extLst>
                </a:gridCol>
                <a:gridCol w="1166556">
                  <a:extLst>
                    <a:ext uri="{9D8B030D-6E8A-4147-A177-3AD203B41FA5}">
                      <a16:colId xmlns:a16="http://schemas.microsoft.com/office/drawing/2014/main" val="3016811212"/>
                    </a:ext>
                  </a:extLst>
                </a:gridCol>
                <a:gridCol w="1166556">
                  <a:extLst>
                    <a:ext uri="{9D8B030D-6E8A-4147-A177-3AD203B41FA5}">
                      <a16:colId xmlns:a16="http://schemas.microsoft.com/office/drawing/2014/main" val="285161919"/>
                    </a:ext>
                  </a:extLst>
                </a:gridCol>
                <a:gridCol w="133829">
                  <a:extLst>
                    <a:ext uri="{9D8B030D-6E8A-4147-A177-3AD203B41FA5}">
                      <a16:colId xmlns:a16="http://schemas.microsoft.com/office/drawing/2014/main" val="532766755"/>
                    </a:ext>
                  </a:extLst>
                </a:gridCol>
                <a:gridCol w="1167817">
                  <a:extLst>
                    <a:ext uri="{9D8B030D-6E8A-4147-A177-3AD203B41FA5}">
                      <a16:colId xmlns:a16="http://schemas.microsoft.com/office/drawing/2014/main" val="1440588611"/>
                    </a:ext>
                  </a:extLst>
                </a:gridCol>
                <a:gridCol w="1166556">
                  <a:extLst>
                    <a:ext uri="{9D8B030D-6E8A-4147-A177-3AD203B41FA5}">
                      <a16:colId xmlns:a16="http://schemas.microsoft.com/office/drawing/2014/main" val="1944985311"/>
                    </a:ext>
                  </a:extLst>
                </a:gridCol>
                <a:gridCol w="133829">
                  <a:extLst>
                    <a:ext uri="{9D8B030D-6E8A-4147-A177-3AD203B41FA5}">
                      <a16:colId xmlns:a16="http://schemas.microsoft.com/office/drawing/2014/main" val="4200837746"/>
                    </a:ext>
                  </a:extLst>
                </a:gridCol>
                <a:gridCol w="1166556">
                  <a:extLst>
                    <a:ext uri="{9D8B030D-6E8A-4147-A177-3AD203B41FA5}">
                      <a16:colId xmlns:a16="http://schemas.microsoft.com/office/drawing/2014/main" val="3273114837"/>
                    </a:ext>
                  </a:extLst>
                </a:gridCol>
                <a:gridCol w="1166556">
                  <a:extLst>
                    <a:ext uri="{9D8B030D-6E8A-4147-A177-3AD203B41FA5}">
                      <a16:colId xmlns:a16="http://schemas.microsoft.com/office/drawing/2014/main" val="2412074685"/>
                    </a:ext>
                  </a:extLst>
                </a:gridCol>
                <a:gridCol w="133829">
                  <a:extLst>
                    <a:ext uri="{9D8B030D-6E8A-4147-A177-3AD203B41FA5}">
                      <a16:colId xmlns:a16="http://schemas.microsoft.com/office/drawing/2014/main" val="640418056"/>
                    </a:ext>
                  </a:extLst>
                </a:gridCol>
              </a:tblGrid>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rPr>
                        <a:t> </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0000"/>
                        </a:lnSpc>
                        <a:spcAft>
                          <a:spcPts val="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T4</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0000"/>
                        </a:lnSpc>
                        <a:spcAft>
                          <a:spcPts val="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0000"/>
                        </a:lnSpc>
                        <a:spcAft>
                          <a:spcPts val="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T4-PS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0000"/>
                        </a:lnSpc>
                        <a:spcAft>
                          <a:spcPts val="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0000"/>
                        </a:lnSpc>
                        <a:spcAft>
                          <a:spcPts val="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T6</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0000"/>
                        </a:lnSpc>
                        <a:spcAft>
                          <a:spcPts val="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0000"/>
                        </a:lnSpc>
                        <a:spcAft>
                          <a:spcPts val="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T6-PS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0000"/>
                        </a:lnSpc>
                        <a:spcAft>
                          <a:spcPts val="0"/>
                        </a:spcAft>
                      </a:pPr>
                      <a:endParaRPr lang="en-GB" sz="1200" b="0" dirty="0">
                        <a:solidFill>
                          <a:srgbClr val="0070C0"/>
                        </a:solidFill>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24784213"/>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rPr>
                        <a:t> </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solidFill>
                          <a:schemeClr val="accent4"/>
                        </a:solidFill>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06453823"/>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effectLst/>
                          <a:latin typeface="PT Sans" panose="020B0503020203020204" pitchFamily="34" charset="0"/>
                        </a:rPr>
                        <a:t>pH</a:t>
                      </a:r>
                      <a:r>
                        <a:rPr lang="en-GB" sz="1400" b="1" baseline="-25000" dirty="0">
                          <a:effectLst/>
                          <a:latin typeface="PT Sans" panose="020B0503020203020204" pitchFamily="34" charset="0"/>
                        </a:rPr>
                        <a:t>1:2.5</a:t>
                      </a:r>
                      <a:r>
                        <a:rPr lang="en-GB" sz="1400" b="1" dirty="0">
                          <a:effectLst/>
                          <a:latin typeface="PT Sans" panose="020B0503020203020204" pitchFamily="34" charset="0"/>
                        </a:rPr>
                        <a:t> (H</a:t>
                      </a:r>
                      <a:r>
                        <a:rPr lang="en-GB" sz="1400" b="1" baseline="-25000" dirty="0">
                          <a:effectLst/>
                          <a:latin typeface="PT Sans" panose="020B0503020203020204" pitchFamily="34" charset="0"/>
                        </a:rPr>
                        <a:t>2</a:t>
                      </a:r>
                      <a:r>
                        <a:rPr lang="en-GB" sz="1400" b="1" dirty="0">
                          <a:effectLst/>
                          <a:latin typeface="PT Sans" panose="020B0503020203020204" pitchFamily="34" charset="0"/>
                        </a:rPr>
                        <a:t>O)</a:t>
                      </a:r>
                      <a:endParaRPr lang="en-GB" sz="1400" b="1"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7.03 ± 0.07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7.56 ± 0.02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3.60 ± 0.13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7.04 ± 0.16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7.12 ± 0.08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7.48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3.60 ± 0.23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7.26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88803297"/>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effectLst/>
                          <a:latin typeface="PT Sans" panose="020B0503020203020204" pitchFamily="34" charset="0"/>
                        </a:rPr>
                        <a:t>EC</a:t>
                      </a:r>
                      <a:r>
                        <a:rPr lang="en-GB" sz="1400" b="1" baseline="-25000" dirty="0">
                          <a:effectLst/>
                          <a:latin typeface="PT Sans" panose="020B0503020203020204" pitchFamily="34" charset="0"/>
                        </a:rPr>
                        <a:t>1:5 </a:t>
                      </a:r>
                      <a:r>
                        <a:rPr lang="en-GB" sz="1400" b="1" dirty="0">
                          <a:effectLst/>
                          <a:latin typeface="PT Sans" panose="020B0503020203020204" pitchFamily="34" charset="0"/>
                        </a:rPr>
                        <a:t>(</a:t>
                      </a:r>
                      <a:r>
                        <a:rPr lang="en-GB" sz="1400" b="1" dirty="0" err="1">
                          <a:effectLst/>
                          <a:latin typeface="PT Sans" panose="020B0503020203020204" pitchFamily="34" charset="0"/>
                        </a:rPr>
                        <a:t>dS</a:t>
                      </a:r>
                      <a:r>
                        <a:rPr lang="en-GB" sz="1400" b="1" dirty="0">
                          <a:effectLst/>
                          <a:latin typeface="PT Sans" panose="020B0503020203020204" pitchFamily="34" charset="0"/>
                        </a:rPr>
                        <a:t> m</a:t>
                      </a:r>
                      <a:r>
                        <a:rPr lang="en-GB" sz="1400" b="1" baseline="30000" dirty="0">
                          <a:effectLst/>
                          <a:latin typeface="PT Sans" panose="020B0503020203020204" pitchFamily="34" charset="0"/>
                        </a:rPr>
                        <a:t>-1</a:t>
                      </a:r>
                      <a:r>
                        <a:rPr lang="en-GB" sz="1400" b="1" dirty="0">
                          <a:effectLst/>
                          <a:latin typeface="PT Sans" panose="020B0503020203020204" pitchFamily="34" charset="0"/>
                        </a:rPr>
                        <a:t>)</a:t>
                      </a:r>
                      <a:endParaRPr lang="en-GB" sz="1400" b="1"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3.34 ± 0.19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2.79 ± 0.08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2.88 ± 0.05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2.96 ± 0.04B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3.05 ± 0.13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2.78 ± 0.04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2.82 ± 0.15</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2.87 ± 0.16</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83085618"/>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effectLst/>
                          <a:latin typeface="PT Sans" panose="020B0503020203020204" pitchFamily="34" charset="0"/>
                        </a:rPr>
                        <a:t>OC (%)</a:t>
                      </a:r>
                      <a:endParaRPr lang="en-GB" sz="1400" b="1"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2.76 ± 0.36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2.66 ± 0.12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0.45 ± 0.26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0.87 ± 0.15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2.29 ± 0.09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2.26 ± 0.22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0.59 ± 0.19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1.12 ± 0.34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42646220"/>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effectLst/>
                          <a:latin typeface="PT Sans" panose="020B0503020203020204" pitchFamily="34" charset="0"/>
                        </a:rPr>
                        <a:t>CaCO</a:t>
                      </a:r>
                      <a:r>
                        <a:rPr lang="en-GB" sz="1400" b="1" baseline="-25000" dirty="0">
                          <a:effectLst/>
                          <a:latin typeface="PT Sans" panose="020B0503020203020204" pitchFamily="34" charset="0"/>
                        </a:rPr>
                        <a:t>3 </a:t>
                      </a:r>
                      <a:r>
                        <a:rPr lang="en-GB" sz="1400" b="1" dirty="0">
                          <a:effectLst/>
                          <a:latin typeface="PT Sans" panose="020B0503020203020204" pitchFamily="34" charset="0"/>
                        </a:rPr>
                        <a:t>(%)</a:t>
                      </a:r>
                      <a:endParaRPr lang="en-GB" sz="1400" b="1"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21.60 ± 1.27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22.13 ± 2.09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0.68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4.69 ± 1.68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20.39 ± 0.99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22.68 ± 0.72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0.62 ± 0.14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9.35 ± 3.71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79874600"/>
                  </a:ext>
                </a:extLst>
              </a:tr>
              <a:tr h="432000">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400" b="1" dirty="0">
                          <a:effectLst/>
                          <a:latin typeface="PT Sans" panose="020B0503020203020204" pitchFamily="34" charset="0"/>
                        </a:rPr>
                        <a:t>CEC (</a:t>
                      </a:r>
                      <a:r>
                        <a:rPr lang="en-GB" sz="1400" b="1" dirty="0" err="1">
                          <a:effectLst/>
                          <a:latin typeface="PT Sans" panose="020B0503020203020204" pitchFamily="34" charset="0"/>
                        </a:rPr>
                        <a:t>cmol</a:t>
                      </a:r>
                      <a:r>
                        <a:rPr lang="en-GB" sz="1400" b="1" baseline="-25000" dirty="0">
                          <a:effectLst/>
                          <a:latin typeface="PT Sans" panose="020B0503020203020204" pitchFamily="34" charset="0"/>
                        </a:rPr>
                        <a:t>(+) </a:t>
                      </a:r>
                      <a:r>
                        <a:rPr lang="en-GB" sz="1400" b="1" dirty="0">
                          <a:effectLst/>
                          <a:latin typeface="PT Sans" panose="020B0503020203020204" pitchFamily="34" charset="0"/>
                        </a:rPr>
                        <a:t>kg</a:t>
                      </a:r>
                      <a:r>
                        <a:rPr lang="en-GB" sz="1400" b="1" baseline="30000" dirty="0">
                          <a:effectLst/>
                          <a:latin typeface="PT Sans" panose="020B0503020203020204" pitchFamily="34" charset="0"/>
                        </a:rPr>
                        <a:t>-1</a:t>
                      </a:r>
                      <a:r>
                        <a:rPr lang="en-GB" sz="1400" b="1" dirty="0">
                          <a:effectLst/>
                          <a:latin typeface="PT Sans" panose="020B0503020203020204" pitchFamily="34" charset="0"/>
                        </a:rPr>
                        <a:t>)</a:t>
                      </a:r>
                      <a:endParaRPr lang="en-GB" sz="1400" b="1"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12.72 ± 0.61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14.06 ± 0.92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7.99 ± 1.16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10.96 ± 1.73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11.74 ± 0.40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15.07 ± 2.70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6.96 ± 0.37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11.20 ± 0.84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0000"/>
                        </a:lnSpc>
                        <a:spcAft>
                          <a:spcPts val="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6844521"/>
                  </a:ext>
                </a:extLst>
              </a:tr>
            </a:tbl>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4" y="564068"/>
            <a:ext cx="1581151"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SOIL PROPERTIES</a:t>
            </a:r>
            <a:endParaRPr lang="en-GB" sz="1400" b="1" dirty="0">
              <a:effectLst>
                <a:outerShdw blurRad="38100" dist="38100" dir="2700000" algn="tl">
                  <a:srgbClr val="000000">
                    <a:alpha val="43137"/>
                  </a:srgbClr>
                </a:outerShdw>
              </a:effectLst>
              <a:latin typeface="PT Sans" panose="020B0503020203020204" pitchFamily="34" charset="0"/>
            </a:endParaRPr>
          </a:p>
        </p:txBody>
      </p:sp>
      <p:sp>
        <p:nvSpPr>
          <p:cNvPr id="12" name="TextBox 11">
            <a:extLst>
              <a:ext uri="{FF2B5EF4-FFF2-40B4-BE49-F238E27FC236}">
                <a16:creationId xmlns:a16="http://schemas.microsoft.com/office/drawing/2014/main" id="{03757F22-4AA2-1958-7177-E89BE76C7B96}"/>
              </a:ext>
            </a:extLst>
          </p:cNvPr>
          <p:cNvSpPr txBox="1"/>
          <p:nvPr/>
        </p:nvSpPr>
        <p:spPr>
          <a:xfrm>
            <a:off x="4780374" y="5120224"/>
            <a:ext cx="2303929" cy="523220"/>
          </a:xfrm>
          <a:prstGeom prst="rect">
            <a:avLst/>
          </a:prstGeom>
          <a:solidFill>
            <a:srgbClr val="007BEA"/>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Effects of Technosol treatment on polluted soils</a:t>
            </a:r>
            <a:endParaRPr lang="en-GB" sz="1400" b="1" dirty="0">
              <a:solidFill>
                <a:schemeClr val="bg1"/>
              </a:solidFill>
              <a:effectLst>
                <a:outerShdw blurRad="38100" dist="38100" dir="2700000" algn="tl">
                  <a:srgbClr val="000000">
                    <a:alpha val="43137"/>
                  </a:srgbClr>
                </a:outerShdw>
              </a:effectLst>
            </a:endParaRPr>
          </a:p>
        </p:txBody>
      </p:sp>
      <p:grpSp>
        <p:nvGrpSpPr>
          <p:cNvPr id="10" name="Group 9">
            <a:extLst>
              <a:ext uri="{FF2B5EF4-FFF2-40B4-BE49-F238E27FC236}">
                <a16:creationId xmlns:a16="http://schemas.microsoft.com/office/drawing/2014/main" id="{BA6B1A9C-D7E7-58BE-64FF-50D8A3608602}"/>
              </a:ext>
            </a:extLst>
          </p:cNvPr>
          <p:cNvGrpSpPr/>
          <p:nvPr/>
        </p:nvGrpSpPr>
        <p:grpSpPr>
          <a:xfrm>
            <a:off x="7084303" y="4277373"/>
            <a:ext cx="4226802" cy="1104461"/>
            <a:chOff x="7084303" y="4277373"/>
            <a:chExt cx="4226802" cy="1104461"/>
          </a:xfrm>
        </p:grpSpPr>
        <p:sp>
          <p:nvSpPr>
            <p:cNvPr id="5" name="TextBox 4">
              <a:extLst>
                <a:ext uri="{FF2B5EF4-FFF2-40B4-BE49-F238E27FC236}">
                  <a16:creationId xmlns:a16="http://schemas.microsoft.com/office/drawing/2014/main" id="{68A26480-C96B-80DA-EA1E-CA75CE9BA982}"/>
                </a:ext>
              </a:extLst>
            </p:cNvPr>
            <p:cNvSpPr txBox="1"/>
            <p:nvPr/>
          </p:nvSpPr>
          <p:spPr>
            <a:xfrm>
              <a:off x="8234530" y="4277373"/>
              <a:ext cx="3076575"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Strongly acidic pH (&lt;4) neutralisation</a:t>
              </a:r>
              <a:endParaRPr lang="en-GB" sz="1400" b="1" dirty="0">
                <a:solidFill>
                  <a:schemeClr val="bg1"/>
                </a:solidFill>
                <a:effectLst>
                  <a:outerShdw blurRad="38100" dist="38100" dir="2700000" algn="tl">
                    <a:srgbClr val="000000">
                      <a:alpha val="43137"/>
                    </a:srgbClr>
                  </a:outerShdw>
                </a:effectLst>
              </a:endParaRPr>
            </a:p>
          </p:txBody>
        </p:sp>
        <p:cxnSp>
          <p:nvCxnSpPr>
            <p:cNvPr id="15" name="Straight Connector 14">
              <a:extLst>
                <a:ext uri="{FF2B5EF4-FFF2-40B4-BE49-F238E27FC236}">
                  <a16:creationId xmlns:a16="http://schemas.microsoft.com/office/drawing/2014/main" id="{FB00B2EE-61A3-7B5A-29C6-2A99F6155025}"/>
                </a:ext>
              </a:extLst>
            </p:cNvPr>
            <p:cNvCxnSpPr>
              <a:cxnSpLocks/>
              <a:stCxn id="12" idx="3"/>
              <a:endCxn id="5" idx="1"/>
            </p:cNvCxnSpPr>
            <p:nvPr/>
          </p:nvCxnSpPr>
          <p:spPr>
            <a:xfrm flipV="1">
              <a:off x="7084303" y="4431262"/>
              <a:ext cx="1150227" cy="950572"/>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41CF2A43-AC94-01A6-3CBA-2E1DDA1299B5}"/>
              </a:ext>
            </a:extLst>
          </p:cNvPr>
          <p:cNvGrpSpPr/>
          <p:nvPr/>
        </p:nvGrpSpPr>
        <p:grpSpPr>
          <a:xfrm>
            <a:off x="7084303" y="4913126"/>
            <a:ext cx="3589188" cy="468708"/>
            <a:chOff x="7084303" y="4913126"/>
            <a:chExt cx="3589188" cy="468708"/>
          </a:xfrm>
        </p:grpSpPr>
        <p:sp>
          <p:nvSpPr>
            <p:cNvPr id="7" name="TextBox 6">
              <a:extLst>
                <a:ext uri="{FF2B5EF4-FFF2-40B4-BE49-F238E27FC236}">
                  <a16:creationId xmlns:a16="http://schemas.microsoft.com/office/drawing/2014/main" id="{6C8609E6-81B0-5CB6-DB17-9741474A0D79}"/>
                </a:ext>
              </a:extLst>
            </p:cNvPr>
            <p:cNvSpPr txBox="1"/>
            <p:nvPr/>
          </p:nvSpPr>
          <p:spPr>
            <a:xfrm>
              <a:off x="8849734" y="4913126"/>
              <a:ext cx="1823757"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2-fold increase in OC</a:t>
              </a:r>
              <a:endParaRPr lang="en-GB" sz="1400" b="1" dirty="0">
                <a:solidFill>
                  <a:schemeClr val="bg1"/>
                </a:solidFill>
                <a:effectLst>
                  <a:outerShdw blurRad="38100" dist="38100" dir="2700000" algn="tl">
                    <a:srgbClr val="000000">
                      <a:alpha val="43137"/>
                    </a:srgbClr>
                  </a:outerShdw>
                </a:effectLst>
              </a:endParaRPr>
            </a:p>
          </p:txBody>
        </p:sp>
        <p:cxnSp>
          <p:nvCxnSpPr>
            <p:cNvPr id="18" name="Straight Connector 17">
              <a:extLst>
                <a:ext uri="{FF2B5EF4-FFF2-40B4-BE49-F238E27FC236}">
                  <a16:creationId xmlns:a16="http://schemas.microsoft.com/office/drawing/2014/main" id="{FD490D84-55B9-9D07-E19F-D86196302F1B}"/>
                </a:ext>
              </a:extLst>
            </p:cNvPr>
            <p:cNvCxnSpPr>
              <a:cxnSpLocks/>
              <a:stCxn id="12" idx="3"/>
              <a:endCxn id="7" idx="1"/>
            </p:cNvCxnSpPr>
            <p:nvPr/>
          </p:nvCxnSpPr>
          <p:spPr>
            <a:xfrm flipV="1">
              <a:off x="7084303" y="5067015"/>
              <a:ext cx="1765431" cy="31481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45C1621F-5551-60D5-6E1F-C63CC9530D0A}"/>
              </a:ext>
            </a:extLst>
          </p:cNvPr>
          <p:cNvGrpSpPr/>
          <p:nvPr/>
        </p:nvGrpSpPr>
        <p:grpSpPr>
          <a:xfrm>
            <a:off x="4448639" y="1999129"/>
            <a:ext cx="7112933" cy="251012"/>
            <a:chOff x="4448639" y="1999129"/>
            <a:chExt cx="7112933" cy="251012"/>
          </a:xfrm>
        </p:grpSpPr>
        <p:sp>
          <p:nvSpPr>
            <p:cNvPr id="28" name="Rectangle: Rounded Corners 27">
              <a:extLst>
                <a:ext uri="{FF2B5EF4-FFF2-40B4-BE49-F238E27FC236}">
                  <a16:creationId xmlns:a16="http://schemas.microsoft.com/office/drawing/2014/main" id="{17D26F1B-1D3F-AFD6-CB7C-64570F8160C8}"/>
                </a:ext>
              </a:extLst>
            </p:cNvPr>
            <p:cNvSpPr/>
            <p:nvPr/>
          </p:nvSpPr>
          <p:spPr>
            <a:xfrm>
              <a:off x="4448639" y="1999129"/>
              <a:ext cx="2164416"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D5F4B880-60E2-4A08-B4F6-A6A96BC03CCF}"/>
                </a:ext>
              </a:extLst>
            </p:cNvPr>
            <p:cNvSpPr/>
            <p:nvPr/>
          </p:nvSpPr>
          <p:spPr>
            <a:xfrm>
              <a:off x="9397156" y="1999129"/>
              <a:ext cx="2164416"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 name="Group 10">
            <a:extLst>
              <a:ext uri="{FF2B5EF4-FFF2-40B4-BE49-F238E27FC236}">
                <a16:creationId xmlns:a16="http://schemas.microsoft.com/office/drawing/2014/main" id="{F5981A5F-EF57-3F60-6CBF-C45687EF3CB6}"/>
              </a:ext>
            </a:extLst>
          </p:cNvPr>
          <p:cNvGrpSpPr/>
          <p:nvPr/>
        </p:nvGrpSpPr>
        <p:grpSpPr>
          <a:xfrm>
            <a:off x="4448638" y="2859857"/>
            <a:ext cx="7144518" cy="251012"/>
            <a:chOff x="4448638" y="2859857"/>
            <a:chExt cx="7144518" cy="251012"/>
          </a:xfrm>
        </p:grpSpPr>
        <p:sp>
          <p:nvSpPr>
            <p:cNvPr id="33" name="Rectangle: Rounded Corners 32">
              <a:extLst>
                <a:ext uri="{FF2B5EF4-FFF2-40B4-BE49-F238E27FC236}">
                  <a16:creationId xmlns:a16="http://schemas.microsoft.com/office/drawing/2014/main" id="{6C718BFD-93CB-C0AA-E9AC-A20881C7D064}"/>
                </a:ext>
              </a:extLst>
            </p:cNvPr>
            <p:cNvSpPr/>
            <p:nvPr/>
          </p:nvSpPr>
          <p:spPr>
            <a:xfrm>
              <a:off x="4448638" y="2859857"/>
              <a:ext cx="2196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06EECF58-6E56-97C9-8E4E-B0AA4EC510C3}"/>
                </a:ext>
              </a:extLst>
            </p:cNvPr>
            <p:cNvSpPr/>
            <p:nvPr/>
          </p:nvSpPr>
          <p:spPr>
            <a:xfrm>
              <a:off x="9397156" y="2859857"/>
              <a:ext cx="2196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7FA1CE23-11D8-2490-E94B-B9765FED798B}"/>
              </a:ext>
            </a:extLst>
          </p:cNvPr>
          <p:cNvGrpSpPr/>
          <p:nvPr/>
        </p:nvGrpSpPr>
        <p:grpSpPr>
          <a:xfrm>
            <a:off x="7084303" y="4431262"/>
            <a:ext cx="4226802" cy="2048916"/>
            <a:chOff x="7084303" y="4431262"/>
            <a:chExt cx="4226802" cy="2048916"/>
          </a:xfrm>
        </p:grpSpPr>
        <p:sp>
          <p:nvSpPr>
            <p:cNvPr id="8" name="TextBox 7">
              <a:extLst>
                <a:ext uri="{FF2B5EF4-FFF2-40B4-BE49-F238E27FC236}">
                  <a16:creationId xmlns:a16="http://schemas.microsoft.com/office/drawing/2014/main" id="{13A6C1A1-3FA7-CFFB-BB2D-E784E9FE806F}"/>
                </a:ext>
              </a:extLst>
            </p:cNvPr>
            <p:cNvSpPr txBox="1"/>
            <p:nvPr/>
          </p:nvSpPr>
          <p:spPr>
            <a:xfrm>
              <a:off x="9033883" y="6172401"/>
              <a:ext cx="1546812"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Addition of CaCO</a:t>
              </a:r>
              <a:r>
                <a:rPr lang="en-GB" sz="1400" b="1" baseline="-25000"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3</a:t>
              </a:r>
              <a:endParaRPr lang="en-GB" sz="1400" b="1" baseline="-25000" dirty="0">
                <a:solidFill>
                  <a:schemeClr val="bg1"/>
                </a:solidFill>
                <a:effectLst>
                  <a:outerShdw blurRad="38100" dist="38100" dir="2700000" algn="tl">
                    <a:srgbClr val="000000">
                      <a:alpha val="43137"/>
                    </a:srgbClr>
                  </a:outerShdw>
                </a:effectLst>
              </a:endParaRPr>
            </a:p>
          </p:txBody>
        </p:sp>
        <p:cxnSp>
          <p:nvCxnSpPr>
            <p:cNvPr id="21" name="Straight Connector 20">
              <a:extLst>
                <a:ext uri="{FF2B5EF4-FFF2-40B4-BE49-F238E27FC236}">
                  <a16:creationId xmlns:a16="http://schemas.microsoft.com/office/drawing/2014/main" id="{AD7AFE44-7BB2-23A7-08AD-9CFBCE72366F}"/>
                </a:ext>
              </a:extLst>
            </p:cNvPr>
            <p:cNvCxnSpPr>
              <a:cxnSpLocks/>
              <a:stCxn id="12" idx="3"/>
              <a:endCxn id="8" idx="1"/>
            </p:cNvCxnSpPr>
            <p:nvPr/>
          </p:nvCxnSpPr>
          <p:spPr>
            <a:xfrm>
              <a:off x="7084303" y="5381834"/>
              <a:ext cx="1949580" cy="944456"/>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Connector: Curved 39">
              <a:extLst>
                <a:ext uri="{FF2B5EF4-FFF2-40B4-BE49-F238E27FC236}">
                  <a16:creationId xmlns:a16="http://schemas.microsoft.com/office/drawing/2014/main" id="{118D097A-2CC9-7A21-C76B-F19DBA72F49B}"/>
                </a:ext>
              </a:extLst>
            </p:cNvPr>
            <p:cNvCxnSpPr>
              <a:cxnSpLocks/>
              <a:stCxn id="8" idx="3"/>
              <a:endCxn id="5" idx="3"/>
            </p:cNvCxnSpPr>
            <p:nvPr/>
          </p:nvCxnSpPr>
          <p:spPr>
            <a:xfrm flipV="1">
              <a:off x="10580695" y="4431262"/>
              <a:ext cx="730410" cy="1895028"/>
            </a:xfrm>
            <a:prstGeom prst="curvedConnector3">
              <a:avLst>
                <a:gd name="adj1" fmla="val 163208"/>
              </a:avLst>
            </a:prstGeom>
            <a:ln w="19050">
              <a:solidFill>
                <a:srgbClr val="FF0000"/>
              </a:solidFill>
              <a:prstDash val="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AED3D230-BC6A-EE84-B9D6-598421E17E18}"/>
              </a:ext>
            </a:extLst>
          </p:cNvPr>
          <p:cNvGrpSpPr/>
          <p:nvPr/>
        </p:nvGrpSpPr>
        <p:grpSpPr>
          <a:xfrm>
            <a:off x="4448639" y="3280138"/>
            <a:ext cx="7144517" cy="251484"/>
            <a:chOff x="4448639" y="3280138"/>
            <a:chExt cx="7144517" cy="251484"/>
          </a:xfrm>
        </p:grpSpPr>
        <p:sp>
          <p:nvSpPr>
            <p:cNvPr id="51" name="Rectangle: Rounded Corners 50">
              <a:extLst>
                <a:ext uri="{FF2B5EF4-FFF2-40B4-BE49-F238E27FC236}">
                  <a16:creationId xmlns:a16="http://schemas.microsoft.com/office/drawing/2014/main" id="{559F53C7-80FE-1017-2A11-0D87E2F53463}"/>
                </a:ext>
              </a:extLst>
            </p:cNvPr>
            <p:cNvSpPr/>
            <p:nvPr/>
          </p:nvSpPr>
          <p:spPr>
            <a:xfrm>
              <a:off x="4448639" y="3280610"/>
              <a:ext cx="2196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Rounded Corners 51">
              <a:extLst>
                <a:ext uri="{FF2B5EF4-FFF2-40B4-BE49-F238E27FC236}">
                  <a16:creationId xmlns:a16="http://schemas.microsoft.com/office/drawing/2014/main" id="{A024A05C-1BFC-054D-0F9D-A2D47F30C705}"/>
                </a:ext>
              </a:extLst>
            </p:cNvPr>
            <p:cNvSpPr/>
            <p:nvPr/>
          </p:nvSpPr>
          <p:spPr>
            <a:xfrm>
              <a:off x="9397156" y="3280138"/>
              <a:ext cx="2196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C35518DB-81B4-534F-A7E8-7EBB4894273B}"/>
              </a:ext>
            </a:extLst>
          </p:cNvPr>
          <p:cNvGrpSpPr/>
          <p:nvPr/>
        </p:nvGrpSpPr>
        <p:grpSpPr>
          <a:xfrm>
            <a:off x="4454706" y="3699329"/>
            <a:ext cx="7210450" cy="252102"/>
            <a:chOff x="4454706" y="3699329"/>
            <a:chExt cx="7210450" cy="252102"/>
          </a:xfrm>
        </p:grpSpPr>
        <p:sp>
          <p:nvSpPr>
            <p:cNvPr id="53" name="Rectangle: Rounded Corners 52">
              <a:extLst>
                <a:ext uri="{FF2B5EF4-FFF2-40B4-BE49-F238E27FC236}">
                  <a16:creationId xmlns:a16="http://schemas.microsoft.com/office/drawing/2014/main" id="{18685EE7-C1E8-33A8-DE64-3F115B8878AB}"/>
                </a:ext>
              </a:extLst>
            </p:cNvPr>
            <p:cNvSpPr/>
            <p:nvPr/>
          </p:nvSpPr>
          <p:spPr>
            <a:xfrm>
              <a:off x="4454706" y="3699329"/>
              <a:ext cx="2268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Rounded Corners 53">
              <a:extLst>
                <a:ext uri="{FF2B5EF4-FFF2-40B4-BE49-F238E27FC236}">
                  <a16:creationId xmlns:a16="http://schemas.microsoft.com/office/drawing/2014/main" id="{B1ADCF09-9897-1622-FF33-A27CF6444DD3}"/>
                </a:ext>
              </a:extLst>
            </p:cNvPr>
            <p:cNvSpPr/>
            <p:nvPr/>
          </p:nvSpPr>
          <p:spPr>
            <a:xfrm>
              <a:off x="9397156" y="3700419"/>
              <a:ext cx="2268000" cy="251012"/>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TextBox 72">
            <a:extLst>
              <a:ext uri="{FF2B5EF4-FFF2-40B4-BE49-F238E27FC236}">
                <a16:creationId xmlns:a16="http://schemas.microsoft.com/office/drawing/2014/main" id="{DC4BC75A-1AC7-D2EF-53FF-2CBCF91F8734}"/>
              </a:ext>
            </a:extLst>
          </p:cNvPr>
          <p:cNvSpPr txBox="1"/>
          <p:nvPr/>
        </p:nvSpPr>
        <p:spPr>
          <a:xfrm>
            <a:off x="604560" y="4277374"/>
            <a:ext cx="1038777" cy="307777"/>
          </a:xfrm>
          <a:prstGeom prst="rect">
            <a:avLst/>
          </a:prstGeom>
          <a:solidFill>
            <a:srgbClr val="007BEA"/>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Technosols</a:t>
            </a:r>
            <a:endParaRPr lang="en-GB" sz="1400" b="1" dirty="0">
              <a:solidFill>
                <a:schemeClr val="bg1"/>
              </a:solidFill>
              <a:effectLst>
                <a:outerShdw blurRad="38100" dist="38100" dir="2700000" algn="tl">
                  <a:srgbClr val="000000">
                    <a:alpha val="43137"/>
                  </a:srgbClr>
                </a:outerShdw>
              </a:effectLst>
            </a:endParaRPr>
          </a:p>
        </p:txBody>
      </p:sp>
      <p:sp>
        <p:nvSpPr>
          <p:cNvPr id="75" name="TextBox 74">
            <a:extLst>
              <a:ext uri="{FF2B5EF4-FFF2-40B4-BE49-F238E27FC236}">
                <a16:creationId xmlns:a16="http://schemas.microsoft.com/office/drawing/2014/main" id="{27E441B2-3ED1-EE80-30F7-4B01518E33A8}"/>
              </a:ext>
            </a:extLst>
          </p:cNvPr>
          <p:cNvSpPr txBox="1"/>
          <p:nvPr/>
        </p:nvSpPr>
        <p:spPr>
          <a:xfrm>
            <a:off x="433063" y="4716529"/>
            <a:ext cx="4015576" cy="1415772"/>
          </a:xfrm>
          <a:prstGeom prst="rect">
            <a:avLst/>
          </a:prstGeom>
          <a:noFill/>
        </p:spPr>
        <p:txBody>
          <a:bodyPr wrap="square" numCol="1" rtlCol="0">
            <a:spAutoFit/>
          </a:bodyPr>
          <a:lstStyle/>
          <a:p>
            <a:pPr marL="452438" indent="-285750" algn="just">
              <a:spcAft>
                <a:spcPts val="1200"/>
              </a:spcAft>
              <a:buClr>
                <a:schemeClr val="accent1"/>
              </a:buClr>
              <a:buFont typeface="Wingdings" panose="05000000000000000000" pitchFamily="2" charset="2"/>
              <a:buChar char="q"/>
            </a:pPr>
            <a:r>
              <a:rPr lang="en-GB" sz="1400" b="1" dirty="0">
                <a:latin typeface="PT Sans" panose="020B0503020203020204" pitchFamily="34" charset="0"/>
              </a:rPr>
              <a:t>Neutral pH</a:t>
            </a:r>
          </a:p>
          <a:p>
            <a:pPr marL="452438" indent="-285750" algn="just">
              <a:spcAft>
                <a:spcPts val="1200"/>
              </a:spcAft>
              <a:buClr>
                <a:schemeClr val="accent1"/>
              </a:buClr>
              <a:buFont typeface="Wingdings" panose="05000000000000000000" pitchFamily="2" charset="2"/>
              <a:buChar char="q"/>
            </a:pPr>
            <a:r>
              <a:rPr lang="en-GB" sz="1400" b="1" dirty="0">
                <a:latin typeface="PT Sans" panose="020B0503020203020204" pitchFamily="34" charset="0"/>
              </a:rPr>
              <a:t>High OC content </a:t>
            </a:r>
            <a:r>
              <a:rPr lang="en-GB" sz="1400" dirty="0">
                <a:latin typeface="PT Sans" panose="020B0503020203020204" pitchFamily="34" charset="0"/>
              </a:rPr>
              <a:t>(T4 ~ 2.7%, T6 ~ 2.3%)</a:t>
            </a:r>
          </a:p>
          <a:p>
            <a:pPr marL="452438" indent="-285750" algn="just">
              <a:spcAft>
                <a:spcPts val="1200"/>
              </a:spcAft>
              <a:buClr>
                <a:schemeClr val="accent1"/>
              </a:buClr>
              <a:buFont typeface="Wingdings" panose="05000000000000000000" pitchFamily="2" charset="2"/>
              <a:buChar char="q"/>
            </a:pPr>
            <a:r>
              <a:rPr lang="en-GB" sz="1400" b="1" dirty="0">
                <a:latin typeface="PT Sans" panose="020B0503020203020204" pitchFamily="34" charset="0"/>
              </a:rPr>
              <a:t>High CaCO</a:t>
            </a:r>
            <a:r>
              <a:rPr lang="en-GB" sz="1400" b="1" baseline="-25000" dirty="0">
                <a:latin typeface="PT Sans" panose="020B0503020203020204" pitchFamily="34" charset="0"/>
              </a:rPr>
              <a:t>3</a:t>
            </a:r>
            <a:r>
              <a:rPr lang="en-GB" sz="1400" b="1" dirty="0">
                <a:latin typeface="PT Sans" panose="020B0503020203020204" pitchFamily="34" charset="0"/>
              </a:rPr>
              <a:t> content </a:t>
            </a:r>
            <a:r>
              <a:rPr lang="en-GB" sz="1400" dirty="0">
                <a:latin typeface="PT Sans" panose="020B0503020203020204" pitchFamily="34" charset="0"/>
              </a:rPr>
              <a:t>(&gt; 20%)</a:t>
            </a:r>
          </a:p>
          <a:p>
            <a:pPr marL="452438" indent="-285750" algn="just">
              <a:spcAft>
                <a:spcPts val="1200"/>
              </a:spcAft>
              <a:buClr>
                <a:schemeClr val="accent1"/>
              </a:buClr>
              <a:buFont typeface="Wingdings" panose="05000000000000000000" pitchFamily="2" charset="2"/>
              <a:buChar char="q"/>
            </a:pPr>
            <a:r>
              <a:rPr lang="en-GB" sz="1400" b="1" dirty="0">
                <a:latin typeface="PT Sans" panose="020B0503020203020204" pitchFamily="34" charset="0"/>
              </a:rPr>
              <a:t>Medium CEC </a:t>
            </a:r>
          </a:p>
        </p:txBody>
      </p:sp>
    </p:spTree>
    <p:extLst>
      <p:ext uri="{BB962C8B-B14F-4D97-AF65-F5344CB8AC3E}">
        <p14:creationId xmlns:p14="http://schemas.microsoft.com/office/powerpoint/2010/main" val="4052777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3" grpId="0" animBg="1"/>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2144168587"/>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Table 1">
            <a:extLst>
              <a:ext uri="{FF2B5EF4-FFF2-40B4-BE49-F238E27FC236}">
                <a16:creationId xmlns:a16="http://schemas.microsoft.com/office/drawing/2014/main" id="{4ED3E139-3DF1-4AF1-60AC-5604825E6E15}"/>
              </a:ext>
            </a:extLst>
          </p:cNvPr>
          <p:cNvGraphicFramePr>
            <a:graphicFrameLocks noGrp="1"/>
          </p:cNvGraphicFramePr>
          <p:nvPr>
            <p:extLst>
              <p:ext uri="{D42A27DB-BD31-4B8C-83A1-F6EECF244321}">
                <p14:modId xmlns:p14="http://schemas.microsoft.com/office/powerpoint/2010/main" val="2202652641"/>
              </p:ext>
            </p:extLst>
          </p:nvPr>
        </p:nvGraphicFramePr>
        <p:xfrm>
          <a:off x="333376" y="1042921"/>
          <a:ext cx="10481111" cy="3888000"/>
        </p:xfrm>
        <a:graphic>
          <a:graphicData uri="http://schemas.openxmlformats.org/drawingml/2006/table">
            <a:tbl>
              <a:tblPr bandRow="1">
                <a:effectLst>
                  <a:outerShdw blurRad="50800" dist="38100" dir="2700000" algn="tl" rotWithShape="0">
                    <a:prstClr val="black">
                      <a:alpha val="40000"/>
                    </a:prstClr>
                  </a:outerShdw>
                </a:effectLst>
                <a:tableStyleId>{2D5ABB26-0587-4C30-8999-92F81FD0307C}</a:tableStyleId>
              </a:tblPr>
              <a:tblGrid>
                <a:gridCol w="71519">
                  <a:extLst>
                    <a:ext uri="{9D8B030D-6E8A-4147-A177-3AD203B41FA5}">
                      <a16:colId xmlns:a16="http://schemas.microsoft.com/office/drawing/2014/main" val="2983251662"/>
                    </a:ext>
                  </a:extLst>
                </a:gridCol>
                <a:gridCol w="540000">
                  <a:extLst>
                    <a:ext uri="{9D8B030D-6E8A-4147-A177-3AD203B41FA5}">
                      <a16:colId xmlns:a16="http://schemas.microsoft.com/office/drawing/2014/main" val="1570667060"/>
                    </a:ext>
                  </a:extLst>
                </a:gridCol>
                <a:gridCol w="71519">
                  <a:extLst>
                    <a:ext uri="{9D8B030D-6E8A-4147-A177-3AD203B41FA5}">
                      <a16:colId xmlns:a16="http://schemas.microsoft.com/office/drawing/2014/main" val="274536632"/>
                    </a:ext>
                  </a:extLst>
                </a:gridCol>
                <a:gridCol w="1108541">
                  <a:extLst>
                    <a:ext uri="{9D8B030D-6E8A-4147-A177-3AD203B41FA5}">
                      <a16:colId xmlns:a16="http://schemas.microsoft.com/office/drawing/2014/main" val="1278726264"/>
                    </a:ext>
                  </a:extLst>
                </a:gridCol>
                <a:gridCol w="1180060">
                  <a:extLst>
                    <a:ext uri="{9D8B030D-6E8A-4147-A177-3AD203B41FA5}">
                      <a16:colId xmlns:a16="http://schemas.microsoft.com/office/drawing/2014/main" val="728803956"/>
                    </a:ext>
                  </a:extLst>
                </a:gridCol>
                <a:gridCol w="71519">
                  <a:extLst>
                    <a:ext uri="{9D8B030D-6E8A-4147-A177-3AD203B41FA5}">
                      <a16:colId xmlns:a16="http://schemas.microsoft.com/office/drawing/2014/main" val="2733589322"/>
                    </a:ext>
                  </a:extLst>
                </a:gridCol>
                <a:gridCol w="1180060">
                  <a:extLst>
                    <a:ext uri="{9D8B030D-6E8A-4147-A177-3AD203B41FA5}">
                      <a16:colId xmlns:a16="http://schemas.microsoft.com/office/drawing/2014/main" val="3016811212"/>
                    </a:ext>
                  </a:extLst>
                </a:gridCol>
                <a:gridCol w="1180060">
                  <a:extLst>
                    <a:ext uri="{9D8B030D-6E8A-4147-A177-3AD203B41FA5}">
                      <a16:colId xmlns:a16="http://schemas.microsoft.com/office/drawing/2014/main" val="285161919"/>
                    </a:ext>
                  </a:extLst>
                </a:gridCol>
                <a:gridCol w="71519">
                  <a:extLst>
                    <a:ext uri="{9D8B030D-6E8A-4147-A177-3AD203B41FA5}">
                      <a16:colId xmlns:a16="http://schemas.microsoft.com/office/drawing/2014/main" val="532766755"/>
                    </a:ext>
                  </a:extLst>
                </a:gridCol>
                <a:gridCol w="1180060">
                  <a:extLst>
                    <a:ext uri="{9D8B030D-6E8A-4147-A177-3AD203B41FA5}">
                      <a16:colId xmlns:a16="http://schemas.microsoft.com/office/drawing/2014/main" val="1440588611"/>
                    </a:ext>
                  </a:extLst>
                </a:gridCol>
                <a:gridCol w="1180060">
                  <a:extLst>
                    <a:ext uri="{9D8B030D-6E8A-4147-A177-3AD203B41FA5}">
                      <a16:colId xmlns:a16="http://schemas.microsoft.com/office/drawing/2014/main" val="1944985311"/>
                    </a:ext>
                  </a:extLst>
                </a:gridCol>
                <a:gridCol w="71519">
                  <a:extLst>
                    <a:ext uri="{9D8B030D-6E8A-4147-A177-3AD203B41FA5}">
                      <a16:colId xmlns:a16="http://schemas.microsoft.com/office/drawing/2014/main" val="4200837746"/>
                    </a:ext>
                  </a:extLst>
                </a:gridCol>
                <a:gridCol w="1251578">
                  <a:extLst>
                    <a:ext uri="{9D8B030D-6E8A-4147-A177-3AD203B41FA5}">
                      <a16:colId xmlns:a16="http://schemas.microsoft.com/office/drawing/2014/main" val="3273114837"/>
                    </a:ext>
                  </a:extLst>
                </a:gridCol>
                <a:gridCol w="1251578">
                  <a:extLst>
                    <a:ext uri="{9D8B030D-6E8A-4147-A177-3AD203B41FA5}">
                      <a16:colId xmlns:a16="http://schemas.microsoft.com/office/drawing/2014/main" val="2412074685"/>
                    </a:ext>
                  </a:extLst>
                </a:gridCol>
                <a:gridCol w="71519">
                  <a:extLst>
                    <a:ext uri="{9D8B030D-6E8A-4147-A177-3AD203B41FA5}">
                      <a16:colId xmlns:a16="http://schemas.microsoft.com/office/drawing/2014/main" val="640418056"/>
                    </a:ext>
                  </a:extLst>
                </a:gridCol>
              </a:tblGrid>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rPr>
                        <a:t> </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T4</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T4-PS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T6</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T6-PS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200" b="0" dirty="0">
                        <a:solidFill>
                          <a:srgbClr val="0070C0"/>
                        </a:solidFill>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24784213"/>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050" b="0" dirty="0">
                          <a:effectLst/>
                          <a:latin typeface="PT Sans" panose="020B0503020203020204" pitchFamily="34" charset="0"/>
                        </a:rPr>
                        <a:t>mg kg</a:t>
                      </a:r>
                      <a:r>
                        <a:rPr lang="en-GB" sz="1050" b="0" baseline="30000" dirty="0">
                          <a:effectLst/>
                          <a:latin typeface="PT Sans" panose="020B0503020203020204" pitchFamily="34" charset="0"/>
                        </a:rPr>
                        <a:t>-1</a:t>
                      </a:r>
                      <a:endParaRPr lang="en-GB" sz="1050" b="0" baseline="30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solidFill>
                          <a:schemeClr val="accent4"/>
                        </a:solidFill>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06453823"/>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As</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215.17 ± 7.71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213.05 ± 22.95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274.11 ± 19.89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275.17 ± 33.92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187.01 ± 8.26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193.94 ± 7.95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288.70 ± 27.44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229.56 ± 14.68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88803297"/>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Cd</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&lt; LOD</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42646220"/>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Cu</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95.29 ± 5.37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93.73 ± 3.30</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81.46 ± 1.53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93.32 ± 7.78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75.06 ± 3.51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86.73 ± 3.37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84.90 ± 9.43</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84.38 ± 1.18</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6844521"/>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Ni</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31.33 ± 3.82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30.78 ± 3.08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35.75 ± 0.60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45.01 ± 3.78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30.24 ± 4.30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38.77 ± 2.98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35.96 ± 3.14</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37.86 ± 2.95</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14108615"/>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Pb</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477.69 ± 9.06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458.31 ± 41.95</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548.85 ± 17.31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553.24 ± 60.70</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422.93 ± 33.44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426.48 ± 31.60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553.59 ± 77.81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509.34 ± 24.68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13569466"/>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Sb</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20.61 ± 2.78</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24.75 ± 6.41</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24.87 ± 3.98</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37.49 ± 7.35</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16.26 ± 1.54 a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A</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22.71 ± 4.12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22.79 ± 4.79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27.01 ± 9.21</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72893719"/>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Zn</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T</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168.11 ± 16.77</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165.02 ± 9.73</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144.86 ± 26.26</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165.25 ± 37.83</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156.89 ± 12.88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180.72 ± 14.28</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128.95 ± 27.04 </a:t>
                      </a:r>
                      <a:r>
                        <a:rPr lang="en-GB" sz="115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165.99 ± 22.83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18313228"/>
                  </a:ext>
                </a:extLst>
              </a:tr>
            </a:tbl>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5" y="565403"/>
            <a:ext cx="3520800"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TOTAL CONCENTRATIONS OF METAL(LOID)S</a:t>
            </a:r>
          </a:p>
        </p:txBody>
      </p:sp>
      <p:graphicFrame>
        <p:nvGraphicFramePr>
          <p:cNvPr id="7" name="Table 6">
            <a:extLst>
              <a:ext uri="{FF2B5EF4-FFF2-40B4-BE49-F238E27FC236}">
                <a16:creationId xmlns:a16="http://schemas.microsoft.com/office/drawing/2014/main" id="{24F629B0-0C86-9FCC-1363-67B25BFE895F}"/>
              </a:ext>
            </a:extLst>
          </p:cNvPr>
          <p:cNvGraphicFramePr>
            <a:graphicFrameLocks noGrp="1"/>
          </p:cNvGraphicFramePr>
          <p:nvPr>
            <p:extLst>
              <p:ext uri="{D42A27DB-BD31-4B8C-83A1-F6EECF244321}">
                <p14:modId xmlns:p14="http://schemas.microsoft.com/office/powerpoint/2010/main" val="2931642503"/>
              </p:ext>
            </p:extLst>
          </p:nvPr>
        </p:nvGraphicFramePr>
        <p:xfrm>
          <a:off x="11026741" y="1040068"/>
          <a:ext cx="747857" cy="3888000"/>
        </p:xfrm>
        <a:graphic>
          <a:graphicData uri="http://schemas.openxmlformats.org/drawingml/2006/table">
            <a:tbl>
              <a:tblPr bandRow="1">
                <a:effectLst>
                  <a:outerShdw blurRad="50800" dist="38100" dir="2700000" algn="tl" rotWithShape="0">
                    <a:prstClr val="black">
                      <a:alpha val="40000"/>
                    </a:prstClr>
                  </a:outerShdw>
                </a:effectLst>
                <a:tableStyleId>{2D5ABB26-0587-4C30-8999-92F81FD0307C}</a:tableStyleId>
              </a:tblPr>
              <a:tblGrid>
                <a:gridCol w="133046">
                  <a:extLst>
                    <a:ext uri="{9D8B030D-6E8A-4147-A177-3AD203B41FA5}">
                      <a16:colId xmlns:a16="http://schemas.microsoft.com/office/drawing/2014/main" val="2983251662"/>
                    </a:ext>
                  </a:extLst>
                </a:gridCol>
                <a:gridCol w="481461">
                  <a:extLst>
                    <a:ext uri="{9D8B030D-6E8A-4147-A177-3AD203B41FA5}">
                      <a16:colId xmlns:a16="http://schemas.microsoft.com/office/drawing/2014/main" val="3273114837"/>
                    </a:ext>
                  </a:extLst>
                </a:gridCol>
                <a:gridCol w="133350">
                  <a:extLst>
                    <a:ext uri="{9D8B030D-6E8A-4147-A177-3AD203B41FA5}">
                      <a16:colId xmlns:a16="http://schemas.microsoft.com/office/drawing/2014/main" val="640418056"/>
                    </a:ext>
                  </a:extLst>
                </a:gridCol>
              </a:tblGrid>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600" b="1" dirty="0">
                          <a:solidFill>
                            <a:srgbClr val="007BEA"/>
                          </a:solidFill>
                          <a:effectLst>
                            <a:outerShdw blurRad="38100" dist="38100" dir="2700000" algn="tl">
                              <a:srgbClr val="000000">
                                <a:alpha val="43137"/>
                              </a:srgbClr>
                            </a:outerShdw>
                          </a:effectLst>
                          <a:latin typeface="PT Sans" panose="020B0503020203020204" pitchFamily="34" charset="0"/>
                        </a:rPr>
                        <a:t>NGR</a:t>
                      </a:r>
                      <a:endParaRPr lang="en-GB" sz="1600" b="1" dirty="0">
                        <a:solidFill>
                          <a:srgbClr val="007BEA"/>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solidFill>
                          <a:srgbClr val="0070C0"/>
                        </a:solidFill>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24784213"/>
                  </a:ext>
                </a:extLst>
              </a:tr>
              <a:tr h="432000">
                <a:tc>
                  <a:txBody>
                    <a:bodyPr/>
                    <a:lstStyle/>
                    <a:p>
                      <a:pPr algn="just">
                        <a:lnSpc>
                          <a:spcPct val="107000"/>
                        </a:lnSpc>
                        <a:spcAft>
                          <a:spcPts val="800"/>
                        </a:spcAft>
                      </a:pPr>
                      <a:endParaRPr lang="en-GB" sz="80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0" marB="0" anchor="ctr">
                    <a:lnL w="1270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050" b="0" baseline="0" dirty="0">
                          <a:solidFill>
                            <a:schemeClr val="tx1"/>
                          </a:solidFill>
                          <a:effectLst/>
                          <a:latin typeface="PT Sans" panose="020B0503020203020204" pitchFamily="34" charset="0"/>
                        </a:rPr>
                        <a:t>(BOJA, 2015)</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solidFill>
                          <a:schemeClr val="accent4"/>
                        </a:solidFill>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06453823"/>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1" dirty="0">
                          <a:solidFill>
                            <a:srgbClr val="FF0000"/>
                          </a:solidFill>
                          <a:effectLst/>
                          <a:latin typeface="PT Sans" panose="020B0503020203020204" pitchFamily="34" charset="0"/>
                          <a:ea typeface="Calibri" panose="020F0502020204030204" pitchFamily="34" charset="0"/>
                          <a:cs typeface="Times New Roman" panose="02020603050405020304" pitchFamily="18" charset="0"/>
                        </a:rPr>
                        <a:t>36</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88803297"/>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ea typeface="Calibri" panose="020F0502020204030204" pitchFamily="34" charset="0"/>
                          <a:cs typeface="Times New Roman" panose="02020603050405020304" pitchFamily="18" charset="0"/>
                        </a:rPr>
                        <a:t>25</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42646220"/>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cs typeface="Times New Roman" panose="02020603050405020304" pitchFamily="18" charset="0"/>
                        </a:rPr>
                        <a:t>595</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6844521"/>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cs typeface="Times New Roman" panose="02020603050405020304" pitchFamily="18" charset="0"/>
                        </a:rPr>
                        <a:t>1530</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14108615"/>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1" dirty="0">
                          <a:solidFill>
                            <a:srgbClr val="FF0000"/>
                          </a:solidFill>
                          <a:effectLst/>
                          <a:latin typeface="PT Sans" panose="020B0503020203020204" pitchFamily="34" charset="0"/>
                          <a:cs typeface="Times New Roman" panose="02020603050405020304" pitchFamily="18" charset="0"/>
                        </a:rPr>
                        <a:t>275</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13569466"/>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solidFill>
                            <a:schemeClr val="tx1"/>
                          </a:solidFill>
                          <a:effectLst/>
                          <a:latin typeface="PT Sans" panose="020B0503020203020204" pitchFamily="34" charset="0"/>
                          <a:cs typeface="Times New Roman" panose="02020603050405020304" pitchFamily="18" charset="0"/>
                        </a:rPr>
                        <a:t>90</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72893719"/>
                  </a:ext>
                </a:extLst>
              </a:tr>
              <a:tr h="432000">
                <a:tc>
                  <a:txBody>
                    <a:bodyPr/>
                    <a:lstStyle/>
                    <a:p>
                      <a:pPr algn="just">
                        <a:lnSpc>
                          <a:spcPct val="107000"/>
                        </a:lnSpc>
                        <a:spcAft>
                          <a:spcPts val="800"/>
                        </a:spcAft>
                      </a:pPr>
                      <a:endParaRPr lang="en-GB" sz="1150" b="0" dirty="0">
                        <a:effectLst/>
                        <a:latin typeface="PT Sans" panose="020B0503020203020204" pitchFamily="34" charset="0"/>
                        <a:ea typeface="Calibri" panose="020F0502020204030204" pitchFamily="34" charset="0"/>
                        <a:cs typeface="Times New Roman" panose="02020603050405020304" pitchFamily="18" charset="0"/>
                      </a:endParaRPr>
                    </a:p>
                  </a:txBody>
                  <a:tcPr marL="18000" marR="18000" marT="17780" marB="1778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150" b="0" dirty="0">
                          <a:effectLst/>
                          <a:latin typeface="PT Sans" panose="020B0503020203020204" pitchFamily="34" charset="0"/>
                          <a:cs typeface="Times New Roman" panose="02020603050405020304" pitchFamily="18" charset="0"/>
                        </a:rPr>
                        <a:t>10000</a:t>
                      </a:r>
                    </a:p>
                  </a:txBody>
                  <a:tcPr marL="18000" marR="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18313228"/>
                  </a:ext>
                </a:extLst>
              </a:tr>
            </a:tbl>
          </a:graphicData>
        </a:graphic>
      </p:graphicFrame>
      <p:sp>
        <p:nvSpPr>
          <p:cNvPr id="5" name="TextBox 4">
            <a:extLst>
              <a:ext uri="{FF2B5EF4-FFF2-40B4-BE49-F238E27FC236}">
                <a16:creationId xmlns:a16="http://schemas.microsoft.com/office/drawing/2014/main" id="{19759D6E-BBD6-1FBF-26E3-894A5CC6E55D}"/>
              </a:ext>
            </a:extLst>
          </p:cNvPr>
          <p:cNvSpPr txBox="1"/>
          <p:nvPr/>
        </p:nvSpPr>
        <p:spPr>
          <a:xfrm>
            <a:off x="333375" y="5100662"/>
            <a:ext cx="5067300" cy="307777"/>
          </a:xfrm>
          <a:prstGeom prst="rect">
            <a:avLst/>
          </a:prstGeom>
          <a:solidFill>
            <a:srgbClr val="007BEA"/>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High total concentrations of potentially harmful elements (PHE)</a:t>
            </a:r>
            <a:endParaRPr lang="en-GB" sz="1400" b="1" dirty="0">
              <a:solidFill>
                <a:schemeClr val="bg1"/>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D845C923-B657-08E1-5D38-99FBDDB8A777}"/>
              </a:ext>
            </a:extLst>
          </p:cNvPr>
          <p:cNvSpPr txBox="1"/>
          <p:nvPr/>
        </p:nvSpPr>
        <p:spPr>
          <a:xfrm>
            <a:off x="2276474" y="5591141"/>
            <a:ext cx="3271839" cy="307777"/>
          </a:xfrm>
          <a:prstGeom prst="rect">
            <a:avLst/>
          </a:prstGeom>
          <a:noFill/>
          <a:ln>
            <a:noFill/>
          </a:ln>
          <a:effectLst/>
        </p:spPr>
        <p:txBody>
          <a:bodyPr wrap="square">
            <a:spAutoFit/>
          </a:bodyPr>
          <a:lstStyle/>
          <a:p>
            <a:pPr algn="ctr"/>
            <a:r>
              <a:rPr lang="en-GB" sz="1400" dirty="0">
                <a:latin typeface="PT Sans" panose="020B0503020203020204" pitchFamily="34" charset="0"/>
                <a:cs typeface="Times New Roman" panose="02020603050405020304" pitchFamily="18" charset="0"/>
              </a:rPr>
              <a:t>... both in polluted soil and Technosols </a:t>
            </a:r>
            <a:endParaRPr lang="en-GB" sz="1400" dirty="0"/>
          </a:p>
        </p:txBody>
      </p:sp>
      <p:sp>
        <p:nvSpPr>
          <p:cNvPr id="9" name="TextBox 8">
            <a:extLst>
              <a:ext uri="{FF2B5EF4-FFF2-40B4-BE49-F238E27FC236}">
                <a16:creationId xmlns:a16="http://schemas.microsoft.com/office/drawing/2014/main" id="{2CE25476-E319-F7BC-1AE0-6835036B7E25}"/>
              </a:ext>
            </a:extLst>
          </p:cNvPr>
          <p:cNvSpPr txBox="1"/>
          <p:nvPr/>
        </p:nvSpPr>
        <p:spPr>
          <a:xfrm>
            <a:off x="2676525" y="6098468"/>
            <a:ext cx="2724150"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Potentially polluted by As and Pb</a:t>
            </a:r>
            <a:endParaRPr lang="en-GB" sz="1400" b="1" dirty="0">
              <a:solidFill>
                <a:schemeClr val="bg1"/>
              </a:solidFill>
              <a:effectLst>
                <a:outerShdw blurRad="38100" dist="38100" dir="2700000" algn="tl">
                  <a:srgbClr val="000000">
                    <a:alpha val="43137"/>
                  </a:srgbClr>
                </a:outerShdw>
              </a:effectLst>
            </a:endParaRPr>
          </a:p>
        </p:txBody>
      </p:sp>
      <p:graphicFrame>
        <p:nvGraphicFramePr>
          <p:cNvPr id="13" name="Table 92">
            <a:extLst>
              <a:ext uri="{FF2B5EF4-FFF2-40B4-BE49-F238E27FC236}">
                <a16:creationId xmlns:a16="http://schemas.microsoft.com/office/drawing/2014/main" id="{3FA9E963-EE72-465B-55C0-682B52997AF2}"/>
              </a:ext>
            </a:extLst>
          </p:cNvPr>
          <p:cNvGraphicFramePr>
            <a:graphicFrameLocks noGrp="1"/>
          </p:cNvGraphicFramePr>
          <p:nvPr>
            <p:extLst>
              <p:ext uri="{D42A27DB-BD31-4B8C-83A1-F6EECF244321}">
                <p14:modId xmlns:p14="http://schemas.microsoft.com/office/powerpoint/2010/main" val="376512300"/>
              </p:ext>
            </p:extLst>
          </p:nvPr>
        </p:nvGraphicFramePr>
        <p:xfrm>
          <a:off x="6115047" y="5190429"/>
          <a:ext cx="5667378" cy="1109199"/>
        </p:xfrm>
        <a:graphic>
          <a:graphicData uri="http://schemas.openxmlformats.org/drawingml/2006/table">
            <a:tbl>
              <a:tblPr firstRow="1" bandRow="1">
                <a:tableStyleId>{5940675A-B579-460E-94D1-54222C63F5DA}</a:tableStyleId>
              </a:tblPr>
              <a:tblGrid>
                <a:gridCol w="944563">
                  <a:extLst>
                    <a:ext uri="{9D8B030D-6E8A-4147-A177-3AD203B41FA5}">
                      <a16:colId xmlns:a16="http://schemas.microsoft.com/office/drawing/2014/main" val="2581625753"/>
                    </a:ext>
                  </a:extLst>
                </a:gridCol>
                <a:gridCol w="944563">
                  <a:extLst>
                    <a:ext uri="{9D8B030D-6E8A-4147-A177-3AD203B41FA5}">
                      <a16:colId xmlns:a16="http://schemas.microsoft.com/office/drawing/2014/main" val="3696043458"/>
                    </a:ext>
                  </a:extLst>
                </a:gridCol>
                <a:gridCol w="944563">
                  <a:extLst>
                    <a:ext uri="{9D8B030D-6E8A-4147-A177-3AD203B41FA5}">
                      <a16:colId xmlns:a16="http://schemas.microsoft.com/office/drawing/2014/main" val="3199788419"/>
                    </a:ext>
                  </a:extLst>
                </a:gridCol>
                <a:gridCol w="944563">
                  <a:extLst>
                    <a:ext uri="{9D8B030D-6E8A-4147-A177-3AD203B41FA5}">
                      <a16:colId xmlns:a16="http://schemas.microsoft.com/office/drawing/2014/main" val="3600854372"/>
                    </a:ext>
                  </a:extLst>
                </a:gridCol>
                <a:gridCol w="944563">
                  <a:extLst>
                    <a:ext uri="{9D8B030D-6E8A-4147-A177-3AD203B41FA5}">
                      <a16:colId xmlns:a16="http://schemas.microsoft.com/office/drawing/2014/main" val="2986704409"/>
                    </a:ext>
                  </a:extLst>
                </a:gridCol>
                <a:gridCol w="944563">
                  <a:extLst>
                    <a:ext uri="{9D8B030D-6E8A-4147-A177-3AD203B41FA5}">
                      <a16:colId xmlns:a16="http://schemas.microsoft.com/office/drawing/2014/main" val="3971578074"/>
                    </a:ext>
                  </a:extLst>
                </a:gridCol>
              </a:tblGrid>
              <a:tr h="375920">
                <a:tc>
                  <a:txBody>
                    <a:bodyPr/>
                    <a:lstStyle/>
                    <a:p>
                      <a:pPr algn="ctr"/>
                      <a:r>
                        <a:rPr lang="en-GB" sz="1200" b="1" dirty="0">
                          <a:solidFill>
                            <a:schemeClr val="tx1"/>
                          </a:solidFill>
                          <a:effectLst/>
                          <a:latin typeface="PT Sans" panose="020B0503020203020204" pitchFamily="34" charset="0"/>
                        </a:rPr>
                        <a:t>Technosol</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a:solidFill>
                            <a:schemeClr val="tx1"/>
                          </a:solidFill>
                          <a:effectLst/>
                          <a:latin typeface="PT Sans" panose="020B0503020203020204" pitchFamily="34" charset="0"/>
                        </a:rPr>
                        <a:t>PS </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a:solidFill>
                            <a:schemeClr val="tx1"/>
                          </a:solidFill>
                          <a:effectLst/>
                          <a:latin typeface="PT Sans" panose="020B0503020203020204" pitchFamily="34" charset="0"/>
                        </a:rPr>
                        <a:t>IO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a:solidFill>
                            <a:schemeClr val="tx1"/>
                          </a:solidFill>
                          <a:effectLst/>
                          <a:latin typeface="PT Sans" panose="020B0503020203020204" pitchFamily="34" charset="0"/>
                        </a:rPr>
                        <a:t>MS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a:solidFill>
                            <a:schemeClr val="tx1"/>
                          </a:solidFill>
                          <a:effectLst/>
                          <a:latin typeface="PT Sans" panose="020B0503020203020204" pitchFamily="34" charset="0"/>
                        </a:rPr>
                        <a:t>OL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a:solidFill>
                            <a:schemeClr val="tx1"/>
                          </a:solidFill>
                          <a:effectLst/>
                          <a:latin typeface="PT Sans" panose="020B0503020203020204" pitchFamily="34" charset="0"/>
                        </a:rPr>
                        <a:t>VC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9655745"/>
                  </a:ext>
                </a:extLst>
              </a:tr>
              <a:tr h="357359">
                <a:tc>
                  <a:txBody>
                    <a:bodyPr/>
                    <a:lstStyle/>
                    <a:p>
                      <a:pPr algn="ctr"/>
                      <a:r>
                        <a:rPr lang="en-GB" sz="1200" b="1" dirty="0">
                          <a:solidFill>
                            <a:schemeClr val="tx1"/>
                          </a:solidFill>
                          <a:effectLst/>
                          <a:latin typeface="PT Sans" panose="020B0503020203020204" pitchFamily="34" charset="0"/>
                        </a:rPr>
                        <a:t>T4</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60 </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18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4707870"/>
                  </a:ext>
                </a:extLst>
              </a:tr>
              <a:tr h="375920">
                <a:tc>
                  <a:txBody>
                    <a:bodyPr/>
                    <a:lstStyle/>
                    <a:p>
                      <a:pPr algn="ctr"/>
                      <a:r>
                        <a:rPr lang="en-GB" sz="1200" b="1" dirty="0">
                          <a:solidFill>
                            <a:schemeClr val="tx1"/>
                          </a:solidFill>
                          <a:effectLst/>
                          <a:latin typeface="PT Sans" panose="020B0503020203020204" pitchFamily="34" charset="0"/>
                        </a:rPr>
                        <a:t>T6</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60</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0" dirty="0">
                          <a:solidFill>
                            <a:schemeClr val="tx1"/>
                          </a:solidFill>
                          <a:effectLst/>
                          <a:latin typeface="PT Sans" panose="020B0503020203020204" pitchFamily="34" charset="0"/>
                        </a:rPr>
                        <a:t>18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4186792"/>
                  </a:ext>
                </a:extLst>
              </a:tr>
            </a:tbl>
          </a:graphicData>
        </a:graphic>
      </p:graphicFrame>
      <p:sp>
        <p:nvSpPr>
          <p:cNvPr id="14" name="Oval 13">
            <a:extLst>
              <a:ext uri="{FF2B5EF4-FFF2-40B4-BE49-F238E27FC236}">
                <a16:creationId xmlns:a16="http://schemas.microsoft.com/office/drawing/2014/main" id="{C637DEAF-8616-C086-755A-BB013E716071}"/>
              </a:ext>
            </a:extLst>
          </p:cNvPr>
          <p:cNvSpPr/>
          <p:nvPr/>
        </p:nvSpPr>
        <p:spPr>
          <a:xfrm>
            <a:off x="7273366" y="5197367"/>
            <a:ext cx="509074" cy="1095321"/>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890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662835993"/>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Table 1">
            <a:extLst>
              <a:ext uri="{FF2B5EF4-FFF2-40B4-BE49-F238E27FC236}">
                <a16:creationId xmlns:a16="http://schemas.microsoft.com/office/drawing/2014/main" id="{4ED3E139-3DF1-4AF1-60AC-5604825E6E15}"/>
              </a:ext>
            </a:extLst>
          </p:cNvPr>
          <p:cNvGraphicFramePr>
            <a:graphicFrameLocks noGrp="1"/>
          </p:cNvGraphicFramePr>
          <p:nvPr>
            <p:extLst>
              <p:ext uri="{D42A27DB-BD31-4B8C-83A1-F6EECF244321}">
                <p14:modId xmlns:p14="http://schemas.microsoft.com/office/powerpoint/2010/main" val="392410556"/>
              </p:ext>
            </p:extLst>
          </p:nvPr>
        </p:nvGraphicFramePr>
        <p:xfrm>
          <a:off x="333377" y="1042921"/>
          <a:ext cx="11506200" cy="3888000"/>
        </p:xfrm>
        <a:graphic>
          <a:graphicData uri="http://schemas.openxmlformats.org/drawingml/2006/table">
            <a:tbl>
              <a:tblPr bandRow="1">
                <a:effectLst>
                  <a:outerShdw blurRad="50800" dist="38100" dir="2700000" algn="tl" rotWithShape="0">
                    <a:prstClr val="black">
                      <a:alpha val="40000"/>
                    </a:prstClr>
                  </a:outerShdw>
                </a:effectLst>
                <a:tableStyleId>{2D5ABB26-0587-4C30-8999-92F81FD0307C}</a:tableStyleId>
              </a:tblPr>
              <a:tblGrid>
                <a:gridCol w="75699">
                  <a:extLst>
                    <a:ext uri="{9D8B030D-6E8A-4147-A177-3AD203B41FA5}">
                      <a16:colId xmlns:a16="http://schemas.microsoft.com/office/drawing/2014/main" val="2983251662"/>
                    </a:ext>
                  </a:extLst>
                </a:gridCol>
                <a:gridCol w="567740">
                  <a:extLst>
                    <a:ext uri="{9D8B030D-6E8A-4147-A177-3AD203B41FA5}">
                      <a16:colId xmlns:a16="http://schemas.microsoft.com/office/drawing/2014/main" val="1570667060"/>
                    </a:ext>
                  </a:extLst>
                </a:gridCol>
                <a:gridCol w="75699">
                  <a:extLst>
                    <a:ext uri="{9D8B030D-6E8A-4147-A177-3AD203B41FA5}">
                      <a16:colId xmlns:a16="http://schemas.microsoft.com/office/drawing/2014/main" val="274536632"/>
                    </a:ext>
                  </a:extLst>
                </a:gridCol>
                <a:gridCol w="1476124">
                  <a:extLst>
                    <a:ext uri="{9D8B030D-6E8A-4147-A177-3AD203B41FA5}">
                      <a16:colId xmlns:a16="http://schemas.microsoft.com/office/drawing/2014/main" val="1278726264"/>
                    </a:ext>
                  </a:extLst>
                </a:gridCol>
                <a:gridCol w="1211179">
                  <a:extLst>
                    <a:ext uri="{9D8B030D-6E8A-4147-A177-3AD203B41FA5}">
                      <a16:colId xmlns:a16="http://schemas.microsoft.com/office/drawing/2014/main" val="728803956"/>
                    </a:ext>
                  </a:extLst>
                </a:gridCol>
                <a:gridCol w="75699">
                  <a:extLst>
                    <a:ext uri="{9D8B030D-6E8A-4147-A177-3AD203B41FA5}">
                      <a16:colId xmlns:a16="http://schemas.microsoft.com/office/drawing/2014/main" val="2733589322"/>
                    </a:ext>
                  </a:extLst>
                </a:gridCol>
                <a:gridCol w="1476124">
                  <a:extLst>
                    <a:ext uri="{9D8B030D-6E8A-4147-A177-3AD203B41FA5}">
                      <a16:colId xmlns:a16="http://schemas.microsoft.com/office/drawing/2014/main" val="3016811212"/>
                    </a:ext>
                  </a:extLst>
                </a:gridCol>
                <a:gridCol w="1211179">
                  <a:extLst>
                    <a:ext uri="{9D8B030D-6E8A-4147-A177-3AD203B41FA5}">
                      <a16:colId xmlns:a16="http://schemas.microsoft.com/office/drawing/2014/main" val="285161919"/>
                    </a:ext>
                  </a:extLst>
                </a:gridCol>
                <a:gridCol w="75699">
                  <a:extLst>
                    <a:ext uri="{9D8B030D-6E8A-4147-A177-3AD203B41FA5}">
                      <a16:colId xmlns:a16="http://schemas.microsoft.com/office/drawing/2014/main" val="532766755"/>
                    </a:ext>
                  </a:extLst>
                </a:gridCol>
                <a:gridCol w="1362576">
                  <a:extLst>
                    <a:ext uri="{9D8B030D-6E8A-4147-A177-3AD203B41FA5}">
                      <a16:colId xmlns:a16="http://schemas.microsoft.com/office/drawing/2014/main" val="1440588611"/>
                    </a:ext>
                  </a:extLst>
                </a:gridCol>
                <a:gridCol w="1097631">
                  <a:extLst>
                    <a:ext uri="{9D8B030D-6E8A-4147-A177-3AD203B41FA5}">
                      <a16:colId xmlns:a16="http://schemas.microsoft.com/office/drawing/2014/main" val="1944985311"/>
                    </a:ext>
                  </a:extLst>
                </a:gridCol>
                <a:gridCol w="75699">
                  <a:extLst>
                    <a:ext uri="{9D8B030D-6E8A-4147-A177-3AD203B41FA5}">
                      <a16:colId xmlns:a16="http://schemas.microsoft.com/office/drawing/2014/main" val="4200837746"/>
                    </a:ext>
                  </a:extLst>
                </a:gridCol>
                <a:gridCol w="1476124">
                  <a:extLst>
                    <a:ext uri="{9D8B030D-6E8A-4147-A177-3AD203B41FA5}">
                      <a16:colId xmlns:a16="http://schemas.microsoft.com/office/drawing/2014/main" val="3273114837"/>
                    </a:ext>
                  </a:extLst>
                </a:gridCol>
                <a:gridCol w="1173329">
                  <a:extLst>
                    <a:ext uri="{9D8B030D-6E8A-4147-A177-3AD203B41FA5}">
                      <a16:colId xmlns:a16="http://schemas.microsoft.com/office/drawing/2014/main" val="2412074685"/>
                    </a:ext>
                  </a:extLst>
                </a:gridCol>
                <a:gridCol w="75699">
                  <a:extLst>
                    <a:ext uri="{9D8B030D-6E8A-4147-A177-3AD203B41FA5}">
                      <a16:colId xmlns:a16="http://schemas.microsoft.com/office/drawing/2014/main" val="640418056"/>
                    </a:ext>
                  </a:extLst>
                </a:gridCol>
              </a:tblGrid>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rPr>
                        <a:t> </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T4</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T4-PS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rPr>
                        <a:t>T6</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just">
                        <a:lnSpc>
                          <a:spcPct val="107000"/>
                        </a:lnSpc>
                        <a:spcAft>
                          <a:spcPts val="800"/>
                        </a:spcAft>
                      </a:pP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T6-PS</a:t>
                      </a:r>
                      <a:endParaRPr lang="en-GB" sz="1600" b="1" dirty="0">
                        <a:solidFill>
                          <a:srgbClr val="053E7D"/>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GB"/>
                    </a:p>
                  </a:txBody>
                  <a:tcPr/>
                </a:tc>
                <a:tc>
                  <a:txBody>
                    <a:bodyPr/>
                    <a:lstStyle/>
                    <a:p>
                      <a:pPr algn="just">
                        <a:lnSpc>
                          <a:spcPct val="107000"/>
                        </a:lnSpc>
                        <a:spcAft>
                          <a:spcPts val="800"/>
                        </a:spcAft>
                      </a:pPr>
                      <a:endParaRPr lang="en-GB" sz="1200" b="0" dirty="0">
                        <a:solidFill>
                          <a:srgbClr val="0070C0"/>
                        </a:solidFill>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24784213"/>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050" b="0" dirty="0">
                          <a:effectLst/>
                          <a:latin typeface="PT Sans" panose="020B0503020203020204" pitchFamily="34" charset="0"/>
                        </a:rPr>
                        <a:t>mg kg</a:t>
                      </a:r>
                      <a:r>
                        <a:rPr lang="en-GB" sz="1050" b="0" baseline="30000" dirty="0">
                          <a:effectLst/>
                          <a:latin typeface="PT Sans" panose="020B0503020203020204" pitchFamily="34" charset="0"/>
                        </a:rPr>
                        <a:t>-1</a:t>
                      </a:r>
                      <a:endParaRPr lang="en-GB" sz="1050" b="0" baseline="30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400" b="1"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0</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a:solidFill>
                            <a:srgbClr val="FAAD00"/>
                          </a:solidFill>
                          <a:effectLst>
                            <a:outerShdw blurRad="38100" dist="38100" dir="2700000" algn="tl">
                              <a:srgbClr val="000000">
                                <a:alpha val="43137"/>
                              </a:srgbClr>
                            </a:outerShdw>
                          </a:effectLst>
                          <a:latin typeface="PT Sans" panose="020B0503020203020204" pitchFamily="34" charset="0"/>
                        </a:rPr>
                        <a:t>t</a:t>
                      </a:r>
                      <a:r>
                        <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rPr>
                        <a:t>1</a:t>
                      </a:r>
                      <a:endParaRPr lang="en-GB" sz="1400" b="1" baseline="-25000" dirty="0">
                        <a:solidFill>
                          <a:srgbClr val="FAAD00"/>
                        </a:solidFill>
                        <a:effectLst>
                          <a:outerShdw blurRad="38100" dist="38100" dir="2700000" algn="tl">
                            <a:srgbClr val="000000">
                              <a:alpha val="43137"/>
                            </a:srgbClr>
                          </a:outerShdw>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solidFill>
                          <a:schemeClr val="accent4"/>
                        </a:solidFill>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06453823"/>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As</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0.26 ± 0.03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0.39 ± 0.01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0.27 ± 0.04</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0.21 ± 0.03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0.47 ± 0.06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0.46 ± 0.03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0.28 ± 0.03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0.18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83085618"/>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Cd</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0.0056 ± 0.0008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0.2208 ± 0.0460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0.0091 ± 0.007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0.1730 ± 0.0563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79874600"/>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Cu</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0.42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0.14 ± 0.06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3.90 ± 1.07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0.31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0.25 ± 0.01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0.10 ± 0.03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3.62 ± 0.98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0.24 ± 0.09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20537300"/>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Ni</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0.046 ± 0.008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1.436 ± 0.275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0.008 ± 0.007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0.026 ± 0.003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1.315 ± 0.253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0.010 ± 0.017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59720176"/>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Pb</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0.0018 ± 0.0031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0.0177 ± 0.0096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377" rtl="0" eaLnBrk="1" fontAlgn="auto" latinLnBrk="0" hangingPunct="1">
                        <a:lnSpc>
                          <a:spcPct val="107000"/>
                        </a:lnSpc>
                        <a:spcBef>
                          <a:spcPts val="0"/>
                        </a:spcBef>
                        <a:spcAft>
                          <a:spcPts val="800"/>
                        </a:spcAft>
                        <a:buClrTx/>
                        <a:buSzTx/>
                        <a:buFontTx/>
                        <a:buNone/>
                        <a:tabLst/>
                        <a:defRPr/>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0.0013 ± 0.0022 </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0.0251 ± 0.0330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&lt; LOD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946689387"/>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Sb</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0.132 ± 0.005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0.221 ± 0.028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377" rtl="0" eaLnBrk="1" fontAlgn="auto" latinLnBrk="0" hangingPunct="1">
                        <a:lnSpc>
                          <a:spcPct val="107000"/>
                        </a:lnSpc>
                        <a:spcBef>
                          <a:spcPts val="0"/>
                        </a:spcBef>
                        <a:spcAft>
                          <a:spcPts val="800"/>
                        </a:spcAft>
                        <a:buClrTx/>
                        <a:buSzTx/>
                        <a:buFontTx/>
                        <a:buNone/>
                        <a:tabLst/>
                        <a:defRPr/>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0.015 ± 0.005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0.168 ± 0.048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0.158 ± 0.024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0.153 ± 0.008</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0.016 ± 0.004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aA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0.146 ± 0.017 b</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56573568"/>
                  </a:ext>
                </a:extLst>
              </a:tr>
              <a:tr h="432000">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952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400" b="1" dirty="0" err="1">
                          <a:effectLst/>
                          <a:latin typeface="PT Sans" panose="020B0503020203020204" pitchFamily="34" charset="0"/>
                          <a:ea typeface="Calibri" panose="020F0502020204030204" pitchFamily="34" charset="0"/>
                          <a:cs typeface="Times New Roman" panose="02020603050405020304" pitchFamily="18" charset="0"/>
                        </a:rPr>
                        <a:t>Zn</a:t>
                      </a:r>
                      <a:r>
                        <a:rPr lang="en-GB" sz="1400" b="1" baseline="-25000" dirty="0" err="1">
                          <a:effectLst/>
                          <a:latin typeface="PT Sans" panose="020B0503020203020204" pitchFamily="34" charset="0"/>
                          <a:ea typeface="Calibri" panose="020F0502020204030204" pitchFamily="34" charset="0"/>
                          <a:cs typeface="Times New Roman" panose="02020603050405020304" pitchFamily="18" charset="0"/>
                        </a:rPr>
                        <a:t>W</a:t>
                      </a:r>
                      <a:endParaRPr lang="en-GB" sz="1400" b="1" baseline="-2500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0.30 ± 0.06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0.07 ± 0.01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40.73 ± 6.49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0.12 ± 0.12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0.21 ± 0.04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bA</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0.05 ± 0.02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32.36 ± 8.21 </a:t>
                      </a:r>
                      <a:r>
                        <a:rPr lang="en-GB" sz="1200" b="0" dirty="0" err="1">
                          <a:effectLst/>
                          <a:latin typeface="PT Sans" panose="020B0503020203020204" pitchFamily="34" charset="0"/>
                          <a:ea typeface="Calibri" panose="020F0502020204030204" pitchFamily="34" charset="0"/>
                          <a:cs typeface="Times New Roman" panose="02020603050405020304" pitchFamily="18" charset="0"/>
                        </a:rPr>
                        <a:t>bB</a:t>
                      </a: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r>
                        <a:rPr lang="en-GB" sz="1200" b="0" dirty="0">
                          <a:effectLst/>
                          <a:latin typeface="PT Sans" panose="020B0503020203020204" pitchFamily="34" charset="0"/>
                          <a:ea typeface="Calibri" panose="020F0502020204030204" pitchFamily="34" charset="0"/>
                          <a:cs typeface="Times New Roman" panose="02020603050405020304" pitchFamily="18" charset="0"/>
                        </a:rPr>
                        <a:t>0.10 ± 0.05 a</a:t>
                      </a:r>
                    </a:p>
                  </a:txBody>
                  <a:tcPr marL="53975" marR="53975" marT="17780" marB="177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just">
                        <a:lnSpc>
                          <a:spcPct val="107000"/>
                        </a:lnSpc>
                        <a:spcAft>
                          <a:spcPts val="800"/>
                        </a:spcAft>
                      </a:pPr>
                      <a:endParaRPr lang="en-GB" sz="1200" b="0" dirty="0">
                        <a:effectLst/>
                        <a:latin typeface="PT Sans" panose="020B0503020203020204" pitchFamily="34" charset="0"/>
                        <a:ea typeface="Calibri" panose="020F0502020204030204" pitchFamily="34"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952441389"/>
                  </a:ext>
                </a:extLst>
              </a:tr>
            </a:tbl>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3" y="565403"/>
            <a:ext cx="4382061"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WATER-SOLUBLE CONCENTRATIONS OF METAL(LOID)S</a:t>
            </a:r>
          </a:p>
        </p:txBody>
      </p:sp>
      <p:grpSp>
        <p:nvGrpSpPr>
          <p:cNvPr id="5" name="Group 4">
            <a:extLst>
              <a:ext uri="{FF2B5EF4-FFF2-40B4-BE49-F238E27FC236}">
                <a16:creationId xmlns:a16="http://schemas.microsoft.com/office/drawing/2014/main" id="{534B055C-7BF8-BE28-7307-4249052DBF33}"/>
              </a:ext>
            </a:extLst>
          </p:cNvPr>
          <p:cNvGrpSpPr/>
          <p:nvPr/>
        </p:nvGrpSpPr>
        <p:grpSpPr>
          <a:xfrm>
            <a:off x="3762375" y="2409824"/>
            <a:ext cx="1438276" cy="2416391"/>
            <a:chOff x="3762375" y="2409824"/>
            <a:chExt cx="1438276" cy="2416391"/>
          </a:xfrm>
        </p:grpSpPr>
        <p:sp>
          <p:nvSpPr>
            <p:cNvPr id="6" name="Rectangle: Rounded Corners 5">
              <a:extLst>
                <a:ext uri="{FF2B5EF4-FFF2-40B4-BE49-F238E27FC236}">
                  <a16:creationId xmlns:a16="http://schemas.microsoft.com/office/drawing/2014/main" id="{679FD8AC-3C4D-CC5A-8748-6B655E216BEB}"/>
                </a:ext>
              </a:extLst>
            </p:cNvPr>
            <p:cNvSpPr/>
            <p:nvPr/>
          </p:nvSpPr>
          <p:spPr>
            <a:xfrm>
              <a:off x="3762375" y="2409824"/>
              <a:ext cx="1438276" cy="1600200"/>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952017EC-B5D0-C787-B27C-69E6C29E923F}"/>
                </a:ext>
              </a:extLst>
            </p:cNvPr>
            <p:cNvSpPr/>
            <p:nvPr/>
          </p:nvSpPr>
          <p:spPr>
            <a:xfrm>
              <a:off x="3762375" y="4590608"/>
              <a:ext cx="1438276"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E7C8BD4D-83D0-A647-C491-865EFA19495C}"/>
              </a:ext>
            </a:extLst>
          </p:cNvPr>
          <p:cNvGrpSpPr/>
          <p:nvPr/>
        </p:nvGrpSpPr>
        <p:grpSpPr>
          <a:xfrm>
            <a:off x="9067800" y="2409824"/>
            <a:ext cx="1438276" cy="2416391"/>
            <a:chOff x="9067800" y="2409824"/>
            <a:chExt cx="1438276" cy="2416391"/>
          </a:xfrm>
        </p:grpSpPr>
        <p:sp>
          <p:nvSpPr>
            <p:cNvPr id="10" name="Rectangle: Rounded Corners 9">
              <a:extLst>
                <a:ext uri="{FF2B5EF4-FFF2-40B4-BE49-F238E27FC236}">
                  <a16:creationId xmlns:a16="http://schemas.microsoft.com/office/drawing/2014/main" id="{5DC4EEB3-BD65-BCF5-0E68-33AC13E089D4}"/>
                </a:ext>
              </a:extLst>
            </p:cNvPr>
            <p:cNvSpPr/>
            <p:nvPr/>
          </p:nvSpPr>
          <p:spPr>
            <a:xfrm>
              <a:off x="9067800" y="2409824"/>
              <a:ext cx="1438276" cy="1600200"/>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C3CEDA19-E96E-0D15-B5A6-61B8EFCD8F4B}"/>
                </a:ext>
              </a:extLst>
            </p:cNvPr>
            <p:cNvSpPr/>
            <p:nvPr/>
          </p:nvSpPr>
          <p:spPr>
            <a:xfrm>
              <a:off x="9067800" y="4590608"/>
              <a:ext cx="1438276"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4" name="Graphic 13" descr="Arrow: Straight with solid fill">
            <a:extLst>
              <a:ext uri="{FF2B5EF4-FFF2-40B4-BE49-F238E27FC236}">
                <a16:creationId xmlns:a16="http://schemas.microsoft.com/office/drawing/2014/main" id="{7A6850B1-0C3F-4E62-40E6-F962081D654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3179401" y="2834417"/>
            <a:ext cx="2594499" cy="1552020"/>
          </a:xfrm>
          <a:prstGeom prst="rect">
            <a:avLst/>
          </a:prstGeom>
          <a:effectLst>
            <a:outerShdw blurRad="50800" dist="38100" dir="2700000" algn="tl" rotWithShape="0">
              <a:prstClr val="black">
                <a:alpha val="40000"/>
              </a:prstClr>
            </a:outerShdw>
          </a:effectLst>
        </p:spPr>
      </p:pic>
      <p:grpSp>
        <p:nvGrpSpPr>
          <p:cNvPr id="9" name="Group 8">
            <a:extLst>
              <a:ext uri="{FF2B5EF4-FFF2-40B4-BE49-F238E27FC236}">
                <a16:creationId xmlns:a16="http://schemas.microsoft.com/office/drawing/2014/main" id="{2F4D975D-9803-7A92-04E0-575330737F34}"/>
              </a:ext>
            </a:extLst>
          </p:cNvPr>
          <p:cNvGrpSpPr/>
          <p:nvPr/>
        </p:nvGrpSpPr>
        <p:grpSpPr>
          <a:xfrm>
            <a:off x="1000123" y="2409824"/>
            <a:ext cx="7963656" cy="2416391"/>
            <a:chOff x="1000123" y="2409824"/>
            <a:chExt cx="7963656" cy="2416391"/>
          </a:xfrm>
        </p:grpSpPr>
        <p:sp>
          <p:nvSpPr>
            <p:cNvPr id="21" name="Rectangle: Rounded Corners 20">
              <a:extLst>
                <a:ext uri="{FF2B5EF4-FFF2-40B4-BE49-F238E27FC236}">
                  <a16:creationId xmlns:a16="http://schemas.microsoft.com/office/drawing/2014/main" id="{F9413D93-37CB-3B2A-AA8A-538D8BFD067E}"/>
                </a:ext>
              </a:extLst>
            </p:cNvPr>
            <p:cNvSpPr/>
            <p:nvPr/>
          </p:nvSpPr>
          <p:spPr>
            <a:xfrm>
              <a:off x="1000123" y="2409824"/>
              <a:ext cx="2552702" cy="1600200"/>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AACD8CA0-9633-F505-ED60-C0FEEAAE5AE9}"/>
                </a:ext>
              </a:extLst>
            </p:cNvPr>
            <p:cNvSpPr/>
            <p:nvPr/>
          </p:nvSpPr>
          <p:spPr>
            <a:xfrm>
              <a:off x="6534148" y="2409824"/>
              <a:ext cx="2429631" cy="1600200"/>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C2643CDD-A68D-71EE-6D6D-2D16054CA37A}"/>
                </a:ext>
              </a:extLst>
            </p:cNvPr>
            <p:cNvSpPr/>
            <p:nvPr/>
          </p:nvSpPr>
          <p:spPr>
            <a:xfrm>
              <a:off x="1000123" y="4590608"/>
              <a:ext cx="2552702" cy="235607"/>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25">
              <a:extLst>
                <a:ext uri="{FF2B5EF4-FFF2-40B4-BE49-F238E27FC236}">
                  <a16:creationId xmlns:a16="http://schemas.microsoft.com/office/drawing/2014/main" id="{ABF45002-4320-6F53-2A29-EE124EDD8D73}"/>
                </a:ext>
              </a:extLst>
            </p:cNvPr>
            <p:cNvSpPr/>
            <p:nvPr/>
          </p:nvSpPr>
          <p:spPr>
            <a:xfrm>
              <a:off x="6534148" y="4590608"/>
              <a:ext cx="2429631" cy="235607"/>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7" name="Graphic 26" descr="Arrow: Straight with solid fill">
            <a:extLst>
              <a:ext uri="{FF2B5EF4-FFF2-40B4-BE49-F238E27FC236}">
                <a16:creationId xmlns:a16="http://schemas.microsoft.com/office/drawing/2014/main" id="{DD813B2C-0E3E-3C06-9D81-319B8ED7523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a:off x="8489689" y="2841589"/>
            <a:ext cx="2594499" cy="1552020"/>
          </a:xfrm>
          <a:prstGeom prst="rect">
            <a:avLst/>
          </a:prstGeom>
          <a:effectLst>
            <a:outerShdw blurRad="50800" dist="38100" dir="2700000" algn="tl" rotWithShape="0">
              <a:prstClr val="black">
                <a:alpha val="40000"/>
              </a:prstClr>
            </a:outerShdw>
          </a:effectLst>
        </p:spPr>
      </p:pic>
      <p:grpSp>
        <p:nvGrpSpPr>
          <p:cNvPr id="12" name="Group 11">
            <a:extLst>
              <a:ext uri="{FF2B5EF4-FFF2-40B4-BE49-F238E27FC236}">
                <a16:creationId xmlns:a16="http://schemas.microsoft.com/office/drawing/2014/main" id="{3E6628E7-58A9-5035-F6A2-B3B519570C62}"/>
              </a:ext>
            </a:extLst>
          </p:cNvPr>
          <p:cNvGrpSpPr/>
          <p:nvPr/>
        </p:nvGrpSpPr>
        <p:grpSpPr>
          <a:xfrm>
            <a:off x="5285622" y="2409824"/>
            <a:ext cx="6392505" cy="2416391"/>
            <a:chOff x="5285622" y="2409824"/>
            <a:chExt cx="6392505" cy="2416391"/>
          </a:xfrm>
        </p:grpSpPr>
        <p:sp>
          <p:nvSpPr>
            <p:cNvPr id="28" name="Rectangle: Rounded Corners 27">
              <a:extLst>
                <a:ext uri="{FF2B5EF4-FFF2-40B4-BE49-F238E27FC236}">
                  <a16:creationId xmlns:a16="http://schemas.microsoft.com/office/drawing/2014/main" id="{B39CB097-65DD-6927-C28A-F3953450BCFB}"/>
                </a:ext>
              </a:extLst>
            </p:cNvPr>
            <p:cNvSpPr/>
            <p:nvPr/>
          </p:nvSpPr>
          <p:spPr>
            <a:xfrm>
              <a:off x="5285622" y="2409824"/>
              <a:ext cx="1106405" cy="1600200"/>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CAE0DBA7-1524-59F1-44D5-BE1F35C48833}"/>
                </a:ext>
              </a:extLst>
            </p:cNvPr>
            <p:cNvSpPr/>
            <p:nvPr/>
          </p:nvSpPr>
          <p:spPr>
            <a:xfrm>
              <a:off x="5285622" y="4590608"/>
              <a:ext cx="1106405" cy="235607"/>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Rounded Corners 29">
              <a:extLst>
                <a:ext uri="{FF2B5EF4-FFF2-40B4-BE49-F238E27FC236}">
                  <a16:creationId xmlns:a16="http://schemas.microsoft.com/office/drawing/2014/main" id="{7E9842AF-47BA-6576-EB04-8B539F507310}"/>
                </a:ext>
              </a:extLst>
            </p:cNvPr>
            <p:cNvSpPr/>
            <p:nvPr/>
          </p:nvSpPr>
          <p:spPr>
            <a:xfrm>
              <a:off x="10571722" y="2409824"/>
              <a:ext cx="1106405" cy="1600200"/>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742B9AC3-F43D-737D-11B4-0FA06A7DC1AC}"/>
                </a:ext>
              </a:extLst>
            </p:cNvPr>
            <p:cNvSpPr/>
            <p:nvPr/>
          </p:nvSpPr>
          <p:spPr>
            <a:xfrm>
              <a:off x="10571722" y="4590608"/>
              <a:ext cx="1106405" cy="235607"/>
            </a:xfrm>
            <a:prstGeom prst="roundRect">
              <a:avLst/>
            </a:prstGeom>
            <a:noFill/>
            <a:ln w="28575">
              <a:solidFill>
                <a:srgbClr val="00B05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a:extLst>
              <a:ext uri="{FF2B5EF4-FFF2-40B4-BE49-F238E27FC236}">
                <a16:creationId xmlns:a16="http://schemas.microsoft.com/office/drawing/2014/main" id="{446DBA72-EDD1-76FB-580A-CF73F958FEE1}"/>
              </a:ext>
            </a:extLst>
          </p:cNvPr>
          <p:cNvGrpSpPr/>
          <p:nvPr/>
        </p:nvGrpSpPr>
        <p:grpSpPr>
          <a:xfrm>
            <a:off x="1066798" y="2010707"/>
            <a:ext cx="10611607" cy="2374701"/>
            <a:chOff x="1066798" y="2010707"/>
            <a:chExt cx="10611607" cy="2374701"/>
          </a:xfrm>
        </p:grpSpPr>
        <p:sp>
          <p:nvSpPr>
            <p:cNvPr id="32" name="Rectangle: Rounded Corners 31">
              <a:extLst>
                <a:ext uri="{FF2B5EF4-FFF2-40B4-BE49-F238E27FC236}">
                  <a16:creationId xmlns:a16="http://schemas.microsoft.com/office/drawing/2014/main" id="{DDB6C492-E271-D6BF-EC90-7FD344553904}"/>
                </a:ext>
              </a:extLst>
            </p:cNvPr>
            <p:cNvSpPr/>
            <p:nvPr/>
          </p:nvSpPr>
          <p:spPr>
            <a:xfrm>
              <a:off x="1066798" y="4149800"/>
              <a:ext cx="2552702" cy="235608"/>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A8D31C1C-7084-12BE-0FC7-7EC0E545DDC0}"/>
                </a:ext>
              </a:extLst>
            </p:cNvPr>
            <p:cNvSpPr/>
            <p:nvPr/>
          </p:nvSpPr>
          <p:spPr>
            <a:xfrm>
              <a:off x="6600206" y="4149798"/>
              <a:ext cx="2340000"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8FF13EF3-2790-7B42-8867-594C7ED582D6}"/>
                </a:ext>
              </a:extLst>
            </p:cNvPr>
            <p:cNvSpPr/>
            <p:nvPr/>
          </p:nvSpPr>
          <p:spPr>
            <a:xfrm>
              <a:off x="5285622" y="4149798"/>
              <a:ext cx="1106405"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1219AE45-1511-37E4-31FE-50F496579233}"/>
                </a:ext>
              </a:extLst>
            </p:cNvPr>
            <p:cNvSpPr/>
            <p:nvPr/>
          </p:nvSpPr>
          <p:spPr>
            <a:xfrm>
              <a:off x="10572000" y="4146696"/>
              <a:ext cx="1106405"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8768201B-461C-7BE0-48C9-11F883622C85}"/>
                </a:ext>
              </a:extLst>
            </p:cNvPr>
            <p:cNvSpPr/>
            <p:nvPr/>
          </p:nvSpPr>
          <p:spPr>
            <a:xfrm>
              <a:off x="6561632" y="2010707"/>
              <a:ext cx="2378574"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Rounded Corners 37">
              <a:extLst>
                <a:ext uri="{FF2B5EF4-FFF2-40B4-BE49-F238E27FC236}">
                  <a16:creationId xmlns:a16="http://schemas.microsoft.com/office/drawing/2014/main" id="{886A0BD3-73CF-4E00-7AE9-2C96A8F59283}"/>
                </a:ext>
              </a:extLst>
            </p:cNvPr>
            <p:cNvSpPr/>
            <p:nvPr/>
          </p:nvSpPr>
          <p:spPr>
            <a:xfrm>
              <a:off x="2543175" y="2010707"/>
              <a:ext cx="1009650" cy="235607"/>
            </a:xfrm>
            <a:prstGeom prst="roundRect">
              <a:avLst/>
            </a:prstGeom>
            <a:noFill/>
            <a:ln w="28575">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a:extLst>
              <a:ext uri="{FF2B5EF4-FFF2-40B4-BE49-F238E27FC236}">
                <a16:creationId xmlns:a16="http://schemas.microsoft.com/office/drawing/2014/main" id="{0630C0E1-9A3C-345E-9C94-EF1B3E9D3B44}"/>
              </a:ext>
            </a:extLst>
          </p:cNvPr>
          <p:cNvSpPr txBox="1"/>
          <p:nvPr/>
        </p:nvSpPr>
        <p:spPr>
          <a:xfrm>
            <a:off x="809623" y="5553469"/>
            <a:ext cx="2486027" cy="523220"/>
          </a:xfrm>
          <a:prstGeom prst="rect">
            <a:avLst/>
          </a:prstGeom>
          <a:solidFill>
            <a:srgbClr val="007BEA"/>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Significant reduction in solubility of most PHE</a:t>
            </a:r>
            <a:endParaRPr lang="en-GB" sz="1400" b="1" dirty="0">
              <a:solidFill>
                <a:schemeClr val="bg1"/>
              </a:solidFill>
              <a:effectLst>
                <a:outerShdw blurRad="38100" dist="38100" dir="2700000" algn="tl">
                  <a:srgbClr val="000000">
                    <a:alpha val="43137"/>
                  </a:srgbClr>
                </a:outerShdw>
              </a:effectLst>
            </a:endParaRPr>
          </a:p>
        </p:txBody>
      </p:sp>
      <p:sp>
        <p:nvSpPr>
          <p:cNvPr id="40" name="TextBox 39">
            <a:extLst>
              <a:ext uri="{FF2B5EF4-FFF2-40B4-BE49-F238E27FC236}">
                <a16:creationId xmlns:a16="http://schemas.microsoft.com/office/drawing/2014/main" id="{CD35F222-B122-E6B0-78D8-0818A0FB5B48}"/>
              </a:ext>
            </a:extLst>
          </p:cNvPr>
          <p:cNvSpPr txBox="1"/>
          <p:nvPr/>
        </p:nvSpPr>
        <p:spPr>
          <a:xfrm>
            <a:off x="4557712" y="5146043"/>
            <a:ext cx="1319213" cy="523220"/>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In Technosols (T4 and T6)</a:t>
            </a:r>
            <a:endParaRPr lang="en-GB" sz="1400" b="1" dirty="0">
              <a:solidFill>
                <a:schemeClr val="bg1"/>
              </a:solidFill>
              <a:effectLst>
                <a:outerShdw blurRad="38100" dist="38100" dir="2700000" algn="tl">
                  <a:srgbClr val="000000">
                    <a:alpha val="43137"/>
                  </a:srgbClr>
                </a:outerShdw>
              </a:effectLst>
            </a:endParaRPr>
          </a:p>
        </p:txBody>
      </p:sp>
      <p:cxnSp>
        <p:nvCxnSpPr>
          <p:cNvPr id="41" name="Straight Connector 40">
            <a:extLst>
              <a:ext uri="{FF2B5EF4-FFF2-40B4-BE49-F238E27FC236}">
                <a16:creationId xmlns:a16="http://schemas.microsoft.com/office/drawing/2014/main" id="{2BCD2838-C037-3B57-94CC-69A0A3727064}"/>
              </a:ext>
            </a:extLst>
          </p:cNvPr>
          <p:cNvCxnSpPr>
            <a:cxnSpLocks/>
            <a:stCxn id="39" idx="3"/>
            <a:endCxn id="40" idx="1"/>
          </p:cNvCxnSpPr>
          <p:nvPr/>
        </p:nvCxnSpPr>
        <p:spPr>
          <a:xfrm flipV="1">
            <a:off x="3295650" y="5407653"/>
            <a:ext cx="1262062" cy="407426"/>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636FC35-8F4E-9D61-9C61-BB8902088662}"/>
              </a:ext>
            </a:extLst>
          </p:cNvPr>
          <p:cNvSpPr txBox="1"/>
          <p:nvPr/>
        </p:nvSpPr>
        <p:spPr>
          <a:xfrm>
            <a:off x="4557712" y="5991618"/>
            <a:ext cx="3034902" cy="523220"/>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In polluted soils treated by Technosol (T4-PS and T6-PS) after 1 year</a:t>
            </a:r>
            <a:endParaRPr lang="en-GB" sz="1400" b="1" dirty="0">
              <a:solidFill>
                <a:schemeClr val="bg1"/>
              </a:solidFill>
              <a:effectLst>
                <a:outerShdw blurRad="38100" dist="38100" dir="2700000" algn="tl">
                  <a:srgbClr val="000000">
                    <a:alpha val="43137"/>
                  </a:srgbClr>
                </a:outerShdw>
              </a:effectLst>
            </a:endParaRPr>
          </a:p>
        </p:txBody>
      </p:sp>
      <p:cxnSp>
        <p:nvCxnSpPr>
          <p:cNvPr id="49" name="Straight Connector 48">
            <a:extLst>
              <a:ext uri="{FF2B5EF4-FFF2-40B4-BE49-F238E27FC236}">
                <a16:creationId xmlns:a16="http://schemas.microsoft.com/office/drawing/2014/main" id="{7D5B968E-87B9-62EA-DDD8-F2DA1C098CC5}"/>
              </a:ext>
            </a:extLst>
          </p:cNvPr>
          <p:cNvCxnSpPr>
            <a:cxnSpLocks/>
            <a:stCxn id="39" idx="3"/>
            <a:endCxn id="44" idx="1"/>
          </p:cNvCxnSpPr>
          <p:nvPr/>
        </p:nvCxnSpPr>
        <p:spPr>
          <a:xfrm>
            <a:off x="3295650" y="5815079"/>
            <a:ext cx="1262062" cy="43814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278179DA-431B-9C74-182E-1386F75ABBBF}"/>
              </a:ext>
            </a:extLst>
          </p:cNvPr>
          <p:cNvSpPr txBox="1"/>
          <p:nvPr/>
        </p:nvSpPr>
        <p:spPr>
          <a:xfrm>
            <a:off x="8351228" y="5658918"/>
            <a:ext cx="1973871" cy="307777"/>
          </a:xfrm>
          <a:prstGeom prst="rect">
            <a:avLst/>
          </a:prstGeom>
          <a:solidFill>
            <a:srgbClr val="007BEA"/>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As and Sb, the opposite</a:t>
            </a:r>
            <a:endParaRPr lang="en-GB" sz="1400" b="1" dirty="0">
              <a:solidFill>
                <a:schemeClr val="bg1"/>
              </a:solidFill>
              <a:effectLst>
                <a:outerShdw blurRad="38100" dist="38100" dir="2700000" algn="tl">
                  <a:srgbClr val="000000">
                    <a:alpha val="43137"/>
                  </a:srgbClr>
                </a:outerShdw>
              </a:effectLst>
            </a:endParaRPr>
          </a:p>
        </p:txBody>
      </p:sp>
      <p:pic>
        <p:nvPicPr>
          <p:cNvPr id="15" name="Graphic 14" descr="Arrow: Straight with solid fill">
            <a:extLst>
              <a:ext uri="{FF2B5EF4-FFF2-40B4-BE49-F238E27FC236}">
                <a16:creationId xmlns:a16="http://schemas.microsoft.com/office/drawing/2014/main" id="{88FF49D8-584C-3C55-6072-89D8CEF4521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400000">
            <a:off x="3179401" y="2811174"/>
            <a:ext cx="2594499" cy="1552020"/>
          </a:xfrm>
          <a:prstGeom prst="rect">
            <a:avLst/>
          </a:prstGeom>
          <a:effectLst>
            <a:outerShdw blurRad="50800" dist="38100" dir="2700000" algn="tl" rotWithShape="0">
              <a:prstClr val="black">
                <a:alpha val="40000"/>
              </a:prstClr>
            </a:outerShdw>
          </a:effectLst>
        </p:spPr>
      </p:pic>
      <p:pic>
        <p:nvPicPr>
          <p:cNvPr id="16" name="Graphic 15" descr="Arrow: Straight with solid fill">
            <a:extLst>
              <a:ext uri="{FF2B5EF4-FFF2-40B4-BE49-F238E27FC236}">
                <a16:creationId xmlns:a16="http://schemas.microsoft.com/office/drawing/2014/main" id="{69A9B6DE-7852-9A0C-AACE-7D77A40FBEB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400000">
            <a:off x="8489689" y="2818346"/>
            <a:ext cx="2594499" cy="15520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5792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1" presetClass="exit" presetSubtype="0" fill="hold" nodeType="withEffect">
                                  <p:stCondLst>
                                    <p:cond delay="0"/>
                                  </p:stCondLst>
                                  <p:childTnLst>
                                    <p:set>
                                      <p:cBhvr>
                                        <p:cTn id="27" dur="1" fill="hold">
                                          <p:stCondLst>
                                            <p:cond delay="0"/>
                                          </p:stCondLst>
                                        </p:cTn>
                                        <p:tgtEl>
                                          <p:spTgt spid="5"/>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9"/>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par>
                                <p:cTn id="54" presetID="1" presetClass="exit" presetSubtype="0" fill="hold" nodeType="withEffect">
                                  <p:stCondLst>
                                    <p:cond delay="0"/>
                                  </p:stCondLst>
                                  <p:childTnLst>
                                    <p:set>
                                      <p:cBhvr>
                                        <p:cTn id="55" dur="1" fill="hold">
                                          <p:stCondLst>
                                            <p:cond delay="0"/>
                                          </p:stCondLst>
                                        </p:cTn>
                                        <p:tgtEl>
                                          <p:spTgt spid="12"/>
                                        </p:tgtEl>
                                        <p:attrNameLst>
                                          <p:attrName>style.visibility</p:attrName>
                                        </p:attrNameLst>
                                      </p:cBhvr>
                                      <p:to>
                                        <p:strVal val="hidden"/>
                                      </p:to>
                                    </p:set>
                                  </p:childTnLst>
                                </p:cTn>
                              </p:par>
                              <p:par>
                                <p:cTn id="56" presetID="22" presetClass="entr" presetSubtype="8"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500"/>
                                        <p:tgtEl>
                                          <p:spTgt spid="52"/>
                                        </p:tgtEl>
                                      </p:cBhvr>
                                    </p:animEffect>
                                  </p:childTnLst>
                                </p:cTn>
                              </p:par>
                              <p:par>
                                <p:cTn id="59" presetID="42" presetClass="entr" presetSubtype="0" fill="hold"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5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1" presetClass="exit" presetSubtype="0" fill="hold" nodeType="withEffect">
                                  <p:stCondLst>
                                    <p:cond delay="0"/>
                                  </p:stCondLst>
                                  <p:childTnLst>
                                    <p:set>
                                      <p:cBhvr>
                                        <p:cTn id="70" dur="1" fill="hold">
                                          <p:stCondLst>
                                            <p:cond delay="0"/>
                                          </p:stCondLst>
                                        </p:cTn>
                                        <p:tgtEl>
                                          <p:spTgt spid="14"/>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4" grpId="0" animBg="1"/>
      <p:bldP spid="5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264823853"/>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3" y="565403"/>
            <a:ext cx="2376000"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SOIL ENZYMATIC ACTIVITIES</a:t>
            </a:r>
          </a:p>
        </p:txBody>
      </p:sp>
      <p:graphicFrame>
        <p:nvGraphicFramePr>
          <p:cNvPr id="5" name="Chart 4">
            <a:extLst>
              <a:ext uri="{FF2B5EF4-FFF2-40B4-BE49-F238E27FC236}">
                <a16:creationId xmlns:a16="http://schemas.microsoft.com/office/drawing/2014/main" id="{3D7D2F16-3E6B-70A4-3766-D862DB65DD10}"/>
              </a:ext>
            </a:extLst>
          </p:cNvPr>
          <p:cNvGraphicFramePr>
            <a:graphicFrameLocks/>
          </p:cNvGraphicFramePr>
          <p:nvPr>
            <p:extLst>
              <p:ext uri="{D42A27DB-BD31-4B8C-83A1-F6EECF244321}">
                <p14:modId xmlns:p14="http://schemas.microsoft.com/office/powerpoint/2010/main" val="3930807093"/>
              </p:ext>
            </p:extLst>
          </p:nvPr>
        </p:nvGraphicFramePr>
        <p:xfrm>
          <a:off x="333373" y="976246"/>
          <a:ext cx="5381625" cy="275134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 name="Chart 11">
            <a:extLst>
              <a:ext uri="{FF2B5EF4-FFF2-40B4-BE49-F238E27FC236}">
                <a16:creationId xmlns:a16="http://schemas.microsoft.com/office/drawing/2014/main" id="{BBE8242B-3937-8150-F58E-6C3784187D70}"/>
              </a:ext>
            </a:extLst>
          </p:cNvPr>
          <p:cNvGraphicFramePr>
            <a:graphicFrameLocks/>
          </p:cNvGraphicFramePr>
          <p:nvPr>
            <p:extLst>
              <p:ext uri="{D42A27DB-BD31-4B8C-83A1-F6EECF244321}">
                <p14:modId xmlns:p14="http://schemas.microsoft.com/office/powerpoint/2010/main" val="2262627145"/>
              </p:ext>
            </p:extLst>
          </p:nvPr>
        </p:nvGraphicFramePr>
        <p:xfrm>
          <a:off x="333374" y="3830655"/>
          <a:ext cx="5382000" cy="275134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3" name="Chart 12">
            <a:extLst>
              <a:ext uri="{FF2B5EF4-FFF2-40B4-BE49-F238E27FC236}">
                <a16:creationId xmlns:a16="http://schemas.microsoft.com/office/drawing/2014/main" id="{7B2050CF-FD9F-133B-FD9F-A2FB0422D7C7}"/>
              </a:ext>
            </a:extLst>
          </p:cNvPr>
          <p:cNvGraphicFramePr>
            <a:graphicFrameLocks/>
          </p:cNvGraphicFramePr>
          <p:nvPr>
            <p:extLst>
              <p:ext uri="{D42A27DB-BD31-4B8C-83A1-F6EECF244321}">
                <p14:modId xmlns:p14="http://schemas.microsoft.com/office/powerpoint/2010/main" val="3330632422"/>
              </p:ext>
            </p:extLst>
          </p:nvPr>
        </p:nvGraphicFramePr>
        <p:xfrm>
          <a:off x="6476626" y="3830655"/>
          <a:ext cx="5382000" cy="275040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1" name="Chart 10">
            <a:extLst>
              <a:ext uri="{FF2B5EF4-FFF2-40B4-BE49-F238E27FC236}">
                <a16:creationId xmlns:a16="http://schemas.microsoft.com/office/drawing/2014/main" id="{1364ACC8-98EB-4C6C-221C-D137C51A2311}"/>
              </a:ext>
            </a:extLst>
          </p:cNvPr>
          <p:cNvGraphicFramePr>
            <a:graphicFrameLocks/>
          </p:cNvGraphicFramePr>
          <p:nvPr>
            <p:extLst>
              <p:ext uri="{D42A27DB-BD31-4B8C-83A1-F6EECF244321}">
                <p14:modId xmlns:p14="http://schemas.microsoft.com/office/powerpoint/2010/main" val="1353329769"/>
              </p:ext>
            </p:extLst>
          </p:nvPr>
        </p:nvGraphicFramePr>
        <p:xfrm>
          <a:off x="6476626" y="976246"/>
          <a:ext cx="5382000" cy="2750400"/>
        </p:xfrm>
        <a:graphic>
          <a:graphicData uri="http://schemas.openxmlformats.org/drawingml/2006/chart">
            <c:chart xmlns:c="http://schemas.openxmlformats.org/drawingml/2006/chart" xmlns:r="http://schemas.openxmlformats.org/officeDocument/2006/relationships" r:id="rId11"/>
          </a:graphicData>
        </a:graphic>
      </p:graphicFrame>
      <p:grpSp>
        <p:nvGrpSpPr>
          <p:cNvPr id="55" name="Group 54">
            <a:extLst>
              <a:ext uri="{FF2B5EF4-FFF2-40B4-BE49-F238E27FC236}">
                <a16:creationId xmlns:a16="http://schemas.microsoft.com/office/drawing/2014/main" id="{9C1EFA6B-FBB7-0361-492E-A734C7CEE339}"/>
              </a:ext>
            </a:extLst>
          </p:cNvPr>
          <p:cNvGrpSpPr/>
          <p:nvPr/>
        </p:nvGrpSpPr>
        <p:grpSpPr>
          <a:xfrm>
            <a:off x="2120437" y="2297635"/>
            <a:ext cx="9618562" cy="4311117"/>
            <a:chOff x="2120437" y="2297635"/>
            <a:chExt cx="9618562" cy="4311117"/>
          </a:xfrm>
        </p:grpSpPr>
        <p:sp>
          <p:nvSpPr>
            <p:cNvPr id="33" name="Oval 32">
              <a:extLst>
                <a:ext uri="{FF2B5EF4-FFF2-40B4-BE49-F238E27FC236}">
                  <a16:creationId xmlns:a16="http://schemas.microsoft.com/office/drawing/2014/main" id="{D6F2C27D-7716-1606-3244-5EF62B0B1E2B}"/>
                </a:ext>
              </a:extLst>
            </p:cNvPr>
            <p:cNvSpPr/>
            <p:nvPr/>
          </p:nvSpPr>
          <p:spPr>
            <a:xfrm>
              <a:off x="2184265" y="2837853"/>
              <a:ext cx="867373" cy="966046"/>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7B4A39F-CA66-5C70-9606-514F5328C157}"/>
                </a:ext>
              </a:extLst>
            </p:cNvPr>
            <p:cNvSpPr/>
            <p:nvPr/>
          </p:nvSpPr>
          <p:spPr>
            <a:xfrm>
              <a:off x="4652477" y="2837853"/>
              <a:ext cx="867373" cy="966046"/>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8AE7A647-EBBC-FD4A-A28B-E2D1197F08D9}"/>
                </a:ext>
              </a:extLst>
            </p:cNvPr>
            <p:cNvSpPr/>
            <p:nvPr/>
          </p:nvSpPr>
          <p:spPr>
            <a:xfrm>
              <a:off x="2120437" y="4999361"/>
              <a:ext cx="867373" cy="1609391"/>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B709F82B-6836-8BF2-5B9D-AC6C78703805}"/>
                </a:ext>
              </a:extLst>
            </p:cNvPr>
            <p:cNvSpPr/>
            <p:nvPr/>
          </p:nvSpPr>
          <p:spPr>
            <a:xfrm>
              <a:off x="4583286" y="4505325"/>
              <a:ext cx="1039872" cy="2068047"/>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8BFEB0CA-8216-2C72-1B27-CB14BF7C0786}"/>
                </a:ext>
              </a:extLst>
            </p:cNvPr>
            <p:cNvSpPr/>
            <p:nvPr/>
          </p:nvSpPr>
          <p:spPr>
            <a:xfrm>
              <a:off x="8220075" y="2297635"/>
              <a:ext cx="976985" cy="1506264"/>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4514D70A-48F5-DAE9-1A45-CD818BE5DD70}"/>
                </a:ext>
              </a:extLst>
            </p:cNvPr>
            <p:cNvSpPr/>
            <p:nvPr/>
          </p:nvSpPr>
          <p:spPr>
            <a:xfrm>
              <a:off x="10754620" y="2366329"/>
              <a:ext cx="976985" cy="1387073"/>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D46D91CE-C127-7527-E948-DFEE02ABE2BE}"/>
                </a:ext>
              </a:extLst>
            </p:cNvPr>
            <p:cNvSpPr/>
            <p:nvPr/>
          </p:nvSpPr>
          <p:spPr>
            <a:xfrm>
              <a:off x="8228833" y="5273151"/>
              <a:ext cx="976985" cy="1329918"/>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F82D76AE-3472-DCB6-2A50-FB279AE0E967}"/>
                </a:ext>
              </a:extLst>
            </p:cNvPr>
            <p:cNvSpPr/>
            <p:nvPr/>
          </p:nvSpPr>
          <p:spPr>
            <a:xfrm>
              <a:off x="10762014" y="5273151"/>
              <a:ext cx="976985" cy="1331344"/>
            </a:xfrm>
            <a:prstGeom prst="ellipse">
              <a:avLst/>
            </a:prstGeom>
            <a:noFill/>
            <a:ln w="19050">
              <a:solidFill>
                <a:schemeClr val="tx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6033CA15-807C-5BA9-BD48-CE55A57C42A4}"/>
              </a:ext>
            </a:extLst>
          </p:cNvPr>
          <p:cNvGrpSpPr/>
          <p:nvPr/>
        </p:nvGrpSpPr>
        <p:grpSpPr>
          <a:xfrm>
            <a:off x="842591" y="1914966"/>
            <a:ext cx="9175982" cy="3941990"/>
            <a:chOff x="842591" y="1914966"/>
            <a:chExt cx="9175982" cy="3941990"/>
          </a:xfrm>
        </p:grpSpPr>
        <p:sp>
          <p:nvSpPr>
            <p:cNvPr id="15" name="Oval 14">
              <a:extLst>
                <a:ext uri="{FF2B5EF4-FFF2-40B4-BE49-F238E27FC236}">
                  <a16:creationId xmlns:a16="http://schemas.microsoft.com/office/drawing/2014/main" id="{EDD73B59-B15D-ACA0-D899-D082E9256C83}"/>
                </a:ext>
              </a:extLst>
            </p:cNvPr>
            <p:cNvSpPr/>
            <p:nvPr/>
          </p:nvSpPr>
          <p:spPr>
            <a:xfrm>
              <a:off x="7016361" y="2470884"/>
              <a:ext cx="44208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11204080-5C30-F113-7CEA-7D21AAE0C2DA}"/>
                </a:ext>
              </a:extLst>
            </p:cNvPr>
            <p:cNvSpPr/>
            <p:nvPr/>
          </p:nvSpPr>
          <p:spPr>
            <a:xfrm>
              <a:off x="9524697" y="1914966"/>
              <a:ext cx="493876" cy="414634"/>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6E1A1B2E-D221-C50B-1B0B-5CE031875E7E}"/>
                </a:ext>
              </a:extLst>
            </p:cNvPr>
            <p:cNvSpPr/>
            <p:nvPr/>
          </p:nvSpPr>
          <p:spPr>
            <a:xfrm>
              <a:off x="842591" y="5397019"/>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F65B4FD0-1B38-587D-A69B-010766C880D0}"/>
                </a:ext>
              </a:extLst>
            </p:cNvPr>
            <p:cNvSpPr/>
            <p:nvPr/>
          </p:nvSpPr>
          <p:spPr>
            <a:xfrm>
              <a:off x="3356050" y="5041977"/>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Oval 1">
              <a:extLst>
                <a:ext uri="{FF2B5EF4-FFF2-40B4-BE49-F238E27FC236}">
                  <a16:creationId xmlns:a16="http://schemas.microsoft.com/office/drawing/2014/main" id="{087B875B-CC91-4C71-2426-ECFFDACC243C}"/>
                </a:ext>
              </a:extLst>
            </p:cNvPr>
            <p:cNvSpPr/>
            <p:nvPr/>
          </p:nvSpPr>
          <p:spPr>
            <a:xfrm>
              <a:off x="912491" y="3033307"/>
              <a:ext cx="400050" cy="390525"/>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A2282B57-5DDA-129D-8CE2-4024A2B65502}"/>
                </a:ext>
              </a:extLst>
            </p:cNvPr>
            <p:cNvSpPr/>
            <p:nvPr/>
          </p:nvSpPr>
          <p:spPr>
            <a:xfrm>
              <a:off x="3430368" y="2954512"/>
              <a:ext cx="460481" cy="449203"/>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30F8E00E-478C-0399-62C0-88AA6441B11C}"/>
                </a:ext>
              </a:extLst>
            </p:cNvPr>
            <p:cNvSpPr/>
            <p:nvPr/>
          </p:nvSpPr>
          <p:spPr>
            <a:xfrm>
              <a:off x="6964571" y="4425459"/>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8911568D-8FE6-4C03-677E-0D97BC25E7DF}"/>
                </a:ext>
              </a:extLst>
            </p:cNvPr>
            <p:cNvSpPr/>
            <p:nvPr/>
          </p:nvSpPr>
          <p:spPr>
            <a:xfrm>
              <a:off x="9511458" y="4747947"/>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3" name="Group 72">
            <a:extLst>
              <a:ext uri="{FF2B5EF4-FFF2-40B4-BE49-F238E27FC236}">
                <a16:creationId xmlns:a16="http://schemas.microsoft.com/office/drawing/2014/main" id="{2177E96C-DD22-9FA7-9C7B-BC547658BC15}"/>
              </a:ext>
            </a:extLst>
          </p:cNvPr>
          <p:cNvGrpSpPr/>
          <p:nvPr/>
        </p:nvGrpSpPr>
        <p:grpSpPr>
          <a:xfrm>
            <a:off x="858552" y="1228724"/>
            <a:ext cx="9843111" cy="4352800"/>
            <a:chOff x="858552" y="1228724"/>
            <a:chExt cx="9843111" cy="4352800"/>
          </a:xfrm>
        </p:grpSpPr>
        <p:sp>
          <p:nvSpPr>
            <p:cNvPr id="14" name="Oval 13">
              <a:extLst>
                <a:ext uri="{FF2B5EF4-FFF2-40B4-BE49-F238E27FC236}">
                  <a16:creationId xmlns:a16="http://schemas.microsoft.com/office/drawing/2014/main" id="{ECBD3AB6-C490-01CF-0F19-C3FB27844723}"/>
                </a:ext>
              </a:extLst>
            </p:cNvPr>
            <p:cNvSpPr/>
            <p:nvPr/>
          </p:nvSpPr>
          <p:spPr>
            <a:xfrm>
              <a:off x="7354724" y="1755337"/>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009DDA8C-8EED-DE9F-0B0C-487108AB30C1}"/>
                </a:ext>
              </a:extLst>
            </p:cNvPr>
            <p:cNvSpPr/>
            <p:nvPr/>
          </p:nvSpPr>
          <p:spPr>
            <a:xfrm>
              <a:off x="9907424" y="1228724"/>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B8481435-AF79-2688-E8AC-7A20A549EE11}"/>
                </a:ext>
              </a:extLst>
            </p:cNvPr>
            <p:cNvSpPr txBox="1"/>
            <p:nvPr/>
          </p:nvSpPr>
          <p:spPr>
            <a:xfrm>
              <a:off x="7147330" y="2166780"/>
              <a:ext cx="656627"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2</a:t>
              </a:r>
              <a:endParaRPr lang="en-GB" b="1" dirty="0">
                <a:solidFill>
                  <a:srgbClr val="FAAD00"/>
                </a:solidFill>
                <a:effectLst>
                  <a:outerShdw blurRad="38100" dist="38100" dir="2700000" algn="tl">
                    <a:srgbClr val="000000">
                      <a:alpha val="43137"/>
                    </a:srgbClr>
                  </a:outerShdw>
                </a:effectLst>
              </a:endParaRPr>
            </a:p>
          </p:txBody>
        </p:sp>
        <p:sp>
          <p:nvSpPr>
            <p:cNvPr id="19" name="TextBox 18">
              <a:extLst>
                <a:ext uri="{FF2B5EF4-FFF2-40B4-BE49-F238E27FC236}">
                  <a16:creationId xmlns:a16="http://schemas.microsoft.com/office/drawing/2014/main" id="{1ED122C1-331B-886A-5046-9C15C2451DFB}"/>
                </a:ext>
              </a:extLst>
            </p:cNvPr>
            <p:cNvSpPr txBox="1"/>
            <p:nvPr/>
          </p:nvSpPr>
          <p:spPr>
            <a:xfrm>
              <a:off x="9569340" y="1609738"/>
              <a:ext cx="76616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1.5</a:t>
              </a:r>
              <a:endParaRPr lang="en-GB" b="1" dirty="0">
                <a:solidFill>
                  <a:srgbClr val="FAAD00"/>
                </a:solidFill>
                <a:effectLst>
                  <a:outerShdw blurRad="38100" dist="38100" dir="2700000" algn="tl">
                    <a:srgbClr val="000000">
                      <a:alpha val="43137"/>
                    </a:srgbClr>
                  </a:outerShdw>
                </a:effectLst>
              </a:endParaRPr>
            </a:p>
          </p:txBody>
        </p:sp>
        <p:sp>
          <p:nvSpPr>
            <p:cNvPr id="20" name="Oval 19">
              <a:extLst>
                <a:ext uri="{FF2B5EF4-FFF2-40B4-BE49-F238E27FC236}">
                  <a16:creationId xmlns:a16="http://schemas.microsoft.com/office/drawing/2014/main" id="{8121EF4B-32BF-8865-827C-7F0910A2674D}"/>
                </a:ext>
              </a:extLst>
            </p:cNvPr>
            <p:cNvSpPr/>
            <p:nvPr/>
          </p:nvSpPr>
          <p:spPr>
            <a:xfrm>
              <a:off x="1195154" y="4043259"/>
              <a:ext cx="493876" cy="628719"/>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1CCACCFD-18C4-21B2-C632-158C04AF78D0}"/>
                </a:ext>
              </a:extLst>
            </p:cNvPr>
            <p:cNvSpPr txBox="1"/>
            <p:nvPr/>
          </p:nvSpPr>
          <p:spPr>
            <a:xfrm>
              <a:off x="858552" y="4914991"/>
              <a:ext cx="77156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3.5</a:t>
              </a:r>
              <a:endParaRPr lang="en-GB" b="1" dirty="0">
                <a:solidFill>
                  <a:srgbClr val="FAAD00"/>
                </a:solidFill>
                <a:effectLst>
                  <a:outerShdw blurRad="38100" dist="38100" dir="2700000" algn="tl">
                    <a:srgbClr val="000000">
                      <a:alpha val="43137"/>
                    </a:srgbClr>
                  </a:outerShdw>
                </a:effectLst>
              </a:endParaRPr>
            </a:p>
          </p:txBody>
        </p:sp>
        <p:sp>
          <p:nvSpPr>
            <p:cNvPr id="23" name="Oval 22">
              <a:extLst>
                <a:ext uri="{FF2B5EF4-FFF2-40B4-BE49-F238E27FC236}">
                  <a16:creationId xmlns:a16="http://schemas.microsoft.com/office/drawing/2014/main" id="{290727F7-77CB-6A73-826C-F7647ABA85AE}"/>
                </a:ext>
              </a:extLst>
            </p:cNvPr>
            <p:cNvSpPr/>
            <p:nvPr/>
          </p:nvSpPr>
          <p:spPr>
            <a:xfrm>
              <a:off x="3723149" y="4364681"/>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CBD4B8F3-C905-ACD1-1B3A-A99AF60030D1}"/>
                </a:ext>
              </a:extLst>
            </p:cNvPr>
            <p:cNvSpPr txBox="1"/>
            <p:nvPr/>
          </p:nvSpPr>
          <p:spPr>
            <a:xfrm>
              <a:off x="3430368" y="4750797"/>
              <a:ext cx="77156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1.8</a:t>
              </a:r>
              <a:endParaRPr lang="en-GB" b="1" dirty="0">
                <a:solidFill>
                  <a:srgbClr val="FAAD00"/>
                </a:solidFill>
                <a:effectLst>
                  <a:outerShdw blurRad="38100" dist="38100" dir="2700000" algn="tl">
                    <a:srgbClr val="000000">
                      <a:alpha val="43137"/>
                    </a:srgbClr>
                  </a:outerShdw>
                </a:effectLst>
              </a:endParaRPr>
            </a:p>
          </p:txBody>
        </p:sp>
        <p:sp>
          <p:nvSpPr>
            <p:cNvPr id="6" name="Oval 5">
              <a:extLst>
                <a:ext uri="{FF2B5EF4-FFF2-40B4-BE49-F238E27FC236}">
                  <a16:creationId xmlns:a16="http://schemas.microsoft.com/office/drawing/2014/main" id="{528DAD12-EEBE-2861-9921-190D5D0F8419}"/>
                </a:ext>
              </a:extLst>
            </p:cNvPr>
            <p:cNvSpPr/>
            <p:nvPr/>
          </p:nvSpPr>
          <p:spPr>
            <a:xfrm>
              <a:off x="1249199" y="1295400"/>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5B76C3EF-DC66-F22B-FF41-954FA2A7983C}"/>
                </a:ext>
              </a:extLst>
            </p:cNvPr>
            <p:cNvSpPr txBox="1"/>
            <p:nvPr/>
          </p:nvSpPr>
          <p:spPr>
            <a:xfrm>
              <a:off x="912491" y="2255937"/>
              <a:ext cx="84795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20</a:t>
              </a:r>
              <a:endParaRPr lang="en-GB" b="1" dirty="0">
                <a:solidFill>
                  <a:srgbClr val="FAAD00"/>
                </a:solidFill>
                <a:effectLst>
                  <a:outerShdw blurRad="38100" dist="38100" dir="2700000" algn="tl">
                    <a:srgbClr val="000000">
                      <a:alpha val="43137"/>
                    </a:srgbClr>
                  </a:outerShdw>
                </a:effectLst>
              </a:endParaRPr>
            </a:p>
          </p:txBody>
        </p:sp>
        <p:sp>
          <p:nvSpPr>
            <p:cNvPr id="9" name="Oval 8">
              <a:extLst>
                <a:ext uri="{FF2B5EF4-FFF2-40B4-BE49-F238E27FC236}">
                  <a16:creationId xmlns:a16="http://schemas.microsoft.com/office/drawing/2014/main" id="{50C9F529-5071-2ACB-5809-94A9AFF4D4AA}"/>
                </a:ext>
              </a:extLst>
            </p:cNvPr>
            <p:cNvSpPr/>
            <p:nvPr/>
          </p:nvSpPr>
          <p:spPr>
            <a:xfrm>
              <a:off x="3745047" y="1980666"/>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8ADFCB26-A6AA-CB92-F6AD-B4DA58F7136C}"/>
                </a:ext>
              </a:extLst>
            </p:cNvPr>
            <p:cNvSpPr txBox="1"/>
            <p:nvPr/>
          </p:nvSpPr>
          <p:spPr>
            <a:xfrm>
              <a:off x="3510921" y="2516187"/>
              <a:ext cx="656627"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x 6</a:t>
              </a:r>
              <a:endParaRPr lang="en-GB" b="1" dirty="0">
                <a:solidFill>
                  <a:srgbClr val="FAAD00"/>
                </a:solidFill>
                <a:effectLst>
                  <a:outerShdw blurRad="38100" dist="38100" dir="2700000" algn="tl">
                    <a:srgbClr val="000000">
                      <a:alpha val="43137"/>
                    </a:srgbClr>
                  </a:outerShdw>
                </a:effectLst>
              </a:endParaRPr>
            </a:p>
          </p:txBody>
        </p:sp>
        <p:sp>
          <p:nvSpPr>
            <p:cNvPr id="26" name="Oval 25">
              <a:extLst>
                <a:ext uri="{FF2B5EF4-FFF2-40B4-BE49-F238E27FC236}">
                  <a16:creationId xmlns:a16="http://schemas.microsoft.com/office/drawing/2014/main" id="{FF1F9A43-843F-49E5-27F5-B03A3DFF4A31}"/>
                </a:ext>
              </a:extLst>
            </p:cNvPr>
            <p:cNvSpPr/>
            <p:nvPr/>
          </p:nvSpPr>
          <p:spPr>
            <a:xfrm>
              <a:off x="7331700" y="5121587"/>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A0F64F83-7362-2199-972C-BEE8521FEA83}"/>
                </a:ext>
              </a:extLst>
            </p:cNvPr>
            <p:cNvSpPr/>
            <p:nvPr/>
          </p:nvSpPr>
          <p:spPr>
            <a:xfrm>
              <a:off x="9867041" y="5120129"/>
              <a:ext cx="493876" cy="459937"/>
            </a:xfrm>
            <a:prstGeom prst="ellipse">
              <a:avLst/>
            </a:prstGeom>
            <a:noFill/>
            <a:ln w="19050">
              <a:solidFill>
                <a:srgbClr val="FAAD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AB59C31F-E809-BB42-AE98-7588A1B6E5C3}"/>
                </a:ext>
              </a:extLst>
            </p:cNvPr>
            <p:cNvSpPr txBox="1"/>
            <p:nvPr/>
          </p:nvSpPr>
          <p:spPr>
            <a:xfrm>
              <a:off x="7289990" y="4711737"/>
              <a:ext cx="77156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 2</a:t>
              </a:r>
              <a:endParaRPr lang="en-GB" b="1" dirty="0">
                <a:solidFill>
                  <a:srgbClr val="FAAD00"/>
                </a:solidFill>
                <a:effectLst>
                  <a:outerShdw blurRad="38100" dist="38100" dir="2700000" algn="tl">
                    <a:srgbClr val="000000">
                      <a:alpha val="43137"/>
                    </a:srgbClr>
                  </a:outerShdw>
                </a:effectLst>
              </a:endParaRPr>
            </a:p>
          </p:txBody>
        </p:sp>
        <p:sp>
          <p:nvSpPr>
            <p:cNvPr id="42" name="TextBox 41">
              <a:extLst>
                <a:ext uri="{FF2B5EF4-FFF2-40B4-BE49-F238E27FC236}">
                  <a16:creationId xmlns:a16="http://schemas.microsoft.com/office/drawing/2014/main" id="{748CFE27-0E82-A952-3CA8-6E3D40ED1B7D}"/>
                </a:ext>
              </a:extLst>
            </p:cNvPr>
            <p:cNvSpPr txBox="1"/>
            <p:nvPr/>
          </p:nvSpPr>
          <p:spPr>
            <a:xfrm>
              <a:off x="9930100" y="4810340"/>
              <a:ext cx="771563" cy="369332"/>
            </a:xfrm>
            <a:prstGeom prst="rect">
              <a:avLst/>
            </a:prstGeom>
            <a:noFill/>
            <a:ln>
              <a:noFill/>
            </a:ln>
            <a:effectLst/>
          </p:spPr>
          <p:txBody>
            <a:bodyPr wrap="square">
              <a:spAutoFit/>
            </a:bodyPr>
            <a:lstStyle/>
            <a:p>
              <a:pPr algn="ctr"/>
              <a:r>
                <a:rPr lang="en-GB" b="1" dirty="0">
                  <a:solidFill>
                    <a:srgbClr val="FAAD00"/>
                  </a:solidFill>
                  <a:effectLst>
                    <a:outerShdw blurRad="38100" dist="38100" dir="2700000" algn="tl">
                      <a:srgbClr val="000000">
                        <a:alpha val="43137"/>
                      </a:srgbClr>
                    </a:outerShdw>
                  </a:effectLst>
                  <a:latin typeface="PT Sans" panose="020B0503020203020204" pitchFamily="34" charset="0"/>
                  <a:cs typeface="Times New Roman" panose="02020603050405020304" pitchFamily="18" charset="0"/>
                </a:rPr>
                <a:t>÷ 1.5</a:t>
              </a:r>
              <a:endParaRPr lang="en-GB" b="1" dirty="0">
                <a:solidFill>
                  <a:srgbClr val="FAAD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19346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3"/>
                                        </p:tgtEl>
                                      </p:cBhvr>
                                    </p:animEffect>
                                    <p:set>
                                      <p:cBhvr>
                                        <p:cTn id="20" dur="1" fill="hold">
                                          <p:stCondLst>
                                            <p:cond delay="499"/>
                                          </p:stCondLst>
                                        </p:cTn>
                                        <p:tgtEl>
                                          <p:spTgt spid="73"/>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F694FC0-BDE6-033E-353A-29089C3E57FF}"/>
              </a:ext>
            </a:extLst>
          </p:cNvPr>
          <p:cNvGrpSpPr/>
          <p:nvPr/>
        </p:nvGrpSpPr>
        <p:grpSpPr>
          <a:xfrm>
            <a:off x="333372" y="976254"/>
            <a:ext cx="6870204" cy="5727964"/>
            <a:chOff x="333372" y="976254"/>
            <a:chExt cx="6870204" cy="5727964"/>
          </a:xfrm>
        </p:grpSpPr>
        <p:grpSp>
          <p:nvGrpSpPr>
            <p:cNvPr id="5" name="Group 4">
              <a:extLst>
                <a:ext uri="{FF2B5EF4-FFF2-40B4-BE49-F238E27FC236}">
                  <a16:creationId xmlns:a16="http://schemas.microsoft.com/office/drawing/2014/main" id="{FEA2AEB6-222E-90D6-D415-19179DEA049D}"/>
                </a:ext>
              </a:extLst>
            </p:cNvPr>
            <p:cNvGrpSpPr/>
            <p:nvPr/>
          </p:nvGrpSpPr>
          <p:grpSpPr>
            <a:xfrm>
              <a:off x="333373" y="976254"/>
              <a:ext cx="6870203" cy="5727964"/>
              <a:chOff x="333373" y="976254"/>
              <a:chExt cx="6870203" cy="5727964"/>
            </a:xfrm>
          </p:grpSpPr>
          <p:pic>
            <p:nvPicPr>
              <p:cNvPr id="2" name="Picture 1" descr="A picture containing ground, outdoor, grass, field&#10;&#10;Description automatically generated">
                <a:extLst>
                  <a:ext uri="{FF2B5EF4-FFF2-40B4-BE49-F238E27FC236}">
                    <a16:creationId xmlns:a16="http://schemas.microsoft.com/office/drawing/2014/main" id="{3DA048FD-DA66-CDF7-8A43-141D72F45303}"/>
                  </a:ext>
                </a:extLst>
              </p:cNvPr>
              <p:cNvPicPr>
                <a:picLocks noChangeAspect="1"/>
              </p:cNvPicPr>
              <p:nvPr/>
            </p:nvPicPr>
            <p:blipFill rotWithShape="1">
              <a:blip r:embed="rId3">
                <a:extLst>
                  <a:ext uri="{28A0092B-C50C-407E-A947-70E740481C1C}">
                    <a14:useLocalDpi xmlns:a14="http://schemas.microsoft.com/office/drawing/2010/main" val="0"/>
                  </a:ext>
                </a:extLst>
              </a:blip>
              <a:srcRect l="13120" r="8110"/>
              <a:stretch/>
            </p:blipFill>
            <p:spPr>
              <a:xfrm>
                <a:off x="333373" y="976254"/>
                <a:ext cx="6870203" cy="5718439"/>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3CF1AE48-8490-EEEA-A50A-CAD7C04F9B81}"/>
                  </a:ext>
                </a:extLst>
              </p:cNvPr>
              <p:cNvSpPr txBox="1"/>
              <p:nvPr/>
            </p:nvSpPr>
            <p:spPr>
              <a:xfrm>
                <a:off x="333374" y="6427219"/>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sp>
          <p:nvSpPr>
            <p:cNvPr id="16" name="TextBox 15">
              <a:extLst>
                <a:ext uri="{FF2B5EF4-FFF2-40B4-BE49-F238E27FC236}">
                  <a16:creationId xmlns:a16="http://schemas.microsoft.com/office/drawing/2014/main" id="{9FEB0220-8BAB-A6D9-ACC6-17C3989175F9}"/>
                </a:ext>
              </a:extLst>
            </p:cNvPr>
            <p:cNvSpPr txBox="1"/>
            <p:nvPr/>
          </p:nvSpPr>
          <p:spPr>
            <a:xfrm>
              <a:off x="333372" y="988378"/>
              <a:ext cx="1207337"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2</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grpSp>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1845881589"/>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3" y="565403"/>
            <a:ext cx="2024358"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VEGETATION RECOVERY</a:t>
            </a:r>
          </a:p>
        </p:txBody>
      </p:sp>
      <p:sp>
        <p:nvSpPr>
          <p:cNvPr id="9" name="TextBox 8">
            <a:extLst>
              <a:ext uri="{FF2B5EF4-FFF2-40B4-BE49-F238E27FC236}">
                <a16:creationId xmlns:a16="http://schemas.microsoft.com/office/drawing/2014/main" id="{FF2FFB6E-B511-0B38-1B85-FF82B001BBFC}"/>
              </a:ext>
            </a:extLst>
          </p:cNvPr>
          <p:cNvSpPr txBox="1"/>
          <p:nvPr/>
        </p:nvSpPr>
        <p:spPr>
          <a:xfrm>
            <a:off x="3790698" y="988378"/>
            <a:ext cx="3412878" cy="338554"/>
          </a:xfrm>
          <a:prstGeom prst="rect">
            <a:avLst/>
          </a:prstGeom>
          <a:noFill/>
        </p:spPr>
        <p:txBody>
          <a:bodyPr wrap="square">
            <a:spAutoFit/>
          </a:bodyPr>
          <a:lstStyle/>
          <a:p>
            <a:pPr algn="ctr">
              <a:spcBef>
                <a:spcPts val="200"/>
              </a:spcBef>
              <a:spcAft>
                <a:spcPts val="565"/>
              </a:spcAft>
            </a:pPr>
            <a:r>
              <a:rPr lang="en-GB" sz="1600" b="1" dirty="0">
                <a:solidFill>
                  <a:srgbClr val="FFFF00"/>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Vegetation cover: 100% in T4 and T6</a:t>
            </a:r>
          </a:p>
        </p:txBody>
      </p:sp>
      <p:grpSp>
        <p:nvGrpSpPr>
          <p:cNvPr id="13" name="Group 12">
            <a:extLst>
              <a:ext uri="{FF2B5EF4-FFF2-40B4-BE49-F238E27FC236}">
                <a16:creationId xmlns:a16="http://schemas.microsoft.com/office/drawing/2014/main" id="{18003952-EC79-3C04-9412-3A980A7FB5B8}"/>
              </a:ext>
            </a:extLst>
          </p:cNvPr>
          <p:cNvGrpSpPr/>
          <p:nvPr/>
        </p:nvGrpSpPr>
        <p:grpSpPr>
          <a:xfrm>
            <a:off x="7520261" y="976246"/>
            <a:ext cx="4338367" cy="2790603"/>
            <a:chOff x="7520261" y="976246"/>
            <a:chExt cx="4338367" cy="2790603"/>
          </a:xfrm>
        </p:grpSpPr>
        <p:grpSp>
          <p:nvGrpSpPr>
            <p:cNvPr id="8" name="Group 7">
              <a:extLst>
                <a:ext uri="{FF2B5EF4-FFF2-40B4-BE49-F238E27FC236}">
                  <a16:creationId xmlns:a16="http://schemas.microsoft.com/office/drawing/2014/main" id="{F3608630-ADAD-924E-CFC7-BCF719564081}"/>
                </a:ext>
              </a:extLst>
            </p:cNvPr>
            <p:cNvGrpSpPr/>
            <p:nvPr/>
          </p:nvGrpSpPr>
          <p:grpSpPr>
            <a:xfrm>
              <a:off x="7520262" y="976246"/>
              <a:ext cx="4338366" cy="2790603"/>
              <a:chOff x="7520262" y="976246"/>
              <a:chExt cx="4338366" cy="2790603"/>
            </a:xfrm>
          </p:grpSpPr>
          <p:pic>
            <p:nvPicPr>
              <p:cNvPr id="6" name="Picture 5" descr="A picture containing outdoor, ground, plant, dirt&#10;&#10;Description automatically generated">
                <a:extLst>
                  <a:ext uri="{FF2B5EF4-FFF2-40B4-BE49-F238E27FC236}">
                    <a16:creationId xmlns:a16="http://schemas.microsoft.com/office/drawing/2014/main" id="{34175AF5-2A23-89E6-ECC8-4F387F299F56}"/>
                  </a:ext>
                </a:extLst>
              </p:cNvPr>
              <p:cNvPicPr>
                <a:picLocks noChangeAspect="1"/>
              </p:cNvPicPr>
              <p:nvPr/>
            </p:nvPicPr>
            <p:blipFill rotWithShape="1">
              <a:blip r:embed="rId9">
                <a:extLst>
                  <a:ext uri="{28A0092B-C50C-407E-A947-70E740481C1C}">
                    <a14:useLocalDpi xmlns:a14="http://schemas.microsoft.com/office/drawing/2010/main" val="0"/>
                  </a:ext>
                </a:extLst>
              </a:blip>
              <a:srcRect r="2338" b="4186"/>
              <a:stretch/>
            </p:blipFill>
            <p:spPr>
              <a:xfrm>
                <a:off x="7520266" y="976246"/>
                <a:ext cx="4338362" cy="2790603"/>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44B7B4DE-6A0A-4607-F7E1-DBAF872F8D91}"/>
                  </a:ext>
                </a:extLst>
              </p:cNvPr>
              <p:cNvSpPr txBox="1"/>
              <p:nvPr/>
            </p:nvSpPr>
            <p:spPr>
              <a:xfrm>
                <a:off x="7520262" y="3489850"/>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sp>
          <p:nvSpPr>
            <p:cNvPr id="12" name="TextBox 11">
              <a:extLst>
                <a:ext uri="{FF2B5EF4-FFF2-40B4-BE49-F238E27FC236}">
                  <a16:creationId xmlns:a16="http://schemas.microsoft.com/office/drawing/2014/main" id="{18B6B5F2-3DEE-C60B-F87B-8DFBE2453EC6}"/>
                </a:ext>
              </a:extLst>
            </p:cNvPr>
            <p:cNvSpPr txBox="1"/>
            <p:nvPr/>
          </p:nvSpPr>
          <p:spPr>
            <a:xfrm>
              <a:off x="7520261" y="988378"/>
              <a:ext cx="1207337"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1</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2747C3BA-3173-19C0-3D00-BFE62E89B334}"/>
              </a:ext>
            </a:extLst>
          </p:cNvPr>
          <p:cNvGrpSpPr/>
          <p:nvPr/>
        </p:nvGrpSpPr>
        <p:grpSpPr>
          <a:xfrm>
            <a:off x="7520261" y="3904090"/>
            <a:ext cx="4338363" cy="2790603"/>
            <a:chOff x="7520261" y="3904090"/>
            <a:chExt cx="4338363" cy="2790603"/>
          </a:xfrm>
        </p:grpSpPr>
        <p:grpSp>
          <p:nvGrpSpPr>
            <p:cNvPr id="11" name="Group 10">
              <a:extLst>
                <a:ext uri="{FF2B5EF4-FFF2-40B4-BE49-F238E27FC236}">
                  <a16:creationId xmlns:a16="http://schemas.microsoft.com/office/drawing/2014/main" id="{D1DC4D8D-A995-FDE0-2FAB-0050D512B7A8}"/>
                </a:ext>
              </a:extLst>
            </p:cNvPr>
            <p:cNvGrpSpPr/>
            <p:nvPr/>
          </p:nvGrpSpPr>
          <p:grpSpPr>
            <a:xfrm>
              <a:off x="7520261" y="3904090"/>
              <a:ext cx="4338363" cy="2790603"/>
              <a:chOff x="7520261" y="3904090"/>
              <a:chExt cx="4338363" cy="2790603"/>
            </a:xfrm>
          </p:grpSpPr>
          <p:pic>
            <p:nvPicPr>
              <p:cNvPr id="7" name="Picture 6" descr="A picture containing ground, outdoor, dirt, sandy&#10;&#10;Description automatically generated">
                <a:extLst>
                  <a:ext uri="{FF2B5EF4-FFF2-40B4-BE49-F238E27FC236}">
                    <a16:creationId xmlns:a16="http://schemas.microsoft.com/office/drawing/2014/main" id="{E7C90CEB-CDEE-EE5A-F711-53417A943502}"/>
                  </a:ext>
                </a:extLst>
              </p:cNvPr>
              <p:cNvPicPr>
                <a:picLocks noChangeAspect="1"/>
              </p:cNvPicPr>
              <p:nvPr/>
            </p:nvPicPr>
            <p:blipFill rotWithShape="1">
              <a:blip r:embed="rId10">
                <a:extLst>
                  <a:ext uri="{28A0092B-C50C-407E-A947-70E740481C1C}">
                    <a14:useLocalDpi xmlns:a14="http://schemas.microsoft.com/office/drawing/2010/main" val="0"/>
                  </a:ext>
                </a:extLst>
              </a:blip>
              <a:srcRect t="4189" r="2338" b="-3"/>
              <a:stretch/>
            </p:blipFill>
            <p:spPr>
              <a:xfrm>
                <a:off x="7520262" y="3904090"/>
                <a:ext cx="4338362" cy="2790603"/>
              </a:xfrm>
              <a:prstGeom prst="rect">
                <a:avLst/>
              </a:prstGeom>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13667E1E-3957-F108-F87B-D05A71FEB86A}"/>
                  </a:ext>
                </a:extLst>
              </p:cNvPr>
              <p:cNvSpPr txBox="1"/>
              <p:nvPr/>
            </p:nvSpPr>
            <p:spPr>
              <a:xfrm>
                <a:off x="7520261" y="6417694"/>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sp>
          <p:nvSpPr>
            <p:cNvPr id="18" name="TextBox 17">
              <a:extLst>
                <a:ext uri="{FF2B5EF4-FFF2-40B4-BE49-F238E27FC236}">
                  <a16:creationId xmlns:a16="http://schemas.microsoft.com/office/drawing/2014/main" id="{C4D08135-5E82-A1F8-2AE2-7157B2BE5C21}"/>
                </a:ext>
              </a:extLst>
            </p:cNvPr>
            <p:cNvSpPr txBox="1"/>
            <p:nvPr/>
          </p:nvSpPr>
          <p:spPr>
            <a:xfrm>
              <a:off x="7520261" y="3904090"/>
              <a:ext cx="1207337"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3</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grpSp>
    </p:spTree>
    <p:extLst>
      <p:ext uri="{BB962C8B-B14F-4D97-AF65-F5344CB8AC3E}">
        <p14:creationId xmlns:p14="http://schemas.microsoft.com/office/powerpoint/2010/main" val="172249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156528102"/>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3" y="565403"/>
            <a:ext cx="2024358"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VEGETATION RECOVERY</a:t>
            </a:r>
          </a:p>
        </p:txBody>
      </p:sp>
      <p:grpSp>
        <p:nvGrpSpPr>
          <p:cNvPr id="2" name="Group 1">
            <a:extLst>
              <a:ext uri="{FF2B5EF4-FFF2-40B4-BE49-F238E27FC236}">
                <a16:creationId xmlns:a16="http://schemas.microsoft.com/office/drawing/2014/main" id="{61F4F343-F7A6-930D-FE4C-4D92DBA761CA}"/>
              </a:ext>
            </a:extLst>
          </p:cNvPr>
          <p:cNvGrpSpPr/>
          <p:nvPr/>
        </p:nvGrpSpPr>
        <p:grpSpPr>
          <a:xfrm>
            <a:off x="333374" y="993115"/>
            <a:ext cx="2848464" cy="5506297"/>
            <a:chOff x="333374" y="993115"/>
            <a:chExt cx="2848464" cy="5506297"/>
          </a:xfrm>
        </p:grpSpPr>
        <p:pic>
          <p:nvPicPr>
            <p:cNvPr id="8" name="Content Placeholder 4" descr="A bush with purple flowers&#10;&#10;Description automatically generated with low confidence">
              <a:extLst>
                <a:ext uri="{FF2B5EF4-FFF2-40B4-BE49-F238E27FC236}">
                  <a16:creationId xmlns:a16="http://schemas.microsoft.com/office/drawing/2014/main" id="{18FE30D9-E950-8E42-19B8-6191A8B099B4}"/>
                </a:ext>
              </a:extLst>
            </p:cNvPr>
            <p:cNvPicPr>
              <a:picLocks noChangeAspect="1"/>
            </p:cNvPicPr>
            <p:nvPr/>
          </p:nvPicPr>
          <p:blipFill rotWithShape="1">
            <a:blip r:embed="rId8">
              <a:extLst>
                <a:ext uri="{28A0092B-C50C-407E-A947-70E740481C1C}">
                  <a14:useLocalDpi xmlns:a14="http://schemas.microsoft.com/office/drawing/2010/main" val="0"/>
                </a:ext>
              </a:extLst>
            </a:blip>
            <a:srcRect l="7862" r="20056" b="-1"/>
            <a:stretch/>
          </p:blipFill>
          <p:spPr>
            <a:xfrm>
              <a:off x="333374" y="993115"/>
              <a:ext cx="2848464" cy="5506297"/>
            </a:xfrm>
            <a:prstGeom prst="rect">
              <a:avLst/>
            </a:prstGeom>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C206354D-317C-8F2A-A45F-87770E34D2F9}"/>
                </a:ext>
              </a:extLst>
            </p:cNvPr>
            <p:cNvSpPr txBox="1"/>
            <p:nvPr/>
          </p:nvSpPr>
          <p:spPr>
            <a:xfrm>
              <a:off x="333374" y="6222413"/>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grpSp>
        <p:nvGrpSpPr>
          <p:cNvPr id="5" name="Group 4">
            <a:extLst>
              <a:ext uri="{FF2B5EF4-FFF2-40B4-BE49-F238E27FC236}">
                <a16:creationId xmlns:a16="http://schemas.microsoft.com/office/drawing/2014/main" id="{C6812A14-CBE4-0449-7D74-C42C187F4D02}"/>
              </a:ext>
            </a:extLst>
          </p:cNvPr>
          <p:cNvGrpSpPr/>
          <p:nvPr/>
        </p:nvGrpSpPr>
        <p:grpSpPr>
          <a:xfrm>
            <a:off x="3334435" y="993115"/>
            <a:ext cx="5521778" cy="5506297"/>
            <a:chOff x="3334435" y="993115"/>
            <a:chExt cx="5521778" cy="5506297"/>
          </a:xfrm>
        </p:grpSpPr>
        <p:pic>
          <p:nvPicPr>
            <p:cNvPr id="11" name="Picture 10" descr="A picture containing outdoor, ground, dirt, sandy&#10;&#10;Description automatically generated">
              <a:extLst>
                <a:ext uri="{FF2B5EF4-FFF2-40B4-BE49-F238E27FC236}">
                  <a16:creationId xmlns:a16="http://schemas.microsoft.com/office/drawing/2014/main" id="{FD02556A-7F8A-6B01-4A8E-7B8FE8B0088D}"/>
                </a:ext>
              </a:extLst>
            </p:cNvPr>
            <p:cNvPicPr>
              <a:picLocks noChangeAspect="1"/>
            </p:cNvPicPr>
            <p:nvPr/>
          </p:nvPicPr>
          <p:blipFill rotWithShape="1">
            <a:blip r:embed="rId9">
              <a:extLst>
                <a:ext uri="{28A0092B-C50C-407E-A947-70E740481C1C}">
                  <a14:useLocalDpi xmlns:a14="http://schemas.microsoft.com/office/drawing/2010/main" val="0"/>
                </a:ext>
              </a:extLst>
            </a:blip>
            <a:srcRect l="10702" r="10697" b="-3"/>
            <a:stretch/>
          </p:blipFill>
          <p:spPr>
            <a:xfrm>
              <a:off x="3334435" y="993115"/>
              <a:ext cx="5521778" cy="5506297"/>
            </a:xfrm>
            <a:prstGeom prst="rect">
              <a:avLst/>
            </a:prstGeom>
            <a:effectLst>
              <a:outerShdw blurRad="50800" dist="38100" dir="2700000" algn="tl" rotWithShape="0">
                <a:prstClr val="black">
                  <a:alpha val="40000"/>
                </a:prstClr>
              </a:outerShdw>
            </a:effectLst>
          </p:spPr>
        </p:pic>
        <p:sp>
          <p:nvSpPr>
            <p:cNvPr id="16" name="TextBox 15">
              <a:extLst>
                <a:ext uri="{FF2B5EF4-FFF2-40B4-BE49-F238E27FC236}">
                  <a16:creationId xmlns:a16="http://schemas.microsoft.com/office/drawing/2014/main" id="{F6285BCD-632D-9DE5-EE12-53632C06FF90}"/>
                </a:ext>
              </a:extLst>
            </p:cNvPr>
            <p:cNvSpPr txBox="1"/>
            <p:nvPr/>
          </p:nvSpPr>
          <p:spPr>
            <a:xfrm>
              <a:off x="3334435" y="6212413"/>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grpSp>
        <p:nvGrpSpPr>
          <p:cNvPr id="6" name="Group 5">
            <a:extLst>
              <a:ext uri="{FF2B5EF4-FFF2-40B4-BE49-F238E27FC236}">
                <a16:creationId xmlns:a16="http://schemas.microsoft.com/office/drawing/2014/main" id="{2F10D973-9F18-9322-F899-4B8EFCAF0BD3}"/>
              </a:ext>
            </a:extLst>
          </p:cNvPr>
          <p:cNvGrpSpPr/>
          <p:nvPr/>
        </p:nvGrpSpPr>
        <p:grpSpPr>
          <a:xfrm>
            <a:off x="9008810" y="993115"/>
            <a:ext cx="2849816" cy="5506297"/>
            <a:chOff x="9008810" y="993115"/>
            <a:chExt cx="2849816" cy="5506297"/>
          </a:xfrm>
        </p:grpSpPr>
        <p:pic>
          <p:nvPicPr>
            <p:cNvPr id="12" name="Picture 11" descr="A picture containing ground, outdoor, sky, dirt&#10;&#10;Description automatically generated">
              <a:extLst>
                <a:ext uri="{FF2B5EF4-FFF2-40B4-BE49-F238E27FC236}">
                  <a16:creationId xmlns:a16="http://schemas.microsoft.com/office/drawing/2014/main" id="{7B3A8CB2-4FC8-59C3-CF7C-7F2168454348}"/>
                </a:ext>
              </a:extLst>
            </p:cNvPr>
            <p:cNvPicPr>
              <a:picLocks noChangeAspect="1"/>
            </p:cNvPicPr>
            <p:nvPr/>
          </p:nvPicPr>
          <p:blipFill rotWithShape="1">
            <a:blip r:embed="rId10">
              <a:extLst>
                <a:ext uri="{28A0092B-C50C-407E-A947-70E740481C1C}">
                  <a14:useLocalDpi xmlns:a14="http://schemas.microsoft.com/office/drawing/2010/main" val="0"/>
                </a:ext>
              </a:extLst>
            </a:blip>
            <a:srcRect l="15832" r="12086" b="-1"/>
            <a:stretch/>
          </p:blipFill>
          <p:spPr>
            <a:xfrm>
              <a:off x="9010143" y="993115"/>
              <a:ext cx="2848483" cy="5506297"/>
            </a:xfrm>
            <a:prstGeom prst="rect">
              <a:avLst/>
            </a:prstGeom>
            <a:effectLst>
              <a:outerShdw blurRad="50800" dist="38100" dir="2700000" algn="tl" rotWithShape="0">
                <a:prstClr val="black">
                  <a:alpha val="40000"/>
                </a:prstClr>
              </a:outerShdw>
            </a:effectLst>
          </p:spPr>
        </p:pic>
        <p:sp>
          <p:nvSpPr>
            <p:cNvPr id="17" name="TextBox 16">
              <a:extLst>
                <a:ext uri="{FF2B5EF4-FFF2-40B4-BE49-F238E27FC236}">
                  <a16:creationId xmlns:a16="http://schemas.microsoft.com/office/drawing/2014/main" id="{A6812B6A-FF01-21FF-68F1-2CE8B6C81785}"/>
                </a:ext>
              </a:extLst>
            </p:cNvPr>
            <p:cNvSpPr txBox="1"/>
            <p:nvPr/>
          </p:nvSpPr>
          <p:spPr>
            <a:xfrm>
              <a:off x="9008810" y="6212412"/>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spTree>
    <p:extLst>
      <p:ext uri="{BB962C8B-B14F-4D97-AF65-F5344CB8AC3E}">
        <p14:creationId xmlns:p14="http://schemas.microsoft.com/office/powerpoint/2010/main" val="141477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250"/>
                            </p:stCondLst>
                            <p:childTnLst>
                              <p:par>
                                <p:cTn id="13" presetID="22" presetClass="entr" presetSubtype="8" fill="hold" nodeType="after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1008441824"/>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B1CE889-9A43-7C06-A733-F2302BBB6C66}"/>
              </a:ext>
            </a:extLst>
          </p:cNvPr>
          <p:cNvSpPr txBox="1"/>
          <p:nvPr/>
        </p:nvSpPr>
        <p:spPr>
          <a:xfrm>
            <a:off x="333373" y="565403"/>
            <a:ext cx="2024358"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VEGETATION RECOVERY</a:t>
            </a:r>
          </a:p>
        </p:txBody>
      </p:sp>
      <p:graphicFrame>
        <p:nvGraphicFramePr>
          <p:cNvPr id="2" name="Chart 1">
            <a:extLst>
              <a:ext uri="{FF2B5EF4-FFF2-40B4-BE49-F238E27FC236}">
                <a16:creationId xmlns:a16="http://schemas.microsoft.com/office/drawing/2014/main" id="{713036B0-00BF-C25F-8C40-47321EE1253B}"/>
              </a:ext>
            </a:extLst>
          </p:cNvPr>
          <p:cNvGraphicFramePr>
            <a:graphicFrameLocks/>
          </p:cNvGraphicFramePr>
          <p:nvPr>
            <p:extLst>
              <p:ext uri="{D42A27DB-BD31-4B8C-83A1-F6EECF244321}">
                <p14:modId xmlns:p14="http://schemas.microsoft.com/office/powerpoint/2010/main" val="2089972732"/>
              </p:ext>
            </p:extLst>
          </p:nvPr>
        </p:nvGraphicFramePr>
        <p:xfrm>
          <a:off x="333373" y="980838"/>
          <a:ext cx="4910980" cy="275272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 name="Chart 4">
            <a:extLst>
              <a:ext uri="{FF2B5EF4-FFF2-40B4-BE49-F238E27FC236}">
                <a16:creationId xmlns:a16="http://schemas.microsoft.com/office/drawing/2014/main" id="{9A27462D-43F0-3D2E-A9BC-E85AD42A11E0}"/>
              </a:ext>
            </a:extLst>
          </p:cNvPr>
          <p:cNvGraphicFramePr>
            <a:graphicFrameLocks/>
          </p:cNvGraphicFramePr>
          <p:nvPr>
            <p:extLst>
              <p:ext uri="{D42A27DB-BD31-4B8C-83A1-F6EECF244321}">
                <p14:modId xmlns:p14="http://schemas.microsoft.com/office/powerpoint/2010/main" val="794947548"/>
              </p:ext>
            </p:extLst>
          </p:nvPr>
        </p:nvGraphicFramePr>
        <p:xfrm>
          <a:off x="333373" y="3837765"/>
          <a:ext cx="4910980" cy="2752725"/>
        </p:xfrm>
        <a:graphic>
          <a:graphicData uri="http://schemas.openxmlformats.org/drawingml/2006/chart">
            <c:chart xmlns:c="http://schemas.openxmlformats.org/drawingml/2006/chart" xmlns:r="http://schemas.openxmlformats.org/officeDocument/2006/relationships" r:id="rId9"/>
          </a:graphicData>
        </a:graphic>
      </p:graphicFrame>
      <p:sp>
        <p:nvSpPr>
          <p:cNvPr id="7" name="TextBox 6">
            <a:extLst>
              <a:ext uri="{FF2B5EF4-FFF2-40B4-BE49-F238E27FC236}">
                <a16:creationId xmlns:a16="http://schemas.microsoft.com/office/drawing/2014/main" id="{515AC31C-4ECB-C468-9CFA-FAFE73484861}"/>
              </a:ext>
            </a:extLst>
          </p:cNvPr>
          <p:cNvSpPr txBox="1"/>
          <p:nvPr/>
        </p:nvSpPr>
        <p:spPr>
          <a:xfrm>
            <a:off x="5424047" y="462337"/>
            <a:ext cx="3708178" cy="6319487"/>
          </a:xfrm>
          <a:prstGeom prst="rect">
            <a:avLst/>
          </a:prstGeom>
          <a:noFill/>
        </p:spPr>
        <p:txBody>
          <a:bodyPr wrap="square" numCol="1" anchor="ctr">
            <a:spAutoFit/>
          </a:bodyPr>
          <a:lstStyle/>
          <a:p>
            <a:pPr>
              <a:spcBef>
                <a:spcPts val="300"/>
              </a:spcBef>
              <a:spcAft>
                <a:spcPts val="300"/>
              </a:spcAft>
            </a:pPr>
            <a:r>
              <a:rPr lang="es-ES" sz="1050" b="1" dirty="0">
                <a:latin typeface="PT Sans" panose="020B0503020203020204" pitchFamily="34" charset="0"/>
                <a:ea typeface="Calibri" panose="020F0502020204030204" pitchFamily="34" charset="0"/>
                <a:cs typeface="Times New Roman" panose="02020603050405020304" pitchFamily="18" charset="0"/>
              </a:rPr>
              <a:t>T4a</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Spergularia</a:t>
            </a:r>
            <a:r>
              <a:rPr lang="pt-PT" sz="1050" i="1" dirty="0">
                <a:latin typeface="PT Sans" panose="020B0503020203020204" pitchFamily="34" charset="0"/>
                <a:ea typeface="Calibri" panose="020F0502020204030204" pitchFamily="34" charset="0"/>
                <a:cs typeface="Times New Roman" panose="02020603050405020304" pitchFamily="18" charset="0"/>
              </a:rPr>
              <a:t> rubra</a:t>
            </a:r>
            <a:r>
              <a:rPr lang="pt-PT" sz="1050" dirty="0">
                <a:latin typeface="PT Sans" panose="020B0503020203020204" pitchFamily="34" charset="0"/>
                <a:ea typeface="Calibri" panose="020F0502020204030204" pitchFamily="34" charset="0"/>
                <a:cs typeface="Times New Roman" panose="02020603050405020304" pitchFamily="18" charset="0"/>
              </a:rPr>
              <a:t> (L.) J.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 &amp; C.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 (51)</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(48)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Brassica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oxyrrhina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Willk</a:t>
            </a:r>
            <a:r>
              <a:rPr lang="es-ES" sz="1050" dirty="0">
                <a:latin typeface="PT Sans" panose="020B0503020203020204" pitchFamily="34" charset="0"/>
                <a:ea typeface="Calibri" panose="020F0502020204030204" pitchFamily="34" charset="0"/>
                <a:cs typeface="Times New Roman" panose="02020603050405020304" pitchFamily="18" charset="0"/>
              </a:rPr>
              <a:t>. (Coss.) (33)</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Vulpia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membranacea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a:latin typeface="PT Sans" panose="020B0503020203020204" pitchFamily="34" charset="0"/>
                <a:ea typeface="Calibri" panose="020F0502020204030204" pitchFamily="34" charset="0"/>
                <a:cs typeface="Times New Roman" panose="02020603050405020304" pitchFamily="18" charset="0"/>
              </a:rPr>
              <a:t>(L.) </a:t>
            </a:r>
            <a:r>
              <a:rPr lang="es-ES" sz="1050" dirty="0" err="1">
                <a:latin typeface="PT Sans" panose="020B0503020203020204" pitchFamily="34" charset="0"/>
                <a:ea typeface="Calibri" panose="020F0502020204030204" pitchFamily="34" charset="0"/>
                <a:cs typeface="Times New Roman" panose="02020603050405020304" pitchFamily="18" charset="0"/>
              </a:rPr>
              <a:t>Dumort</a:t>
            </a:r>
            <a:r>
              <a:rPr lang="es-ES" sz="1050" dirty="0">
                <a:latin typeface="PT Sans" panose="020B0503020203020204" pitchFamily="34" charset="0"/>
                <a:ea typeface="Calibri" panose="020F0502020204030204" pitchFamily="34" charset="0"/>
                <a:cs typeface="Times New Roman" panose="02020603050405020304" pitchFamily="18" charset="0"/>
              </a:rPr>
              <a:t>. (32)</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arvense </a:t>
            </a:r>
            <a:r>
              <a:rPr lang="pt-PT" sz="1050" dirty="0">
                <a:latin typeface="PT Sans" panose="020B0503020203020204" pitchFamily="34" charset="0"/>
                <a:ea typeface="Calibri" panose="020F0502020204030204" pitchFamily="34" charset="0"/>
                <a:cs typeface="Times New Roman" panose="02020603050405020304" pitchFamily="18" charset="0"/>
              </a:rPr>
              <a:t>L. (28)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Lamarckia</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aurea</a:t>
            </a:r>
            <a:r>
              <a:rPr lang="en-GB" sz="1050" dirty="0">
                <a:latin typeface="PT Sans" panose="020B0503020203020204" pitchFamily="34" charset="0"/>
                <a:ea typeface="Calibri" panose="020F0502020204030204" pitchFamily="34" charset="0"/>
                <a:cs typeface="Times New Roman" panose="02020603050405020304" pitchFamily="18" charset="0"/>
              </a:rPr>
              <a:t> (L.) </a:t>
            </a:r>
            <a:r>
              <a:rPr lang="en-GB" sz="1050" dirty="0" err="1">
                <a:latin typeface="PT Sans" panose="020B0503020203020204" pitchFamily="34" charset="0"/>
                <a:ea typeface="Calibri" panose="020F0502020204030204" pitchFamily="34" charset="0"/>
                <a:cs typeface="Times New Roman" panose="02020603050405020304" pitchFamily="18" charset="0"/>
              </a:rPr>
              <a:t>Moench</a:t>
            </a:r>
            <a:r>
              <a:rPr lang="en-GB" sz="1050" dirty="0">
                <a:latin typeface="PT Sans" panose="020B0503020203020204" pitchFamily="34" charset="0"/>
                <a:ea typeface="Calibri" panose="020F0502020204030204" pitchFamily="34" charset="0"/>
                <a:cs typeface="Times New Roman" panose="02020603050405020304" pitchFamily="18" charset="0"/>
              </a:rPr>
              <a:t> (20) </a:t>
            </a: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Echium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plantagineum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Ornithopus</a:t>
            </a:r>
            <a:r>
              <a:rPr lang="en-GB" sz="1050" i="1" dirty="0">
                <a:latin typeface="PT Sans" panose="020B0503020203020204" pitchFamily="34" charset="0"/>
                <a:ea typeface="Calibri" panose="020F0502020204030204" pitchFamily="34" charset="0"/>
                <a:cs typeface="Times New Roman" panose="02020603050405020304" pitchFamily="18" charset="0"/>
              </a:rPr>
              <a:t> sativus </a:t>
            </a:r>
            <a:r>
              <a:rPr lang="en-GB" sz="1050" dirty="0">
                <a:latin typeface="PT Sans" panose="020B0503020203020204" pitchFamily="34" charset="0"/>
                <a:ea typeface="Calibri" panose="020F0502020204030204" pitchFamily="34" charset="0"/>
                <a:cs typeface="Times New Roman" panose="02020603050405020304" pitchFamily="18" charset="0"/>
              </a:rPr>
              <a:t>subsp.</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isthmocarpus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en-GB" sz="1050" dirty="0" err="1">
                <a:latin typeface="PT Sans" panose="020B0503020203020204" pitchFamily="34" charset="0"/>
                <a:ea typeface="Calibri" panose="020F0502020204030204" pitchFamily="34" charset="0"/>
                <a:cs typeface="Times New Roman" panose="02020603050405020304" pitchFamily="18" charset="0"/>
              </a:rPr>
              <a:t>Coss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pt-PT" sz="1050" dirty="0" err="1">
                <a:latin typeface="PT Sans" panose="020B0503020203020204" pitchFamily="34" charset="0"/>
                <a:ea typeface="Calibri" panose="020F0502020204030204" pitchFamily="34" charset="0"/>
                <a:cs typeface="Times New Roman" panose="02020603050405020304" pitchFamily="18" charset="0"/>
              </a:rPr>
              <a:t>Dostál</a:t>
            </a:r>
            <a:r>
              <a:rPr lang="pt-PT" sz="1050" dirty="0">
                <a:latin typeface="PT Sans" panose="020B0503020203020204" pitchFamily="34" charset="0"/>
                <a:ea typeface="Calibri" panose="020F0502020204030204" pitchFamily="34" charset="0"/>
                <a:cs typeface="Times New Roman" panose="02020603050405020304" pitchFamily="18" charset="0"/>
              </a:rPr>
              <a:t> (3)</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campestre </a:t>
            </a:r>
            <a:r>
              <a:rPr lang="pt-PT" sz="1050" dirty="0" err="1">
                <a:latin typeface="PT Sans" panose="020B0503020203020204" pitchFamily="34" charset="0"/>
                <a:ea typeface="Calibri" panose="020F0502020204030204" pitchFamily="34" charset="0"/>
                <a:cs typeface="Times New Roman" panose="02020603050405020304" pitchFamily="18" charset="0"/>
              </a:rPr>
              <a:t>Schreb</a:t>
            </a:r>
            <a:r>
              <a:rPr lang="pt-PT" sz="1050" dirty="0">
                <a:latin typeface="PT Sans" panose="020B0503020203020204" pitchFamily="34" charset="0"/>
                <a:ea typeface="Calibri" panose="020F0502020204030204" pitchFamily="34" charset="0"/>
                <a:cs typeface="Times New Roman" panose="02020603050405020304" pitchFamily="18" charset="0"/>
              </a:rPr>
              <a:t>. (2)</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a:latin typeface="PT Sans" panose="020B0503020203020204" pitchFamily="34" charset="0"/>
                <a:ea typeface="Calibri" panose="020F0502020204030204" pitchFamily="34" charset="0"/>
                <a:cs typeface="Times New Roman" panose="02020603050405020304" pitchFamily="18" charset="0"/>
              </a:rPr>
              <a:t>Silene </a:t>
            </a:r>
            <a:r>
              <a:rPr lang="pt-PT" sz="1050" i="1" dirty="0" err="1">
                <a:latin typeface="PT Sans" panose="020B0503020203020204" pitchFamily="34" charset="0"/>
                <a:ea typeface="Calibri" panose="020F0502020204030204" pitchFamily="34" charset="0"/>
                <a:cs typeface="Times New Roman" panose="02020603050405020304" pitchFamily="18" charset="0"/>
              </a:rPr>
              <a:t>micropetala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err="1">
                <a:latin typeface="PT Sans" panose="020B0503020203020204" pitchFamily="34" charset="0"/>
                <a:ea typeface="Calibri" panose="020F0502020204030204" pitchFamily="34" charset="0"/>
                <a:cs typeface="Times New Roman" panose="02020603050405020304" pitchFamily="18" charset="0"/>
              </a:rPr>
              <a:t>Lag</a:t>
            </a:r>
            <a:r>
              <a:rPr lang="pt-PT" sz="1050" dirty="0">
                <a:latin typeface="PT Sans" panose="020B0503020203020204" pitchFamily="34" charset="0"/>
                <a:ea typeface="Calibri" panose="020F0502020204030204" pitchFamily="34" charset="0"/>
                <a:cs typeface="Times New Roman" panose="02020603050405020304" pitchFamily="18" charset="0"/>
              </a:rPr>
              <a:t>. / </a:t>
            </a:r>
            <a:r>
              <a:rPr lang="pt-PT" sz="1050" i="1" dirty="0">
                <a:latin typeface="PT Sans" panose="020B0503020203020204" pitchFamily="34" charset="0"/>
                <a:ea typeface="Calibri" panose="020F0502020204030204" pitchFamily="34" charset="0"/>
                <a:cs typeface="Times New Roman" panose="02020603050405020304" pitchFamily="18" charset="0"/>
              </a:rPr>
              <a:t>Silene </a:t>
            </a:r>
            <a:r>
              <a:rPr lang="pt-PT" sz="1050" i="1" dirty="0" err="1">
                <a:latin typeface="PT Sans" panose="020B0503020203020204" pitchFamily="34" charset="0"/>
                <a:ea typeface="Calibri" panose="020F0502020204030204" pitchFamily="34" charset="0"/>
                <a:cs typeface="Times New Roman" panose="02020603050405020304" pitchFamily="18" charset="0"/>
              </a:rPr>
              <a:t>gallica</a:t>
            </a:r>
            <a:r>
              <a:rPr lang="pt-PT" sz="1050" dirty="0">
                <a:latin typeface="PT Sans" panose="020B0503020203020204" pitchFamily="34" charset="0"/>
                <a:ea typeface="Calibri" panose="020F0502020204030204" pitchFamily="34" charset="0"/>
                <a:cs typeface="Times New Roman" panose="02020603050405020304" pitchFamily="18" charset="0"/>
              </a:rPr>
              <a:t> L. (1)</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Scorpiurus</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vermiculatus</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(1)</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a:spcBef>
                <a:spcPts val="300"/>
              </a:spcBef>
              <a:spcAft>
                <a:spcPts val="300"/>
              </a:spcAft>
            </a:pPr>
            <a:r>
              <a:rPr lang="es-ES" sz="1050" b="1" dirty="0">
                <a:latin typeface="PT Sans" panose="020B0503020203020204" pitchFamily="34" charset="0"/>
                <a:ea typeface="Calibri" panose="020F0502020204030204" pitchFamily="34" charset="0"/>
                <a:cs typeface="Times New Roman" panose="02020603050405020304" pitchFamily="18" charset="0"/>
              </a:rPr>
              <a:t>T4b</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Brassica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oxyrrhina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Willk</a:t>
            </a:r>
            <a:r>
              <a:rPr lang="es-ES" sz="1050" dirty="0">
                <a:latin typeface="PT Sans" panose="020B0503020203020204" pitchFamily="34" charset="0"/>
                <a:ea typeface="Calibri" panose="020F0502020204030204" pitchFamily="34" charset="0"/>
                <a:cs typeface="Times New Roman" panose="02020603050405020304" pitchFamily="18" charset="0"/>
              </a:rPr>
              <a:t>. (Coss.) (45)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(38)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arvense </a:t>
            </a:r>
            <a:r>
              <a:rPr lang="pt-PT" sz="1050" dirty="0">
                <a:latin typeface="PT Sans" panose="020B0503020203020204" pitchFamily="34" charset="0"/>
                <a:ea typeface="Calibri" panose="020F0502020204030204" pitchFamily="34" charset="0"/>
                <a:cs typeface="Times New Roman" panose="02020603050405020304" pitchFamily="18" charset="0"/>
              </a:rPr>
              <a:t>L. (32)</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Vulpia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membranacea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a:latin typeface="PT Sans" panose="020B0503020203020204" pitchFamily="34" charset="0"/>
                <a:ea typeface="Calibri" panose="020F0502020204030204" pitchFamily="34" charset="0"/>
                <a:cs typeface="Times New Roman" panose="02020603050405020304" pitchFamily="18" charset="0"/>
              </a:rPr>
              <a:t>(L.) </a:t>
            </a:r>
            <a:r>
              <a:rPr lang="es-ES" sz="1050" dirty="0" err="1">
                <a:latin typeface="PT Sans" panose="020B0503020203020204" pitchFamily="34" charset="0"/>
                <a:ea typeface="Calibri" panose="020F0502020204030204" pitchFamily="34" charset="0"/>
                <a:cs typeface="Times New Roman" panose="02020603050405020304" pitchFamily="18" charset="0"/>
              </a:rPr>
              <a:t>Dumort</a:t>
            </a:r>
            <a:r>
              <a:rPr lang="es-ES" sz="1050" dirty="0">
                <a:latin typeface="PT Sans" panose="020B0503020203020204" pitchFamily="34" charset="0"/>
                <a:ea typeface="Calibri" panose="020F0502020204030204" pitchFamily="34" charset="0"/>
                <a:cs typeface="Times New Roman" panose="02020603050405020304" pitchFamily="18" charset="0"/>
              </a:rPr>
              <a:t>. (25)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Echium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plantagineum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(21)</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Lamarckia</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aurea</a:t>
            </a:r>
            <a:r>
              <a:rPr lang="en-GB" sz="1050" dirty="0">
                <a:latin typeface="PT Sans" panose="020B0503020203020204" pitchFamily="34" charset="0"/>
                <a:ea typeface="Calibri" panose="020F0502020204030204" pitchFamily="34" charset="0"/>
                <a:cs typeface="Times New Roman" panose="02020603050405020304" pitchFamily="18" charset="0"/>
              </a:rPr>
              <a:t> (L.) </a:t>
            </a:r>
            <a:r>
              <a:rPr lang="en-GB" sz="1050" dirty="0" err="1">
                <a:latin typeface="PT Sans" panose="020B0503020203020204" pitchFamily="34" charset="0"/>
                <a:ea typeface="Calibri" panose="020F0502020204030204" pitchFamily="34" charset="0"/>
                <a:cs typeface="Times New Roman" panose="02020603050405020304" pitchFamily="18" charset="0"/>
              </a:rPr>
              <a:t>Moench</a:t>
            </a:r>
            <a:r>
              <a:rPr lang="en-GB" sz="1050" dirty="0">
                <a:latin typeface="PT Sans" panose="020B0503020203020204" pitchFamily="34" charset="0"/>
                <a:ea typeface="Calibri" panose="020F0502020204030204" pitchFamily="34" charset="0"/>
                <a:cs typeface="Times New Roman" panose="02020603050405020304" pitchFamily="18" charset="0"/>
              </a:rPr>
              <a:t> (9) </a:t>
            </a:r>
          </a:p>
          <a:p>
            <a:pPr marL="260347" indent="-171450">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Hordeum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leporinum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Link (5)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campestre </a:t>
            </a:r>
            <a:r>
              <a:rPr lang="pt-PT" sz="1050" dirty="0" err="1">
                <a:latin typeface="PT Sans" panose="020B0503020203020204" pitchFamily="34" charset="0"/>
                <a:ea typeface="Calibri" panose="020F0502020204030204" pitchFamily="34" charset="0"/>
                <a:cs typeface="Times New Roman" panose="02020603050405020304" pitchFamily="18" charset="0"/>
              </a:rPr>
              <a:t>Schreb</a:t>
            </a:r>
            <a:r>
              <a:rPr lang="pt-PT" sz="1050" dirty="0">
                <a:latin typeface="PT Sans" panose="020B0503020203020204" pitchFamily="34" charset="0"/>
                <a:ea typeface="Calibri" panose="020F0502020204030204" pitchFamily="34" charset="0"/>
                <a:cs typeface="Times New Roman" panose="02020603050405020304" pitchFamily="18" charset="0"/>
              </a:rPr>
              <a:t>. (4)</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Ornithopus</a:t>
            </a:r>
            <a:r>
              <a:rPr lang="en-GB" sz="1050" i="1" dirty="0">
                <a:latin typeface="PT Sans" panose="020B0503020203020204" pitchFamily="34" charset="0"/>
                <a:ea typeface="Calibri" panose="020F0502020204030204" pitchFamily="34" charset="0"/>
                <a:cs typeface="Times New Roman" panose="02020603050405020304" pitchFamily="18" charset="0"/>
              </a:rPr>
              <a:t> sativus </a:t>
            </a:r>
            <a:r>
              <a:rPr lang="en-GB" sz="1050" dirty="0">
                <a:latin typeface="PT Sans" panose="020B0503020203020204" pitchFamily="34" charset="0"/>
                <a:ea typeface="Calibri" panose="020F0502020204030204" pitchFamily="34" charset="0"/>
                <a:cs typeface="Times New Roman" panose="02020603050405020304" pitchFamily="18" charset="0"/>
              </a:rPr>
              <a:t>subsp.</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isthmocarpus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en-GB" sz="1050" dirty="0" err="1">
                <a:latin typeface="PT Sans" panose="020B0503020203020204" pitchFamily="34" charset="0"/>
                <a:ea typeface="Calibri" panose="020F0502020204030204" pitchFamily="34" charset="0"/>
                <a:cs typeface="Times New Roman" panose="02020603050405020304" pitchFamily="18" charset="0"/>
              </a:rPr>
              <a:t>Coss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pt-PT" sz="1050" dirty="0" err="1">
                <a:latin typeface="PT Sans" panose="020B0503020203020204" pitchFamily="34" charset="0"/>
                <a:ea typeface="Calibri" panose="020F0502020204030204" pitchFamily="34" charset="0"/>
                <a:cs typeface="Times New Roman" panose="02020603050405020304" pitchFamily="18" charset="0"/>
              </a:rPr>
              <a:t>Dostál</a:t>
            </a:r>
            <a:r>
              <a:rPr lang="pt-PT" sz="1050" dirty="0">
                <a:latin typeface="PT Sans" panose="020B0503020203020204" pitchFamily="34" charset="0"/>
                <a:ea typeface="Calibri" panose="020F0502020204030204" pitchFamily="34" charset="0"/>
                <a:cs typeface="Times New Roman" panose="02020603050405020304" pitchFamily="18" charset="0"/>
              </a:rPr>
              <a:t> (2)</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0347" indent="-171450">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Leontodon</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longirostris</a:t>
            </a:r>
            <a:r>
              <a:rPr lang="pt-PT" sz="1050" dirty="0">
                <a:latin typeface="PT Sans" panose="020B0503020203020204" pitchFamily="34" charset="0"/>
                <a:ea typeface="Calibri" panose="020F0502020204030204" pitchFamily="34" charset="0"/>
                <a:cs typeface="Times New Roman" panose="02020603050405020304" pitchFamily="18" charset="0"/>
              </a:rPr>
              <a:t> </a:t>
            </a:r>
            <a:r>
              <a:rPr lang="en-GB" sz="1050" dirty="0">
                <a:latin typeface="PT Sans" panose="020B0503020203020204" pitchFamily="34" charset="0"/>
                <a:ea typeface="Calibri" panose="020F0502020204030204" pitchFamily="34" charset="0"/>
                <a:cs typeface="Times New Roman" panose="02020603050405020304" pitchFamily="18" charset="0"/>
              </a:rPr>
              <a:t>(Finch &amp; P. D. Sell) Talavera (1)</a:t>
            </a:r>
            <a:endParaRPr lang="es-ES" sz="1050" dirty="0">
              <a:latin typeface="PT Sans" panose="020B0503020203020204" pitchFamily="34" charset="0"/>
              <a:ea typeface="Calibri" panose="020F0502020204030204" pitchFamily="34" charset="0"/>
              <a:cs typeface="Times New Roman" panose="02020603050405020304" pitchFamily="18" charset="0"/>
            </a:endParaRPr>
          </a:p>
          <a:p>
            <a:pPr>
              <a:spcBef>
                <a:spcPts val="300"/>
              </a:spcBef>
              <a:spcAft>
                <a:spcPts val="300"/>
              </a:spcAft>
            </a:pPr>
            <a:r>
              <a:rPr lang="es-ES" sz="1050" b="1" dirty="0">
                <a:latin typeface="PT Sans" panose="020B0503020203020204" pitchFamily="34" charset="0"/>
                <a:ea typeface="Calibri" panose="020F0502020204030204" pitchFamily="34" charset="0"/>
                <a:cs typeface="Times New Roman" panose="02020603050405020304" pitchFamily="18" charset="0"/>
              </a:rPr>
              <a:t>T4c</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arvense </a:t>
            </a:r>
            <a:r>
              <a:rPr lang="pt-PT" sz="1050" dirty="0">
                <a:latin typeface="PT Sans" panose="020B0503020203020204" pitchFamily="34" charset="0"/>
                <a:ea typeface="Calibri" panose="020F0502020204030204" pitchFamily="34" charset="0"/>
                <a:cs typeface="Times New Roman" panose="02020603050405020304" pitchFamily="18" charset="0"/>
              </a:rPr>
              <a:t>L. (84)</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Vulpia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membranacea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a:latin typeface="PT Sans" panose="020B0503020203020204" pitchFamily="34" charset="0"/>
                <a:ea typeface="Calibri" panose="020F0502020204030204" pitchFamily="34" charset="0"/>
                <a:cs typeface="Times New Roman" panose="02020603050405020304" pitchFamily="18" charset="0"/>
              </a:rPr>
              <a:t>(L.) </a:t>
            </a:r>
            <a:r>
              <a:rPr lang="es-ES" sz="1050" dirty="0" err="1">
                <a:latin typeface="PT Sans" panose="020B0503020203020204" pitchFamily="34" charset="0"/>
                <a:ea typeface="Calibri" panose="020F0502020204030204" pitchFamily="34" charset="0"/>
                <a:cs typeface="Times New Roman" panose="02020603050405020304" pitchFamily="18" charset="0"/>
              </a:rPr>
              <a:t>Dumort</a:t>
            </a:r>
            <a:r>
              <a:rPr lang="es-ES" sz="1050" dirty="0">
                <a:latin typeface="PT Sans" panose="020B0503020203020204" pitchFamily="34" charset="0"/>
                <a:ea typeface="Calibri" panose="020F0502020204030204" pitchFamily="34" charset="0"/>
                <a:cs typeface="Times New Roman" panose="02020603050405020304" pitchFamily="18" charset="0"/>
              </a:rPr>
              <a:t>. (56)</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(36)</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Spergularia</a:t>
            </a:r>
            <a:r>
              <a:rPr lang="pt-PT" sz="1050" i="1" dirty="0">
                <a:latin typeface="PT Sans" panose="020B0503020203020204" pitchFamily="34" charset="0"/>
                <a:ea typeface="Calibri" panose="020F0502020204030204" pitchFamily="34" charset="0"/>
                <a:cs typeface="Times New Roman" panose="02020603050405020304" pitchFamily="18" charset="0"/>
              </a:rPr>
              <a:t> rubra</a:t>
            </a:r>
            <a:r>
              <a:rPr lang="pt-PT" sz="1050" dirty="0">
                <a:latin typeface="PT Sans" panose="020B0503020203020204" pitchFamily="34" charset="0"/>
                <a:ea typeface="Calibri" panose="020F0502020204030204" pitchFamily="34" charset="0"/>
                <a:cs typeface="Times New Roman" panose="02020603050405020304" pitchFamily="18" charset="0"/>
              </a:rPr>
              <a:t> (L.) J.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 &amp; C.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 (29)</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Lamarckia</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aurea</a:t>
            </a:r>
            <a:r>
              <a:rPr lang="en-GB" sz="1050" dirty="0">
                <a:latin typeface="PT Sans" panose="020B0503020203020204" pitchFamily="34" charset="0"/>
                <a:ea typeface="Calibri" panose="020F0502020204030204" pitchFamily="34" charset="0"/>
                <a:cs typeface="Times New Roman" panose="02020603050405020304" pitchFamily="18" charset="0"/>
              </a:rPr>
              <a:t> (L.) </a:t>
            </a:r>
            <a:r>
              <a:rPr lang="en-GB" sz="1050" dirty="0" err="1">
                <a:latin typeface="PT Sans" panose="020B0503020203020204" pitchFamily="34" charset="0"/>
                <a:ea typeface="Calibri" panose="020F0502020204030204" pitchFamily="34" charset="0"/>
                <a:cs typeface="Times New Roman" panose="02020603050405020304" pitchFamily="18" charset="0"/>
              </a:rPr>
              <a:t>Moench</a:t>
            </a:r>
            <a:r>
              <a:rPr lang="en-GB" sz="1050" dirty="0">
                <a:latin typeface="PT Sans" panose="020B0503020203020204" pitchFamily="34" charset="0"/>
                <a:ea typeface="Calibri" panose="020F0502020204030204" pitchFamily="34" charset="0"/>
                <a:cs typeface="Times New Roman" panose="02020603050405020304" pitchFamily="18" charset="0"/>
              </a:rPr>
              <a:t> (18) </a:t>
            </a: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Brassica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oxyrrhina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Willk</a:t>
            </a:r>
            <a:r>
              <a:rPr lang="es-ES" sz="1050" dirty="0">
                <a:latin typeface="PT Sans" panose="020B0503020203020204" pitchFamily="34" charset="0"/>
                <a:ea typeface="Calibri" panose="020F0502020204030204" pitchFamily="34" charset="0"/>
                <a:cs typeface="Times New Roman" panose="02020603050405020304" pitchFamily="18" charset="0"/>
              </a:rPr>
              <a:t>. (Coss.) (9)</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campestre </a:t>
            </a:r>
            <a:r>
              <a:rPr lang="pt-PT" sz="1050" dirty="0" err="1">
                <a:latin typeface="PT Sans" panose="020B0503020203020204" pitchFamily="34" charset="0"/>
                <a:ea typeface="Calibri" panose="020F0502020204030204" pitchFamily="34" charset="0"/>
                <a:cs typeface="Times New Roman" panose="02020603050405020304" pitchFamily="18" charset="0"/>
              </a:rPr>
              <a:t>Schreb</a:t>
            </a:r>
            <a:r>
              <a:rPr lang="pt-PT" sz="1050" dirty="0">
                <a:latin typeface="PT Sans" panose="020B0503020203020204" pitchFamily="34" charset="0"/>
                <a:ea typeface="Calibri" panose="020F0502020204030204" pitchFamily="34" charset="0"/>
                <a:cs typeface="Times New Roman" panose="02020603050405020304" pitchFamily="18" charset="0"/>
              </a:rPr>
              <a:t>. (8)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Ornithopus</a:t>
            </a:r>
            <a:r>
              <a:rPr lang="en-GB" sz="1050" i="1" dirty="0">
                <a:latin typeface="PT Sans" panose="020B0503020203020204" pitchFamily="34" charset="0"/>
                <a:ea typeface="Calibri" panose="020F0502020204030204" pitchFamily="34" charset="0"/>
                <a:cs typeface="Times New Roman" panose="02020603050405020304" pitchFamily="18" charset="0"/>
              </a:rPr>
              <a:t> sativus </a:t>
            </a:r>
            <a:r>
              <a:rPr lang="en-GB" sz="1050" dirty="0">
                <a:latin typeface="PT Sans" panose="020B0503020203020204" pitchFamily="34" charset="0"/>
                <a:ea typeface="Calibri" panose="020F0502020204030204" pitchFamily="34" charset="0"/>
                <a:cs typeface="Times New Roman" panose="02020603050405020304" pitchFamily="18" charset="0"/>
              </a:rPr>
              <a:t>subsp.</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isthmocarpus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en-GB" sz="1050" dirty="0" err="1">
                <a:latin typeface="PT Sans" panose="020B0503020203020204" pitchFamily="34" charset="0"/>
                <a:ea typeface="Calibri" panose="020F0502020204030204" pitchFamily="34" charset="0"/>
                <a:cs typeface="Times New Roman" panose="02020603050405020304" pitchFamily="18" charset="0"/>
              </a:rPr>
              <a:t>Coss</a:t>
            </a:r>
            <a:r>
              <a:rPr lang="en-GB" sz="1050" dirty="0">
                <a:latin typeface="PT Sans" panose="020B0503020203020204" pitchFamily="34" charset="0"/>
                <a:ea typeface="Calibri" panose="020F0502020204030204" pitchFamily="34" charset="0"/>
                <a:cs typeface="Times New Roman" panose="02020603050405020304" pitchFamily="18" charset="0"/>
              </a:rPr>
              <a:t>.) </a:t>
            </a:r>
            <a:r>
              <a:rPr lang="pt-PT" sz="1050" dirty="0" err="1">
                <a:latin typeface="PT Sans" panose="020B0503020203020204" pitchFamily="34" charset="0"/>
                <a:ea typeface="Calibri" panose="020F0502020204030204" pitchFamily="34" charset="0"/>
                <a:cs typeface="Times New Roman" panose="02020603050405020304" pitchFamily="18" charset="0"/>
              </a:rPr>
              <a:t>Dostál</a:t>
            </a:r>
            <a:r>
              <a:rPr lang="pt-PT" sz="1050" dirty="0">
                <a:latin typeface="PT Sans" panose="020B0503020203020204" pitchFamily="34" charset="0"/>
                <a:ea typeface="Calibri" panose="020F0502020204030204" pitchFamily="34" charset="0"/>
                <a:cs typeface="Times New Roman" panose="02020603050405020304" pitchFamily="18" charset="0"/>
              </a:rPr>
              <a:t> (7)</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Echium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plantagineum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(2)</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a:latin typeface="PT Sans" panose="020B0503020203020204" pitchFamily="34" charset="0"/>
                <a:ea typeface="Calibri" panose="020F0502020204030204" pitchFamily="34" charset="0"/>
                <a:cs typeface="Times New Roman" panose="02020603050405020304" pitchFamily="18" charset="0"/>
              </a:rPr>
              <a:t>Silene </a:t>
            </a:r>
            <a:r>
              <a:rPr lang="pt-PT" sz="1050" i="1" dirty="0" err="1">
                <a:latin typeface="PT Sans" panose="020B0503020203020204" pitchFamily="34" charset="0"/>
                <a:ea typeface="Calibri" panose="020F0502020204030204" pitchFamily="34" charset="0"/>
                <a:cs typeface="Times New Roman" panose="02020603050405020304" pitchFamily="18" charset="0"/>
              </a:rPr>
              <a:t>micropetala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err="1">
                <a:latin typeface="PT Sans" panose="020B0503020203020204" pitchFamily="34" charset="0"/>
                <a:ea typeface="Calibri" panose="020F0502020204030204" pitchFamily="34" charset="0"/>
                <a:cs typeface="Times New Roman" panose="02020603050405020304" pitchFamily="18" charset="0"/>
              </a:rPr>
              <a:t>Lag</a:t>
            </a:r>
            <a:r>
              <a:rPr lang="pt-PT" sz="1050" dirty="0">
                <a:latin typeface="PT Sans" panose="020B0503020203020204" pitchFamily="34" charset="0"/>
                <a:ea typeface="Calibri" panose="020F0502020204030204" pitchFamily="34" charset="0"/>
                <a:cs typeface="Times New Roman" panose="02020603050405020304" pitchFamily="18" charset="0"/>
              </a:rPr>
              <a:t>. / </a:t>
            </a:r>
            <a:r>
              <a:rPr lang="pt-PT" sz="1050" i="1" dirty="0">
                <a:latin typeface="PT Sans" panose="020B0503020203020204" pitchFamily="34" charset="0"/>
                <a:ea typeface="Calibri" panose="020F0502020204030204" pitchFamily="34" charset="0"/>
                <a:cs typeface="Times New Roman" panose="02020603050405020304" pitchFamily="18" charset="0"/>
              </a:rPr>
              <a:t>Silene </a:t>
            </a:r>
            <a:r>
              <a:rPr lang="pt-PT" sz="1050" i="1" dirty="0" err="1">
                <a:latin typeface="PT Sans" panose="020B0503020203020204" pitchFamily="34" charset="0"/>
                <a:ea typeface="Calibri" panose="020F0502020204030204" pitchFamily="34" charset="0"/>
                <a:cs typeface="Times New Roman" panose="02020603050405020304" pitchFamily="18" charset="0"/>
              </a:rPr>
              <a:t>gallica</a:t>
            </a:r>
            <a:r>
              <a:rPr lang="pt-PT" sz="1050" dirty="0">
                <a:latin typeface="PT Sans" panose="020B0503020203020204" pitchFamily="34" charset="0"/>
                <a:ea typeface="Calibri" panose="020F0502020204030204" pitchFamily="34" charset="0"/>
                <a:cs typeface="Times New Roman" panose="02020603050405020304" pitchFamily="18" charset="0"/>
              </a:rPr>
              <a:t> L. (1)</a:t>
            </a:r>
            <a:endParaRPr lang="en-GB" sz="1050" dirty="0">
              <a:latin typeface="PT Sans" panose="020B050302020302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16E816B-03A6-B1F3-7EDC-DE99464063A5}"/>
              </a:ext>
            </a:extLst>
          </p:cNvPr>
          <p:cNvSpPr txBox="1"/>
          <p:nvPr/>
        </p:nvSpPr>
        <p:spPr>
          <a:xfrm>
            <a:off x="9162338" y="507162"/>
            <a:ext cx="2818648" cy="4730590"/>
          </a:xfrm>
          <a:prstGeom prst="rect">
            <a:avLst/>
          </a:prstGeom>
          <a:noFill/>
        </p:spPr>
        <p:txBody>
          <a:bodyPr wrap="square" numCol="1">
            <a:spAutoFit/>
          </a:bodyPr>
          <a:lstStyle/>
          <a:p>
            <a:pPr>
              <a:spcBef>
                <a:spcPts val="300"/>
              </a:spcBef>
              <a:spcAft>
                <a:spcPts val="300"/>
              </a:spcAft>
            </a:pPr>
            <a:r>
              <a:rPr lang="pt-PT" sz="1050" b="1" dirty="0">
                <a:latin typeface="PT Sans" panose="020B0503020203020204" pitchFamily="34" charset="0"/>
                <a:ea typeface="Calibri" panose="020F0502020204030204" pitchFamily="34" charset="0"/>
                <a:cs typeface="Times New Roman" panose="02020603050405020304" pitchFamily="18" charset="0"/>
              </a:rPr>
              <a:t>T6a</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Brassica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oxyrrhina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Willk</a:t>
            </a:r>
            <a:r>
              <a:rPr lang="es-ES" sz="1050" dirty="0">
                <a:latin typeface="PT Sans" panose="020B0503020203020204" pitchFamily="34" charset="0"/>
                <a:ea typeface="Calibri" panose="020F0502020204030204" pitchFamily="34" charset="0"/>
                <a:cs typeface="Times New Roman" panose="02020603050405020304" pitchFamily="18" charset="0"/>
              </a:rPr>
              <a:t>. (Coss.) (98)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90168" algn="just">
              <a:spcBef>
                <a:spcPts val="300"/>
              </a:spcBef>
              <a:spcAft>
                <a:spcPts val="300"/>
              </a:spcAft>
            </a:pPr>
            <a:r>
              <a:rPr lang="es-ES" sz="1050" dirty="0" err="1">
                <a:latin typeface="PT Sans" panose="020B0503020203020204" pitchFamily="34" charset="0"/>
                <a:ea typeface="Calibri" panose="020F0502020204030204" pitchFamily="34" charset="0"/>
                <a:cs typeface="Times New Roman" panose="02020603050405020304" pitchFamily="18" charset="0"/>
              </a:rPr>
              <a:t>Out</a:t>
            </a:r>
            <a:r>
              <a:rPr lang="es-ES" sz="1050"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of</a:t>
            </a:r>
            <a:r>
              <a:rPr lang="es-ES" sz="1050"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the</a:t>
            </a:r>
            <a:r>
              <a:rPr lang="es-ES" sz="1050"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census</a:t>
            </a:r>
            <a:r>
              <a:rPr lang="es-ES" sz="1050" dirty="0">
                <a:latin typeface="PT Sans" panose="020B0503020203020204" pitchFamily="34" charset="0"/>
                <a:ea typeface="Calibri" panose="020F0502020204030204" pitchFamily="34" charset="0"/>
                <a:cs typeface="Times New Roman" panose="02020603050405020304" pitchFamily="18" charset="0"/>
              </a:rPr>
              <a:t>: </a:t>
            </a:r>
          </a:p>
          <a:p>
            <a:pPr marL="358775" indent="-179388" algn="just">
              <a:lnSpc>
                <a:spcPct val="110000"/>
              </a:lnSpc>
              <a:buClr>
                <a:schemeClr val="accent1"/>
              </a:buClr>
              <a:buFont typeface="Wingdings" panose="05000000000000000000" pitchFamily="2" charset="2"/>
              <a:buChar char="§"/>
            </a:pPr>
            <a:r>
              <a:rPr lang="es-ES" sz="1050" i="1" dirty="0" err="1">
                <a:latin typeface="PT Sans" panose="020B0503020203020204" pitchFamily="34" charset="0"/>
                <a:ea typeface="Calibri" panose="020F0502020204030204" pitchFamily="34" charset="0"/>
                <a:cs typeface="Times New Roman" panose="02020603050405020304" pitchFamily="18" charset="0"/>
              </a:rPr>
              <a:t>Lamarckia</a:t>
            </a:r>
            <a:r>
              <a:rPr lang="es-ES" sz="1050" i="1" dirty="0">
                <a:latin typeface="PT Sans" panose="020B0503020203020204" pitchFamily="34" charset="0"/>
                <a:ea typeface="Calibri" panose="020F0502020204030204" pitchFamily="34" charset="0"/>
                <a:cs typeface="Times New Roman" panose="02020603050405020304" pitchFamily="18" charset="0"/>
              </a:rPr>
              <a:t> aurea</a:t>
            </a:r>
            <a:r>
              <a:rPr lang="es-ES" sz="1050" dirty="0">
                <a:latin typeface="PT Sans" panose="020B0503020203020204" pitchFamily="34" charset="0"/>
                <a:ea typeface="Calibri" panose="020F0502020204030204" pitchFamily="34" charset="0"/>
                <a:cs typeface="Times New Roman" panose="02020603050405020304" pitchFamily="18" charset="0"/>
              </a:rPr>
              <a:t> (L.) </a:t>
            </a:r>
            <a:r>
              <a:rPr lang="pt-PT" sz="1050" dirty="0" err="1">
                <a:latin typeface="PT Sans" panose="020B0503020203020204" pitchFamily="34" charset="0"/>
                <a:ea typeface="Calibri" panose="020F0502020204030204" pitchFamily="34" charset="0"/>
                <a:cs typeface="Times New Roman" panose="02020603050405020304" pitchFamily="18" charset="0"/>
              </a:rPr>
              <a:t>Moench</a:t>
            </a:r>
            <a:endParaRPr lang="pt-PT" sz="1050" dirty="0">
              <a:latin typeface="PT Sans" panose="020B0503020203020204" pitchFamily="34" charset="0"/>
              <a:ea typeface="Calibri" panose="020F0502020204030204" pitchFamily="34" charset="0"/>
              <a:cs typeface="Times New Roman" panose="02020603050405020304" pitchFamily="18" charset="0"/>
            </a:endParaRPr>
          </a:p>
          <a:p>
            <a:pPr marL="358775" indent="-179388" algn="just">
              <a:lnSpc>
                <a:spcPct val="110000"/>
              </a:lnSpc>
              <a:buClr>
                <a:schemeClr val="accent1"/>
              </a:buClr>
              <a:buFont typeface="Wingdings" panose="05000000000000000000" pitchFamily="2" charset="2"/>
              <a:buChar char="§"/>
            </a:pPr>
            <a:r>
              <a:rPr lang="pt-PT" sz="1050" i="1" dirty="0" err="1">
                <a:latin typeface="PT Sans" panose="020B0503020203020204" pitchFamily="34" charset="0"/>
                <a:ea typeface="Calibri" panose="020F0502020204030204" pitchFamily="34" charset="0"/>
                <a:cs typeface="Times New Roman" panose="02020603050405020304" pitchFamily="18" charset="0"/>
              </a:rPr>
              <a:t>Spergularia</a:t>
            </a:r>
            <a:r>
              <a:rPr lang="pt-PT" sz="1050" i="1" dirty="0">
                <a:latin typeface="PT Sans" panose="020B0503020203020204" pitchFamily="34" charset="0"/>
                <a:ea typeface="Calibri" panose="020F0502020204030204" pitchFamily="34" charset="0"/>
                <a:cs typeface="Times New Roman" panose="02020603050405020304" pitchFamily="18" charset="0"/>
              </a:rPr>
              <a:t> rubra</a:t>
            </a:r>
            <a:r>
              <a:rPr lang="pt-PT" sz="1050" dirty="0">
                <a:latin typeface="PT Sans" panose="020B0503020203020204" pitchFamily="34" charset="0"/>
                <a:ea typeface="Calibri" panose="020F0502020204030204" pitchFamily="34" charset="0"/>
                <a:cs typeface="Times New Roman" panose="02020603050405020304" pitchFamily="18" charset="0"/>
              </a:rPr>
              <a:t> (L.) J.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 &amp; C. </a:t>
            </a:r>
            <a:r>
              <a:rPr lang="pt-PT" sz="1050" dirty="0" err="1">
                <a:latin typeface="PT Sans" panose="020B0503020203020204" pitchFamily="34" charset="0"/>
                <a:ea typeface="Calibri" panose="020F0502020204030204" pitchFamily="34" charset="0"/>
                <a:cs typeface="Times New Roman" panose="02020603050405020304" pitchFamily="18" charset="0"/>
              </a:rPr>
              <a:t>Presl</a:t>
            </a:r>
            <a:r>
              <a:rPr lang="pt-PT" sz="1050" dirty="0">
                <a:latin typeface="PT Sans" panose="020B0503020203020204" pitchFamily="34" charset="0"/>
                <a:ea typeface="Calibri" panose="020F0502020204030204" pitchFamily="34" charset="0"/>
                <a:cs typeface="Times New Roman" panose="02020603050405020304" pitchFamily="18" charset="0"/>
              </a:rPr>
              <a:t>.</a:t>
            </a:r>
          </a:p>
          <a:p>
            <a:pPr marL="358775" indent="-179388" algn="just">
              <a:lnSpc>
                <a:spcPct val="110000"/>
              </a:lnSpc>
              <a:buClr>
                <a:schemeClr val="accent1"/>
              </a:buClr>
              <a:buFont typeface="Wingdings" panose="05000000000000000000" pitchFamily="2" charset="2"/>
              <a:buChar char="§"/>
            </a:pPr>
            <a:r>
              <a:rPr lang="pt-PT" sz="1050" i="1" dirty="0" err="1">
                <a:latin typeface="PT Sans" panose="020B0503020203020204" pitchFamily="34" charset="0"/>
                <a:ea typeface="Calibri" panose="020F0502020204030204" pitchFamily="34" charset="0"/>
                <a:cs typeface="Times New Roman" panose="02020603050405020304" pitchFamily="18" charset="0"/>
              </a:rPr>
              <a:t>Chrysanthemum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coronarium</a:t>
            </a:r>
            <a:r>
              <a:rPr lang="pt-PT" sz="1050" dirty="0">
                <a:latin typeface="PT Sans" panose="020B0503020203020204" pitchFamily="34" charset="0"/>
                <a:ea typeface="Calibri" panose="020F0502020204030204" pitchFamily="34" charset="0"/>
                <a:cs typeface="Times New Roman" panose="02020603050405020304" pitchFamily="18" charset="0"/>
              </a:rPr>
              <a:t> L.</a:t>
            </a:r>
          </a:p>
          <a:p>
            <a:pPr marL="358775" indent="-179388" algn="just">
              <a:lnSpc>
                <a:spcPct val="110000"/>
              </a:lnSpc>
              <a:buClr>
                <a:schemeClr val="accent1"/>
              </a:buClr>
              <a:buFont typeface="Wingdings" panose="05000000000000000000" pitchFamily="2" charset="2"/>
              <a:buChar char="§"/>
            </a:pPr>
            <a:r>
              <a:rPr lang="pt-PT" sz="1050" i="1" dirty="0" err="1">
                <a:latin typeface="PT Sans" panose="020B0503020203020204" pitchFamily="34" charset="0"/>
                <a:ea typeface="Calibri" panose="020F0502020204030204" pitchFamily="34" charset="0"/>
                <a:cs typeface="Times New Roman" panose="02020603050405020304" pitchFamily="18" charset="0"/>
              </a:rPr>
              <a:t>Hirschfeldia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incana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a:t>
            </a:r>
            <a:r>
              <a:rPr lang="pt-PT" sz="1050" dirty="0" err="1">
                <a:latin typeface="PT Sans" panose="020B0503020203020204" pitchFamily="34" charset="0"/>
                <a:ea typeface="Calibri" panose="020F0502020204030204" pitchFamily="34" charset="0"/>
                <a:cs typeface="Times New Roman" panose="02020603050405020304" pitchFamily="18" charset="0"/>
              </a:rPr>
              <a:t>Lagr</a:t>
            </a:r>
            <a:r>
              <a:rPr lang="pt-PT" sz="1050" dirty="0">
                <a:latin typeface="PT Sans" panose="020B0503020203020204" pitchFamily="34" charset="0"/>
                <a:ea typeface="Calibri" panose="020F0502020204030204" pitchFamily="34" charset="0"/>
                <a:cs typeface="Times New Roman" panose="02020603050405020304" pitchFamily="18" charset="0"/>
              </a:rPr>
              <a:t>.-</a:t>
            </a:r>
            <a:r>
              <a:rPr lang="pt-PT" sz="1050" dirty="0" err="1">
                <a:latin typeface="PT Sans" panose="020B0503020203020204" pitchFamily="34" charset="0"/>
                <a:ea typeface="Calibri" panose="020F0502020204030204" pitchFamily="34" charset="0"/>
                <a:cs typeface="Times New Roman" panose="02020603050405020304" pitchFamily="18" charset="0"/>
              </a:rPr>
              <a:t>Foss</a:t>
            </a:r>
            <a:r>
              <a:rPr lang="pt-PT" sz="1050" dirty="0">
                <a:latin typeface="PT Sans" panose="020B0503020203020204" pitchFamily="34" charset="0"/>
                <a:ea typeface="Calibri" panose="020F0502020204030204" pitchFamily="34" charset="0"/>
                <a:cs typeface="Times New Roman" panose="02020603050405020304" pitchFamily="18" charset="0"/>
              </a:rPr>
              <a:t>.</a:t>
            </a:r>
          </a:p>
          <a:p>
            <a:pPr>
              <a:spcBef>
                <a:spcPts val="300"/>
              </a:spcBef>
              <a:spcAft>
                <a:spcPts val="300"/>
              </a:spcAft>
            </a:pPr>
            <a:r>
              <a:rPr lang="pt-PT" sz="1050" b="1" dirty="0">
                <a:latin typeface="PT Sans" panose="020B0503020203020204" pitchFamily="34" charset="0"/>
                <a:ea typeface="Calibri" panose="020F0502020204030204" pitchFamily="34" charset="0"/>
                <a:cs typeface="Times New Roman" panose="02020603050405020304" pitchFamily="18" charset="0"/>
              </a:rPr>
              <a:t>T6b</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Echium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plantagineum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(46)</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(34)</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Brassica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oxyrrhina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err="1">
                <a:latin typeface="PT Sans" panose="020B0503020203020204" pitchFamily="34" charset="0"/>
                <a:ea typeface="Calibri" panose="020F0502020204030204" pitchFamily="34" charset="0"/>
                <a:cs typeface="Times New Roman" panose="02020603050405020304" pitchFamily="18" charset="0"/>
              </a:rPr>
              <a:t>Willk</a:t>
            </a:r>
            <a:r>
              <a:rPr lang="es-ES" sz="1050" dirty="0">
                <a:latin typeface="PT Sans" panose="020B0503020203020204" pitchFamily="34" charset="0"/>
                <a:ea typeface="Calibri" panose="020F0502020204030204" pitchFamily="34" charset="0"/>
                <a:cs typeface="Times New Roman" panose="02020603050405020304" pitchFamily="18" charset="0"/>
              </a:rPr>
              <a:t>. (Coss.) (27)</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Vulpia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membranacea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a:latin typeface="PT Sans" panose="020B0503020203020204" pitchFamily="34" charset="0"/>
                <a:ea typeface="Calibri" panose="020F0502020204030204" pitchFamily="34" charset="0"/>
                <a:cs typeface="Times New Roman" panose="02020603050405020304" pitchFamily="18" charset="0"/>
              </a:rPr>
              <a:t>(L.) </a:t>
            </a:r>
            <a:r>
              <a:rPr lang="es-ES" sz="1050" dirty="0" err="1">
                <a:latin typeface="PT Sans" panose="020B0503020203020204" pitchFamily="34" charset="0"/>
                <a:ea typeface="Calibri" panose="020F0502020204030204" pitchFamily="34" charset="0"/>
                <a:cs typeface="Times New Roman" panose="02020603050405020304" pitchFamily="18" charset="0"/>
              </a:rPr>
              <a:t>Dumort</a:t>
            </a:r>
            <a:r>
              <a:rPr lang="es-ES" sz="1050" dirty="0">
                <a:latin typeface="PT Sans" panose="020B0503020203020204" pitchFamily="34" charset="0"/>
                <a:ea typeface="Calibri" panose="020F0502020204030204" pitchFamily="34" charset="0"/>
                <a:cs typeface="Times New Roman" panose="02020603050405020304" pitchFamily="18" charset="0"/>
              </a:rPr>
              <a:t>. (15)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arvense </a:t>
            </a:r>
            <a:r>
              <a:rPr lang="pt-PT" sz="1050" dirty="0">
                <a:latin typeface="PT Sans" panose="020B0503020203020204" pitchFamily="34" charset="0"/>
                <a:ea typeface="Calibri" panose="020F0502020204030204" pitchFamily="34" charset="0"/>
                <a:cs typeface="Times New Roman" panose="02020603050405020304" pitchFamily="18" charset="0"/>
              </a:rPr>
              <a:t>L. (7)</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Hirschfeldia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incana</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a:t>
            </a:r>
            <a:r>
              <a:rPr lang="pt-PT" sz="1050" dirty="0" err="1">
                <a:latin typeface="PT Sans" panose="020B0503020203020204" pitchFamily="34" charset="0"/>
                <a:ea typeface="Calibri" panose="020F0502020204030204" pitchFamily="34" charset="0"/>
                <a:cs typeface="Times New Roman" panose="02020603050405020304" pitchFamily="18" charset="0"/>
              </a:rPr>
              <a:t>Lagr</a:t>
            </a:r>
            <a:r>
              <a:rPr lang="pt-PT" sz="1050" dirty="0">
                <a:latin typeface="PT Sans" panose="020B0503020203020204" pitchFamily="34" charset="0"/>
                <a:ea typeface="Calibri" panose="020F0502020204030204" pitchFamily="34" charset="0"/>
                <a:cs typeface="Times New Roman" panose="02020603050405020304" pitchFamily="18" charset="0"/>
              </a:rPr>
              <a:t>.-</a:t>
            </a:r>
            <a:r>
              <a:rPr lang="pt-PT" sz="1050" dirty="0" err="1">
                <a:latin typeface="PT Sans" panose="020B0503020203020204" pitchFamily="34" charset="0"/>
                <a:ea typeface="Calibri" panose="020F0502020204030204" pitchFamily="34" charset="0"/>
                <a:cs typeface="Times New Roman" panose="02020603050405020304" pitchFamily="18" charset="0"/>
              </a:rPr>
              <a:t>Foss</a:t>
            </a:r>
            <a:r>
              <a:rPr lang="pt-PT" sz="1050" dirty="0">
                <a:latin typeface="PT Sans" panose="020B0503020203020204" pitchFamily="34" charset="0"/>
                <a:ea typeface="Calibri" panose="020F0502020204030204" pitchFamily="34" charset="0"/>
                <a:cs typeface="Times New Roman" panose="02020603050405020304" pitchFamily="18" charset="0"/>
              </a:rPr>
              <a:t>. (7)</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Hordeum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murinum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subsp. </a:t>
            </a:r>
            <a:r>
              <a:rPr lang="pt-PT" sz="1050" i="1" dirty="0" err="1">
                <a:latin typeface="PT Sans" panose="020B0503020203020204" pitchFamily="34" charset="0"/>
                <a:ea typeface="Calibri" panose="020F0502020204030204" pitchFamily="34" charset="0"/>
                <a:cs typeface="Times New Roman" panose="02020603050405020304" pitchFamily="18" charset="0"/>
              </a:rPr>
              <a:t>leporinum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(Link) </a:t>
            </a:r>
            <a:r>
              <a:rPr lang="pt-PT" sz="1050" dirty="0" err="1">
                <a:latin typeface="PT Sans" panose="020B0503020203020204" pitchFamily="34" charset="0"/>
                <a:ea typeface="Calibri" panose="020F0502020204030204" pitchFamily="34" charset="0"/>
                <a:cs typeface="Times New Roman" panose="02020603050405020304" pitchFamily="18" charset="0"/>
              </a:rPr>
              <a:t>Arcang</a:t>
            </a:r>
            <a:r>
              <a:rPr lang="pt-PT" sz="1050" dirty="0">
                <a:latin typeface="PT Sans" panose="020B0503020203020204" pitchFamily="34" charset="0"/>
                <a:ea typeface="Calibri" panose="020F0502020204030204" pitchFamily="34" charset="0"/>
                <a:cs typeface="Times New Roman" panose="02020603050405020304" pitchFamily="18" charset="0"/>
              </a:rPr>
              <a:t>. (1)</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algn="just">
              <a:spcBef>
                <a:spcPts val="300"/>
              </a:spcBef>
              <a:spcAft>
                <a:spcPts val="300"/>
              </a:spcAft>
            </a:pPr>
            <a:r>
              <a:rPr lang="pt-PT" sz="1050" b="1" dirty="0">
                <a:latin typeface="PT Sans" panose="020B0503020203020204" pitchFamily="34" charset="0"/>
                <a:ea typeface="Calibri" panose="020F0502020204030204" pitchFamily="34" charset="0"/>
                <a:cs typeface="Times New Roman" panose="02020603050405020304" pitchFamily="18" charset="0"/>
              </a:rPr>
              <a:t>T6c</a:t>
            </a:r>
            <a:endParaRPr lang="en-GB" sz="1050" b="1"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Vulpia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membranacea</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dirty="0">
                <a:latin typeface="PT Sans" panose="020B0503020203020204" pitchFamily="34" charset="0"/>
                <a:ea typeface="Calibri" panose="020F0502020204030204" pitchFamily="34" charset="0"/>
                <a:cs typeface="Times New Roman" panose="02020603050405020304" pitchFamily="18" charset="0"/>
              </a:rPr>
              <a:t>(L.) </a:t>
            </a:r>
            <a:r>
              <a:rPr lang="es-ES" sz="1050" dirty="0" err="1">
                <a:latin typeface="PT Sans" panose="020B0503020203020204" pitchFamily="34" charset="0"/>
                <a:ea typeface="Calibri" panose="020F0502020204030204" pitchFamily="34" charset="0"/>
                <a:cs typeface="Times New Roman" panose="02020603050405020304" pitchFamily="18" charset="0"/>
              </a:rPr>
              <a:t>Dumort</a:t>
            </a:r>
            <a:r>
              <a:rPr lang="es-ES" sz="1050" dirty="0">
                <a:latin typeface="PT Sans" panose="020B0503020203020204" pitchFamily="34" charset="0"/>
                <a:ea typeface="Calibri" panose="020F0502020204030204" pitchFamily="34" charset="0"/>
                <a:cs typeface="Times New Roman" panose="02020603050405020304" pitchFamily="18" charset="0"/>
              </a:rPr>
              <a:t>. (75)</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Echium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plantagineum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dirty="0">
                <a:latin typeface="PT Sans" panose="020B0503020203020204" pitchFamily="34" charset="0"/>
                <a:ea typeface="Calibri" panose="020F0502020204030204" pitchFamily="34" charset="0"/>
                <a:cs typeface="Times New Roman" panose="02020603050405020304" pitchFamily="18" charset="0"/>
              </a:rPr>
              <a:t>L. (54)</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s-ES" sz="1050" i="1" dirty="0" err="1">
                <a:latin typeface="PT Sans" panose="020B0503020203020204" pitchFamily="34" charset="0"/>
                <a:ea typeface="Calibri" panose="020F0502020204030204" pitchFamily="34" charset="0"/>
                <a:cs typeface="Times New Roman" panose="02020603050405020304" pitchFamily="18" charset="0"/>
              </a:rPr>
              <a:t>Anthemis</a:t>
            </a:r>
            <a:r>
              <a:rPr lang="es-ES" sz="1050" i="1" dirty="0">
                <a:latin typeface="PT Sans" panose="020B0503020203020204" pitchFamily="34" charset="0"/>
                <a:ea typeface="Calibri" panose="020F0502020204030204" pitchFamily="34" charset="0"/>
                <a:cs typeface="Times New Roman" panose="02020603050405020304" pitchFamily="18" charset="0"/>
              </a:rPr>
              <a:t> </a:t>
            </a:r>
            <a:r>
              <a:rPr lang="es-ES" sz="1050" i="1" dirty="0" err="1">
                <a:latin typeface="PT Sans" panose="020B0503020203020204" pitchFamily="34" charset="0"/>
                <a:ea typeface="Calibri" panose="020F0502020204030204" pitchFamily="34" charset="0"/>
                <a:cs typeface="Times New Roman" panose="02020603050405020304" pitchFamily="18" charset="0"/>
              </a:rPr>
              <a:t>arvensis</a:t>
            </a:r>
            <a:r>
              <a:rPr lang="es-ES" sz="1050" dirty="0">
                <a:latin typeface="PT Sans" panose="020B0503020203020204" pitchFamily="34" charset="0"/>
                <a:ea typeface="Calibri" panose="020F0502020204030204" pitchFamily="34" charset="0"/>
                <a:cs typeface="Times New Roman" panose="02020603050405020304" pitchFamily="18" charset="0"/>
              </a:rPr>
              <a:t> L. (38)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en-GB" sz="1050" i="1" dirty="0" err="1">
                <a:latin typeface="PT Sans" panose="020B0503020203020204" pitchFamily="34" charset="0"/>
                <a:ea typeface="Calibri" panose="020F0502020204030204" pitchFamily="34" charset="0"/>
                <a:cs typeface="Times New Roman" panose="02020603050405020304" pitchFamily="18" charset="0"/>
              </a:rPr>
              <a:t>Lamarckia</a:t>
            </a:r>
            <a:r>
              <a:rPr lang="en-GB" sz="1050" i="1" dirty="0">
                <a:latin typeface="PT Sans" panose="020B0503020203020204" pitchFamily="34" charset="0"/>
                <a:ea typeface="Calibri" panose="020F0502020204030204" pitchFamily="34" charset="0"/>
                <a:cs typeface="Times New Roman" panose="02020603050405020304" pitchFamily="18" charset="0"/>
              </a:rPr>
              <a:t> </a:t>
            </a:r>
            <a:r>
              <a:rPr lang="en-GB" sz="1050" i="1" dirty="0" err="1">
                <a:latin typeface="PT Sans" panose="020B0503020203020204" pitchFamily="34" charset="0"/>
                <a:ea typeface="Calibri" panose="020F0502020204030204" pitchFamily="34" charset="0"/>
                <a:cs typeface="Times New Roman" panose="02020603050405020304" pitchFamily="18" charset="0"/>
              </a:rPr>
              <a:t>aurea</a:t>
            </a:r>
            <a:r>
              <a:rPr lang="en-GB" sz="1050" dirty="0">
                <a:latin typeface="PT Sans" panose="020B0503020203020204" pitchFamily="34" charset="0"/>
                <a:ea typeface="Calibri" panose="020F0502020204030204" pitchFamily="34" charset="0"/>
                <a:cs typeface="Times New Roman" panose="02020603050405020304" pitchFamily="18" charset="0"/>
              </a:rPr>
              <a:t> (L.) </a:t>
            </a:r>
            <a:r>
              <a:rPr lang="en-GB" sz="1050" dirty="0" err="1">
                <a:latin typeface="PT Sans" panose="020B0503020203020204" pitchFamily="34" charset="0"/>
                <a:ea typeface="Calibri" panose="020F0502020204030204" pitchFamily="34" charset="0"/>
                <a:cs typeface="Times New Roman" panose="02020603050405020304" pitchFamily="18" charset="0"/>
              </a:rPr>
              <a:t>Moench</a:t>
            </a:r>
            <a:r>
              <a:rPr lang="en-GB" sz="1050" dirty="0">
                <a:latin typeface="PT Sans" panose="020B0503020203020204" pitchFamily="34" charset="0"/>
                <a:ea typeface="Calibri" panose="020F0502020204030204" pitchFamily="34" charset="0"/>
                <a:cs typeface="Times New Roman" panose="02020603050405020304" pitchFamily="18" charset="0"/>
              </a:rPr>
              <a:t> (10) </a:t>
            </a: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Chrysanthemum</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coronarium</a:t>
            </a:r>
            <a:r>
              <a:rPr lang="pt-PT" sz="1050" dirty="0">
                <a:latin typeface="PT Sans" panose="020B0503020203020204" pitchFamily="34" charset="0"/>
                <a:ea typeface="Calibri" panose="020F0502020204030204" pitchFamily="34" charset="0"/>
                <a:cs typeface="Times New Roman" panose="02020603050405020304" pitchFamily="18" charset="0"/>
              </a:rPr>
              <a:t> L. (8)</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Trifolium</a:t>
            </a:r>
            <a:r>
              <a:rPr lang="pt-PT" sz="1050" i="1" dirty="0">
                <a:latin typeface="PT Sans" panose="020B0503020203020204" pitchFamily="34" charset="0"/>
                <a:ea typeface="Calibri" panose="020F0502020204030204" pitchFamily="34" charset="0"/>
                <a:cs typeface="Times New Roman" panose="02020603050405020304" pitchFamily="18" charset="0"/>
              </a:rPr>
              <a:t> arvense </a:t>
            </a:r>
            <a:r>
              <a:rPr lang="pt-PT" sz="1050" dirty="0">
                <a:latin typeface="PT Sans" panose="020B0503020203020204" pitchFamily="34" charset="0"/>
                <a:ea typeface="Calibri" panose="020F0502020204030204" pitchFamily="34" charset="0"/>
                <a:cs typeface="Times New Roman" panose="02020603050405020304" pitchFamily="18" charset="0"/>
              </a:rPr>
              <a:t>L. (7)</a:t>
            </a:r>
            <a:endParaRPr lang="en-GB" sz="1050" dirty="0">
              <a:latin typeface="PT Sans" panose="020B0503020203020204" pitchFamily="34" charset="0"/>
              <a:ea typeface="Calibri" panose="020F0502020204030204" pitchFamily="34" charset="0"/>
              <a:cs typeface="Times New Roman" panose="02020603050405020304" pitchFamily="18" charset="0"/>
            </a:endParaRPr>
          </a:p>
          <a:p>
            <a:pPr marL="268281" indent="-179384">
              <a:lnSpc>
                <a:spcPct val="110000"/>
              </a:lnSpc>
              <a:buClr>
                <a:schemeClr val="accent1"/>
              </a:buClr>
              <a:buFont typeface="Wingdings" panose="05000000000000000000" pitchFamily="2" charset="2"/>
              <a:buChar char="q"/>
            </a:pPr>
            <a:r>
              <a:rPr lang="pt-PT" sz="1050" i="1" dirty="0" err="1">
                <a:latin typeface="PT Sans" panose="020B0503020203020204" pitchFamily="34" charset="0"/>
                <a:ea typeface="Calibri" panose="020F0502020204030204" pitchFamily="34" charset="0"/>
                <a:cs typeface="Times New Roman" panose="02020603050405020304" pitchFamily="18" charset="0"/>
              </a:rPr>
              <a:t>Bromus</a:t>
            </a:r>
            <a:r>
              <a:rPr lang="pt-PT" sz="1050" i="1" dirty="0">
                <a:latin typeface="PT Sans" panose="020B0503020203020204" pitchFamily="34" charset="0"/>
                <a:ea typeface="Calibri" panose="020F0502020204030204" pitchFamily="34" charset="0"/>
                <a:cs typeface="Times New Roman" panose="02020603050405020304" pitchFamily="18" charset="0"/>
              </a:rPr>
              <a:t> </a:t>
            </a:r>
            <a:r>
              <a:rPr lang="pt-PT" sz="1050" i="1" dirty="0" err="1">
                <a:latin typeface="PT Sans" panose="020B0503020203020204" pitchFamily="34" charset="0"/>
                <a:ea typeface="Calibri" panose="020F0502020204030204" pitchFamily="34" charset="0"/>
                <a:cs typeface="Times New Roman" panose="02020603050405020304" pitchFamily="18" charset="0"/>
              </a:rPr>
              <a:t>hordeaceus</a:t>
            </a:r>
            <a:r>
              <a:rPr lang="pt-PT" sz="1050" dirty="0">
                <a:latin typeface="PT Sans" panose="020B0503020203020204" pitchFamily="34" charset="0"/>
                <a:ea typeface="Calibri" panose="020F0502020204030204" pitchFamily="34" charset="0"/>
                <a:cs typeface="Times New Roman" panose="02020603050405020304" pitchFamily="18" charset="0"/>
              </a:rPr>
              <a:t> L. (6)</a:t>
            </a:r>
            <a:endParaRPr lang="en-GB" sz="1050" dirty="0">
              <a:latin typeface="PT Sans" panose="020B0503020203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69853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112589012"/>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4" name="Imagen 5">
            <a:extLst>
              <a:ext uri="{FF2B5EF4-FFF2-40B4-BE49-F238E27FC236}">
                <a16:creationId xmlns:a16="http://schemas.microsoft.com/office/drawing/2014/main" id="{DE514F48-E369-E661-E1B1-F3DEC68255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7995" y="901943"/>
            <a:ext cx="2738190" cy="1332689"/>
          </a:xfrm>
          <a:prstGeom prst="rect">
            <a:avLst/>
          </a:prstGeom>
          <a:effectLst>
            <a:outerShdw blurRad="50800" dist="38100" dir="2700000" algn="tl" rotWithShape="0">
              <a:prstClr val="black">
                <a:alpha val="40000"/>
              </a:prstClr>
            </a:outerShdw>
          </a:effectLst>
        </p:spPr>
      </p:pic>
      <p:grpSp>
        <p:nvGrpSpPr>
          <p:cNvPr id="85" name="Grupo 103">
            <a:extLst>
              <a:ext uri="{FF2B5EF4-FFF2-40B4-BE49-F238E27FC236}">
                <a16:creationId xmlns:a16="http://schemas.microsoft.com/office/drawing/2014/main" id="{EB395A8B-95E0-2012-B510-209FC3BEFA3D}"/>
              </a:ext>
            </a:extLst>
          </p:cNvPr>
          <p:cNvGrpSpPr/>
          <p:nvPr/>
        </p:nvGrpSpPr>
        <p:grpSpPr>
          <a:xfrm>
            <a:off x="1065759" y="335661"/>
            <a:ext cx="3022661" cy="1898970"/>
            <a:chOff x="6949461" y="1893044"/>
            <a:chExt cx="1869875" cy="1444692"/>
          </a:xfrm>
        </p:grpSpPr>
        <p:grpSp>
          <p:nvGrpSpPr>
            <p:cNvPr id="86" name="Grupo 104">
              <a:extLst>
                <a:ext uri="{FF2B5EF4-FFF2-40B4-BE49-F238E27FC236}">
                  <a16:creationId xmlns:a16="http://schemas.microsoft.com/office/drawing/2014/main" id="{B45D18F5-3C6A-2519-6BF0-237B0BD2434E}"/>
                </a:ext>
              </a:extLst>
            </p:cNvPr>
            <p:cNvGrpSpPr/>
            <p:nvPr/>
          </p:nvGrpSpPr>
          <p:grpSpPr>
            <a:xfrm>
              <a:off x="6949461" y="1893044"/>
              <a:ext cx="1869875" cy="1444692"/>
              <a:chOff x="7338620" y="1864283"/>
              <a:chExt cx="1869875" cy="1444692"/>
            </a:xfrm>
          </p:grpSpPr>
          <p:sp>
            <p:nvSpPr>
              <p:cNvPr id="90" name="1 Título">
                <a:extLst>
                  <a:ext uri="{FF2B5EF4-FFF2-40B4-BE49-F238E27FC236}">
                    <a16:creationId xmlns:a16="http://schemas.microsoft.com/office/drawing/2014/main" id="{F16C6181-10B3-1E85-DDD5-2C7BCCC86018}"/>
                  </a:ext>
                </a:extLst>
              </p:cNvPr>
              <p:cNvSpPr txBox="1">
                <a:spLocks/>
              </p:cNvSpPr>
              <p:nvPr/>
            </p:nvSpPr>
            <p:spPr>
              <a:xfrm>
                <a:off x="8744833" y="186428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nvGrpSpPr>
              <p:cNvPr id="91" name="Grupo 110">
                <a:extLst>
                  <a:ext uri="{FF2B5EF4-FFF2-40B4-BE49-F238E27FC236}">
                    <a16:creationId xmlns:a16="http://schemas.microsoft.com/office/drawing/2014/main" id="{E3B3690A-3217-38BD-DD17-CC356ED901A0}"/>
                  </a:ext>
                </a:extLst>
              </p:cNvPr>
              <p:cNvGrpSpPr/>
              <p:nvPr/>
            </p:nvGrpSpPr>
            <p:grpSpPr>
              <a:xfrm>
                <a:off x="7338620" y="1872668"/>
                <a:ext cx="1815428" cy="1436307"/>
                <a:chOff x="7338620" y="1872668"/>
                <a:chExt cx="1815428" cy="1436307"/>
              </a:xfrm>
            </p:grpSpPr>
            <p:sp>
              <p:nvSpPr>
                <p:cNvPr id="92" name="1 Título">
                  <a:extLst>
                    <a:ext uri="{FF2B5EF4-FFF2-40B4-BE49-F238E27FC236}">
                      <a16:creationId xmlns:a16="http://schemas.microsoft.com/office/drawing/2014/main" id="{0AD80F95-D516-2384-5E3E-27AFC98C4193}"/>
                    </a:ext>
                  </a:extLst>
                </p:cNvPr>
                <p:cNvSpPr txBox="1">
                  <a:spLocks/>
                </p:cNvSpPr>
                <p:nvPr/>
              </p:nvSpPr>
              <p:spPr>
                <a:xfrm>
                  <a:off x="7720369" y="2384842"/>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3" name="1 Título">
                  <a:extLst>
                    <a:ext uri="{FF2B5EF4-FFF2-40B4-BE49-F238E27FC236}">
                      <a16:creationId xmlns:a16="http://schemas.microsoft.com/office/drawing/2014/main" id="{DBE7A24D-FCD9-A6E6-CB47-F683ABDB9DA4}"/>
                    </a:ext>
                  </a:extLst>
                </p:cNvPr>
                <p:cNvSpPr txBox="1">
                  <a:spLocks/>
                </p:cNvSpPr>
                <p:nvPr/>
              </p:nvSpPr>
              <p:spPr>
                <a:xfrm>
                  <a:off x="7725350" y="1880026"/>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Cd</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4" name="1 Título">
                  <a:extLst>
                    <a:ext uri="{FF2B5EF4-FFF2-40B4-BE49-F238E27FC236}">
                      <a16:creationId xmlns:a16="http://schemas.microsoft.com/office/drawing/2014/main" id="{DAF463FB-6419-F346-CB5D-2B5C593040B6}"/>
                    </a:ext>
                  </a:extLst>
                </p:cNvPr>
                <p:cNvSpPr txBox="1">
                  <a:spLocks/>
                </p:cNvSpPr>
                <p:nvPr/>
              </p:nvSpPr>
              <p:spPr>
                <a:xfrm>
                  <a:off x="7417259" y="2485609"/>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5" name="1 Título">
                  <a:extLst>
                    <a:ext uri="{FF2B5EF4-FFF2-40B4-BE49-F238E27FC236}">
                      <a16:creationId xmlns:a16="http://schemas.microsoft.com/office/drawing/2014/main" id="{0C413791-C7B3-B76F-1E6B-E5F789AE4A0E}"/>
                    </a:ext>
                  </a:extLst>
                </p:cNvPr>
                <p:cNvSpPr txBox="1">
                  <a:spLocks/>
                </p:cNvSpPr>
                <p:nvPr/>
              </p:nvSpPr>
              <p:spPr>
                <a:xfrm>
                  <a:off x="8054396" y="242817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6" name="1 Título">
                  <a:extLst>
                    <a:ext uri="{FF2B5EF4-FFF2-40B4-BE49-F238E27FC236}">
                      <a16:creationId xmlns:a16="http://schemas.microsoft.com/office/drawing/2014/main" id="{6657E41D-71DE-C6B0-E9AE-02768092CDD2}"/>
                    </a:ext>
                  </a:extLst>
                </p:cNvPr>
                <p:cNvSpPr txBox="1">
                  <a:spLocks/>
                </p:cNvSpPr>
                <p:nvPr/>
              </p:nvSpPr>
              <p:spPr>
                <a:xfrm>
                  <a:off x="8654273" y="217699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7" name="1 Título">
                  <a:extLst>
                    <a:ext uri="{FF2B5EF4-FFF2-40B4-BE49-F238E27FC236}">
                      <a16:creationId xmlns:a16="http://schemas.microsoft.com/office/drawing/2014/main" id="{A3A3CEA5-76D3-4EFE-F4C4-F1637ECCF7F5}"/>
                    </a:ext>
                  </a:extLst>
                </p:cNvPr>
                <p:cNvSpPr txBox="1">
                  <a:spLocks/>
                </p:cNvSpPr>
                <p:nvPr/>
              </p:nvSpPr>
              <p:spPr>
                <a:xfrm>
                  <a:off x="7338620" y="285618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8" name="1 Título">
                  <a:extLst>
                    <a:ext uri="{FF2B5EF4-FFF2-40B4-BE49-F238E27FC236}">
                      <a16:creationId xmlns:a16="http://schemas.microsoft.com/office/drawing/2014/main" id="{1870FAA4-AD1F-932F-D4B2-B0892C3E77CA}"/>
                    </a:ext>
                  </a:extLst>
                </p:cNvPr>
                <p:cNvSpPr txBox="1">
                  <a:spLocks/>
                </p:cNvSpPr>
                <p:nvPr/>
              </p:nvSpPr>
              <p:spPr>
                <a:xfrm>
                  <a:off x="8532023" y="2822229"/>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Cu</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99" name="1 Título">
                  <a:extLst>
                    <a:ext uri="{FF2B5EF4-FFF2-40B4-BE49-F238E27FC236}">
                      <a16:creationId xmlns:a16="http://schemas.microsoft.com/office/drawing/2014/main" id="{3A674538-DE9A-863A-6D0C-1C7A5E214E12}"/>
                    </a:ext>
                  </a:extLst>
                </p:cNvPr>
                <p:cNvSpPr txBox="1">
                  <a:spLocks/>
                </p:cNvSpPr>
                <p:nvPr/>
              </p:nvSpPr>
              <p:spPr>
                <a:xfrm>
                  <a:off x="7356281" y="188875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0" name="1 Título">
                  <a:extLst>
                    <a:ext uri="{FF2B5EF4-FFF2-40B4-BE49-F238E27FC236}">
                      <a16:creationId xmlns:a16="http://schemas.microsoft.com/office/drawing/2014/main" id="{A2385B29-CC42-2841-DEC2-3D6111F7A34F}"/>
                    </a:ext>
                  </a:extLst>
                </p:cNvPr>
                <p:cNvSpPr txBox="1">
                  <a:spLocks/>
                </p:cNvSpPr>
                <p:nvPr/>
              </p:nvSpPr>
              <p:spPr>
                <a:xfrm>
                  <a:off x="8360179" y="248529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1" name="1 Título">
                  <a:extLst>
                    <a:ext uri="{FF2B5EF4-FFF2-40B4-BE49-F238E27FC236}">
                      <a16:creationId xmlns:a16="http://schemas.microsoft.com/office/drawing/2014/main" id="{7A98D0AF-D494-EEA0-91CF-CC43EE536EBB}"/>
                    </a:ext>
                  </a:extLst>
                </p:cNvPr>
                <p:cNvSpPr txBox="1">
                  <a:spLocks/>
                </p:cNvSpPr>
                <p:nvPr/>
              </p:nvSpPr>
              <p:spPr>
                <a:xfrm>
                  <a:off x="7805640" y="2684916"/>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Hg</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2" name="1 Título">
                  <a:extLst>
                    <a:ext uri="{FF2B5EF4-FFF2-40B4-BE49-F238E27FC236}">
                      <a16:creationId xmlns:a16="http://schemas.microsoft.com/office/drawing/2014/main" id="{17A34028-4074-CA99-A226-9FED82D8D5D7}"/>
                    </a:ext>
                  </a:extLst>
                </p:cNvPr>
                <p:cNvSpPr txBox="1">
                  <a:spLocks/>
                </p:cNvSpPr>
                <p:nvPr/>
              </p:nvSpPr>
              <p:spPr>
                <a:xfrm>
                  <a:off x="8340041" y="1872668"/>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3" name="1 Título">
                  <a:extLst>
                    <a:ext uri="{FF2B5EF4-FFF2-40B4-BE49-F238E27FC236}">
                      <a16:creationId xmlns:a16="http://schemas.microsoft.com/office/drawing/2014/main" id="{6746AFD6-8EFD-E0C1-173A-704EF8C1D5B2}"/>
                    </a:ext>
                  </a:extLst>
                </p:cNvPr>
                <p:cNvSpPr txBox="1">
                  <a:spLocks/>
                </p:cNvSpPr>
                <p:nvPr/>
              </p:nvSpPr>
              <p:spPr>
                <a:xfrm>
                  <a:off x="7901055" y="215349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4" name="1 Título">
                  <a:extLst>
                    <a:ext uri="{FF2B5EF4-FFF2-40B4-BE49-F238E27FC236}">
                      <a16:creationId xmlns:a16="http://schemas.microsoft.com/office/drawing/2014/main" id="{897C1BAD-497E-338C-5A57-F7F6C8E9CC2B}"/>
                    </a:ext>
                  </a:extLst>
                </p:cNvPr>
                <p:cNvSpPr txBox="1">
                  <a:spLocks/>
                </p:cNvSpPr>
                <p:nvPr/>
              </p:nvSpPr>
              <p:spPr>
                <a:xfrm>
                  <a:off x="8690386" y="2545977"/>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5" name="1 Título">
                  <a:extLst>
                    <a:ext uri="{FF2B5EF4-FFF2-40B4-BE49-F238E27FC236}">
                      <a16:creationId xmlns:a16="http://schemas.microsoft.com/office/drawing/2014/main" id="{1C5CFE1D-7C72-CA55-1545-5DB912C1DBF5}"/>
                    </a:ext>
                  </a:extLst>
                </p:cNvPr>
                <p:cNvSpPr txBox="1">
                  <a:spLocks/>
                </p:cNvSpPr>
                <p:nvPr/>
              </p:nvSpPr>
              <p:spPr>
                <a:xfrm>
                  <a:off x="7426226" y="221753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Cd</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06" name="1 Título">
                  <a:extLst>
                    <a:ext uri="{FF2B5EF4-FFF2-40B4-BE49-F238E27FC236}">
                      <a16:creationId xmlns:a16="http://schemas.microsoft.com/office/drawing/2014/main" id="{30CFF941-A72B-7FA4-9B68-07366DE8847A}"/>
                    </a:ext>
                  </a:extLst>
                </p:cNvPr>
                <p:cNvSpPr txBox="1">
                  <a:spLocks/>
                </p:cNvSpPr>
                <p:nvPr/>
              </p:nvSpPr>
              <p:spPr>
                <a:xfrm>
                  <a:off x="7596888" y="279220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U</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sp>
          <p:nvSpPr>
            <p:cNvPr id="87" name="1 Título">
              <a:extLst>
                <a:ext uri="{FF2B5EF4-FFF2-40B4-BE49-F238E27FC236}">
                  <a16:creationId xmlns:a16="http://schemas.microsoft.com/office/drawing/2014/main" id="{BC049A18-D0C2-2EED-370D-755FC9ECD357}"/>
                </a:ext>
              </a:extLst>
            </p:cNvPr>
            <p:cNvSpPr txBox="1">
              <a:spLocks/>
            </p:cNvSpPr>
            <p:nvPr/>
          </p:nvSpPr>
          <p:spPr>
            <a:xfrm>
              <a:off x="7841402" y="287577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8" name="1 Título">
              <a:extLst>
                <a:ext uri="{FF2B5EF4-FFF2-40B4-BE49-F238E27FC236}">
                  <a16:creationId xmlns:a16="http://schemas.microsoft.com/office/drawing/2014/main" id="{031406B1-591E-B811-28A9-C2CB8D34A0C0}"/>
                </a:ext>
              </a:extLst>
            </p:cNvPr>
            <p:cNvSpPr txBox="1">
              <a:spLocks/>
            </p:cNvSpPr>
            <p:nvPr/>
          </p:nvSpPr>
          <p:spPr>
            <a:xfrm>
              <a:off x="7841233" y="225076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Tl</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9" name="1 Título">
              <a:extLst>
                <a:ext uri="{FF2B5EF4-FFF2-40B4-BE49-F238E27FC236}">
                  <a16:creationId xmlns:a16="http://schemas.microsoft.com/office/drawing/2014/main" id="{3ACA5EDA-7F07-F833-1424-0DEAE6FB6F01}"/>
                </a:ext>
              </a:extLst>
            </p:cNvPr>
            <p:cNvSpPr txBox="1">
              <a:spLocks/>
            </p:cNvSpPr>
            <p:nvPr/>
          </p:nvSpPr>
          <p:spPr>
            <a:xfrm>
              <a:off x="7698797" y="189916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Au</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nvGrpSpPr>
          <p:cNvPr id="107" name="Group 106">
            <a:extLst>
              <a:ext uri="{FF2B5EF4-FFF2-40B4-BE49-F238E27FC236}">
                <a16:creationId xmlns:a16="http://schemas.microsoft.com/office/drawing/2014/main" id="{3A483824-4997-B32B-52DE-4A2DAC94B666}"/>
              </a:ext>
            </a:extLst>
          </p:cNvPr>
          <p:cNvGrpSpPr/>
          <p:nvPr/>
        </p:nvGrpSpPr>
        <p:grpSpPr>
          <a:xfrm>
            <a:off x="3378796" y="494616"/>
            <a:ext cx="7931725" cy="6025241"/>
            <a:chOff x="3250429" y="517461"/>
            <a:chExt cx="7931725" cy="6025241"/>
          </a:xfrm>
        </p:grpSpPr>
        <p:pic>
          <p:nvPicPr>
            <p:cNvPr id="108" name="Imagen 5">
              <a:extLst>
                <a:ext uri="{FF2B5EF4-FFF2-40B4-BE49-F238E27FC236}">
                  <a16:creationId xmlns:a16="http://schemas.microsoft.com/office/drawing/2014/main" id="{51897AED-492F-D444-DF29-346ABFC0A0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29643" y="5041146"/>
              <a:ext cx="2554887" cy="1454036"/>
            </a:xfrm>
            <a:prstGeom prst="rect">
              <a:avLst/>
            </a:prstGeom>
            <a:effectLst>
              <a:outerShdw blurRad="50800" dist="38100" dir="2700000" algn="tl" rotWithShape="0">
                <a:prstClr val="black">
                  <a:alpha val="40000"/>
                </a:prstClr>
              </a:outerShdw>
            </a:effectLst>
          </p:spPr>
        </p:pic>
        <p:grpSp>
          <p:nvGrpSpPr>
            <p:cNvPr id="109" name="Group 108">
              <a:extLst>
                <a:ext uri="{FF2B5EF4-FFF2-40B4-BE49-F238E27FC236}">
                  <a16:creationId xmlns:a16="http://schemas.microsoft.com/office/drawing/2014/main" id="{0894DE39-51B4-C81D-AF7D-E248B164BE98}"/>
                </a:ext>
              </a:extLst>
            </p:cNvPr>
            <p:cNvGrpSpPr/>
            <p:nvPr/>
          </p:nvGrpSpPr>
          <p:grpSpPr>
            <a:xfrm>
              <a:off x="3250429" y="517461"/>
              <a:ext cx="7931725" cy="6025241"/>
              <a:chOff x="3250429" y="517461"/>
              <a:chExt cx="7931725" cy="6025241"/>
            </a:xfrm>
          </p:grpSpPr>
          <p:grpSp>
            <p:nvGrpSpPr>
              <p:cNvPr id="110" name="Grupo 132">
                <a:extLst>
                  <a:ext uri="{FF2B5EF4-FFF2-40B4-BE49-F238E27FC236}">
                    <a16:creationId xmlns:a16="http://schemas.microsoft.com/office/drawing/2014/main" id="{1F5EC547-5DAF-B269-0260-8C909BB1065A}"/>
                  </a:ext>
                </a:extLst>
              </p:cNvPr>
              <p:cNvGrpSpPr/>
              <p:nvPr/>
            </p:nvGrpSpPr>
            <p:grpSpPr>
              <a:xfrm>
                <a:off x="7937991" y="4411289"/>
                <a:ext cx="2738190" cy="2131413"/>
                <a:chOff x="6949461" y="1851532"/>
                <a:chExt cx="1815428" cy="1486204"/>
              </a:xfrm>
            </p:grpSpPr>
            <p:grpSp>
              <p:nvGrpSpPr>
                <p:cNvPr id="119" name="Grupo 138">
                  <a:extLst>
                    <a:ext uri="{FF2B5EF4-FFF2-40B4-BE49-F238E27FC236}">
                      <a16:creationId xmlns:a16="http://schemas.microsoft.com/office/drawing/2014/main" id="{81BEAA6A-4D10-32CF-1074-4798E23027F3}"/>
                    </a:ext>
                  </a:extLst>
                </p:cNvPr>
                <p:cNvGrpSpPr/>
                <p:nvPr/>
              </p:nvGrpSpPr>
              <p:grpSpPr>
                <a:xfrm>
                  <a:off x="6949461" y="1851532"/>
                  <a:ext cx="1815428" cy="1486204"/>
                  <a:chOff x="7338620" y="1822771"/>
                  <a:chExt cx="1815428" cy="1486204"/>
                </a:xfrm>
              </p:grpSpPr>
              <p:sp>
                <p:nvSpPr>
                  <p:cNvPr id="121" name="1 Título">
                    <a:extLst>
                      <a:ext uri="{FF2B5EF4-FFF2-40B4-BE49-F238E27FC236}">
                        <a16:creationId xmlns:a16="http://schemas.microsoft.com/office/drawing/2014/main" id="{5FD91035-A1BE-D39A-E14E-E8A0B92F081B}"/>
                      </a:ext>
                    </a:extLst>
                  </p:cNvPr>
                  <p:cNvSpPr txBox="1">
                    <a:spLocks/>
                  </p:cNvSpPr>
                  <p:nvPr/>
                </p:nvSpPr>
                <p:spPr>
                  <a:xfrm>
                    <a:off x="7558497" y="232922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22" name="1 Título">
                    <a:extLst>
                      <a:ext uri="{FF2B5EF4-FFF2-40B4-BE49-F238E27FC236}">
                        <a16:creationId xmlns:a16="http://schemas.microsoft.com/office/drawing/2014/main" id="{C7D41B60-3770-6E6F-ACB5-2539C3250903}"/>
                      </a:ext>
                    </a:extLst>
                  </p:cNvPr>
                  <p:cNvSpPr txBox="1">
                    <a:spLocks/>
                  </p:cNvSpPr>
                  <p:nvPr/>
                </p:nvSpPr>
                <p:spPr>
                  <a:xfrm>
                    <a:off x="7987479" y="2695782"/>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23" name="1 Título">
                    <a:extLst>
                      <a:ext uri="{FF2B5EF4-FFF2-40B4-BE49-F238E27FC236}">
                        <a16:creationId xmlns:a16="http://schemas.microsoft.com/office/drawing/2014/main" id="{C9C8999F-D1E7-8014-E11B-86540A115DC5}"/>
                      </a:ext>
                    </a:extLst>
                  </p:cNvPr>
                  <p:cNvSpPr txBox="1">
                    <a:spLocks/>
                  </p:cNvSpPr>
                  <p:nvPr/>
                </p:nvSpPr>
                <p:spPr>
                  <a:xfrm>
                    <a:off x="7338620" y="285618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24" name="1 Título">
                    <a:extLst>
                      <a:ext uri="{FF2B5EF4-FFF2-40B4-BE49-F238E27FC236}">
                        <a16:creationId xmlns:a16="http://schemas.microsoft.com/office/drawing/2014/main" id="{118044ED-B460-B7CA-B93C-1F8360984B27}"/>
                      </a:ext>
                    </a:extLst>
                  </p:cNvPr>
                  <p:cNvSpPr txBox="1">
                    <a:spLocks/>
                  </p:cNvSpPr>
                  <p:nvPr/>
                </p:nvSpPr>
                <p:spPr>
                  <a:xfrm>
                    <a:off x="7361473" y="182497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25" name="1 Título">
                    <a:extLst>
                      <a:ext uri="{FF2B5EF4-FFF2-40B4-BE49-F238E27FC236}">
                        <a16:creationId xmlns:a16="http://schemas.microsoft.com/office/drawing/2014/main" id="{D4904297-8A0A-2AE8-3BED-A69759FCEB1D}"/>
                      </a:ext>
                    </a:extLst>
                  </p:cNvPr>
                  <p:cNvSpPr txBox="1">
                    <a:spLocks/>
                  </p:cNvSpPr>
                  <p:nvPr/>
                </p:nvSpPr>
                <p:spPr>
                  <a:xfrm>
                    <a:off x="8325439" y="1822771"/>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126" name="1 Título">
                    <a:extLst>
                      <a:ext uri="{FF2B5EF4-FFF2-40B4-BE49-F238E27FC236}">
                        <a16:creationId xmlns:a16="http://schemas.microsoft.com/office/drawing/2014/main" id="{46867939-FA76-9CAA-5532-FBDA6ED8241A}"/>
                      </a:ext>
                    </a:extLst>
                  </p:cNvPr>
                  <p:cNvSpPr txBox="1">
                    <a:spLocks/>
                  </p:cNvSpPr>
                  <p:nvPr/>
                </p:nvSpPr>
                <p:spPr>
                  <a:xfrm>
                    <a:off x="8690386" y="2545977"/>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sp>
              <p:nvSpPr>
                <p:cNvPr id="120" name="1 Título">
                  <a:extLst>
                    <a:ext uri="{FF2B5EF4-FFF2-40B4-BE49-F238E27FC236}">
                      <a16:creationId xmlns:a16="http://schemas.microsoft.com/office/drawing/2014/main" id="{FBD03AD8-985F-9139-3256-94450223C9FE}"/>
                    </a:ext>
                  </a:extLst>
                </p:cNvPr>
                <p:cNvSpPr txBox="1">
                  <a:spLocks/>
                </p:cNvSpPr>
                <p:nvPr/>
              </p:nvSpPr>
              <p:spPr>
                <a:xfrm>
                  <a:off x="7841233" y="225076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Tl</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nvGrpSpPr>
              <p:cNvPr id="112" name="Group 111">
                <a:extLst>
                  <a:ext uri="{FF2B5EF4-FFF2-40B4-BE49-F238E27FC236}">
                    <a16:creationId xmlns:a16="http://schemas.microsoft.com/office/drawing/2014/main" id="{53824AA7-74F5-3CC0-36C0-D1A1D55FC9C8}"/>
                  </a:ext>
                </a:extLst>
              </p:cNvPr>
              <p:cNvGrpSpPr/>
              <p:nvPr/>
            </p:nvGrpSpPr>
            <p:grpSpPr>
              <a:xfrm>
                <a:off x="3250429" y="517461"/>
                <a:ext cx="7931725" cy="5221335"/>
                <a:chOff x="3520656" y="0"/>
                <a:chExt cx="6971166" cy="5662544"/>
              </a:xfrm>
            </p:grpSpPr>
            <p:sp>
              <p:nvSpPr>
                <p:cNvPr id="114" name="Shape 113">
                  <a:extLst>
                    <a:ext uri="{FF2B5EF4-FFF2-40B4-BE49-F238E27FC236}">
                      <a16:creationId xmlns:a16="http://schemas.microsoft.com/office/drawing/2014/main" id="{1F07ACF8-C677-FBD8-85DD-72595C84860F}"/>
                    </a:ext>
                  </a:extLst>
                </p:cNvPr>
                <p:cNvSpPr/>
                <p:nvPr/>
              </p:nvSpPr>
              <p:spPr>
                <a:xfrm rot="4549722">
                  <a:off x="4528302" y="695283"/>
                  <a:ext cx="4663434" cy="4249019"/>
                </a:xfrm>
                <a:prstGeom prst="swooshArrow">
                  <a:avLst>
                    <a:gd name="adj1" fmla="val 16310"/>
                    <a:gd name="adj2" fmla="val 31370"/>
                  </a:avLst>
                </a:prstGeom>
                <a:solidFill>
                  <a:srgbClr val="44546A"/>
                </a:solidFill>
                <a:ln>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5" name="Oval 114">
                  <a:extLst>
                    <a:ext uri="{FF2B5EF4-FFF2-40B4-BE49-F238E27FC236}">
                      <a16:creationId xmlns:a16="http://schemas.microsoft.com/office/drawing/2014/main" id="{F4C7D921-0B63-A7B0-EC24-2CCD3D818B4C}"/>
                    </a:ext>
                  </a:extLst>
                </p:cNvPr>
                <p:cNvSpPr/>
                <p:nvPr/>
              </p:nvSpPr>
              <p:spPr>
                <a:xfrm>
                  <a:off x="7110889" y="1999739"/>
                  <a:ext cx="123442" cy="123442"/>
                </a:xfrm>
                <a:prstGeom prst="ellipse">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16" name="Freeform: Shape 115">
                  <a:extLst>
                    <a:ext uri="{FF2B5EF4-FFF2-40B4-BE49-F238E27FC236}">
                      <a16:creationId xmlns:a16="http://schemas.microsoft.com/office/drawing/2014/main" id="{66A6927E-8E33-D8F1-D713-5770ACF713D5}"/>
                    </a:ext>
                  </a:extLst>
                </p:cNvPr>
                <p:cNvSpPr/>
                <p:nvPr/>
              </p:nvSpPr>
              <p:spPr>
                <a:xfrm>
                  <a:off x="3520656" y="0"/>
                  <a:ext cx="2304655" cy="906007"/>
                </a:xfrm>
                <a:custGeom>
                  <a:avLst/>
                  <a:gdLst>
                    <a:gd name="connsiteX0" fmla="*/ 0 w 2304655"/>
                    <a:gd name="connsiteY0" fmla="*/ 0 h 906007"/>
                    <a:gd name="connsiteX1" fmla="*/ 2304655 w 2304655"/>
                    <a:gd name="connsiteY1" fmla="*/ 0 h 906007"/>
                    <a:gd name="connsiteX2" fmla="*/ 2304655 w 2304655"/>
                    <a:gd name="connsiteY2" fmla="*/ 906007 h 906007"/>
                    <a:gd name="connsiteX3" fmla="*/ 0 w 2304655"/>
                    <a:gd name="connsiteY3" fmla="*/ 906007 h 906007"/>
                    <a:gd name="connsiteX4" fmla="*/ 0 w 2304655"/>
                    <a:gd name="connsiteY4" fmla="*/ 0 h 906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655" h="906007">
                      <a:moveTo>
                        <a:pt x="0" y="0"/>
                      </a:moveTo>
                      <a:lnTo>
                        <a:pt x="2304655" y="0"/>
                      </a:lnTo>
                      <a:lnTo>
                        <a:pt x="2304655" y="906007"/>
                      </a:lnTo>
                      <a:lnTo>
                        <a:pt x="0" y="9060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35560" numCol="1" spcCol="1270" anchor="b" anchorCtr="0">
                  <a:noAutofit/>
                </a:bodyPr>
                <a:lstStyle/>
                <a:p>
                  <a:pPr algn="ctr" defTabSz="1244569">
                    <a:lnSpc>
                      <a:spcPct val="90000"/>
                    </a:lnSpc>
                    <a:spcBef>
                      <a:spcPct val="0"/>
                    </a:spcBef>
                    <a:spcAft>
                      <a:spcPct val="35000"/>
                    </a:spcAft>
                  </a:pPr>
                  <a:r>
                    <a:rPr lang="es-ES" sz="2800" dirty="0"/>
                    <a:t> </a:t>
                  </a:r>
                  <a:endParaRPr lang="en-GB" sz="2800" dirty="0"/>
                </a:p>
              </p:txBody>
            </p:sp>
            <p:sp>
              <p:nvSpPr>
                <p:cNvPr id="117" name="Freeform: Shape 116">
                  <a:extLst>
                    <a:ext uri="{FF2B5EF4-FFF2-40B4-BE49-F238E27FC236}">
                      <a16:creationId xmlns:a16="http://schemas.microsoft.com/office/drawing/2014/main" id="{B8F7CEA0-F730-43EF-92C0-5A573EADC69D}"/>
                    </a:ext>
                  </a:extLst>
                </p:cNvPr>
                <p:cNvSpPr/>
                <p:nvPr/>
              </p:nvSpPr>
              <p:spPr>
                <a:xfrm>
                  <a:off x="7324584" y="1382171"/>
                  <a:ext cx="3167238" cy="648355"/>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600">
                      <a:moveTo>
                        <a:pt x="0" y="0"/>
                      </a:moveTo>
                      <a:lnTo>
                        <a:pt x="21600" y="0"/>
                      </a:lnTo>
                      <a:lnTo>
                        <a:pt x="21600" y="17322"/>
                      </a:lnTo>
                      <a:cubicBezTo>
                        <a:pt x="10800" y="17322"/>
                        <a:pt x="10800" y="23922"/>
                        <a:pt x="0" y="20172"/>
                      </a:cubicBezTo>
                      <a:lnTo>
                        <a:pt x="0" y="0"/>
                      </a:lnTo>
                      <a:close/>
                    </a:path>
                  </a:pathLst>
                </a:custGeom>
                <a:solidFill>
                  <a:srgbClr val="FFC000"/>
                </a:solidFill>
                <a:ln w="12700">
                  <a:solidFill>
                    <a:schemeClr val="tx1"/>
                  </a:solidFill>
                </a:ln>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198353" numCol="1" spcCol="1270" anchor="ctr" anchorCtr="0">
                  <a:noAutofit/>
                </a:bodyPr>
                <a:lstStyle/>
                <a:p>
                  <a:pPr algn="ctr" defTabSz="1244569">
                    <a:spcBef>
                      <a:spcPct val="0"/>
                    </a:spcBef>
                  </a:pPr>
                  <a:r>
                    <a:rPr lang="en-GB" sz="2000" b="1" dirty="0">
                      <a:solidFill>
                        <a:schemeClr val="bg1"/>
                      </a:solidFill>
                      <a:effectLst>
                        <a:outerShdw blurRad="38100" dist="38100" dir="2700000" algn="tl">
                          <a:srgbClr val="000000">
                            <a:alpha val="43137"/>
                          </a:srgbClr>
                        </a:outerShdw>
                      </a:effectLst>
                      <a:latin typeface="PT Sans" panose="020B0503020203020204" pitchFamily="34" charset="0"/>
                    </a:rPr>
                    <a:t>WASTE-DERIVED TECHNOSOLS</a:t>
                  </a:r>
                </a:p>
              </p:txBody>
            </p:sp>
            <p:sp>
              <p:nvSpPr>
                <p:cNvPr id="118" name="Freeform: Shape 117">
                  <a:extLst>
                    <a:ext uri="{FF2B5EF4-FFF2-40B4-BE49-F238E27FC236}">
                      <a16:creationId xmlns:a16="http://schemas.microsoft.com/office/drawing/2014/main" id="{215F839E-A33B-1DA7-F24A-B6AC4EAB99F3}"/>
                    </a:ext>
                  </a:extLst>
                </p:cNvPr>
                <p:cNvSpPr/>
                <p:nvPr/>
              </p:nvSpPr>
              <p:spPr>
                <a:xfrm>
                  <a:off x="7195595" y="4756537"/>
                  <a:ext cx="3114399" cy="906007"/>
                </a:xfrm>
                <a:custGeom>
                  <a:avLst/>
                  <a:gdLst>
                    <a:gd name="connsiteX0" fmla="*/ 0 w 3114399"/>
                    <a:gd name="connsiteY0" fmla="*/ 0 h 906007"/>
                    <a:gd name="connsiteX1" fmla="*/ 3114399 w 3114399"/>
                    <a:gd name="connsiteY1" fmla="*/ 0 h 906007"/>
                    <a:gd name="connsiteX2" fmla="*/ 3114399 w 3114399"/>
                    <a:gd name="connsiteY2" fmla="*/ 906007 h 906007"/>
                    <a:gd name="connsiteX3" fmla="*/ 0 w 3114399"/>
                    <a:gd name="connsiteY3" fmla="*/ 906007 h 906007"/>
                    <a:gd name="connsiteX4" fmla="*/ 0 w 3114399"/>
                    <a:gd name="connsiteY4" fmla="*/ 0 h 906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399" h="906007">
                      <a:moveTo>
                        <a:pt x="0" y="0"/>
                      </a:moveTo>
                      <a:lnTo>
                        <a:pt x="3114399" y="0"/>
                      </a:lnTo>
                      <a:lnTo>
                        <a:pt x="3114399" y="906007"/>
                      </a:lnTo>
                      <a:lnTo>
                        <a:pt x="0" y="9060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35560" numCol="1" spcCol="1270" anchor="t" anchorCtr="0">
                  <a:noAutofit/>
                </a:bodyPr>
                <a:lstStyle/>
                <a:p>
                  <a:pPr algn="ctr" defTabSz="1244569">
                    <a:lnSpc>
                      <a:spcPct val="90000"/>
                    </a:lnSpc>
                    <a:spcBef>
                      <a:spcPct val="0"/>
                    </a:spcBef>
                    <a:spcAft>
                      <a:spcPct val="35000"/>
                    </a:spcAft>
                  </a:pPr>
                  <a:r>
                    <a:rPr lang="es-ES" sz="2800" dirty="0"/>
                    <a:t> </a:t>
                  </a:r>
                  <a:endParaRPr lang="en-GB" sz="2800" dirty="0"/>
                </a:p>
              </p:txBody>
            </p:sp>
          </p:grpSp>
        </p:grpSp>
      </p:grpSp>
      <p:grpSp>
        <p:nvGrpSpPr>
          <p:cNvPr id="131" name="Group 130">
            <a:extLst>
              <a:ext uri="{FF2B5EF4-FFF2-40B4-BE49-F238E27FC236}">
                <a16:creationId xmlns:a16="http://schemas.microsoft.com/office/drawing/2014/main" id="{D387B078-9EA6-1786-BBA0-84AA760F880E}"/>
              </a:ext>
            </a:extLst>
          </p:cNvPr>
          <p:cNvGrpSpPr/>
          <p:nvPr/>
        </p:nvGrpSpPr>
        <p:grpSpPr>
          <a:xfrm>
            <a:off x="1192529" y="3877703"/>
            <a:ext cx="2749152" cy="408892"/>
            <a:chOff x="517932" y="6120266"/>
            <a:chExt cx="3099588" cy="408892"/>
          </a:xfrm>
          <a:solidFill>
            <a:schemeClr val="bg1">
              <a:lumMod val="85000"/>
            </a:schemeClr>
          </a:solidFill>
        </p:grpSpPr>
        <p:pic>
          <p:nvPicPr>
            <p:cNvPr id="132" name="Graphic 131" descr="Arrow: Straight with solid fill">
              <a:extLst>
                <a:ext uri="{FF2B5EF4-FFF2-40B4-BE49-F238E27FC236}">
                  <a16:creationId xmlns:a16="http://schemas.microsoft.com/office/drawing/2014/main" id="{2944E2D7-08DB-FDB8-C617-77A8AFE6958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517932" y="6120266"/>
              <a:ext cx="463165" cy="408892"/>
            </a:xfrm>
            <a:prstGeom prst="rect">
              <a:avLst/>
            </a:prstGeom>
            <a:effectLst>
              <a:outerShdw blurRad="50800" dist="38100" dir="2700000" algn="tl" rotWithShape="0">
                <a:prstClr val="black">
                  <a:alpha val="40000"/>
                </a:prstClr>
              </a:outerShdw>
            </a:effectLst>
          </p:spPr>
        </p:pic>
        <p:sp>
          <p:nvSpPr>
            <p:cNvPr id="133" name="TextBox 132">
              <a:extLst>
                <a:ext uri="{FF2B5EF4-FFF2-40B4-BE49-F238E27FC236}">
                  <a16:creationId xmlns:a16="http://schemas.microsoft.com/office/drawing/2014/main" id="{E38F350E-8413-9048-689E-4CDC46389E13}"/>
                </a:ext>
              </a:extLst>
            </p:cNvPr>
            <p:cNvSpPr txBox="1"/>
            <p:nvPr/>
          </p:nvSpPr>
          <p:spPr>
            <a:xfrm>
              <a:off x="1131030" y="6155435"/>
              <a:ext cx="2486490" cy="338554"/>
            </a:xfrm>
            <a:prstGeom prst="rect">
              <a:avLst/>
            </a:prstGeom>
            <a:solidFill>
              <a:schemeClr val="bg1">
                <a:lumMod val="75000"/>
              </a:schemeClr>
            </a:solid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Improve soil properties </a:t>
              </a:r>
              <a:endParaRPr lang="en-GB" sz="1600" b="1" i="1" dirty="0">
                <a:solidFill>
                  <a:srgbClr val="FFC000"/>
                </a:solidFill>
                <a:effectLst>
                  <a:outerShdw blurRad="38100" dist="38100" dir="2700000" algn="tl">
                    <a:srgbClr val="000000">
                      <a:alpha val="43137"/>
                    </a:srgbClr>
                  </a:outerShdw>
                </a:effectLst>
                <a:latin typeface="PT Sans" panose="020B0503020203020204" pitchFamily="34" charset="0"/>
              </a:endParaRPr>
            </a:p>
          </p:txBody>
        </p:sp>
      </p:grpSp>
      <p:sp>
        <p:nvSpPr>
          <p:cNvPr id="135" name="1 Título">
            <a:extLst>
              <a:ext uri="{FF2B5EF4-FFF2-40B4-BE49-F238E27FC236}">
                <a16:creationId xmlns:a16="http://schemas.microsoft.com/office/drawing/2014/main" id="{D5AA74B2-2D85-8B2E-E5AA-05657162CFC0}"/>
              </a:ext>
            </a:extLst>
          </p:cNvPr>
          <p:cNvSpPr txBox="1">
            <a:spLocks/>
          </p:cNvSpPr>
          <p:nvPr/>
        </p:nvSpPr>
        <p:spPr>
          <a:xfrm>
            <a:off x="880127" y="2843545"/>
            <a:ext cx="3917737" cy="697016"/>
          </a:xfrm>
          <a:prstGeom prst="rect">
            <a:avLst/>
          </a:prstGeom>
          <a:solidFill>
            <a:srgbClr val="098AFF"/>
          </a:solidFill>
          <a:ln w="12700">
            <a:solidFill>
              <a:schemeClr val="tx1"/>
            </a:solidFill>
          </a:ln>
          <a:effectLst>
            <a:outerShdw blurRad="50800" dist="38100" dir="2700000" algn="tl" rotWithShape="0">
              <a:prstClr val="black">
                <a:alpha val="40000"/>
              </a:prstClr>
            </a:outerShdw>
          </a:effectLst>
        </p:spPr>
        <p:txBody>
          <a:bodyPr vert="horz" lIns="108000" tIns="108000" rIns="108000" bIns="108000" rtlCol="0" anchor="ctr">
            <a:noAutofit/>
          </a:bodyPr>
          <a:lstStyle>
            <a:lvl1pPr algn="ctr" defTabSz="3027487" rtl="0" eaLnBrk="1" latinLnBrk="0" hangingPunct="1">
              <a:lnSpc>
                <a:spcPct val="90000"/>
              </a:lnSpc>
              <a:spcBef>
                <a:spcPct val="0"/>
              </a:spcBef>
              <a:buNone/>
              <a:defRPr sz="19865" kern="1200">
                <a:solidFill>
                  <a:schemeClr val="tx1"/>
                </a:solidFill>
                <a:latin typeface="+mj-lt"/>
                <a:ea typeface="+mj-ea"/>
                <a:cs typeface="+mj-cs"/>
              </a:defRPr>
            </a:lvl1pPr>
          </a:lstStyle>
          <a:p>
            <a:pPr>
              <a:lnSpc>
                <a:spcPct val="100000"/>
              </a:lnSpc>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TECHNOSOLS WERE EFFECTIVE IN REHABILITATING THESE POLLUTED SOILS</a:t>
            </a:r>
          </a:p>
        </p:txBody>
      </p:sp>
      <p:grpSp>
        <p:nvGrpSpPr>
          <p:cNvPr id="136" name="Group 135">
            <a:extLst>
              <a:ext uri="{FF2B5EF4-FFF2-40B4-BE49-F238E27FC236}">
                <a16:creationId xmlns:a16="http://schemas.microsoft.com/office/drawing/2014/main" id="{126C201C-72B5-4E04-EA07-811194595218}"/>
              </a:ext>
            </a:extLst>
          </p:cNvPr>
          <p:cNvGrpSpPr/>
          <p:nvPr/>
        </p:nvGrpSpPr>
        <p:grpSpPr>
          <a:xfrm>
            <a:off x="1202164" y="4543319"/>
            <a:ext cx="4260581" cy="408892"/>
            <a:chOff x="517932" y="6120266"/>
            <a:chExt cx="4803680" cy="408892"/>
          </a:xfrm>
          <a:solidFill>
            <a:schemeClr val="bg1">
              <a:lumMod val="75000"/>
            </a:schemeClr>
          </a:solidFill>
        </p:grpSpPr>
        <p:pic>
          <p:nvPicPr>
            <p:cNvPr id="137" name="Graphic 136" descr="Arrow: Straight with solid fill">
              <a:extLst>
                <a:ext uri="{FF2B5EF4-FFF2-40B4-BE49-F238E27FC236}">
                  <a16:creationId xmlns:a16="http://schemas.microsoft.com/office/drawing/2014/main" id="{C40FBE40-65B1-BF60-B6CD-D56045F71FB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517932" y="6120266"/>
              <a:ext cx="463165" cy="408892"/>
            </a:xfrm>
            <a:prstGeom prst="rect">
              <a:avLst/>
            </a:prstGeom>
            <a:effectLst>
              <a:outerShdw blurRad="50800" dist="38100" dir="2700000" algn="tl" rotWithShape="0">
                <a:prstClr val="black">
                  <a:alpha val="40000"/>
                </a:prstClr>
              </a:outerShdw>
            </a:effectLst>
          </p:spPr>
        </p:pic>
        <p:sp>
          <p:nvSpPr>
            <p:cNvPr id="138" name="TextBox 137">
              <a:extLst>
                <a:ext uri="{FF2B5EF4-FFF2-40B4-BE49-F238E27FC236}">
                  <a16:creationId xmlns:a16="http://schemas.microsoft.com/office/drawing/2014/main" id="{ED6651EB-459A-16BE-F51D-59652F967592}"/>
                </a:ext>
              </a:extLst>
            </p:cNvPr>
            <p:cNvSpPr txBox="1"/>
            <p:nvPr/>
          </p:nvSpPr>
          <p:spPr>
            <a:xfrm>
              <a:off x="1131029" y="6155435"/>
              <a:ext cx="4190583" cy="338554"/>
            </a:xfrm>
            <a:prstGeom prst="rect">
              <a:avLst/>
            </a:prstGeom>
            <a:grp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Reduce PHE solubility (except As and Sb)</a:t>
              </a:r>
              <a:endParaRPr lang="en-GB" sz="1600" b="1" i="1" dirty="0">
                <a:solidFill>
                  <a:srgbClr val="FFC000"/>
                </a:solidFill>
                <a:effectLst>
                  <a:outerShdw blurRad="38100" dist="38100" dir="2700000" algn="tl">
                    <a:srgbClr val="000000">
                      <a:alpha val="43137"/>
                    </a:srgbClr>
                  </a:outerShdw>
                </a:effectLst>
                <a:latin typeface="PT Sans" panose="020B0503020203020204" pitchFamily="34" charset="0"/>
              </a:endParaRPr>
            </a:p>
          </p:txBody>
        </p:sp>
      </p:grpSp>
      <p:grpSp>
        <p:nvGrpSpPr>
          <p:cNvPr id="139" name="Group 138">
            <a:extLst>
              <a:ext uri="{FF2B5EF4-FFF2-40B4-BE49-F238E27FC236}">
                <a16:creationId xmlns:a16="http://schemas.microsoft.com/office/drawing/2014/main" id="{0DF637AA-11C1-3711-7BE2-F0DA3CE18740}"/>
              </a:ext>
            </a:extLst>
          </p:cNvPr>
          <p:cNvGrpSpPr/>
          <p:nvPr/>
        </p:nvGrpSpPr>
        <p:grpSpPr>
          <a:xfrm>
            <a:off x="1192490" y="5248107"/>
            <a:ext cx="3662676" cy="408892"/>
            <a:chOff x="517932" y="6120266"/>
            <a:chExt cx="4129560" cy="408892"/>
          </a:xfrm>
          <a:solidFill>
            <a:schemeClr val="bg1">
              <a:lumMod val="75000"/>
            </a:schemeClr>
          </a:solidFill>
        </p:grpSpPr>
        <p:pic>
          <p:nvPicPr>
            <p:cNvPr id="140" name="Graphic 139" descr="Arrow: Straight with solid fill">
              <a:extLst>
                <a:ext uri="{FF2B5EF4-FFF2-40B4-BE49-F238E27FC236}">
                  <a16:creationId xmlns:a16="http://schemas.microsoft.com/office/drawing/2014/main" id="{4A989F2D-C82C-FA14-8C59-14AB2B014C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517932" y="6120266"/>
              <a:ext cx="463165" cy="408892"/>
            </a:xfrm>
            <a:prstGeom prst="rect">
              <a:avLst/>
            </a:prstGeom>
            <a:effectLst>
              <a:outerShdw blurRad="50800" dist="38100" dir="2700000" algn="tl" rotWithShape="0">
                <a:prstClr val="black">
                  <a:alpha val="40000"/>
                </a:prstClr>
              </a:outerShdw>
            </a:effectLst>
          </p:spPr>
        </p:pic>
        <p:sp>
          <p:nvSpPr>
            <p:cNvPr id="141" name="TextBox 140">
              <a:extLst>
                <a:ext uri="{FF2B5EF4-FFF2-40B4-BE49-F238E27FC236}">
                  <a16:creationId xmlns:a16="http://schemas.microsoft.com/office/drawing/2014/main" id="{E87AF6B9-FED4-D378-8D92-D69FE17A52E6}"/>
                </a:ext>
              </a:extLst>
            </p:cNvPr>
            <p:cNvSpPr txBox="1"/>
            <p:nvPr/>
          </p:nvSpPr>
          <p:spPr>
            <a:xfrm>
              <a:off x="1131028" y="6155435"/>
              <a:ext cx="3516464" cy="338554"/>
            </a:xfrm>
            <a:prstGeom prst="rect">
              <a:avLst/>
            </a:prstGeom>
            <a:grp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Stimulate microbiological activity</a:t>
              </a:r>
              <a:endParaRPr lang="en-GB" sz="1600" b="1" i="1" dirty="0">
                <a:solidFill>
                  <a:srgbClr val="FFC000"/>
                </a:solidFill>
                <a:effectLst>
                  <a:outerShdw blurRad="38100" dist="38100" dir="2700000" algn="tl">
                    <a:srgbClr val="000000">
                      <a:alpha val="43137"/>
                    </a:srgbClr>
                  </a:outerShdw>
                </a:effectLst>
                <a:latin typeface="PT Sans" panose="020B0503020203020204" pitchFamily="34" charset="0"/>
              </a:endParaRPr>
            </a:p>
          </p:txBody>
        </p:sp>
      </p:grpSp>
      <p:grpSp>
        <p:nvGrpSpPr>
          <p:cNvPr id="142" name="Group 141">
            <a:extLst>
              <a:ext uri="{FF2B5EF4-FFF2-40B4-BE49-F238E27FC236}">
                <a16:creationId xmlns:a16="http://schemas.microsoft.com/office/drawing/2014/main" id="{CF1BEAD1-DA30-E712-D769-B7816EAE5F57}"/>
              </a:ext>
            </a:extLst>
          </p:cNvPr>
          <p:cNvGrpSpPr/>
          <p:nvPr/>
        </p:nvGrpSpPr>
        <p:grpSpPr>
          <a:xfrm>
            <a:off x="1192490" y="5914209"/>
            <a:ext cx="5905332" cy="408892"/>
            <a:chOff x="517932" y="6120266"/>
            <a:chExt cx="6658089" cy="408892"/>
          </a:xfrm>
          <a:solidFill>
            <a:schemeClr val="bg1">
              <a:lumMod val="75000"/>
            </a:schemeClr>
          </a:solidFill>
        </p:grpSpPr>
        <p:pic>
          <p:nvPicPr>
            <p:cNvPr id="143" name="Graphic 142" descr="Arrow: Straight with solid fill">
              <a:extLst>
                <a:ext uri="{FF2B5EF4-FFF2-40B4-BE49-F238E27FC236}">
                  <a16:creationId xmlns:a16="http://schemas.microsoft.com/office/drawing/2014/main" id="{24768496-86D8-101C-DDEB-06E6D69929E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517932" y="6120266"/>
              <a:ext cx="463165" cy="408892"/>
            </a:xfrm>
            <a:prstGeom prst="rect">
              <a:avLst/>
            </a:prstGeom>
            <a:effectLst>
              <a:outerShdw blurRad="50800" dist="38100" dir="2700000" algn="tl" rotWithShape="0">
                <a:prstClr val="black">
                  <a:alpha val="40000"/>
                </a:prstClr>
              </a:outerShdw>
            </a:effectLst>
          </p:spPr>
        </p:pic>
        <p:sp>
          <p:nvSpPr>
            <p:cNvPr id="144" name="TextBox 143">
              <a:extLst>
                <a:ext uri="{FF2B5EF4-FFF2-40B4-BE49-F238E27FC236}">
                  <a16:creationId xmlns:a16="http://schemas.microsoft.com/office/drawing/2014/main" id="{9A1DEB4E-7E1E-DB1C-FB7A-3E46BF419D8F}"/>
                </a:ext>
              </a:extLst>
            </p:cNvPr>
            <p:cNvSpPr txBox="1"/>
            <p:nvPr/>
          </p:nvSpPr>
          <p:spPr>
            <a:xfrm>
              <a:off x="1131027" y="6155435"/>
              <a:ext cx="6044994" cy="338554"/>
            </a:xfrm>
            <a:prstGeom prst="rect">
              <a:avLst/>
            </a:prstGeom>
            <a:grp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Promote the establishment of biodiverse natural vegetation</a:t>
              </a:r>
              <a:endParaRPr lang="en-GB" sz="1600" b="1" i="1" dirty="0">
                <a:solidFill>
                  <a:srgbClr val="FFC000"/>
                </a:solidFill>
                <a:effectLst>
                  <a:outerShdw blurRad="38100" dist="38100" dir="2700000" algn="tl">
                    <a:srgbClr val="000000">
                      <a:alpha val="43137"/>
                    </a:srgbClr>
                  </a:outerShdw>
                </a:effectLst>
                <a:latin typeface="PT Sans" panose="020B0503020203020204" pitchFamily="34" charset="0"/>
              </a:endParaRPr>
            </a:p>
          </p:txBody>
        </p:sp>
      </p:grpSp>
      <p:pic>
        <p:nvPicPr>
          <p:cNvPr id="145" name="Graphic 144" descr="Checklist with solid fill">
            <a:extLst>
              <a:ext uri="{FF2B5EF4-FFF2-40B4-BE49-F238E27FC236}">
                <a16:creationId xmlns:a16="http://schemas.microsoft.com/office/drawing/2014/main" id="{57CB01B1-F9E2-F36B-7516-50B3E824E15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664343" y="2774245"/>
            <a:ext cx="1605103" cy="1605103"/>
          </a:xfrm>
          <a:prstGeom prst="rect">
            <a:avLst/>
          </a:prstGeom>
        </p:spPr>
      </p:pic>
    </p:spTree>
    <p:extLst>
      <p:ext uri="{BB962C8B-B14F-4D97-AF65-F5344CB8AC3E}">
        <p14:creationId xmlns:p14="http://schemas.microsoft.com/office/powerpoint/2010/main" val="93073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1"/>
                                        </p:tgtEl>
                                        <p:attrNameLst>
                                          <p:attrName>style.visibility</p:attrName>
                                        </p:attrNameLst>
                                      </p:cBhvr>
                                      <p:to>
                                        <p:strVal val="visible"/>
                                      </p:to>
                                    </p:set>
                                    <p:anim calcmode="lin" valueType="num">
                                      <p:cBhvr additive="base">
                                        <p:cTn id="12" dur="500" fill="hold"/>
                                        <p:tgtEl>
                                          <p:spTgt spid="131"/>
                                        </p:tgtEl>
                                        <p:attrNameLst>
                                          <p:attrName>ppt_x</p:attrName>
                                        </p:attrNameLst>
                                      </p:cBhvr>
                                      <p:tavLst>
                                        <p:tav tm="0">
                                          <p:val>
                                            <p:strVal val="0-#ppt_w/2"/>
                                          </p:val>
                                        </p:tav>
                                        <p:tav tm="100000">
                                          <p:val>
                                            <p:strVal val="#ppt_x"/>
                                          </p:val>
                                        </p:tav>
                                      </p:tavLst>
                                    </p:anim>
                                    <p:anim calcmode="lin" valueType="num">
                                      <p:cBhvr additive="base">
                                        <p:cTn id="13"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36"/>
                                        </p:tgtEl>
                                        <p:attrNameLst>
                                          <p:attrName>style.visibility</p:attrName>
                                        </p:attrNameLst>
                                      </p:cBhvr>
                                      <p:to>
                                        <p:strVal val="visible"/>
                                      </p:to>
                                    </p:set>
                                    <p:anim calcmode="lin" valueType="num">
                                      <p:cBhvr additive="base">
                                        <p:cTn id="18" dur="500" fill="hold"/>
                                        <p:tgtEl>
                                          <p:spTgt spid="136"/>
                                        </p:tgtEl>
                                        <p:attrNameLst>
                                          <p:attrName>ppt_x</p:attrName>
                                        </p:attrNameLst>
                                      </p:cBhvr>
                                      <p:tavLst>
                                        <p:tav tm="0">
                                          <p:val>
                                            <p:strVal val="0-#ppt_w/2"/>
                                          </p:val>
                                        </p:tav>
                                        <p:tav tm="100000">
                                          <p:val>
                                            <p:strVal val="#ppt_x"/>
                                          </p:val>
                                        </p:tav>
                                      </p:tavLst>
                                    </p:anim>
                                    <p:anim calcmode="lin" valueType="num">
                                      <p:cBhvr additive="base">
                                        <p:cTn id="19" dur="500" fill="hold"/>
                                        <p:tgtEl>
                                          <p:spTgt spid="1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39"/>
                                        </p:tgtEl>
                                        <p:attrNameLst>
                                          <p:attrName>style.visibility</p:attrName>
                                        </p:attrNameLst>
                                      </p:cBhvr>
                                      <p:to>
                                        <p:strVal val="visible"/>
                                      </p:to>
                                    </p:set>
                                    <p:anim calcmode="lin" valueType="num">
                                      <p:cBhvr additive="base">
                                        <p:cTn id="24" dur="500" fill="hold"/>
                                        <p:tgtEl>
                                          <p:spTgt spid="139"/>
                                        </p:tgtEl>
                                        <p:attrNameLst>
                                          <p:attrName>ppt_x</p:attrName>
                                        </p:attrNameLst>
                                      </p:cBhvr>
                                      <p:tavLst>
                                        <p:tav tm="0">
                                          <p:val>
                                            <p:strVal val="0-#ppt_w/2"/>
                                          </p:val>
                                        </p:tav>
                                        <p:tav tm="100000">
                                          <p:val>
                                            <p:strVal val="#ppt_x"/>
                                          </p:val>
                                        </p:tav>
                                      </p:tavLst>
                                    </p:anim>
                                    <p:anim calcmode="lin" valueType="num">
                                      <p:cBhvr additive="base">
                                        <p:cTn id="25" dur="500" fill="hold"/>
                                        <p:tgtEl>
                                          <p:spTgt spid="13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142"/>
                                        </p:tgtEl>
                                        <p:attrNameLst>
                                          <p:attrName>style.visibility</p:attrName>
                                        </p:attrNameLst>
                                      </p:cBhvr>
                                      <p:to>
                                        <p:strVal val="visible"/>
                                      </p:to>
                                    </p:set>
                                    <p:anim calcmode="lin" valueType="num">
                                      <p:cBhvr additive="base">
                                        <p:cTn id="30" dur="500" fill="hold"/>
                                        <p:tgtEl>
                                          <p:spTgt spid="142"/>
                                        </p:tgtEl>
                                        <p:attrNameLst>
                                          <p:attrName>ppt_x</p:attrName>
                                        </p:attrNameLst>
                                      </p:cBhvr>
                                      <p:tavLst>
                                        <p:tav tm="0">
                                          <p:val>
                                            <p:strVal val="0-#ppt_w/2"/>
                                          </p:val>
                                        </p:tav>
                                        <p:tav tm="100000">
                                          <p:val>
                                            <p:strVal val="#ppt_x"/>
                                          </p:val>
                                        </p:tav>
                                      </p:tavLst>
                                    </p:anim>
                                    <p:anim calcmode="lin" valueType="num">
                                      <p:cBhvr additive="base">
                                        <p:cTn id="31" dur="5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736542592"/>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7CEBEC68-AFB1-A7E9-D562-D5780D4E7D90}"/>
              </a:ext>
            </a:extLst>
          </p:cNvPr>
          <p:cNvSpPr txBox="1"/>
          <p:nvPr/>
        </p:nvSpPr>
        <p:spPr>
          <a:xfrm>
            <a:off x="386080" y="606221"/>
            <a:ext cx="11439484" cy="6019468"/>
          </a:xfrm>
          <a:prstGeom prst="rect">
            <a:avLst/>
          </a:prstGeom>
          <a:noFill/>
        </p:spPr>
        <p:txBody>
          <a:bodyPr wrap="square">
            <a:spAutoFit/>
          </a:bodyPr>
          <a:lstStyle/>
          <a:p>
            <a:pPr marL="342900" indent="-342900" algn="just">
              <a:lnSpc>
                <a:spcPct val="120000"/>
              </a:lnSpc>
              <a:spcAft>
                <a:spcPts val="600"/>
              </a:spcAft>
              <a:buFont typeface="+mj-lt"/>
              <a:buAutoNum type="arabicPeriod"/>
            </a:pPr>
            <a:r>
              <a:rPr lang="en-GB" sz="1200" dirty="0">
                <a:latin typeface="PT Sans" panose="020B0503020203020204" pitchFamily="34" charset="0"/>
              </a:rPr>
              <a:t>Alloway, B. J. (2013). Sources of Heavy Metals and Metalloids in Soils. In B. J. Alloway (Ed.), </a:t>
            </a:r>
            <a:r>
              <a:rPr lang="en-GB" sz="1200" i="1" dirty="0">
                <a:latin typeface="PT Sans" panose="020B0503020203020204" pitchFamily="34" charset="0"/>
              </a:rPr>
              <a:t>Heavy Metals in Soils </a:t>
            </a:r>
            <a:r>
              <a:rPr lang="en-GB" sz="1200" dirty="0">
                <a:latin typeface="PT Sans" panose="020B0503020203020204" pitchFamily="34" charset="0"/>
              </a:rPr>
              <a:t>(pp. 11-50). Dordrecht, Netherlands: Springer. </a:t>
            </a:r>
            <a:r>
              <a:rPr lang="en-GB" sz="1200" dirty="0">
                <a:latin typeface="PT Sans" panose="020B0503020203020204" pitchFamily="34" charset="0"/>
                <a:hlinkClick r:id="rId8"/>
              </a:rPr>
              <a:t>https://doi.org/10.1007/978-94-007-4470-7</a:t>
            </a:r>
            <a:endParaRPr lang="en-GB" sz="1200" dirty="0">
              <a:latin typeface="PT Sans" panose="020B0503020203020204" pitchFamily="34" charset="0"/>
            </a:endParaRPr>
          </a:p>
          <a:p>
            <a:pPr marL="342900" indent="-342900" algn="just">
              <a:lnSpc>
                <a:spcPct val="120000"/>
              </a:lnSpc>
              <a:spcAft>
                <a:spcPts val="600"/>
              </a:spcAft>
              <a:buFont typeface="+mj-lt"/>
              <a:buAutoNum type="arabicPeriod"/>
            </a:pPr>
            <a:r>
              <a:rPr lang="es-ES" sz="1200" dirty="0">
                <a:latin typeface="PT Sans" panose="020B0503020203020204" pitchFamily="34" charset="0"/>
              </a:rPr>
              <a:t>Barahona, E. (1984). Determinaciones analíticas en suelos: carbonatos totales y caliza activa. In Sociedad Española de la Ciencia del Suelo (SECS) (Ed.), </a:t>
            </a:r>
            <a:r>
              <a:rPr lang="es-ES" sz="1200" i="1" dirty="0">
                <a:latin typeface="PT Sans" panose="020B0503020203020204" pitchFamily="34" charset="0"/>
              </a:rPr>
              <a:t>I Congreso Nacional de la Ciencia del Suelo</a:t>
            </a:r>
            <a:r>
              <a:rPr lang="es-ES" sz="1200" dirty="0">
                <a:latin typeface="PT Sans" panose="020B0503020203020204" pitchFamily="34" charset="0"/>
              </a:rPr>
              <a:t>. Sociedad Española de la Ciencia del Suelo.</a:t>
            </a:r>
          </a:p>
          <a:p>
            <a:pPr marL="342900" indent="-342900" algn="just">
              <a:lnSpc>
                <a:spcPct val="120000"/>
              </a:lnSpc>
              <a:spcAft>
                <a:spcPts val="600"/>
              </a:spcAft>
              <a:buFont typeface="+mj-lt"/>
              <a:buAutoNum type="arabicPeriod"/>
            </a:pPr>
            <a:r>
              <a:rPr lang="en-GB" sz="1200" dirty="0" err="1">
                <a:latin typeface="PT Sans" panose="020B0503020203020204" pitchFamily="34" charset="0"/>
              </a:rPr>
              <a:t>Eivazi</a:t>
            </a:r>
            <a:r>
              <a:rPr lang="en-GB" sz="1200" dirty="0">
                <a:latin typeface="PT Sans" panose="020B0503020203020204" pitchFamily="34" charset="0"/>
              </a:rPr>
              <a:t>, F., &amp; </a:t>
            </a:r>
            <a:r>
              <a:rPr lang="en-GB" sz="1200" dirty="0" err="1">
                <a:latin typeface="PT Sans" panose="020B0503020203020204" pitchFamily="34" charset="0"/>
              </a:rPr>
              <a:t>Tabatabai</a:t>
            </a:r>
            <a:r>
              <a:rPr lang="en-GB" sz="1200" dirty="0">
                <a:latin typeface="PT Sans" panose="020B0503020203020204" pitchFamily="34" charset="0"/>
              </a:rPr>
              <a:t>, M. A. (1977). Phosphatases in soils. </a:t>
            </a:r>
            <a:r>
              <a:rPr lang="en-GB" sz="1200" i="1" dirty="0">
                <a:latin typeface="PT Sans" panose="020B0503020203020204" pitchFamily="34" charset="0"/>
              </a:rPr>
              <a:t>Soil Biology &amp; Biochemistry</a:t>
            </a:r>
            <a:r>
              <a:rPr lang="en-GB" sz="1200" dirty="0">
                <a:latin typeface="PT Sans" panose="020B0503020203020204" pitchFamily="34" charset="0"/>
              </a:rPr>
              <a:t>, </a:t>
            </a:r>
            <a:r>
              <a:rPr lang="en-GB" sz="1200" i="1" dirty="0">
                <a:latin typeface="PT Sans" panose="020B0503020203020204" pitchFamily="34" charset="0"/>
              </a:rPr>
              <a:t>9</a:t>
            </a:r>
            <a:r>
              <a:rPr lang="en-GB" sz="1200" dirty="0">
                <a:latin typeface="PT Sans" panose="020B0503020203020204" pitchFamily="34" charset="0"/>
              </a:rPr>
              <a:t>, 167–172.</a:t>
            </a:r>
          </a:p>
          <a:p>
            <a:pPr marL="342900" indent="-342900" algn="just">
              <a:lnSpc>
                <a:spcPct val="120000"/>
              </a:lnSpc>
              <a:spcAft>
                <a:spcPts val="600"/>
              </a:spcAft>
              <a:buFont typeface="+mj-lt"/>
              <a:buAutoNum type="arabicPeriod"/>
            </a:pPr>
            <a:r>
              <a:rPr lang="en-GB" sz="1200" dirty="0">
                <a:latin typeface="PT Sans" panose="020B0503020203020204" pitchFamily="34" charset="0"/>
              </a:rPr>
              <a:t>Hope, C. F. A., &amp; Burns, R. G. (1987). Activity, origins and location of cellulases in a silt loam soil. </a:t>
            </a:r>
            <a:r>
              <a:rPr lang="en-GB" sz="1200" i="1" dirty="0">
                <a:latin typeface="PT Sans" panose="020B0503020203020204" pitchFamily="34" charset="0"/>
              </a:rPr>
              <a:t>Biology and Fertility of Soils</a:t>
            </a:r>
            <a:r>
              <a:rPr lang="en-GB" sz="1200" dirty="0">
                <a:latin typeface="PT Sans" panose="020B0503020203020204" pitchFamily="34" charset="0"/>
              </a:rPr>
              <a:t>, </a:t>
            </a:r>
            <a:r>
              <a:rPr lang="en-GB" sz="1200" i="1" dirty="0">
                <a:latin typeface="PT Sans" panose="020B0503020203020204" pitchFamily="34" charset="0"/>
              </a:rPr>
              <a:t>5</a:t>
            </a:r>
            <a:r>
              <a:rPr lang="en-GB" sz="1200" dirty="0">
                <a:latin typeface="PT Sans" panose="020B0503020203020204" pitchFamily="34" charset="0"/>
              </a:rPr>
              <a:t>, 164–170. </a:t>
            </a:r>
            <a:r>
              <a:rPr lang="en-GB" sz="1200" dirty="0">
                <a:latin typeface="PT Sans" panose="020B0503020203020204" pitchFamily="34" charset="0"/>
                <a:hlinkClick r:id="rId9"/>
              </a:rPr>
              <a:t>https://doi.org/10.1007/BF00257653</a:t>
            </a:r>
            <a:r>
              <a:rPr lang="en-GB" sz="1200" dirty="0">
                <a:latin typeface="PT Sans" panose="020B0503020203020204" pitchFamily="34" charset="0"/>
              </a:rPr>
              <a:t> </a:t>
            </a:r>
          </a:p>
          <a:p>
            <a:pPr marL="342900" indent="-342900" algn="just">
              <a:lnSpc>
                <a:spcPct val="120000"/>
              </a:lnSpc>
              <a:spcAft>
                <a:spcPts val="600"/>
              </a:spcAft>
              <a:buFont typeface="+mj-lt"/>
              <a:buAutoNum type="arabicPeriod"/>
            </a:pPr>
            <a:r>
              <a:rPr lang="en-GB" sz="1200" dirty="0">
                <a:latin typeface="PT Sans" panose="020B0503020203020204" pitchFamily="34" charset="0"/>
              </a:rPr>
              <a:t>FAO (Food and Agriculture Organization of the United Nations) and ITPS (Intergovernmental Technical Panel on Soils). (2015). </a:t>
            </a:r>
            <a:r>
              <a:rPr lang="en-GB" sz="1200" i="1" dirty="0">
                <a:latin typeface="PT Sans" panose="020B0503020203020204" pitchFamily="34" charset="0"/>
              </a:rPr>
              <a:t>Status of the world’s soil resources (SWSR) – Main report</a:t>
            </a:r>
            <a:r>
              <a:rPr lang="en-GB" sz="1200" dirty="0">
                <a:latin typeface="PT Sans" panose="020B0503020203020204" pitchFamily="34" charset="0"/>
              </a:rPr>
              <a:t>. Rome, Italy: Food and Agriculture Organization of the United Nations and Intergovernmental Technical Panel on Soils. </a:t>
            </a:r>
            <a:r>
              <a:rPr lang="en-GB" sz="1200" dirty="0">
                <a:latin typeface="PT Sans" panose="020B0503020203020204" pitchFamily="34" charset="0"/>
                <a:hlinkClick r:id="rId10"/>
              </a:rPr>
              <a:t>http://www.fao.org/3/a-i5199e.pdf</a:t>
            </a:r>
            <a:endParaRPr lang="en-GB" sz="1200" dirty="0">
              <a:latin typeface="PT Sans" panose="020B0503020203020204" pitchFamily="34" charset="0"/>
            </a:endParaRPr>
          </a:p>
          <a:p>
            <a:pPr marL="342900" indent="-342900" algn="just">
              <a:lnSpc>
                <a:spcPct val="120000"/>
              </a:lnSpc>
              <a:spcAft>
                <a:spcPts val="600"/>
              </a:spcAft>
              <a:buFont typeface="+mj-lt"/>
              <a:buAutoNum type="arabicPeriod"/>
            </a:pPr>
            <a:r>
              <a:rPr lang="en-GB" sz="1200" dirty="0">
                <a:latin typeface="PT Sans" panose="020B0503020203020204" pitchFamily="34" charset="0"/>
              </a:rPr>
              <a:t>FAO (Food and Agriculture Organization of the United Nations) and UNEP (United Nations Environment Programme). (2021). </a:t>
            </a:r>
            <a:r>
              <a:rPr lang="en-GB" sz="1200" i="1" dirty="0">
                <a:latin typeface="PT Sans" panose="020B0503020203020204" pitchFamily="34" charset="0"/>
              </a:rPr>
              <a:t>Global assessment of soil pollution: Report</a:t>
            </a:r>
            <a:r>
              <a:rPr lang="en-GB" sz="1200" dirty="0">
                <a:latin typeface="PT Sans" panose="020B0503020203020204" pitchFamily="34" charset="0"/>
              </a:rPr>
              <a:t>. Rome, Italy: Food and Agriculture Organization of the United Nations. </a:t>
            </a:r>
            <a:r>
              <a:rPr lang="en-GB" sz="1200" dirty="0">
                <a:latin typeface="PT Sans" panose="020B0503020203020204" pitchFamily="34" charset="0"/>
                <a:hlinkClick r:id="rId11"/>
              </a:rPr>
              <a:t>https://doi.org/10.4060/cb4894en</a:t>
            </a:r>
            <a:endParaRPr lang="en-GB" sz="1200" dirty="0">
              <a:latin typeface="PT Sans" panose="020B0503020203020204" pitchFamily="34" charset="0"/>
            </a:endParaRPr>
          </a:p>
          <a:p>
            <a:pPr marL="342900" indent="-342900">
              <a:lnSpc>
                <a:spcPct val="120000"/>
              </a:lnSpc>
              <a:spcAft>
                <a:spcPts val="600"/>
              </a:spcAft>
              <a:buFont typeface="+mj-lt"/>
              <a:buAutoNum type="arabicPeriod"/>
            </a:pPr>
            <a:r>
              <a:rPr lang="en-GB" sz="1200" dirty="0">
                <a:latin typeface="PT Sans" panose="020B0503020203020204" pitchFamily="34" charset="0"/>
              </a:rPr>
              <a:t>Ladd, J. N., &amp; Butler, J. H. A. (1972). Short-term assays of soil proteolytic enzyme activities using proteins and dipeptide derivatives as substrates. </a:t>
            </a:r>
            <a:r>
              <a:rPr lang="en-GB" sz="1200" i="1" dirty="0">
                <a:latin typeface="PT Sans" panose="020B0503020203020204" pitchFamily="34" charset="0"/>
              </a:rPr>
              <a:t>Soil Biology and Biochemistry</a:t>
            </a:r>
            <a:r>
              <a:rPr lang="en-GB" sz="1200" dirty="0">
                <a:latin typeface="PT Sans" panose="020B0503020203020204" pitchFamily="34" charset="0"/>
              </a:rPr>
              <a:t>, </a:t>
            </a:r>
            <a:r>
              <a:rPr lang="en-GB" sz="1200" i="1" dirty="0">
                <a:latin typeface="PT Sans" panose="020B0503020203020204" pitchFamily="34" charset="0"/>
              </a:rPr>
              <a:t>4</a:t>
            </a:r>
            <a:r>
              <a:rPr lang="en-GB" sz="1200" dirty="0">
                <a:latin typeface="PT Sans" panose="020B0503020203020204" pitchFamily="34" charset="0"/>
              </a:rPr>
              <a:t>(1), 19–30. </a:t>
            </a:r>
            <a:r>
              <a:rPr lang="en-GB" sz="1200" dirty="0">
                <a:latin typeface="PT Sans" panose="020B0503020203020204" pitchFamily="34" charset="0"/>
                <a:hlinkClick r:id="rId12"/>
              </a:rPr>
              <a:t>https://doi.org/10.1016/0038-0717(72)90038-7</a:t>
            </a:r>
            <a:endParaRPr lang="en-GB" sz="1200" dirty="0">
              <a:latin typeface="PT Sans" panose="020B0503020203020204" pitchFamily="34" charset="0"/>
            </a:endParaRPr>
          </a:p>
          <a:p>
            <a:pPr marL="342900" indent="-342900" algn="just">
              <a:lnSpc>
                <a:spcPct val="120000"/>
              </a:lnSpc>
              <a:spcAft>
                <a:spcPts val="600"/>
              </a:spcAft>
              <a:buFont typeface="+mj-lt"/>
              <a:buAutoNum type="arabicPeriod"/>
            </a:pPr>
            <a:r>
              <a:rPr lang="en-GB" sz="1200" dirty="0" err="1">
                <a:latin typeface="PT Sans" panose="020B0503020203020204" pitchFamily="34" charset="0"/>
              </a:rPr>
              <a:t>Rodríguez-Eugenio</a:t>
            </a:r>
            <a:r>
              <a:rPr lang="en-GB" sz="1200" dirty="0">
                <a:latin typeface="PT Sans" panose="020B0503020203020204" pitchFamily="34" charset="0"/>
              </a:rPr>
              <a:t>, N., McLaughlin, M. J., &amp; Pennock, D. (2018). </a:t>
            </a:r>
            <a:r>
              <a:rPr lang="en-GB" sz="1200" i="1" dirty="0">
                <a:latin typeface="PT Sans" panose="020B0503020203020204" pitchFamily="34" charset="0"/>
              </a:rPr>
              <a:t>Soil pollution: a hidden reality</a:t>
            </a:r>
            <a:r>
              <a:rPr lang="en-GB" sz="1200" dirty="0">
                <a:latin typeface="PT Sans" panose="020B0503020203020204" pitchFamily="34" charset="0"/>
              </a:rPr>
              <a:t>. Rome, Italy: Food and Agriculture Organization of the United Nations (FAO).</a:t>
            </a:r>
          </a:p>
          <a:p>
            <a:pPr marL="342900" indent="-342900" algn="just">
              <a:lnSpc>
                <a:spcPct val="120000"/>
              </a:lnSpc>
              <a:spcAft>
                <a:spcPts val="600"/>
              </a:spcAft>
              <a:buFont typeface="+mj-lt"/>
              <a:buAutoNum type="arabicPeriod"/>
            </a:pPr>
            <a:r>
              <a:rPr lang="en-GB" sz="1200" dirty="0">
                <a:latin typeface="PT Sans" panose="020B0503020203020204" pitchFamily="34" charset="0"/>
              </a:rPr>
              <a:t>SCS (Soil Conservation Service) - USDA (United States Department of Agriculture). (1972). </a:t>
            </a:r>
            <a:r>
              <a:rPr lang="en-GB" sz="1200" i="1" dirty="0">
                <a:latin typeface="PT Sans" panose="020B0503020203020204" pitchFamily="34" charset="0"/>
              </a:rPr>
              <a:t>Soil Survey Manual. Methods and procedures for collecting soil samples.</a:t>
            </a:r>
            <a:r>
              <a:rPr lang="en-GB" sz="1200" dirty="0">
                <a:latin typeface="PT Sans" panose="020B0503020203020204" pitchFamily="34" charset="0"/>
              </a:rPr>
              <a:t> Soil Conservation Service, USDA.</a:t>
            </a:r>
          </a:p>
          <a:p>
            <a:pPr marL="342900" indent="-342900" algn="just">
              <a:lnSpc>
                <a:spcPct val="120000"/>
              </a:lnSpc>
              <a:spcAft>
                <a:spcPts val="600"/>
              </a:spcAft>
              <a:buFont typeface="+mj-lt"/>
              <a:buAutoNum type="arabicPeriod"/>
            </a:pPr>
            <a:r>
              <a:rPr lang="en-GB" sz="1200" dirty="0" err="1">
                <a:latin typeface="PT Sans" panose="020B0503020203020204" pitchFamily="34" charset="0"/>
              </a:rPr>
              <a:t>Sposito</a:t>
            </a:r>
            <a:r>
              <a:rPr lang="en-GB" sz="1200" dirty="0">
                <a:latin typeface="PT Sans" panose="020B0503020203020204" pitchFamily="34" charset="0"/>
              </a:rPr>
              <a:t>, G., Lund, L. J., &amp; Chang, A. C. (1982). Trace Metal Chemistry in Arid-zone Field Soils Amended with Sewage Sludge: I. Fractionation of Ni, Cu, Zn, Cd, and Pb in Solid Phases. </a:t>
            </a:r>
            <a:r>
              <a:rPr lang="en-GB" sz="1200" i="1" dirty="0">
                <a:latin typeface="PT Sans" panose="020B0503020203020204" pitchFamily="34" charset="0"/>
              </a:rPr>
              <a:t>Soil Science Society of America Journal</a:t>
            </a:r>
            <a:r>
              <a:rPr lang="en-GB" sz="1200" dirty="0">
                <a:latin typeface="PT Sans" panose="020B0503020203020204" pitchFamily="34" charset="0"/>
              </a:rPr>
              <a:t>, </a:t>
            </a:r>
            <a:r>
              <a:rPr lang="en-GB" sz="1200" i="1" dirty="0">
                <a:latin typeface="PT Sans" panose="020B0503020203020204" pitchFamily="34" charset="0"/>
              </a:rPr>
              <a:t>46</a:t>
            </a:r>
            <a:r>
              <a:rPr lang="en-GB" sz="1200" dirty="0">
                <a:latin typeface="PT Sans" panose="020B0503020203020204" pitchFamily="34" charset="0"/>
              </a:rPr>
              <a:t>, 260–264. </a:t>
            </a:r>
            <a:r>
              <a:rPr lang="en-GB" sz="1200" dirty="0">
                <a:latin typeface="PT Sans" panose="020B0503020203020204" pitchFamily="34" charset="0"/>
                <a:hlinkClick r:id="rId13"/>
              </a:rPr>
              <a:t>https://doi.org/10.2136/sssaj1982.03615995004600020009x</a:t>
            </a:r>
            <a:endParaRPr lang="en-GB" sz="1200" dirty="0">
              <a:latin typeface="PT Sans" panose="020B0503020203020204" pitchFamily="34" charset="0"/>
            </a:endParaRPr>
          </a:p>
          <a:p>
            <a:pPr marL="342900" indent="-342900" algn="just">
              <a:lnSpc>
                <a:spcPct val="120000"/>
              </a:lnSpc>
              <a:spcAft>
                <a:spcPts val="600"/>
              </a:spcAft>
              <a:buFont typeface="+mj-lt"/>
              <a:buAutoNum type="arabicPeriod"/>
            </a:pPr>
            <a:r>
              <a:rPr lang="en-GB" sz="1200" dirty="0" err="1">
                <a:latin typeface="PT Sans" panose="020B0503020203020204" pitchFamily="34" charset="0"/>
              </a:rPr>
              <a:t>Tabatabai</a:t>
            </a:r>
            <a:r>
              <a:rPr lang="en-GB" sz="1200" dirty="0">
                <a:latin typeface="PT Sans" panose="020B0503020203020204" pitchFamily="34" charset="0"/>
              </a:rPr>
              <a:t>, M. A. (1994). Soil enzymes. In S. H. Mickelson &amp; J. M. Bigham (Eds.), </a:t>
            </a:r>
            <a:r>
              <a:rPr lang="en-GB" sz="1200" i="1" dirty="0">
                <a:latin typeface="PT Sans" panose="020B0503020203020204" pitchFamily="34" charset="0"/>
              </a:rPr>
              <a:t>Methods of Soil Analysis, Part 2. Microbiological and Biochemical Properties - SSSA Book Series, no. 5.</a:t>
            </a:r>
            <a:r>
              <a:rPr lang="en-GB" sz="1200" dirty="0">
                <a:latin typeface="PT Sans" panose="020B0503020203020204" pitchFamily="34" charset="0"/>
              </a:rPr>
              <a:t> (pp. 775–833). Soil Science Society of America. </a:t>
            </a:r>
            <a:r>
              <a:rPr lang="en-GB" sz="1200" dirty="0">
                <a:latin typeface="PT Sans" panose="020B0503020203020204" pitchFamily="34" charset="0"/>
                <a:hlinkClick r:id="rId14"/>
              </a:rPr>
              <a:t>https://doi.org/10.2136/sssabookser5.2.c37</a:t>
            </a:r>
            <a:endParaRPr lang="en-GB" sz="1200" dirty="0">
              <a:latin typeface="PT Sans" panose="020B0503020203020204" pitchFamily="34" charset="0"/>
            </a:endParaRPr>
          </a:p>
          <a:p>
            <a:pPr marL="342900" indent="-342900" algn="just">
              <a:lnSpc>
                <a:spcPct val="120000"/>
              </a:lnSpc>
              <a:spcAft>
                <a:spcPts val="600"/>
              </a:spcAft>
              <a:buFont typeface="+mj-lt"/>
              <a:buAutoNum type="arabicPeriod"/>
            </a:pPr>
            <a:r>
              <a:rPr lang="en-GB" sz="1200" dirty="0">
                <a:latin typeface="PT Sans" panose="020B0503020203020204" pitchFamily="34" charset="0"/>
              </a:rPr>
              <a:t>Tyurin, I. V. (1951). Analytical procedure for a comparative study of soil humus. </a:t>
            </a:r>
            <a:r>
              <a:rPr lang="en-GB" sz="1200" i="1" dirty="0">
                <a:latin typeface="PT Sans" panose="020B0503020203020204" pitchFamily="34" charset="0"/>
              </a:rPr>
              <a:t>Trudy </a:t>
            </a:r>
            <a:r>
              <a:rPr lang="en-GB" sz="1200" i="1" dirty="0" err="1">
                <a:latin typeface="PT Sans" panose="020B0503020203020204" pitchFamily="34" charset="0"/>
              </a:rPr>
              <a:t>Poch</a:t>
            </a:r>
            <a:r>
              <a:rPr lang="en-GB" sz="1200" i="1" dirty="0">
                <a:latin typeface="PT Sans" panose="020B0503020203020204" pitchFamily="34" charset="0"/>
              </a:rPr>
              <a:t>. Inst. </a:t>
            </a:r>
            <a:r>
              <a:rPr lang="en-GB" sz="1200" i="1" dirty="0" err="1">
                <a:latin typeface="PT Sans" panose="020B0503020203020204" pitchFamily="34" charset="0"/>
              </a:rPr>
              <a:t>Dokuchaev</a:t>
            </a:r>
            <a:r>
              <a:rPr lang="en-GB" sz="1200" dirty="0">
                <a:latin typeface="PT Sans" panose="020B0503020203020204" pitchFamily="34" charset="0"/>
              </a:rPr>
              <a:t>., 33, 5–21.</a:t>
            </a:r>
          </a:p>
        </p:txBody>
      </p:sp>
    </p:spTree>
    <p:extLst>
      <p:ext uri="{BB962C8B-B14F-4D97-AF65-F5344CB8AC3E}">
        <p14:creationId xmlns:p14="http://schemas.microsoft.com/office/powerpoint/2010/main" val="3825130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6 CuadroTexto">
            <a:extLst>
              <a:ext uri="{FF2B5EF4-FFF2-40B4-BE49-F238E27FC236}">
                <a16:creationId xmlns:a16="http://schemas.microsoft.com/office/drawing/2014/main" id="{F9AD8427-351D-4216-9986-B1856E9A1D95}"/>
              </a:ext>
            </a:extLst>
          </p:cNvPr>
          <p:cNvSpPr txBox="1"/>
          <p:nvPr/>
        </p:nvSpPr>
        <p:spPr>
          <a:xfrm>
            <a:off x="0" y="5171423"/>
            <a:ext cx="12192000" cy="683457"/>
          </a:xfrm>
          <a:prstGeom prst="rect">
            <a:avLst/>
          </a:prstGeom>
          <a:noFill/>
        </p:spPr>
        <p:txBody>
          <a:bodyPr wrap="square" rtlCol="0">
            <a:spAutoFit/>
          </a:bodyPr>
          <a:lstStyle/>
          <a:p>
            <a:pPr algn="ctr">
              <a:lnSpc>
                <a:spcPct val="125000"/>
              </a:lnSpc>
              <a:spcAft>
                <a:spcPts val="600"/>
              </a:spcAft>
            </a:pPr>
            <a:r>
              <a:rPr lang="es-ES" sz="1600" b="1" dirty="0">
                <a:latin typeface="PT Sans" panose="020B0503020203020204" pitchFamily="34" charset="0"/>
                <a:ea typeface="PT Sans" panose="020B0503020203020204" pitchFamily="34" charset="0"/>
                <a:cs typeface="Arial" pitchFamily="34" charset="0"/>
              </a:rPr>
              <a:t>Antonio Aguilar-Garrido, Mario Paniagua-López, Ana Romero-Freire, Manuel Sierra-Aragón, Francisco Javier Martínez-Garzón, and Francisco José Martín-Peinado</a:t>
            </a:r>
          </a:p>
        </p:txBody>
      </p:sp>
      <p:pic>
        <p:nvPicPr>
          <p:cNvPr id="13" name="Picture 12" descr="A picture containing outdoor, ground, dirt, sandy&#10;&#10;Description automatically generated">
            <a:extLst>
              <a:ext uri="{FF2B5EF4-FFF2-40B4-BE49-F238E27FC236}">
                <a16:creationId xmlns:a16="http://schemas.microsoft.com/office/drawing/2014/main" id="{35E66EE1-6534-123F-CD64-F9B169AD3887}"/>
              </a:ext>
            </a:extLst>
          </p:cNvPr>
          <p:cNvPicPr>
            <a:picLocks noChangeAspect="1"/>
          </p:cNvPicPr>
          <p:nvPr/>
        </p:nvPicPr>
        <p:blipFill rotWithShape="1">
          <a:blip r:embed="rId3">
            <a:extLst>
              <a:ext uri="{28A0092B-C50C-407E-A947-70E740481C1C}">
                <a14:useLocalDpi xmlns:a14="http://schemas.microsoft.com/office/drawing/2010/main" val="0"/>
              </a:ext>
            </a:extLst>
          </a:blip>
          <a:srcRect t="25787"/>
          <a:stretch/>
        </p:blipFill>
        <p:spPr>
          <a:xfrm>
            <a:off x="434047" y="1389071"/>
            <a:ext cx="6738261" cy="3611267"/>
          </a:xfrm>
          <a:prstGeom prst="rect">
            <a:avLst/>
          </a:prstGeom>
          <a:effectLst>
            <a:outerShdw blurRad="50800" dist="38100" dir="2700000" algn="tl" rotWithShape="0">
              <a:prstClr val="black">
                <a:alpha val="40000"/>
              </a:prstClr>
            </a:outerShdw>
          </a:effectLst>
        </p:spPr>
      </p:pic>
      <p:sp>
        <p:nvSpPr>
          <p:cNvPr id="23" name="1 Título">
            <a:extLst>
              <a:ext uri="{FF2B5EF4-FFF2-40B4-BE49-F238E27FC236}">
                <a16:creationId xmlns:a16="http://schemas.microsoft.com/office/drawing/2014/main" id="{E36F0706-EE05-6A43-3256-1E4D46B3E17F}"/>
              </a:ext>
            </a:extLst>
          </p:cNvPr>
          <p:cNvSpPr txBox="1">
            <a:spLocks/>
          </p:cNvSpPr>
          <p:nvPr/>
        </p:nvSpPr>
        <p:spPr>
          <a:xfrm>
            <a:off x="0" y="-2556100"/>
            <a:ext cx="12192000" cy="375944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200"/>
              </a:spcAft>
            </a:pPr>
            <a:r>
              <a:rPr lang="en-GB" sz="36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BIOLOGICAL ASSESSMENT OF </a:t>
            </a:r>
            <a:r>
              <a:rPr lang="en-GB" sz="3600" i="1"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IN-SITU</a:t>
            </a:r>
            <a:r>
              <a:rPr lang="en-GB" sz="3600" dirty="0">
                <a:solidFill>
                  <a:srgbClr val="FAAD00"/>
                </a:solidFill>
                <a:effectLst>
                  <a:outerShdw blurRad="38100" dist="38100" dir="2700000" algn="tl">
                    <a:srgbClr val="000000">
                      <a:alpha val="43137"/>
                    </a:srgbClr>
                  </a:outerShdw>
                </a:effectLst>
                <a:latin typeface="PT Sans" panose="020B0503020203020204" pitchFamily="34" charset="0"/>
                <a:ea typeface="Open Sans" panose="020B0606030504020204" pitchFamily="34" charset="0"/>
              </a:rPr>
              <a:t> REHABILITATION OF POLLUTED SOILS BY WASTE-DERIVED TECHNOSOLS</a:t>
            </a:r>
          </a:p>
        </p:txBody>
      </p:sp>
      <p:grpSp>
        <p:nvGrpSpPr>
          <p:cNvPr id="22" name="Group 21">
            <a:extLst>
              <a:ext uri="{FF2B5EF4-FFF2-40B4-BE49-F238E27FC236}">
                <a16:creationId xmlns:a16="http://schemas.microsoft.com/office/drawing/2014/main" id="{149C64D7-E64C-65A3-F44F-5BE888CFAA25}"/>
              </a:ext>
            </a:extLst>
          </p:cNvPr>
          <p:cNvGrpSpPr/>
          <p:nvPr/>
        </p:nvGrpSpPr>
        <p:grpSpPr>
          <a:xfrm>
            <a:off x="148046" y="5895833"/>
            <a:ext cx="12043954" cy="962167"/>
            <a:chOff x="147358" y="5802347"/>
            <a:chExt cx="13645946" cy="948715"/>
          </a:xfrm>
        </p:grpSpPr>
        <p:pic>
          <p:nvPicPr>
            <p:cNvPr id="8" name="8 Imagen">
              <a:extLst>
                <a:ext uri="{FF2B5EF4-FFF2-40B4-BE49-F238E27FC236}">
                  <a16:creationId xmlns:a16="http://schemas.microsoft.com/office/drawing/2014/main" id="{619016D8-3F01-4EE3-83BE-79063D4C05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358" y="5965521"/>
              <a:ext cx="1885066" cy="693907"/>
            </a:xfrm>
            <a:prstGeom prst="rect">
              <a:avLst/>
            </a:prstGeom>
            <a:ln>
              <a:noFill/>
            </a:ln>
            <a:effectLst/>
          </p:spPr>
        </p:pic>
        <p:pic>
          <p:nvPicPr>
            <p:cNvPr id="28" name="Imagen 7">
              <a:extLst>
                <a:ext uri="{FF2B5EF4-FFF2-40B4-BE49-F238E27FC236}">
                  <a16:creationId xmlns:a16="http://schemas.microsoft.com/office/drawing/2014/main" id="{F953660C-5F47-4D2F-9811-69E4378C715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300257" y="5966866"/>
              <a:ext cx="2045644" cy="673902"/>
            </a:xfrm>
            <a:prstGeom prst="rect">
              <a:avLst/>
            </a:prstGeom>
          </p:spPr>
        </p:pic>
        <p:pic>
          <p:nvPicPr>
            <p:cNvPr id="14" name="Picture 13" descr="Logo, company name&#10;&#10;Description automatically generated">
              <a:extLst>
                <a:ext uri="{FF2B5EF4-FFF2-40B4-BE49-F238E27FC236}">
                  <a16:creationId xmlns:a16="http://schemas.microsoft.com/office/drawing/2014/main" id="{6DEB1DD2-B3C8-EE2C-C990-F6EB5161EB5F}"/>
                </a:ext>
              </a:extLst>
            </p:cNvPr>
            <p:cNvPicPr>
              <a:picLocks noChangeAspect="1"/>
            </p:cNvPicPr>
            <p:nvPr/>
          </p:nvPicPr>
          <p:blipFill rotWithShape="1">
            <a:blip r:embed="rId6">
              <a:extLst>
                <a:ext uri="{28A0092B-C50C-407E-A947-70E740481C1C}">
                  <a14:useLocalDpi xmlns:a14="http://schemas.microsoft.com/office/drawing/2010/main" val="0"/>
                </a:ext>
              </a:extLst>
            </a:blip>
            <a:srcRect l="1123" t="16776" b="9766"/>
            <a:stretch/>
          </p:blipFill>
          <p:spPr>
            <a:xfrm>
              <a:off x="5782599" y="5894022"/>
              <a:ext cx="1310401" cy="836904"/>
            </a:xfrm>
            <a:prstGeom prst="rect">
              <a:avLst/>
            </a:prstGeom>
          </p:spPr>
        </p:pic>
        <p:pic>
          <p:nvPicPr>
            <p:cNvPr id="15" name="Picture 14" descr="Logo, company name&#10;&#10;Description automatically generated">
              <a:extLst>
                <a:ext uri="{FF2B5EF4-FFF2-40B4-BE49-F238E27FC236}">
                  <a16:creationId xmlns:a16="http://schemas.microsoft.com/office/drawing/2014/main" id="{03561C11-6DE6-714D-CE6A-CF28D3F591B4}"/>
                </a:ext>
              </a:extLst>
            </p:cNvPr>
            <p:cNvPicPr>
              <a:picLocks noChangeAspect="1"/>
            </p:cNvPicPr>
            <p:nvPr/>
          </p:nvPicPr>
          <p:blipFill rotWithShape="1">
            <a:blip r:embed="rId7">
              <a:extLst>
                <a:ext uri="{28A0092B-C50C-407E-A947-70E740481C1C}">
                  <a14:useLocalDpi xmlns:a14="http://schemas.microsoft.com/office/drawing/2010/main" val="0"/>
                </a:ext>
              </a:extLst>
            </a:blip>
            <a:srcRect l="8588" t="27383" r="11311" b="28029"/>
            <a:stretch/>
          </p:blipFill>
          <p:spPr>
            <a:xfrm>
              <a:off x="3600824" y="5939525"/>
              <a:ext cx="1974517" cy="719903"/>
            </a:xfrm>
            <a:prstGeom prst="rect">
              <a:avLst/>
            </a:prstGeom>
          </p:spPr>
        </p:pic>
        <p:pic>
          <p:nvPicPr>
            <p:cNvPr id="16" name="Picture 15" descr="Icon&#10;&#10;Description automatically generated">
              <a:extLst>
                <a:ext uri="{FF2B5EF4-FFF2-40B4-BE49-F238E27FC236}">
                  <a16:creationId xmlns:a16="http://schemas.microsoft.com/office/drawing/2014/main" id="{B374724D-D5F6-CC20-A08A-3719CBE32B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5026" y="5965521"/>
              <a:ext cx="1148540" cy="718085"/>
            </a:xfrm>
            <a:prstGeom prst="rect">
              <a:avLst/>
            </a:prstGeom>
          </p:spPr>
        </p:pic>
        <p:pic>
          <p:nvPicPr>
            <p:cNvPr id="17" name="Picture 16">
              <a:extLst>
                <a:ext uri="{FF2B5EF4-FFF2-40B4-BE49-F238E27FC236}">
                  <a16:creationId xmlns:a16="http://schemas.microsoft.com/office/drawing/2014/main" id="{0C1754FF-06B3-B30A-F654-E8E0E9A061D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76617" y="5917676"/>
              <a:ext cx="2916687" cy="789595"/>
            </a:xfrm>
            <a:prstGeom prst="rect">
              <a:avLst/>
            </a:prstGeom>
          </p:spPr>
        </p:pic>
        <p:pic>
          <p:nvPicPr>
            <p:cNvPr id="18" name="Picture 17">
              <a:extLst>
                <a:ext uri="{FF2B5EF4-FFF2-40B4-BE49-F238E27FC236}">
                  <a16:creationId xmlns:a16="http://schemas.microsoft.com/office/drawing/2014/main" id="{6E9703D0-FFA1-B5A6-7244-9D9E59F7B92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82033" y="5802347"/>
              <a:ext cx="1394584" cy="948715"/>
            </a:xfrm>
            <a:prstGeom prst="rect">
              <a:avLst/>
            </a:prstGeom>
          </p:spPr>
        </p:pic>
      </p:grpSp>
      <p:sp>
        <p:nvSpPr>
          <p:cNvPr id="25" name="6 CuadroTexto">
            <a:extLst>
              <a:ext uri="{FF2B5EF4-FFF2-40B4-BE49-F238E27FC236}">
                <a16:creationId xmlns:a16="http://schemas.microsoft.com/office/drawing/2014/main" id="{1DE2D3D1-E1B8-5E53-AD68-0AE96CC423AD}"/>
              </a:ext>
            </a:extLst>
          </p:cNvPr>
          <p:cNvSpPr txBox="1"/>
          <p:nvPr/>
        </p:nvSpPr>
        <p:spPr>
          <a:xfrm>
            <a:off x="7254240" y="1374789"/>
            <a:ext cx="4850676" cy="3667542"/>
          </a:xfrm>
          <a:prstGeom prst="rect">
            <a:avLst/>
          </a:prstGeom>
          <a:noFill/>
        </p:spPr>
        <p:txBody>
          <a:bodyPr wrap="square" rtlCol="0">
            <a:spAutoFit/>
          </a:bodyPr>
          <a:lstStyle/>
          <a:p>
            <a:pPr algn="ctr">
              <a:lnSpc>
                <a:spcPct val="130000"/>
              </a:lnSpc>
              <a:spcAft>
                <a:spcPts val="600"/>
              </a:spcAft>
            </a:pPr>
            <a:r>
              <a:rPr lang="en-GB" sz="1500" dirty="0">
                <a:latin typeface="PT Sans" panose="020B0503020203020204" pitchFamily="34" charset="0"/>
                <a:ea typeface="PT Sans" panose="020B0503020203020204" pitchFamily="34" charset="0"/>
                <a:cs typeface="Arial" pitchFamily="34" charset="0"/>
              </a:rPr>
              <a:t>Acknowledge to the </a:t>
            </a:r>
            <a:r>
              <a:rPr lang="en-GB" sz="1500" b="1" dirty="0">
                <a:latin typeface="PT Sans" panose="020B0503020203020204" pitchFamily="34" charset="0"/>
                <a:ea typeface="PT Sans" panose="020B0503020203020204" pitchFamily="34" charset="0"/>
                <a:cs typeface="Arial" pitchFamily="34" charset="0"/>
              </a:rPr>
              <a:t>Spanish Government </a:t>
            </a:r>
            <a:r>
              <a:rPr lang="en-GB" sz="1500" dirty="0">
                <a:latin typeface="PT Sans" panose="020B0503020203020204" pitchFamily="34" charset="0"/>
                <a:ea typeface="PT Sans" panose="020B0503020203020204" pitchFamily="34" charset="0"/>
                <a:cs typeface="Arial" pitchFamily="34" charset="0"/>
              </a:rPr>
              <a:t>for the foundation of this study with the National Research Project (</a:t>
            </a:r>
            <a:r>
              <a:rPr lang="en-GB" sz="1500" i="1" dirty="0">
                <a:latin typeface="PT Sans" panose="020B0503020203020204" pitchFamily="34" charset="0"/>
                <a:ea typeface="PT Sans" panose="020B0503020203020204" pitchFamily="34" charset="0"/>
                <a:cs typeface="Arial" pitchFamily="34" charset="0"/>
              </a:rPr>
              <a:t>RTI 2018-094327-B-I00</a:t>
            </a:r>
            <a:r>
              <a:rPr lang="en-GB" sz="1500" dirty="0">
                <a:latin typeface="PT Sans" panose="020B0503020203020204" pitchFamily="34" charset="0"/>
                <a:ea typeface="PT Sans" panose="020B0503020203020204" pitchFamily="34" charset="0"/>
                <a:cs typeface="Arial" pitchFamily="34" charset="0"/>
              </a:rPr>
              <a:t>, Ministry of Science and </a:t>
            </a:r>
            <a:r>
              <a:rPr lang="en-GB" sz="1500" dirty="0" err="1">
                <a:latin typeface="PT Sans" panose="020B0503020203020204" pitchFamily="34" charset="0"/>
                <a:ea typeface="PT Sans" panose="020B0503020203020204" pitchFamily="34" charset="0"/>
                <a:cs typeface="Arial" pitchFamily="34" charset="0"/>
              </a:rPr>
              <a:t>Innvotation</a:t>
            </a:r>
            <a:r>
              <a:rPr lang="en-GB" sz="1500">
                <a:latin typeface="PT Sans" panose="020B0503020203020204" pitchFamily="34" charset="0"/>
                <a:ea typeface="PT Sans" panose="020B0503020203020204" pitchFamily="34" charset="0"/>
                <a:cs typeface="Arial" pitchFamily="34" charset="0"/>
              </a:rPr>
              <a:t>) </a:t>
            </a:r>
            <a:r>
              <a:rPr lang="en-GB" sz="1500" dirty="0">
                <a:latin typeface="PT Sans" panose="020B0503020203020204" pitchFamily="34" charset="0"/>
                <a:ea typeface="PT Sans" panose="020B0503020203020204" pitchFamily="34" charset="0"/>
                <a:cs typeface="Arial" pitchFamily="34" charset="0"/>
              </a:rPr>
              <a:t>and the pre-doctoral contract of Antonio Aguilar-Garrido (</a:t>
            </a:r>
            <a:r>
              <a:rPr lang="en-GB" sz="1500" i="1" dirty="0">
                <a:latin typeface="PT Sans" panose="020B0503020203020204" pitchFamily="34" charset="0"/>
                <a:ea typeface="PT Sans" panose="020B0503020203020204" pitchFamily="34" charset="0"/>
                <a:cs typeface="Arial" pitchFamily="34" charset="0"/>
              </a:rPr>
              <a:t>FPU-18/02901</a:t>
            </a:r>
            <a:r>
              <a:rPr lang="en-GB" sz="1500" dirty="0">
                <a:latin typeface="PT Sans" panose="020B0503020203020204" pitchFamily="34" charset="0"/>
                <a:ea typeface="PT Sans" panose="020B0503020203020204" pitchFamily="34" charset="0"/>
                <a:cs typeface="Arial" pitchFamily="34" charset="0"/>
              </a:rPr>
              <a:t>, Ministry of Education), the </a:t>
            </a:r>
            <a:r>
              <a:rPr lang="en-GB" sz="1500" b="1" dirty="0">
                <a:latin typeface="PT Sans" panose="020B0503020203020204" pitchFamily="34" charset="0"/>
                <a:ea typeface="PT Sans" panose="020B0503020203020204" pitchFamily="34" charset="0"/>
                <a:cs typeface="Arial" pitchFamily="34" charset="0"/>
              </a:rPr>
              <a:t>Linking Landscape, Environment, Agriculture and Food </a:t>
            </a:r>
            <a:r>
              <a:rPr lang="en-GB" sz="1500" dirty="0">
                <a:latin typeface="PT Sans" panose="020B0503020203020204" pitchFamily="34" charset="0"/>
                <a:ea typeface="PT Sans" panose="020B0503020203020204" pitchFamily="34" charset="0"/>
                <a:cs typeface="Arial" pitchFamily="34" charset="0"/>
              </a:rPr>
              <a:t>of the Instituto Superior de </a:t>
            </a:r>
            <a:r>
              <a:rPr lang="en-GB" sz="1500" dirty="0" err="1">
                <a:latin typeface="PT Sans" panose="020B0503020203020204" pitchFamily="34" charset="0"/>
                <a:ea typeface="PT Sans" panose="020B0503020203020204" pitchFamily="34" charset="0"/>
                <a:cs typeface="Arial" pitchFamily="34" charset="0"/>
              </a:rPr>
              <a:t>Agronomia</a:t>
            </a:r>
            <a:r>
              <a:rPr lang="en-GB" sz="1500" dirty="0">
                <a:latin typeface="PT Sans" panose="020B0503020203020204" pitchFamily="34" charset="0"/>
                <a:ea typeface="PT Sans" panose="020B0503020203020204" pitchFamily="34" charset="0"/>
                <a:cs typeface="Arial" pitchFamily="34" charset="0"/>
              </a:rPr>
              <a:t> of the University of Lisbon for assistance and foundation of soil enzymatic analyses, the </a:t>
            </a:r>
            <a:r>
              <a:rPr lang="en-GB" sz="1500" b="1" dirty="0">
                <a:latin typeface="PT Sans" panose="020B0503020203020204" pitchFamily="34" charset="0"/>
                <a:ea typeface="PT Sans" panose="020B0503020203020204" pitchFamily="34" charset="0"/>
                <a:cs typeface="Arial" pitchFamily="34" charset="0"/>
              </a:rPr>
              <a:t>CSIC Associated I+D+I Unit “Soil </a:t>
            </a:r>
            <a:r>
              <a:rPr lang="en-GB" sz="1500" b="1" dirty="0" err="1">
                <a:latin typeface="PT Sans" panose="020B0503020203020204" pitchFamily="34" charset="0"/>
                <a:ea typeface="PT Sans" panose="020B0503020203020204" pitchFamily="34" charset="0"/>
                <a:cs typeface="Arial" pitchFamily="34" charset="0"/>
              </a:rPr>
              <a:t>Biorremediation</a:t>
            </a:r>
            <a:r>
              <a:rPr lang="en-GB" sz="1500" b="1" dirty="0">
                <a:latin typeface="PT Sans" panose="020B0503020203020204" pitchFamily="34" charset="0"/>
                <a:ea typeface="PT Sans" panose="020B0503020203020204" pitchFamily="34" charset="0"/>
                <a:cs typeface="Arial" pitchFamily="34" charset="0"/>
              </a:rPr>
              <a:t>” from the University of Granada</a:t>
            </a:r>
            <a:r>
              <a:rPr lang="en-GB" sz="1500" dirty="0">
                <a:latin typeface="PT Sans" panose="020B0503020203020204" pitchFamily="34" charset="0"/>
                <a:ea typeface="PT Sans" panose="020B0503020203020204" pitchFamily="34" charset="0"/>
                <a:cs typeface="Arial" pitchFamily="34" charset="0"/>
              </a:rPr>
              <a:t>,  and the </a:t>
            </a:r>
            <a:r>
              <a:rPr lang="en-GB" sz="1500" b="1" dirty="0">
                <a:latin typeface="PT Sans" panose="020B0503020203020204" pitchFamily="34" charset="0"/>
                <a:ea typeface="PT Sans" panose="020B0503020203020204" pitchFamily="34" charset="0"/>
                <a:cs typeface="Arial" pitchFamily="34" charset="0"/>
              </a:rPr>
              <a:t>European Geosciences Union</a:t>
            </a:r>
            <a:r>
              <a:rPr lang="en-GB" sz="1500" dirty="0">
                <a:latin typeface="PT Sans" panose="020B0503020203020204" pitchFamily="34" charset="0"/>
                <a:ea typeface="PT Sans" panose="020B0503020203020204" pitchFamily="34" charset="0"/>
                <a:cs typeface="Arial" pitchFamily="34" charset="0"/>
              </a:rPr>
              <a:t> for the </a:t>
            </a:r>
            <a:r>
              <a:rPr lang="en-GB" sz="1500" i="1" dirty="0">
                <a:latin typeface="PT Sans" panose="020B0503020203020204" pitchFamily="34" charset="0"/>
                <a:ea typeface="PT Sans" panose="020B0503020203020204" pitchFamily="34" charset="0"/>
                <a:cs typeface="Arial" pitchFamily="34" charset="0"/>
              </a:rPr>
              <a:t>Roland </a:t>
            </a:r>
            <a:r>
              <a:rPr lang="en-GB" sz="1500" i="1" dirty="0" err="1">
                <a:latin typeface="PT Sans" panose="020B0503020203020204" pitchFamily="34" charset="0"/>
                <a:ea typeface="PT Sans" panose="020B0503020203020204" pitchFamily="34" charset="0"/>
                <a:cs typeface="Arial" pitchFamily="34" charset="0"/>
              </a:rPr>
              <a:t>Schlich</a:t>
            </a:r>
            <a:r>
              <a:rPr lang="en-GB" sz="1500" i="1" dirty="0">
                <a:latin typeface="PT Sans" panose="020B0503020203020204" pitchFamily="34" charset="0"/>
                <a:ea typeface="PT Sans" panose="020B0503020203020204" pitchFamily="34" charset="0"/>
                <a:cs typeface="Arial" pitchFamily="34" charset="0"/>
              </a:rPr>
              <a:t> Travel Support</a:t>
            </a:r>
            <a:r>
              <a:rPr lang="en-GB" sz="1500" dirty="0">
                <a:latin typeface="PT Sans" panose="020B0503020203020204" pitchFamily="34" charset="0"/>
                <a:ea typeface="PT Sans" panose="020B0503020203020204" pitchFamily="34" charset="0"/>
                <a:cs typeface="Arial" pitchFamily="34" charset="0"/>
              </a:rPr>
              <a:t>. </a:t>
            </a:r>
            <a:endParaRPr lang="es-ES" sz="1500" dirty="0">
              <a:latin typeface="PT Sans" panose="020B0503020203020204" pitchFamily="34" charset="0"/>
              <a:ea typeface="PT Sans" panose="020B0503020203020204" pitchFamily="34" charset="0"/>
              <a:cs typeface="Arial" pitchFamily="34" charset="0"/>
            </a:endParaRPr>
          </a:p>
        </p:txBody>
      </p:sp>
    </p:spTree>
    <p:extLst>
      <p:ext uri="{BB962C8B-B14F-4D97-AF65-F5344CB8AC3E}">
        <p14:creationId xmlns:p14="http://schemas.microsoft.com/office/powerpoint/2010/main" val="565452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1559742026"/>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 name="TextBox 36">
            <a:extLst>
              <a:ext uri="{FF2B5EF4-FFF2-40B4-BE49-F238E27FC236}">
                <a16:creationId xmlns:a16="http://schemas.microsoft.com/office/drawing/2014/main" id="{03140739-4B98-3F74-7FB7-A3853814CDB1}"/>
              </a:ext>
            </a:extLst>
          </p:cNvPr>
          <p:cNvSpPr txBox="1"/>
          <p:nvPr/>
        </p:nvSpPr>
        <p:spPr>
          <a:xfrm>
            <a:off x="361175" y="1202902"/>
            <a:ext cx="5724000" cy="1944000"/>
          </a:xfrm>
          <a:prstGeom prst="rect">
            <a:avLst/>
          </a:prstGeom>
          <a:noFill/>
        </p:spPr>
        <p:txBody>
          <a:bodyPr wrap="square" numCol="2" rtlCol="0">
            <a:spAutoFit/>
          </a:bodyPr>
          <a:lstStyle/>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Erosion by wind and water</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Organic carbon loss</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Pollution</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Acidification</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Salinization</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Biodiversity loss</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Surface effects</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Nutrient status</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Compaction</a:t>
            </a:r>
          </a:p>
          <a:p>
            <a:pPr marL="452438" indent="-285750" algn="just">
              <a:spcAft>
                <a:spcPts val="1200"/>
              </a:spcAft>
              <a:buClr>
                <a:schemeClr val="accent1"/>
              </a:buClr>
              <a:buFont typeface="Wingdings" panose="05000000000000000000" pitchFamily="2" charset="2"/>
              <a:buChar char="q"/>
            </a:pPr>
            <a:r>
              <a:rPr lang="en-GB" sz="1400" dirty="0">
                <a:latin typeface="PT Sans" panose="020B0503020203020204" pitchFamily="34" charset="0"/>
              </a:rPr>
              <a:t>Moisture conditions</a:t>
            </a:r>
          </a:p>
        </p:txBody>
      </p:sp>
      <p:grpSp>
        <p:nvGrpSpPr>
          <p:cNvPr id="38" name="Group 37">
            <a:extLst>
              <a:ext uri="{FF2B5EF4-FFF2-40B4-BE49-F238E27FC236}">
                <a16:creationId xmlns:a16="http://schemas.microsoft.com/office/drawing/2014/main" id="{665E9FC6-5868-84B4-D4C4-F319D1CCCFCF}"/>
              </a:ext>
            </a:extLst>
          </p:cNvPr>
          <p:cNvGrpSpPr/>
          <p:nvPr/>
        </p:nvGrpSpPr>
        <p:grpSpPr>
          <a:xfrm>
            <a:off x="6625399" y="572671"/>
            <a:ext cx="5213219" cy="6055156"/>
            <a:chOff x="3766569" y="587279"/>
            <a:chExt cx="5213219" cy="6055156"/>
          </a:xfrm>
        </p:grpSpPr>
        <p:pic>
          <p:nvPicPr>
            <p:cNvPr id="39" name="Picture 38" descr="Diagram&#10;&#10;Description automatically generated">
              <a:extLst>
                <a:ext uri="{FF2B5EF4-FFF2-40B4-BE49-F238E27FC236}">
                  <a16:creationId xmlns:a16="http://schemas.microsoft.com/office/drawing/2014/main" id="{68D8BBB7-7A05-8273-B1C4-F8620A73FD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66569" y="1220426"/>
              <a:ext cx="5213219" cy="5422009"/>
            </a:xfrm>
            <a:prstGeom prst="rect">
              <a:avLst/>
            </a:prstGeom>
          </p:spPr>
        </p:pic>
        <p:sp>
          <p:nvSpPr>
            <p:cNvPr id="40" name="TextBox 39">
              <a:extLst>
                <a:ext uri="{FF2B5EF4-FFF2-40B4-BE49-F238E27FC236}">
                  <a16:creationId xmlns:a16="http://schemas.microsoft.com/office/drawing/2014/main" id="{2F1B69B9-6657-6078-F267-D0DFF84570C4}"/>
                </a:ext>
              </a:extLst>
            </p:cNvPr>
            <p:cNvSpPr txBox="1"/>
            <p:nvPr/>
          </p:nvSpPr>
          <p:spPr>
            <a:xfrm>
              <a:off x="4489382" y="587279"/>
              <a:ext cx="3767591" cy="523220"/>
            </a:xfrm>
            <a:prstGeom prst="rect">
              <a:avLst/>
            </a:prstGeom>
            <a:solidFill>
              <a:srgbClr val="FAAD00"/>
            </a:solidFill>
            <a:ln>
              <a:solidFill>
                <a:schemeClr val="tx2">
                  <a:lumMod val="75000"/>
                </a:schemeClr>
              </a:solidFill>
            </a:ln>
          </p:spPr>
          <p:txBody>
            <a:bodyPr wrap="square" rtlCol="0">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IMPACTS OF SOIL POLLUTION ON SOIL ECOSYSTEM SERVICES </a:t>
              </a:r>
              <a:r>
                <a:rPr lang="en-GB" sz="1400" b="1" dirty="0">
                  <a:effectLst>
                    <a:outerShdw blurRad="38100" dist="38100" dir="2700000" algn="tl">
                      <a:srgbClr val="000000">
                        <a:alpha val="43137"/>
                      </a:srgbClr>
                    </a:outerShdw>
                  </a:effectLst>
                  <a:latin typeface="PT Sans" panose="020B0503020203020204" pitchFamily="34" charset="0"/>
                </a:rPr>
                <a:t>(FAO AND UNEP, 2021)</a:t>
              </a:r>
            </a:p>
          </p:txBody>
        </p:sp>
      </p:grpSp>
      <p:sp>
        <p:nvSpPr>
          <p:cNvPr id="41" name="Oval 40">
            <a:extLst>
              <a:ext uri="{FF2B5EF4-FFF2-40B4-BE49-F238E27FC236}">
                <a16:creationId xmlns:a16="http://schemas.microsoft.com/office/drawing/2014/main" id="{49BBF6DF-1B5B-71E8-A905-BFB8AAD606E7}"/>
              </a:ext>
            </a:extLst>
          </p:cNvPr>
          <p:cNvSpPr/>
          <p:nvPr/>
        </p:nvSpPr>
        <p:spPr>
          <a:xfrm>
            <a:off x="846907" y="1919946"/>
            <a:ext cx="822868" cy="337573"/>
          </a:xfrm>
          <a:prstGeom prst="ellipse">
            <a:avLst/>
          </a:prstGeom>
          <a:noFill/>
          <a:ln w="1905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2" name="Graphic 41" descr="Siren with solid fill">
            <a:extLst>
              <a:ext uri="{FF2B5EF4-FFF2-40B4-BE49-F238E27FC236}">
                <a16:creationId xmlns:a16="http://schemas.microsoft.com/office/drawing/2014/main" id="{6BFF0995-B5A5-BEA6-B7B6-49AD85929FD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87355" y="1732363"/>
            <a:ext cx="630576" cy="630576"/>
          </a:xfrm>
          <a:prstGeom prst="rect">
            <a:avLst/>
          </a:prstGeom>
          <a:effectLst>
            <a:outerShdw blurRad="50800" dist="38100" dir="2700000" algn="tl" rotWithShape="0">
              <a:prstClr val="black">
                <a:alpha val="40000"/>
              </a:prstClr>
            </a:outerShdw>
          </a:effectLst>
        </p:spPr>
      </p:pic>
      <p:sp>
        <p:nvSpPr>
          <p:cNvPr id="68" name="TextBox 67">
            <a:extLst>
              <a:ext uri="{FF2B5EF4-FFF2-40B4-BE49-F238E27FC236}">
                <a16:creationId xmlns:a16="http://schemas.microsoft.com/office/drawing/2014/main" id="{80858620-3EEA-18CF-AB01-B92BE0202651}"/>
              </a:ext>
            </a:extLst>
          </p:cNvPr>
          <p:cNvSpPr txBox="1"/>
          <p:nvPr/>
        </p:nvSpPr>
        <p:spPr>
          <a:xfrm>
            <a:off x="364782" y="503098"/>
            <a:ext cx="5911114" cy="646331"/>
          </a:xfrm>
          <a:prstGeom prst="rect">
            <a:avLst/>
          </a:prstGeom>
          <a:noFill/>
        </p:spPr>
        <p:txBody>
          <a:bodyPr wrap="square">
            <a:spAutoFit/>
          </a:bodyPr>
          <a:lstStyle/>
          <a:p>
            <a:pPr algn="just">
              <a:spcAft>
                <a:spcPts val="1200"/>
              </a:spcAft>
            </a:pPr>
            <a:r>
              <a:rPr lang="en-GB" sz="1800" b="1" dirty="0">
                <a:effectLst>
                  <a:outerShdw blurRad="38100" dist="38100" dir="2700000" algn="tl">
                    <a:srgbClr val="000000">
                      <a:alpha val="43137"/>
                    </a:srgbClr>
                  </a:outerShdw>
                </a:effectLst>
                <a:latin typeface="PT Sans" panose="020B0503020203020204" pitchFamily="34" charset="0"/>
              </a:rPr>
              <a:t>SOIL THREATS – Status of the World’s Soil Resources   (FAO and ITPS, 2015) </a:t>
            </a:r>
          </a:p>
        </p:txBody>
      </p:sp>
      <p:grpSp>
        <p:nvGrpSpPr>
          <p:cNvPr id="2" name="Group 1">
            <a:extLst>
              <a:ext uri="{FF2B5EF4-FFF2-40B4-BE49-F238E27FC236}">
                <a16:creationId xmlns:a16="http://schemas.microsoft.com/office/drawing/2014/main" id="{FD6C25BE-279B-84BC-A581-5C2E42761685}"/>
              </a:ext>
            </a:extLst>
          </p:cNvPr>
          <p:cNvGrpSpPr/>
          <p:nvPr/>
        </p:nvGrpSpPr>
        <p:grpSpPr>
          <a:xfrm>
            <a:off x="353507" y="2998084"/>
            <a:ext cx="5933160" cy="3700204"/>
            <a:chOff x="353507" y="2998084"/>
            <a:chExt cx="5933160" cy="3700204"/>
          </a:xfrm>
        </p:grpSpPr>
        <p:grpSp>
          <p:nvGrpSpPr>
            <p:cNvPr id="43" name="Group 42">
              <a:extLst>
                <a:ext uri="{FF2B5EF4-FFF2-40B4-BE49-F238E27FC236}">
                  <a16:creationId xmlns:a16="http://schemas.microsoft.com/office/drawing/2014/main" id="{A299F717-F632-9762-4C2E-DAB8A0EFD5E0}"/>
                </a:ext>
              </a:extLst>
            </p:cNvPr>
            <p:cNvGrpSpPr/>
            <p:nvPr/>
          </p:nvGrpSpPr>
          <p:grpSpPr>
            <a:xfrm>
              <a:off x="353507" y="2998084"/>
              <a:ext cx="5933160" cy="3610410"/>
              <a:chOff x="353507" y="2998084"/>
              <a:chExt cx="5933160" cy="3610410"/>
            </a:xfrm>
          </p:grpSpPr>
          <p:grpSp>
            <p:nvGrpSpPr>
              <p:cNvPr id="44" name="Group 43">
                <a:extLst>
                  <a:ext uri="{FF2B5EF4-FFF2-40B4-BE49-F238E27FC236}">
                    <a16:creationId xmlns:a16="http://schemas.microsoft.com/office/drawing/2014/main" id="{1FBCC276-BF49-4340-0EDD-72640D21F936}"/>
                  </a:ext>
                </a:extLst>
              </p:cNvPr>
              <p:cNvGrpSpPr/>
              <p:nvPr/>
            </p:nvGrpSpPr>
            <p:grpSpPr>
              <a:xfrm>
                <a:off x="353507" y="3337839"/>
                <a:ext cx="5933160" cy="3270655"/>
                <a:chOff x="342736" y="3140418"/>
                <a:chExt cx="5933160" cy="3270655"/>
              </a:xfrm>
            </p:grpSpPr>
            <p:pic>
              <p:nvPicPr>
                <p:cNvPr id="46" name="Picture 45" descr="Map&#10;&#10;Description automatically generated">
                  <a:extLst>
                    <a:ext uri="{FF2B5EF4-FFF2-40B4-BE49-F238E27FC236}">
                      <a16:creationId xmlns:a16="http://schemas.microsoft.com/office/drawing/2014/main" id="{8E0B8CA6-7612-568C-57FF-5637B82D7D74}"/>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342736" y="3140418"/>
                  <a:ext cx="5933160" cy="3270655"/>
                </a:xfrm>
                <a:prstGeom prst="rect">
                  <a:avLst/>
                </a:prstGeom>
              </p:spPr>
            </p:pic>
            <p:grpSp>
              <p:nvGrpSpPr>
                <p:cNvPr id="47" name="Group 46">
                  <a:extLst>
                    <a:ext uri="{FF2B5EF4-FFF2-40B4-BE49-F238E27FC236}">
                      <a16:creationId xmlns:a16="http://schemas.microsoft.com/office/drawing/2014/main" id="{49816F5D-49FB-C0C6-381D-80F9570A2F81}"/>
                    </a:ext>
                  </a:extLst>
                </p:cNvPr>
                <p:cNvGrpSpPr/>
                <p:nvPr/>
              </p:nvGrpSpPr>
              <p:grpSpPr>
                <a:xfrm>
                  <a:off x="3422391" y="3502747"/>
                  <a:ext cx="926412" cy="685546"/>
                  <a:chOff x="3946373" y="3532160"/>
                  <a:chExt cx="926412" cy="685546"/>
                </a:xfrm>
              </p:grpSpPr>
              <p:pic>
                <p:nvPicPr>
                  <p:cNvPr id="66" name="Graphic 65" descr="Marker with solid fill">
                    <a:extLst>
                      <a:ext uri="{FF2B5EF4-FFF2-40B4-BE49-F238E27FC236}">
                        <a16:creationId xmlns:a16="http://schemas.microsoft.com/office/drawing/2014/main" id="{05C53D0B-C670-E22D-2EEB-7B654CF5175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46373" y="3753137"/>
                    <a:ext cx="464569" cy="464569"/>
                  </a:xfrm>
                  <a:prstGeom prst="rect">
                    <a:avLst/>
                  </a:prstGeom>
                  <a:effectLst>
                    <a:outerShdw blurRad="50800" dist="38100" dir="2700000" algn="tl" rotWithShape="0">
                      <a:prstClr val="black">
                        <a:alpha val="40000"/>
                      </a:prstClr>
                    </a:outerShdw>
                  </a:effectLst>
                </p:spPr>
              </p:pic>
              <p:sp>
                <p:nvSpPr>
                  <p:cNvPr id="67" name="TextBox 66">
                    <a:extLst>
                      <a:ext uri="{FF2B5EF4-FFF2-40B4-BE49-F238E27FC236}">
                        <a16:creationId xmlns:a16="http://schemas.microsoft.com/office/drawing/2014/main" id="{3594EE89-C990-B1D1-E7EC-87ECBBB459A0}"/>
                      </a:ext>
                    </a:extLst>
                  </p:cNvPr>
                  <p:cNvSpPr txBox="1"/>
                  <p:nvPr/>
                </p:nvSpPr>
                <p:spPr>
                  <a:xfrm>
                    <a:off x="4252108" y="3532160"/>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3</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rd</a:t>
                    </a:r>
                  </a:p>
                </p:txBody>
              </p:sp>
            </p:grpSp>
            <p:grpSp>
              <p:nvGrpSpPr>
                <p:cNvPr id="48" name="Group 47">
                  <a:extLst>
                    <a:ext uri="{FF2B5EF4-FFF2-40B4-BE49-F238E27FC236}">
                      <a16:creationId xmlns:a16="http://schemas.microsoft.com/office/drawing/2014/main" id="{844962C2-2749-ADF9-EBCC-CC0E5B5AF769}"/>
                    </a:ext>
                  </a:extLst>
                </p:cNvPr>
                <p:cNvGrpSpPr/>
                <p:nvPr/>
              </p:nvGrpSpPr>
              <p:grpSpPr>
                <a:xfrm>
                  <a:off x="2946802" y="4182370"/>
                  <a:ext cx="926412" cy="685546"/>
                  <a:chOff x="4148205" y="3464928"/>
                  <a:chExt cx="926412" cy="685546"/>
                </a:xfrm>
              </p:grpSpPr>
              <p:pic>
                <p:nvPicPr>
                  <p:cNvPr id="64" name="Graphic 63" descr="Marker with solid fill">
                    <a:extLst>
                      <a:ext uri="{FF2B5EF4-FFF2-40B4-BE49-F238E27FC236}">
                        <a16:creationId xmlns:a16="http://schemas.microsoft.com/office/drawing/2014/main" id="{A6E1DD99-D7D7-75C7-3DB5-085B5751CB3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148205" y="3685905"/>
                    <a:ext cx="464569" cy="464569"/>
                  </a:xfrm>
                  <a:prstGeom prst="rect">
                    <a:avLst/>
                  </a:prstGeom>
                  <a:effectLst>
                    <a:outerShdw blurRad="50800" dist="38100" dir="2700000" algn="tl" rotWithShape="0">
                      <a:prstClr val="black">
                        <a:alpha val="40000"/>
                      </a:prstClr>
                    </a:outerShdw>
                  </a:effectLst>
                </p:spPr>
              </p:pic>
              <p:sp>
                <p:nvSpPr>
                  <p:cNvPr id="65" name="TextBox 64">
                    <a:extLst>
                      <a:ext uri="{FF2B5EF4-FFF2-40B4-BE49-F238E27FC236}">
                        <a16:creationId xmlns:a16="http://schemas.microsoft.com/office/drawing/2014/main" id="{91B44981-912D-437A-00B5-043BE7EBA0EF}"/>
                      </a:ext>
                    </a:extLst>
                  </p:cNvPr>
                  <p:cNvSpPr txBox="1"/>
                  <p:nvPr/>
                </p:nvSpPr>
                <p:spPr>
                  <a:xfrm>
                    <a:off x="4453940" y="3464928"/>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4</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nvGrpSpPr>
                <p:cNvPr id="49" name="Group 48">
                  <a:extLst>
                    <a:ext uri="{FF2B5EF4-FFF2-40B4-BE49-F238E27FC236}">
                      <a16:creationId xmlns:a16="http://schemas.microsoft.com/office/drawing/2014/main" id="{75CB5155-2F3E-4565-B000-3FE7CA0A8766}"/>
                    </a:ext>
                  </a:extLst>
                </p:cNvPr>
                <p:cNvGrpSpPr/>
                <p:nvPr/>
              </p:nvGrpSpPr>
              <p:grpSpPr>
                <a:xfrm>
                  <a:off x="4495207" y="3904157"/>
                  <a:ext cx="926412" cy="685546"/>
                  <a:chOff x="4231240" y="3457172"/>
                  <a:chExt cx="926412" cy="685546"/>
                </a:xfrm>
              </p:grpSpPr>
              <p:pic>
                <p:nvPicPr>
                  <p:cNvPr id="62" name="Graphic 61" descr="Marker with solid fill">
                    <a:extLst>
                      <a:ext uri="{FF2B5EF4-FFF2-40B4-BE49-F238E27FC236}">
                        <a16:creationId xmlns:a16="http://schemas.microsoft.com/office/drawing/2014/main" id="{4EEADB07-EB51-30D4-FD69-15055BCDD23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231240" y="3678149"/>
                    <a:ext cx="464569" cy="464569"/>
                  </a:xfrm>
                  <a:prstGeom prst="rect">
                    <a:avLst/>
                  </a:prstGeom>
                  <a:effectLst>
                    <a:outerShdw blurRad="50800" dist="38100" dir="2700000" algn="tl" rotWithShape="0">
                      <a:prstClr val="black">
                        <a:alpha val="40000"/>
                      </a:prstClr>
                    </a:outerShdw>
                  </a:effectLst>
                </p:spPr>
              </p:pic>
              <p:sp>
                <p:nvSpPr>
                  <p:cNvPr id="63" name="TextBox 62">
                    <a:extLst>
                      <a:ext uri="{FF2B5EF4-FFF2-40B4-BE49-F238E27FC236}">
                        <a16:creationId xmlns:a16="http://schemas.microsoft.com/office/drawing/2014/main" id="{DD402B44-2995-C48E-56A8-27D6B2D56420}"/>
                      </a:ext>
                    </a:extLst>
                  </p:cNvPr>
                  <p:cNvSpPr txBox="1"/>
                  <p:nvPr/>
                </p:nvSpPr>
                <p:spPr>
                  <a:xfrm>
                    <a:off x="4536975" y="3457172"/>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5</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nvGrpSpPr>
                <p:cNvPr id="50" name="Group 49">
                  <a:extLst>
                    <a:ext uri="{FF2B5EF4-FFF2-40B4-BE49-F238E27FC236}">
                      <a16:creationId xmlns:a16="http://schemas.microsoft.com/office/drawing/2014/main" id="{E7E76D85-30B4-C1BC-D4FF-E86E8B5435F4}"/>
                    </a:ext>
                  </a:extLst>
                </p:cNvPr>
                <p:cNvGrpSpPr/>
                <p:nvPr/>
              </p:nvGrpSpPr>
              <p:grpSpPr>
                <a:xfrm>
                  <a:off x="3270886" y="4875297"/>
                  <a:ext cx="926412" cy="685546"/>
                  <a:chOff x="4054510" y="3751623"/>
                  <a:chExt cx="926412" cy="685546"/>
                </a:xfrm>
              </p:grpSpPr>
              <p:pic>
                <p:nvPicPr>
                  <p:cNvPr id="60" name="Graphic 59" descr="Marker with solid fill">
                    <a:extLst>
                      <a:ext uri="{FF2B5EF4-FFF2-40B4-BE49-F238E27FC236}">
                        <a16:creationId xmlns:a16="http://schemas.microsoft.com/office/drawing/2014/main" id="{4E60BBC7-58FD-E2F6-80C8-E5B7210F709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054510" y="3972600"/>
                    <a:ext cx="464569" cy="464569"/>
                  </a:xfrm>
                  <a:prstGeom prst="rect">
                    <a:avLst/>
                  </a:prstGeom>
                  <a:effectLst>
                    <a:outerShdw blurRad="50800" dist="38100" dir="2700000" algn="tl" rotWithShape="0">
                      <a:prstClr val="black">
                        <a:alpha val="40000"/>
                      </a:prstClr>
                    </a:outerShdw>
                  </a:effectLst>
                </p:spPr>
              </p:pic>
              <p:sp>
                <p:nvSpPr>
                  <p:cNvPr id="61" name="TextBox 60">
                    <a:extLst>
                      <a:ext uri="{FF2B5EF4-FFF2-40B4-BE49-F238E27FC236}">
                        <a16:creationId xmlns:a16="http://schemas.microsoft.com/office/drawing/2014/main" id="{E6FB92A6-20C1-B4D4-4FB1-50BCB658CAAA}"/>
                      </a:ext>
                    </a:extLst>
                  </p:cNvPr>
                  <p:cNvSpPr txBox="1"/>
                  <p:nvPr/>
                </p:nvSpPr>
                <p:spPr>
                  <a:xfrm>
                    <a:off x="4360245" y="3751623"/>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9</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nvGrpSpPr>
                <p:cNvPr id="51" name="Group 50">
                  <a:extLst>
                    <a:ext uri="{FF2B5EF4-FFF2-40B4-BE49-F238E27FC236}">
                      <a16:creationId xmlns:a16="http://schemas.microsoft.com/office/drawing/2014/main" id="{C2B1196E-A740-C052-30D2-2DA349774F4C}"/>
                    </a:ext>
                  </a:extLst>
                </p:cNvPr>
                <p:cNvGrpSpPr/>
                <p:nvPr/>
              </p:nvGrpSpPr>
              <p:grpSpPr>
                <a:xfrm>
                  <a:off x="1939884" y="5042511"/>
                  <a:ext cx="881059" cy="735225"/>
                  <a:chOff x="4075804" y="3515869"/>
                  <a:chExt cx="881059" cy="735225"/>
                </a:xfrm>
              </p:grpSpPr>
              <p:pic>
                <p:nvPicPr>
                  <p:cNvPr id="58" name="Graphic 57" descr="Marker with solid fill">
                    <a:extLst>
                      <a:ext uri="{FF2B5EF4-FFF2-40B4-BE49-F238E27FC236}">
                        <a16:creationId xmlns:a16="http://schemas.microsoft.com/office/drawing/2014/main" id="{BE1E2E80-D62C-B3C8-0483-CA5AA12C84F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075804" y="3786525"/>
                    <a:ext cx="464569" cy="464569"/>
                  </a:xfrm>
                  <a:prstGeom prst="rect">
                    <a:avLst/>
                  </a:prstGeom>
                  <a:effectLst>
                    <a:outerShdw blurRad="50800" dist="38100" dir="2700000" algn="tl" rotWithShape="0">
                      <a:prstClr val="black">
                        <a:alpha val="40000"/>
                      </a:prstClr>
                    </a:outerShdw>
                  </a:effectLst>
                </p:spPr>
              </p:pic>
              <p:sp>
                <p:nvSpPr>
                  <p:cNvPr id="59" name="TextBox 58">
                    <a:extLst>
                      <a:ext uri="{FF2B5EF4-FFF2-40B4-BE49-F238E27FC236}">
                        <a16:creationId xmlns:a16="http://schemas.microsoft.com/office/drawing/2014/main" id="{B56B422B-4079-4A37-C58D-8DAA9C0EE969}"/>
                      </a:ext>
                    </a:extLst>
                  </p:cNvPr>
                  <p:cNvSpPr txBox="1"/>
                  <p:nvPr/>
                </p:nvSpPr>
                <p:spPr>
                  <a:xfrm>
                    <a:off x="4336186" y="3515869"/>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9</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nvGrpSpPr>
                <p:cNvPr id="52" name="Group 51">
                  <a:extLst>
                    <a:ext uri="{FF2B5EF4-FFF2-40B4-BE49-F238E27FC236}">
                      <a16:creationId xmlns:a16="http://schemas.microsoft.com/office/drawing/2014/main" id="{43471A4E-9574-E4B4-070B-0C8AEE1248D1}"/>
                    </a:ext>
                  </a:extLst>
                </p:cNvPr>
                <p:cNvGrpSpPr/>
                <p:nvPr/>
              </p:nvGrpSpPr>
              <p:grpSpPr>
                <a:xfrm>
                  <a:off x="5051046" y="5042511"/>
                  <a:ext cx="924061" cy="669034"/>
                  <a:chOff x="7995479" y="4548950"/>
                  <a:chExt cx="924061" cy="669034"/>
                </a:xfrm>
              </p:grpSpPr>
              <p:pic>
                <p:nvPicPr>
                  <p:cNvPr id="56" name="Graphic 55" descr="Marker with solid fill">
                    <a:extLst>
                      <a:ext uri="{FF2B5EF4-FFF2-40B4-BE49-F238E27FC236}">
                        <a16:creationId xmlns:a16="http://schemas.microsoft.com/office/drawing/2014/main" id="{BC193D11-325E-5609-6E3D-0A57FFA09AB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995479" y="4753415"/>
                    <a:ext cx="464569" cy="464569"/>
                  </a:xfrm>
                  <a:prstGeom prst="rect">
                    <a:avLst/>
                  </a:prstGeom>
                  <a:effectLst>
                    <a:outerShdw blurRad="50800" dist="38100" dir="2700000" algn="tl" rotWithShape="0">
                      <a:prstClr val="black">
                        <a:alpha val="40000"/>
                      </a:prstClr>
                    </a:outerShdw>
                  </a:effectLst>
                </p:spPr>
              </p:pic>
              <p:sp>
                <p:nvSpPr>
                  <p:cNvPr id="57" name="TextBox 56">
                    <a:extLst>
                      <a:ext uri="{FF2B5EF4-FFF2-40B4-BE49-F238E27FC236}">
                        <a16:creationId xmlns:a16="http://schemas.microsoft.com/office/drawing/2014/main" id="{B1AE4214-A63F-2DAF-B262-A994F93F742C}"/>
                      </a:ext>
                    </a:extLst>
                  </p:cNvPr>
                  <p:cNvSpPr txBox="1"/>
                  <p:nvPr/>
                </p:nvSpPr>
                <p:spPr>
                  <a:xfrm>
                    <a:off x="8298863" y="4548950"/>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7</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nvGrpSpPr>
                <p:cNvPr id="53" name="Group 52">
                  <a:extLst>
                    <a:ext uri="{FF2B5EF4-FFF2-40B4-BE49-F238E27FC236}">
                      <a16:creationId xmlns:a16="http://schemas.microsoft.com/office/drawing/2014/main" id="{269D732C-DDAD-4074-FF63-36600045D607}"/>
                    </a:ext>
                  </a:extLst>
                </p:cNvPr>
                <p:cNvGrpSpPr/>
                <p:nvPr/>
              </p:nvGrpSpPr>
              <p:grpSpPr>
                <a:xfrm>
                  <a:off x="1254909" y="3749839"/>
                  <a:ext cx="937993" cy="700814"/>
                  <a:chOff x="3989712" y="3728349"/>
                  <a:chExt cx="937993" cy="700814"/>
                </a:xfrm>
              </p:grpSpPr>
              <p:pic>
                <p:nvPicPr>
                  <p:cNvPr id="54" name="Graphic 53" descr="Marker with solid fill">
                    <a:extLst>
                      <a:ext uri="{FF2B5EF4-FFF2-40B4-BE49-F238E27FC236}">
                        <a16:creationId xmlns:a16="http://schemas.microsoft.com/office/drawing/2014/main" id="{A1D8AA7B-9E24-9599-6A35-39640E1642A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89712" y="3964594"/>
                    <a:ext cx="464569" cy="464569"/>
                  </a:xfrm>
                  <a:prstGeom prst="rect">
                    <a:avLst/>
                  </a:prstGeom>
                  <a:effectLst>
                    <a:outerShdw blurRad="50800" dist="38100" dir="2700000" algn="tl" rotWithShape="0">
                      <a:prstClr val="black">
                        <a:alpha val="40000"/>
                      </a:prstClr>
                    </a:outerShdw>
                  </a:effectLst>
                </p:spPr>
              </p:pic>
              <p:sp>
                <p:nvSpPr>
                  <p:cNvPr id="55" name="TextBox 54">
                    <a:extLst>
                      <a:ext uri="{FF2B5EF4-FFF2-40B4-BE49-F238E27FC236}">
                        <a16:creationId xmlns:a16="http://schemas.microsoft.com/office/drawing/2014/main" id="{F052DAE0-ABE9-6F7E-8A89-4792F65F1AAA}"/>
                      </a:ext>
                    </a:extLst>
                  </p:cNvPr>
                  <p:cNvSpPr txBox="1"/>
                  <p:nvPr/>
                </p:nvSpPr>
                <p:spPr>
                  <a:xfrm>
                    <a:off x="4307028" y="3728349"/>
                    <a:ext cx="620677" cy="461665"/>
                  </a:xfrm>
                  <a:prstGeom prst="rect">
                    <a:avLst/>
                  </a:prstGeom>
                  <a:noFill/>
                  <a:effectLst>
                    <a:reflection blurRad="6350" stA="52000" endA="300" endPos="35000" dir="5400000" sy="-100000" algn="bl" rotWithShape="0"/>
                  </a:effectLst>
                </p:spPr>
                <p:txBody>
                  <a:bodyPr wrap="square" rtlCol="0">
                    <a:spAutoFit/>
                  </a:bodyPr>
                  <a:lstStyle/>
                  <a:p>
                    <a:r>
                      <a:rPr lang="en-GB" sz="2400" b="1" dirty="0">
                        <a:solidFill>
                          <a:srgbClr val="FFFF00"/>
                        </a:solidFill>
                        <a:effectLst>
                          <a:outerShdw blurRad="50800" dist="38100" dir="2700000" sx="102000" sy="102000" algn="tl">
                            <a:srgbClr val="000000">
                              <a:alpha val="66000"/>
                            </a:srgbClr>
                          </a:outerShdw>
                        </a:effectLst>
                        <a:latin typeface="PT Sans" panose="020B0503020203020204" pitchFamily="34" charset="0"/>
                      </a:rPr>
                      <a:t>8</a:t>
                    </a:r>
                    <a:r>
                      <a:rPr lang="en-GB" sz="2400" b="1" baseline="30000" dirty="0">
                        <a:solidFill>
                          <a:srgbClr val="FFFF00"/>
                        </a:solidFill>
                        <a:effectLst>
                          <a:outerShdw blurRad="50800" dist="38100" dir="2700000" sx="102000" sy="102000" algn="tl">
                            <a:srgbClr val="000000">
                              <a:alpha val="66000"/>
                            </a:srgbClr>
                          </a:outerShdw>
                        </a:effectLst>
                        <a:latin typeface="PT Sans" panose="020B0503020203020204" pitchFamily="34" charset="0"/>
                      </a:rPr>
                      <a:t>th</a:t>
                    </a:r>
                  </a:p>
                </p:txBody>
              </p:sp>
            </p:grpSp>
          </p:grpSp>
          <p:sp>
            <p:nvSpPr>
              <p:cNvPr id="45" name="TextBox 44">
                <a:extLst>
                  <a:ext uri="{FF2B5EF4-FFF2-40B4-BE49-F238E27FC236}">
                    <a16:creationId xmlns:a16="http://schemas.microsoft.com/office/drawing/2014/main" id="{72A0954A-2956-1348-21FA-A749DC98E33B}"/>
                  </a:ext>
                </a:extLst>
              </p:cNvPr>
              <p:cNvSpPr txBox="1"/>
              <p:nvPr/>
            </p:nvSpPr>
            <p:spPr>
              <a:xfrm>
                <a:off x="971192" y="2998084"/>
                <a:ext cx="4697789" cy="338554"/>
              </a:xfrm>
              <a:prstGeom prst="rect">
                <a:avLst/>
              </a:prstGeom>
              <a:noFill/>
            </p:spPr>
            <p:txBody>
              <a:bodyPr wrap="square">
                <a:spAutoFit/>
              </a:bodyPr>
              <a:lstStyle/>
              <a:p>
                <a:pPr algn="ctr"/>
                <a:r>
                  <a:rPr lang="en-GB" sz="1600" b="1" dirty="0">
                    <a:solidFill>
                      <a:srgbClr val="FAAD00"/>
                    </a:solidFill>
                    <a:effectLst>
                      <a:outerShdw blurRad="38100" dist="38100" dir="2700000" algn="tl">
                        <a:srgbClr val="000000">
                          <a:alpha val="43137"/>
                        </a:srgbClr>
                      </a:outerShdw>
                    </a:effectLst>
                    <a:latin typeface="PT Sans" panose="020B0503020203020204" pitchFamily="34" charset="0"/>
                  </a:rPr>
                  <a:t>Soil pollution’s rank among threats to soil functions</a:t>
                </a:r>
              </a:p>
            </p:txBody>
          </p:sp>
        </p:grpSp>
        <p:sp>
          <p:nvSpPr>
            <p:cNvPr id="69" name="TextBox 68">
              <a:extLst>
                <a:ext uri="{FF2B5EF4-FFF2-40B4-BE49-F238E27FC236}">
                  <a16:creationId xmlns:a16="http://schemas.microsoft.com/office/drawing/2014/main" id="{EDECAAA4-F341-E245-C90B-BE51EE953CF0}"/>
                </a:ext>
              </a:extLst>
            </p:cNvPr>
            <p:cNvSpPr txBox="1"/>
            <p:nvPr/>
          </p:nvSpPr>
          <p:spPr>
            <a:xfrm>
              <a:off x="3241084" y="6436678"/>
              <a:ext cx="3034812" cy="261610"/>
            </a:xfrm>
            <a:prstGeom prst="rect">
              <a:avLst/>
            </a:prstGeom>
            <a:noFill/>
          </p:spPr>
          <p:txBody>
            <a:bodyPr wrap="square">
              <a:spAutoFit/>
            </a:bodyPr>
            <a:lstStyle/>
            <a:p>
              <a:r>
                <a:rPr lang="en-GB" sz="1100" dirty="0">
                  <a:latin typeface="PT Sans" panose="020B0503020203020204" pitchFamily="34" charset="0"/>
                </a:rPr>
                <a:t>(Adapted from Rodríguez-Eugenio et al., 2018)</a:t>
              </a:r>
              <a:endParaRPr lang="en-GB" sz="1100" dirty="0"/>
            </a:p>
          </p:txBody>
        </p:sp>
      </p:grpSp>
    </p:spTree>
    <p:extLst>
      <p:ext uri="{BB962C8B-B14F-4D97-AF65-F5344CB8AC3E}">
        <p14:creationId xmlns:p14="http://schemas.microsoft.com/office/powerpoint/2010/main" val="178781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750"/>
                                  </p:stCondLst>
                                  <p:childTnLst>
                                    <p:set>
                                      <p:cBhvr>
                                        <p:cTn id="8" dur="1" fill="hold">
                                          <p:stCondLst>
                                            <p:cond delay="0"/>
                                          </p:stCondLst>
                                        </p:cTn>
                                        <p:tgtEl>
                                          <p:spTgt spid="42"/>
                                        </p:tgtEl>
                                        <p:attrNameLst>
                                          <p:attrName>style.visibility</p:attrName>
                                        </p:attrNameLst>
                                      </p:cBhvr>
                                      <p:to>
                                        <p:strVal val="visible"/>
                                      </p:to>
                                    </p:set>
                                  </p:childTnLst>
                                </p:cTn>
                              </p:par>
                              <p:par>
                                <p:cTn id="9" presetID="26" presetClass="emph" presetSubtype="0" fill="hold" nodeType="withEffect">
                                  <p:stCondLst>
                                    <p:cond delay="500"/>
                                  </p:stCondLst>
                                  <p:childTnLst>
                                    <p:animEffect transition="out" filter="fade">
                                      <p:cBhvr>
                                        <p:cTn id="10" dur="1000" tmFilter="0, 0; .2, .5; .8, .5; 1, 0"/>
                                        <p:tgtEl>
                                          <p:spTgt spid="42"/>
                                        </p:tgtEl>
                                      </p:cBhvr>
                                    </p:animEffect>
                                    <p:animScale>
                                      <p:cBhvr>
                                        <p:cTn id="11" dur="500" autoRev="1" fill="hold"/>
                                        <p:tgtEl>
                                          <p:spTgt spid="42"/>
                                        </p:tgtEl>
                                      </p:cBhvr>
                                      <p:by x="105000" y="105000"/>
                                    </p:animScale>
                                  </p:childTnLst>
                                </p:cTn>
                              </p:par>
                              <p:par>
                                <p:cTn id="12" presetID="42" presetClass="entr" presetSubtype="0"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750" fill="hold"/>
                                        <p:tgtEl>
                                          <p:spTgt spid="38"/>
                                        </p:tgtEl>
                                        <p:attrNameLst>
                                          <p:attrName>ppt_w</p:attrName>
                                        </p:attrNameLst>
                                      </p:cBhvr>
                                      <p:tavLst>
                                        <p:tav tm="0">
                                          <p:val>
                                            <p:fltVal val="0"/>
                                          </p:val>
                                        </p:tav>
                                        <p:tav tm="100000">
                                          <p:val>
                                            <p:strVal val="#ppt_w"/>
                                          </p:val>
                                        </p:tav>
                                      </p:tavLst>
                                    </p:anim>
                                    <p:anim calcmode="lin" valueType="num">
                                      <p:cBhvr>
                                        <p:cTn id="22" dur="750" fill="hold"/>
                                        <p:tgtEl>
                                          <p:spTgt spid="38"/>
                                        </p:tgtEl>
                                        <p:attrNameLst>
                                          <p:attrName>ppt_h</p:attrName>
                                        </p:attrNameLst>
                                      </p:cBhvr>
                                      <p:tavLst>
                                        <p:tav tm="0">
                                          <p:val>
                                            <p:fltVal val="0"/>
                                          </p:val>
                                        </p:tav>
                                        <p:tav tm="100000">
                                          <p:val>
                                            <p:strVal val="#ppt_h"/>
                                          </p:val>
                                        </p:tav>
                                      </p:tavLst>
                                    </p:anim>
                                    <p:animEffect transition="in" filter="fade">
                                      <p:cBhvr>
                                        <p:cTn id="23"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low confidence">
            <a:extLst>
              <a:ext uri="{FF2B5EF4-FFF2-40B4-BE49-F238E27FC236}">
                <a16:creationId xmlns:a16="http://schemas.microsoft.com/office/drawing/2014/main" id="{41D0439F-55E5-60DC-6AC3-23A9FE892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209" y="478293"/>
            <a:ext cx="10313581" cy="5901413"/>
          </a:xfrm>
          <a:prstGeom prst="rect">
            <a:avLst/>
          </a:prstGeom>
        </p:spPr>
      </p:pic>
    </p:spTree>
    <p:extLst>
      <p:ext uri="{BB962C8B-B14F-4D97-AF65-F5344CB8AC3E}">
        <p14:creationId xmlns:p14="http://schemas.microsoft.com/office/powerpoint/2010/main" val="3189339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824394215"/>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86809CD7-847B-9FE8-0BAF-C45A49F81DD3}"/>
              </a:ext>
            </a:extLst>
          </p:cNvPr>
          <p:cNvGrpSpPr/>
          <p:nvPr/>
        </p:nvGrpSpPr>
        <p:grpSpPr>
          <a:xfrm>
            <a:off x="228001" y="552701"/>
            <a:ext cx="5868000" cy="6018428"/>
            <a:chOff x="228001" y="552701"/>
            <a:chExt cx="5868000" cy="6018428"/>
          </a:xfrm>
        </p:grpSpPr>
        <p:pic>
          <p:nvPicPr>
            <p:cNvPr id="4" name="Picture 3">
              <a:extLst>
                <a:ext uri="{FF2B5EF4-FFF2-40B4-BE49-F238E27FC236}">
                  <a16:creationId xmlns:a16="http://schemas.microsoft.com/office/drawing/2014/main" id="{A570DA42-B0C3-BF68-333F-9817930BBDCF}"/>
                </a:ext>
              </a:extLst>
            </p:cNvPr>
            <p:cNvPicPr>
              <a:picLocks noChangeAspect="1"/>
            </p:cNvPicPr>
            <p:nvPr/>
          </p:nvPicPr>
          <p:blipFill>
            <a:blip r:embed="rId8"/>
            <a:stretch>
              <a:fillRect/>
            </a:stretch>
          </p:blipFill>
          <p:spPr>
            <a:xfrm>
              <a:off x="228001" y="952826"/>
              <a:ext cx="5868000" cy="5618303"/>
            </a:xfrm>
            <a:prstGeom prst="rect">
              <a:avLst/>
            </a:prstGeom>
          </p:spPr>
        </p:pic>
        <p:sp>
          <p:nvSpPr>
            <p:cNvPr id="5" name="TextBox 4">
              <a:extLst>
                <a:ext uri="{FF2B5EF4-FFF2-40B4-BE49-F238E27FC236}">
                  <a16:creationId xmlns:a16="http://schemas.microsoft.com/office/drawing/2014/main" id="{E8F7F7EC-FDA8-C7A7-7CCF-F70B6E6CCC2B}"/>
                </a:ext>
              </a:extLst>
            </p:cNvPr>
            <p:cNvSpPr txBox="1"/>
            <p:nvPr/>
          </p:nvSpPr>
          <p:spPr>
            <a:xfrm>
              <a:off x="813106" y="552701"/>
              <a:ext cx="4697789" cy="338554"/>
            </a:xfrm>
            <a:prstGeom prst="rect">
              <a:avLst/>
            </a:prstGeom>
            <a:noFill/>
          </p:spPr>
          <p:txBody>
            <a:bodyPr wrap="square">
              <a:spAutoFit/>
            </a:bodyPr>
            <a:lstStyle/>
            <a:p>
              <a:pPr algn="ctr"/>
              <a:r>
                <a:rPr lang="en-GB" sz="1600" b="1" dirty="0">
                  <a:solidFill>
                    <a:srgbClr val="FAAD00"/>
                  </a:solidFill>
                  <a:effectLst>
                    <a:outerShdw blurRad="38100" dist="38100" dir="2700000" algn="tl">
                      <a:srgbClr val="000000">
                        <a:alpha val="43137"/>
                      </a:srgbClr>
                    </a:outerShdw>
                  </a:effectLst>
                  <a:latin typeface="PT Sans" panose="020B0503020203020204" pitchFamily="34" charset="0"/>
                </a:rPr>
                <a:t>Main pollutants in soils (FAO and UNEP, 2021)</a:t>
              </a:r>
            </a:p>
          </p:txBody>
        </p:sp>
      </p:grpSp>
      <p:sp>
        <p:nvSpPr>
          <p:cNvPr id="6" name="Rectangle: Rounded Corners 5">
            <a:extLst>
              <a:ext uri="{FF2B5EF4-FFF2-40B4-BE49-F238E27FC236}">
                <a16:creationId xmlns:a16="http://schemas.microsoft.com/office/drawing/2014/main" id="{E46DF194-DBD4-3BF0-7563-72A2EE6483DB}"/>
              </a:ext>
            </a:extLst>
          </p:cNvPr>
          <p:cNvSpPr/>
          <p:nvPr/>
        </p:nvSpPr>
        <p:spPr>
          <a:xfrm>
            <a:off x="470613" y="2249584"/>
            <a:ext cx="1066378" cy="4268007"/>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Graphic 13" descr="Arrow: Straight with solid fill">
            <a:extLst>
              <a:ext uri="{FF2B5EF4-FFF2-40B4-BE49-F238E27FC236}">
                <a16:creationId xmlns:a16="http://schemas.microsoft.com/office/drawing/2014/main" id="{210771BA-77EA-0140-A154-5447F0D6AEF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20248073" flipH="1">
            <a:off x="1400796" y="1258288"/>
            <a:ext cx="5388230" cy="1236447"/>
          </a:xfrm>
          <a:prstGeom prst="rect">
            <a:avLst/>
          </a:prstGeom>
        </p:spPr>
      </p:pic>
      <p:grpSp>
        <p:nvGrpSpPr>
          <p:cNvPr id="53" name="Group 52">
            <a:extLst>
              <a:ext uri="{FF2B5EF4-FFF2-40B4-BE49-F238E27FC236}">
                <a16:creationId xmlns:a16="http://schemas.microsoft.com/office/drawing/2014/main" id="{ED11994C-CCF3-1DFC-68E3-7AC28AB5FA20}"/>
              </a:ext>
            </a:extLst>
          </p:cNvPr>
          <p:cNvGrpSpPr/>
          <p:nvPr/>
        </p:nvGrpSpPr>
        <p:grpSpPr>
          <a:xfrm>
            <a:off x="6386487" y="553865"/>
            <a:ext cx="5450728" cy="5976158"/>
            <a:chOff x="6386487" y="553596"/>
            <a:chExt cx="5450728" cy="6017533"/>
          </a:xfrm>
        </p:grpSpPr>
        <p:sp>
          <p:nvSpPr>
            <p:cNvPr id="15" name="TextBox 14">
              <a:extLst>
                <a:ext uri="{FF2B5EF4-FFF2-40B4-BE49-F238E27FC236}">
                  <a16:creationId xmlns:a16="http://schemas.microsoft.com/office/drawing/2014/main" id="{8636991A-CC00-B47B-7AAC-481C0B311735}"/>
                </a:ext>
              </a:extLst>
            </p:cNvPr>
            <p:cNvSpPr txBox="1"/>
            <p:nvPr/>
          </p:nvSpPr>
          <p:spPr>
            <a:xfrm>
              <a:off x="6386487" y="553596"/>
              <a:ext cx="5450728" cy="338554"/>
            </a:xfrm>
            <a:prstGeom prst="rect">
              <a:avLst/>
            </a:prstGeom>
            <a:noFill/>
          </p:spPr>
          <p:txBody>
            <a:bodyPr wrap="square">
              <a:spAutoFit/>
            </a:bodyPr>
            <a:lstStyle/>
            <a:p>
              <a:pPr algn="ctr"/>
              <a:r>
                <a:rPr lang="en-GB" sz="1600" b="1" dirty="0">
                  <a:solidFill>
                    <a:srgbClr val="FAAD00"/>
                  </a:solidFill>
                  <a:effectLst>
                    <a:outerShdw blurRad="38100" dist="38100" dir="2700000" algn="tl">
                      <a:srgbClr val="000000">
                        <a:alpha val="43137"/>
                      </a:srgbClr>
                    </a:outerShdw>
                  </a:effectLst>
                  <a:latin typeface="PT Sans" panose="020B0503020203020204" pitchFamily="34" charset="0"/>
                </a:rPr>
                <a:t>Main anthropogenic sources of metal(loid)s (Alloway, 2013)</a:t>
              </a:r>
            </a:p>
          </p:txBody>
        </p:sp>
        <p:grpSp>
          <p:nvGrpSpPr>
            <p:cNvPr id="51" name="Group 50">
              <a:extLst>
                <a:ext uri="{FF2B5EF4-FFF2-40B4-BE49-F238E27FC236}">
                  <a16:creationId xmlns:a16="http://schemas.microsoft.com/office/drawing/2014/main" id="{BA23F98E-C956-CF93-1132-B39B41D66882}"/>
                </a:ext>
              </a:extLst>
            </p:cNvPr>
            <p:cNvGrpSpPr/>
            <p:nvPr/>
          </p:nvGrpSpPr>
          <p:grpSpPr>
            <a:xfrm>
              <a:off x="6688104" y="1051894"/>
              <a:ext cx="4839643" cy="5519235"/>
              <a:chOff x="7638499" y="987013"/>
              <a:chExt cx="3683781" cy="4870184"/>
            </a:xfrm>
          </p:grpSpPr>
          <p:grpSp>
            <p:nvGrpSpPr>
              <p:cNvPr id="16" name="Group 15">
                <a:extLst>
                  <a:ext uri="{FF2B5EF4-FFF2-40B4-BE49-F238E27FC236}">
                    <a16:creationId xmlns:a16="http://schemas.microsoft.com/office/drawing/2014/main" id="{DD42A4A0-D4B0-AEC5-F62E-AC6181A54C9B}"/>
                  </a:ext>
                </a:extLst>
              </p:cNvPr>
              <p:cNvGrpSpPr/>
              <p:nvPr/>
            </p:nvGrpSpPr>
            <p:grpSpPr>
              <a:xfrm>
                <a:off x="7649884" y="987013"/>
                <a:ext cx="1108720" cy="1274391"/>
                <a:chOff x="2011839" y="817"/>
                <a:chExt cx="1108720" cy="1274391"/>
              </a:xfrm>
              <a:effectLst>
                <a:outerShdw blurRad="50800" dist="38100" dir="2700000" algn="tl" rotWithShape="0">
                  <a:prstClr val="black">
                    <a:alpha val="40000"/>
                  </a:prstClr>
                </a:outerShdw>
              </a:effectLst>
            </p:grpSpPr>
            <p:sp>
              <p:nvSpPr>
                <p:cNvPr id="17" name="Hexagon 16">
                  <a:extLst>
                    <a:ext uri="{FF2B5EF4-FFF2-40B4-BE49-F238E27FC236}">
                      <a16:creationId xmlns:a16="http://schemas.microsoft.com/office/drawing/2014/main" id="{D7386D3D-22B5-9E47-7976-9E01029589D3}"/>
                    </a:ext>
                  </a:extLst>
                </p:cNvPr>
                <p:cNvSpPr/>
                <p:nvPr/>
              </p:nvSpPr>
              <p:spPr>
                <a:xfrm rot="5400000">
                  <a:off x="1929003" y="83653"/>
                  <a:ext cx="1274391" cy="1108720"/>
                </a:xfrm>
                <a:prstGeom prst="hexagon">
                  <a:avLst>
                    <a:gd name="adj" fmla="val 25000"/>
                    <a:gd name="vf" fmla="val 115470"/>
                  </a:avLst>
                </a:prstGeom>
                <a:solidFill>
                  <a:schemeClr val="bg2">
                    <a:lumMod val="50000"/>
                  </a:schemeClr>
                </a:solidFill>
                <a:ln w="12700">
                  <a:solidFill>
                    <a:schemeClr val="tx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Hexagon 4">
                  <a:extLst>
                    <a:ext uri="{FF2B5EF4-FFF2-40B4-BE49-F238E27FC236}">
                      <a16:creationId xmlns:a16="http://schemas.microsoft.com/office/drawing/2014/main" id="{8D3D5F99-695F-6022-CAA9-B397048EE2F4}"/>
                    </a:ext>
                  </a:extLst>
                </p:cNvPr>
                <p:cNvSpPr txBox="1"/>
                <p:nvPr/>
              </p:nvSpPr>
              <p:spPr>
                <a:xfrm>
                  <a:off x="2110237" y="199411"/>
                  <a:ext cx="922529" cy="8772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Industrial areas</a:t>
                  </a:r>
                </a:p>
              </p:txBody>
            </p:sp>
          </p:grpSp>
          <p:grpSp>
            <p:nvGrpSpPr>
              <p:cNvPr id="19" name="Group 18">
                <a:extLst>
                  <a:ext uri="{FF2B5EF4-FFF2-40B4-BE49-F238E27FC236}">
                    <a16:creationId xmlns:a16="http://schemas.microsoft.com/office/drawing/2014/main" id="{3ED76BF4-F773-D34D-FECF-3E89A57BF68B}"/>
                  </a:ext>
                </a:extLst>
              </p:cNvPr>
              <p:cNvGrpSpPr/>
              <p:nvPr/>
            </p:nvGrpSpPr>
            <p:grpSpPr>
              <a:xfrm>
                <a:off x="8931330" y="987013"/>
                <a:ext cx="1109037" cy="1274755"/>
                <a:chOff x="2484429" y="6825"/>
                <a:chExt cx="1109037" cy="1274755"/>
              </a:xfrm>
              <a:solidFill>
                <a:srgbClr val="00B050"/>
              </a:solidFill>
              <a:effectLst>
                <a:outerShdw blurRad="50800" dist="38100" dir="2700000" algn="tl" rotWithShape="0">
                  <a:prstClr val="black">
                    <a:alpha val="40000"/>
                  </a:prstClr>
                </a:outerShdw>
              </a:effectLst>
            </p:grpSpPr>
            <p:sp>
              <p:nvSpPr>
                <p:cNvPr id="20" name="Hexagon 19">
                  <a:extLst>
                    <a:ext uri="{FF2B5EF4-FFF2-40B4-BE49-F238E27FC236}">
                      <a16:creationId xmlns:a16="http://schemas.microsoft.com/office/drawing/2014/main" id="{1A1F841F-D917-B875-901F-49C40D461682}"/>
                    </a:ext>
                  </a:extLst>
                </p:cNvPr>
                <p:cNvSpPr/>
                <p:nvPr/>
              </p:nvSpPr>
              <p:spPr>
                <a:xfrm rot="5400000">
                  <a:off x="2401570" y="89684"/>
                  <a:ext cx="1274755" cy="1109037"/>
                </a:xfrm>
                <a:prstGeom prst="hexagon">
                  <a:avLst>
                    <a:gd name="adj" fmla="val 25000"/>
                    <a:gd name="vf" fmla="val 115470"/>
                  </a:avLst>
                </a:prstGeom>
                <a:grpFill/>
                <a:ln>
                  <a:solidFill>
                    <a:schemeClr val="tx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 name="Hexagon 4">
                  <a:extLst>
                    <a:ext uri="{FF2B5EF4-FFF2-40B4-BE49-F238E27FC236}">
                      <a16:creationId xmlns:a16="http://schemas.microsoft.com/office/drawing/2014/main" id="{34201A77-4449-73FE-9CCC-24800C2A74E4}"/>
                    </a:ext>
                  </a:extLst>
                </p:cNvPr>
                <p:cNvSpPr txBox="1"/>
                <p:nvPr/>
              </p:nvSpPr>
              <p:spPr>
                <a:xfrm>
                  <a:off x="2659984" y="205474"/>
                  <a:ext cx="760656" cy="87745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Mine tailings</a:t>
                  </a:r>
                </a:p>
              </p:txBody>
            </p:sp>
          </p:grpSp>
          <p:grpSp>
            <p:nvGrpSpPr>
              <p:cNvPr id="22" name="Group 21">
                <a:extLst>
                  <a:ext uri="{FF2B5EF4-FFF2-40B4-BE49-F238E27FC236}">
                    <a16:creationId xmlns:a16="http://schemas.microsoft.com/office/drawing/2014/main" id="{ED2F12EF-1291-F91D-173E-0B4A3DBC3634}"/>
                  </a:ext>
                </a:extLst>
              </p:cNvPr>
              <p:cNvGrpSpPr/>
              <p:nvPr/>
            </p:nvGrpSpPr>
            <p:grpSpPr>
              <a:xfrm>
                <a:off x="10213193" y="987013"/>
                <a:ext cx="1109037" cy="1274755"/>
                <a:chOff x="1889088" y="1082030"/>
                <a:chExt cx="1109037" cy="1274755"/>
              </a:xfrm>
              <a:effectLst>
                <a:outerShdw blurRad="50800" dist="38100" dir="2700000" algn="tl" rotWithShape="0">
                  <a:prstClr val="black">
                    <a:alpha val="40000"/>
                  </a:prstClr>
                </a:outerShdw>
              </a:effectLst>
            </p:grpSpPr>
            <p:sp>
              <p:nvSpPr>
                <p:cNvPr id="23" name="Hexagon 22">
                  <a:extLst>
                    <a:ext uri="{FF2B5EF4-FFF2-40B4-BE49-F238E27FC236}">
                      <a16:creationId xmlns:a16="http://schemas.microsoft.com/office/drawing/2014/main" id="{855D3A77-2A41-EFAC-CCEB-E25A7B349E66}"/>
                    </a:ext>
                  </a:extLst>
                </p:cNvPr>
                <p:cNvSpPr/>
                <p:nvPr/>
              </p:nvSpPr>
              <p:spPr>
                <a:xfrm rot="5400000">
                  <a:off x="1806229" y="1164889"/>
                  <a:ext cx="1274755" cy="1109037"/>
                </a:xfrm>
                <a:prstGeom prst="hexagon">
                  <a:avLst>
                    <a:gd name="adj" fmla="val 25000"/>
                    <a:gd name="vf" fmla="val 115470"/>
                  </a:avLst>
                </a:prstGeom>
                <a:solidFill>
                  <a:srgbClr val="00B0F0"/>
                </a:solidFill>
                <a:ln>
                  <a:solidFill>
                    <a:schemeClr val="tx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4" name="Hexagon 4">
                  <a:extLst>
                    <a:ext uri="{FF2B5EF4-FFF2-40B4-BE49-F238E27FC236}">
                      <a16:creationId xmlns:a16="http://schemas.microsoft.com/office/drawing/2014/main" id="{BF175E64-5F35-3E82-3797-FF47D333FBBE}"/>
                    </a:ext>
                  </a:extLst>
                </p:cNvPr>
                <p:cNvSpPr txBox="1"/>
                <p:nvPr/>
              </p:nvSpPr>
              <p:spPr>
                <a:xfrm>
                  <a:off x="1917977" y="1280679"/>
                  <a:ext cx="1043472"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Leaded gasoline and paints</a:t>
                  </a:r>
                </a:p>
              </p:txBody>
            </p:sp>
          </p:grpSp>
          <p:grpSp>
            <p:nvGrpSpPr>
              <p:cNvPr id="26" name="Group 25">
                <a:extLst>
                  <a:ext uri="{FF2B5EF4-FFF2-40B4-BE49-F238E27FC236}">
                    <a16:creationId xmlns:a16="http://schemas.microsoft.com/office/drawing/2014/main" id="{7DED78E6-B5D7-3FA7-C738-76497A439407}"/>
                  </a:ext>
                </a:extLst>
              </p:cNvPr>
              <p:cNvGrpSpPr/>
              <p:nvPr/>
            </p:nvGrpSpPr>
            <p:grpSpPr>
              <a:xfrm>
                <a:off x="8290398" y="2186502"/>
                <a:ext cx="1109038" cy="1274755"/>
                <a:chOff x="3086847" y="1082030"/>
                <a:chExt cx="1109038" cy="1274755"/>
              </a:xfrm>
              <a:effectLst>
                <a:outerShdw blurRad="50800" dist="38100" dir="2700000" algn="tl" rotWithShape="0">
                  <a:prstClr val="black">
                    <a:alpha val="40000"/>
                  </a:prstClr>
                </a:outerShdw>
              </a:effectLst>
            </p:grpSpPr>
            <p:sp>
              <p:nvSpPr>
                <p:cNvPr id="27" name="Hexagon 26">
                  <a:extLst>
                    <a:ext uri="{FF2B5EF4-FFF2-40B4-BE49-F238E27FC236}">
                      <a16:creationId xmlns:a16="http://schemas.microsoft.com/office/drawing/2014/main" id="{2082813A-2DEC-9E32-FAEA-DFE154613E3A}"/>
                    </a:ext>
                  </a:extLst>
                </p:cNvPr>
                <p:cNvSpPr/>
                <p:nvPr/>
              </p:nvSpPr>
              <p:spPr>
                <a:xfrm rot="5400000">
                  <a:off x="3003989" y="1164889"/>
                  <a:ext cx="1274755" cy="1109037"/>
                </a:xfrm>
                <a:prstGeom prst="hexagon">
                  <a:avLst>
                    <a:gd name="adj" fmla="val 25000"/>
                    <a:gd name="vf" fmla="val 115470"/>
                  </a:avLst>
                </a:prstGeom>
                <a:solidFill>
                  <a:srgbClr val="0070C0"/>
                </a:solidFill>
                <a:ln>
                  <a:solidFill>
                    <a:schemeClr val="tx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8" name="Hexagon 4">
                  <a:extLst>
                    <a:ext uri="{FF2B5EF4-FFF2-40B4-BE49-F238E27FC236}">
                      <a16:creationId xmlns:a16="http://schemas.microsoft.com/office/drawing/2014/main" id="{0D19FDAD-D70B-7C2B-4CAB-CCCD207EF31E}"/>
                    </a:ext>
                  </a:extLst>
                </p:cNvPr>
                <p:cNvSpPr txBox="1"/>
                <p:nvPr/>
              </p:nvSpPr>
              <p:spPr>
                <a:xfrm>
                  <a:off x="3086847" y="1280679"/>
                  <a:ext cx="1109037"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600" b="1" kern="1200" baseline="0" dirty="0">
                      <a:effectLst>
                        <a:outerShdw blurRad="38100" dist="38100" dir="2700000" algn="tl">
                          <a:srgbClr val="000000">
                            <a:alpha val="43137"/>
                          </a:srgbClr>
                        </a:outerShdw>
                      </a:effectLst>
                      <a:latin typeface="PT Sans" panose="020B0503020203020204" pitchFamily="34" charset="0"/>
                    </a:rPr>
                    <a:t>Fertilizers</a:t>
                  </a:r>
                </a:p>
              </p:txBody>
            </p:sp>
          </p:grpSp>
          <p:grpSp>
            <p:nvGrpSpPr>
              <p:cNvPr id="29" name="Group 28">
                <a:extLst>
                  <a:ext uri="{FF2B5EF4-FFF2-40B4-BE49-F238E27FC236}">
                    <a16:creationId xmlns:a16="http://schemas.microsoft.com/office/drawing/2014/main" id="{FF032E96-4EBA-D9D4-63B6-A2E68E20935B}"/>
                  </a:ext>
                </a:extLst>
              </p:cNvPr>
              <p:cNvGrpSpPr/>
              <p:nvPr/>
            </p:nvGrpSpPr>
            <p:grpSpPr>
              <a:xfrm>
                <a:off x="9576638" y="4580227"/>
                <a:ext cx="1109037" cy="1274755"/>
                <a:chOff x="1292502" y="2164042"/>
                <a:chExt cx="1109037" cy="1274755"/>
              </a:xfrm>
              <a:effectLst>
                <a:outerShdw blurRad="50800" dist="38100" dir="2700000" algn="tl" rotWithShape="0">
                  <a:prstClr val="black">
                    <a:alpha val="40000"/>
                  </a:prstClr>
                </a:outerShdw>
              </a:effectLst>
            </p:grpSpPr>
            <p:sp>
              <p:nvSpPr>
                <p:cNvPr id="30" name="Hexagon 29">
                  <a:extLst>
                    <a:ext uri="{FF2B5EF4-FFF2-40B4-BE49-F238E27FC236}">
                      <a16:creationId xmlns:a16="http://schemas.microsoft.com/office/drawing/2014/main" id="{9C020FA9-5827-50B6-12F6-80BBC574FD33}"/>
                    </a:ext>
                  </a:extLst>
                </p:cNvPr>
                <p:cNvSpPr/>
                <p:nvPr/>
              </p:nvSpPr>
              <p:spPr>
                <a:xfrm rot="5400000">
                  <a:off x="1209643" y="2246901"/>
                  <a:ext cx="1274755" cy="1109037"/>
                </a:xfrm>
                <a:prstGeom prst="hexagon">
                  <a:avLst>
                    <a:gd name="adj" fmla="val 25000"/>
                    <a:gd name="vf" fmla="val 115470"/>
                  </a:avLst>
                </a:prstGeom>
                <a:ln>
                  <a:solidFill>
                    <a:schemeClr val="tx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1" name="Hexagon 4">
                  <a:extLst>
                    <a:ext uri="{FF2B5EF4-FFF2-40B4-BE49-F238E27FC236}">
                      <a16:creationId xmlns:a16="http://schemas.microsoft.com/office/drawing/2014/main" id="{E6ECB6E5-6AEA-7D73-76F5-82BEFB9B9A9D}"/>
                    </a:ext>
                  </a:extLst>
                </p:cNvPr>
                <p:cNvSpPr txBox="1"/>
                <p:nvPr/>
              </p:nvSpPr>
              <p:spPr>
                <a:xfrm>
                  <a:off x="1465327" y="2362691"/>
                  <a:ext cx="763387"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Animal manure / Sewage sludge</a:t>
                  </a:r>
                </a:p>
              </p:txBody>
            </p:sp>
          </p:grpSp>
          <p:grpSp>
            <p:nvGrpSpPr>
              <p:cNvPr id="32" name="Group 31">
                <a:extLst>
                  <a:ext uri="{FF2B5EF4-FFF2-40B4-BE49-F238E27FC236}">
                    <a16:creationId xmlns:a16="http://schemas.microsoft.com/office/drawing/2014/main" id="{4EE55BBC-A8E1-B303-6C6A-46C6EA3586AB}"/>
                  </a:ext>
                </a:extLst>
              </p:cNvPr>
              <p:cNvGrpSpPr/>
              <p:nvPr/>
            </p:nvGrpSpPr>
            <p:grpSpPr>
              <a:xfrm>
                <a:off x="9576638" y="2186502"/>
                <a:ext cx="1109038" cy="1274755"/>
                <a:chOff x="2490261" y="2164042"/>
                <a:chExt cx="1109038" cy="1274755"/>
              </a:xfrm>
              <a:effectLst>
                <a:outerShdw blurRad="50800" dist="38100" dir="2700000" algn="tl" rotWithShape="0">
                  <a:prstClr val="black">
                    <a:alpha val="40000"/>
                  </a:prstClr>
                </a:outerShdw>
              </a:effectLst>
            </p:grpSpPr>
            <p:sp>
              <p:nvSpPr>
                <p:cNvPr id="33" name="Hexagon 32">
                  <a:extLst>
                    <a:ext uri="{FF2B5EF4-FFF2-40B4-BE49-F238E27FC236}">
                      <a16:creationId xmlns:a16="http://schemas.microsoft.com/office/drawing/2014/main" id="{99A6D3E2-8F72-1673-6C15-DA654F810548}"/>
                    </a:ext>
                  </a:extLst>
                </p:cNvPr>
                <p:cNvSpPr/>
                <p:nvPr/>
              </p:nvSpPr>
              <p:spPr>
                <a:xfrm rot="5400000">
                  <a:off x="2407403" y="2246901"/>
                  <a:ext cx="1274755" cy="1109037"/>
                </a:xfrm>
                <a:prstGeom prst="hexagon">
                  <a:avLst>
                    <a:gd name="adj" fmla="val 25000"/>
                    <a:gd name="vf" fmla="val 115470"/>
                  </a:avLst>
                </a:prstGeom>
                <a:solidFill>
                  <a:schemeClr val="accent4"/>
                </a:solidFill>
                <a:ln>
                  <a:solidFill>
                    <a:schemeClr val="tx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4" name="Hexagon 4">
                  <a:extLst>
                    <a:ext uri="{FF2B5EF4-FFF2-40B4-BE49-F238E27FC236}">
                      <a16:creationId xmlns:a16="http://schemas.microsoft.com/office/drawing/2014/main" id="{82550192-3702-1427-78EE-E74F5ECDB3FA}"/>
                    </a:ext>
                  </a:extLst>
                </p:cNvPr>
                <p:cNvSpPr txBox="1"/>
                <p:nvPr/>
              </p:nvSpPr>
              <p:spPr>
                <a:xfrm>
                  <a:off x="2490261" y="2362691"/>
                  <a:ext cx="1109037"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53340" rIns="0" bIns="53340" numCol="1" spcCol="1270" anchor="ctr" anchorCtr="0">
                  <a:noAutofit/>
                </a:bodyPr>
                <a:lstStyle/>
                <a:p>
                  <a:pPr marL="0" lvl="0" indent="0" algn="ctr" defTabSz="622300">
                    <a:lnSpc>
                      <a:spcPct val="90000"/>
                    </a:lnSpc>
                    <a:spcBef>
                      <a:spcPct val="0"/>
                    </a:spcBef>
                    <a:spcAft>
                      <a:spcPct val="35000"/>
                    </a:spcAft>
                    <a:buNone/>
                  </a:pPr>
                  <a:r>
                    <a:rPr lang="en-GB" sz="1600" b="1" kern="1200" baseline="0" dirty="0">
                      <a:effectLst>
                        <a:outerShdw blurRad="38100" dist="38100" dir="2700000" algn="tl">
                          <a:srgbClr val="000000">
                            <a:alpha val="43137"/>
                          </a:srgbClr>
                        </a:outerShdw>
                      </a:effectLst>
                      <a:latin typeface="PT Sans" panose="020B0503020203020204" pitchFamily="34" charset="0"/>
                    </a:rPr>
                    <a:t>Atmospheric deposition</a:t>
                  </a:r>
                </a:p>
              </p:txBody>
            </p:sp>
          </p:grpSp>
          <p:grpSp>
            <p:nvGrpSpPr>
              <p:cNvPr id="35" name="Group 34">
                <a:extLst>
                  <a:ext uri="{FF2B5EF4-FFF2-40B4-BE49-F238E27FC236}">
                    <a16:creationId xmlns:a16="http://schemas.microsoft.com/office/drawing/2014/main" id="{6D33F431-AEB0-3EE0-3A9D-0C54BD58A91E}"/>
                  </a:ext>
                </a:extLst>
              </p:cNvPr>
              <p:cNvGrpSpPr/>
              <p:nvPr/>
            </p:nvGrpSpPr>
            <p:grpSpPr>
              <a:xfrm>
                <a:off x="7638499" y="3385991"/>
                <a:ext cx="1109037" cy="1274755"/>
                <a:chOff x="1889088" y="3246055"/>
                <a:chExt cx="1109037" cy="1274755"/>
              </a:xfrm>
              <a:effectLst>
                <a:outerShdw blurRad="50800" dist="38100" dir="2700000" algn="tl" rotWithShape="0">
                  <a:prstClr val="black">
                    <a:alpha val="40000"/>
                  </a:prstClr>
                </a:outerShdw>
              </a:effectLst>
            </p:grpSpPr>
            <p:sp>
              <p:nvSpPr>
                <p:cNvPr id="36" name="Hexagon 35">
                  <a:extLst>
                    <a:ext uri="{FF2B5EF4-FFF2-40B4-BE49-F238E27FC236}">
                      <a16:creationId xmlns:a16="http://schemas.microsoft.com/office/drawing/2014/main" id="{333F27EB-FBA3-4177-3564-9C683D44AD08}"/>
                    </a:ext>
                  </a:extLst>
                </p:cNvPr>
                <p:cNvSpPr/>
                <p:nvPr/>
              </p:nvSpPr>
              <p:spPr>
                <a:xfrm rot="5400000">
                  <a:off x="1806229" y="3328914"/>
                  <a:ext cx="1274755" cy="1109037"/>
                </a:xfrm>
                <a:prstGeom prst="hexagon">
                  <a:avLst>
                    <a:gd name="adj" fmla="val 25000"/>
                    <a:gd name="vf" fmla="val 115470"/>
                  </a:avLst>
                </a:prstGeom>
                <a:solidFill>
                  <a:srgbClr val="E961C2"/>
                </a:solidFill>
                <a:ln>
                  <a:solidFill>
                    <a:schemeClr val="tx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7" name="Hexagon 4">
                  <a:extLst>
                    <a:ext uri="{FF2B5EF4-FFF2-40B4-BE49-F238E27FC236}">
                      <a16:creationId xmlns:a16="http://schemas.microsoft.com/office/drawing/2014/main" id="{3D2A27CA-7843-2705-C88C-DD5A8D3500A9}"/>
                    </a:ext>
                  </a:extLst>
                </p:cNvPr>
                <p:cNvSpPr txBox="1"/>
                <p:nvPr/>
              </p:nvSpPr>
              <p:spPr>
                <a:xfrm>
                  <a:off x="1895725" y="3444704"/>
                  <a:ext cx="1102400"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53340" rIns="0" bIns="5334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Pesticides</a:t>
                  </a:r>
                </a:p>
              </p:txBody>
            </p:sp>
          </p:grpSp>
          <p:grpSp>
            <p:nvGrpSpPr>
              <p:cNvPr id="38" name="Group 37">
                <a:extLst>
                  <a:ext uri="{FF2B5EF4-FFF2-40B4-BE49-F238E27FC236}">
                    <a16:creationId xmlns:a16="http://schemas.microsoft.com/office/drawing/2014/main" id="{095E2C47-C4C7-D164-3480-16894D62E6B6}"/>
                  </a:ext>
                </a:extLst>
              </p:cNvPr>
              <p:cNvGrpSpPr/>
              <p:nvPr/>
            </p:nvGrpSpPr>
            <p:grpSpPr>
              <a:xfrm>
                <a:off x="8928884" y="3385991"/>
                <a:ext cx="1109037" cy="1274755"/>
                <a:chOff x="3086848" y="3246055"/>
                <a:chExt cx="1109037" cy="1274755"/>
              </a:xfrm>
              <a:effectLst>
                <a:outerShdw blurRad="50800" dist="38100" dir="2700000" algn="tl" rotWithShape="0">
                  <a:prstClr val="black">
                    <a:alpha val="40000"/>
                  </a:prstClr>
                </a:outerShdw>
              </a:effectLst>
            </p:grpSpPr>
            <p:sp>
              <p:nvSpPr>
                <p:cNvPr id="39" name="Hexagon 38">
                  <a:extLst>
                    <a:ext uri="{FF2B5EF4-FFF2-40B4-BE49-F238E27FC236}">
                      <a16:creationId xmlns:a16="http://schemas.microsoft.com/office/drawing/2014/main" id="{6023522D-073C-E29F-B329-63B66E6F2D21}"/>
                    </a:ext>
                  </a:extLst>
                </p:cNvPr>
                <p:cNvSpPr/>
                <p:nvPr/>
              </p:nvSpPr>
              <p:spPr>
                <a:xfrm rot="5400000">
                  <a:off x="3003989" y="3328914"/>
                  <a:ext cx="1274755" cy="1109037"/>
                </a:xfrm>
                <a:prstGeom prst="hexagon">
                  <a:avLst>
                    <a:gd name="adj" fmla="val 25000"/>
                    <a:gd name="vf" fmla="val 115470"/>
                  </a:avLst>
                </a:prstGeom>
                <a:solidFill>
                  <a:schemeClr val="bg1">
                    <a:lumMod val="75000"/>
                  </a:schemeClr>
                </a:solidFill>
                <a:ln>
                  <a:solidFill>
                    <a:schemeClr val="tx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40" name="Hexagon 4">
                  <a:extLst>
                    <a:ext uri="{FF2B5EF4-FFF2-40B4-BE49-F238E27FC236}">
                      <a16:creationId xmlns:a16="http://schemas.microsoft.com/office/drawing/2014/main" id="{2C14DA55-41D2-8403-B089-7ED70921E05E}"/>
                    </a:ext>
                  </a:extLst>
                </p:cNvPr>
                <p:cNvSpPr txBox="1"/>
                <p:nvPr/>
              </p:nvSpPr>
              <p:spPr>
                <a:xfrm>
                  <a:off x="3086849" y="3444704"/>
                  <a:ext cx="1108986"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600" b="1" kern="1200" baseline="0" dirty="0">
                      <a:effectLst>
                        <a:outerShdw blurRad="38100" dist="38100" dir="2700000" algn="tl">
                          <a:srgbClr val="000000">
                            <a:alpha val="43137"/>
                          </a:srgbClr>
                        </a:outerShdw>
                      </a:effectLst>
                      <a:latin typeface="PT Sans" panose="020B0503020203020204" pitchFamily="34" charset="0"/>
                    </a:rPr>
                    <a:t>Wastewater irrigation</a:t>
                  </a:r>
                </a:p>
              </p:txBody>
            </p:sp>
          </p:grpSp>
          <p:grpSp>
            <p:nvGrpSpPr>
              <p:cNvPr id="41" name="Group 40">
                <a:extLst>
                  <a:ext uri="{FF2B5EF4-FFF2-40B4-BE49-F238E27FC236}">
                    <a16:creationId xmlns:a16="http://schemas.microsoft.com/office/drawing/2014/main" id="{65F1B6C5-B7D9-A934-FDAB-D7AD589C5864}"/>
                  </a:ext>
                </a:extLst>
              </p:cNvPr>
              <p:cNvGrpSpPr/>
              <p:nvPr/>
            </p:nvGrpSpPr>
            <p:grpSpPr>
              <a:xfrm>
                <a:off x="10213243" y="3387522"/>
                <a:ext cx="1109037" cy="1274755"/>
                <a:chOff x="1292502" y="4328067"/>
                <a:chExt cx="1109037" cy="1274755"/>
              </a:xfrm>
              <a:effectLst>
                <a:outerShdw blurRad="50800" dist="38100" dir="2700000" algn="tl" rotWithShape="0">
                  <a:prstClr val="black">
                    <a:alpha val="40000"/>
                  </a:prstClr>
                </a:outerShdw>
              </a:effectLst>
            </p:grpSpPr>
            <p:sp>
              <p:nvSpPr>
                <p:cNvPr id="42" name="Hexagon 41">
                  <a:extLst>
                    <a:ext uri="{FF2B5EF4-FFF2-40B4-BE49-F238E27FC236}">
                      <a16:creationId xmlns:a16="http://schemas.microsoft.com/office/drawing/2014/main" id="{E5D49F85-3364-45B6-5A90-32B9EBBB4B23}"/>
                    </a:ext>
                  </a:extLst>
                </p:cNvPr>
                <p:cNvSpPr/>
                <p:nvPr/>
              </p:nvSpPr>
              <p:spPr>
                <a:xfrm rot="5400000">
                  <a:off x="1209643" y="4410926"/>
                  <a:ext cx="1274755" cy="1109037"/>
                </a:xfrm>
                <a:prstGeom prst="hexagon">
                  <a:avLst>
                    <a:gd name="adj" fmla="val 25000"/>
                    <a:gd name="vf" fmla="val 115470"/>
                  </a:avLst>
                </a:prstGeom>
                <a:solidFill>
                  <a:schemeClr val="accent1">
                    <a:lumMod val="60000"/>
                    <a:lumOff val="40000"/>
                  </a:schemeClr>
                </a:solidFill>
                <a:ln>
                  <a:solidFill>
                    <a:schemeClr val="tx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43" name="Hexagon 4">
                  <a:extLst>
                    <a:ext uri="{FF2B5EF4-FFF2-40B4-BE49-F238E27FC236}">
                      <a16:creationId xmlns:a16="http://schemas.microsoft.com/office/drawing/2014/main" id="{6692A897-84EC-3588-5AAC-A5274CD76008}"/>
                    </a:ext>
                  </a:extLst>
                </p:cNvPr>
                <p:cNvSpPr txBox="1"/>
                <p:nvPr/>
              </p:nvSpPr>
              <p:spPr>
                <a:xfrm>
                  <a:off x="1321341" y="4526716"/>
                  <a:ext cx="1043472"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600" b="1" kern="1200" baseline="0" dirty="0">
                      <a:effectLst>
                        <a:outerShdw blurRad="38100" dist="38100" dir="2700000" algn="tl">
                          <a:srgbClr val="000000">
                            <a:alpha val="43137"/>
                          </a:srgbClr>
                        </a:outerShdw>
                      </a:effectLst>
                      <a:latin typeface="PT Sans" panose="020B0503020203020204" pitchFamily="34" charset="0"/>
                    </a:rPr>
                    <a:t>Coal combustion residues</a:t>
                  </a:r>
                </a:p>
              </p:txBody>
            </p:sp>
          </p:grpSp>
          <p:grpSp>
            <p:nvGrpSpPr>
              <p:cNvPr id="44" name="Group 43">
                <a:extLst>
                  <a:ext uri="{FF2B5EF4-FFF2-40B4-BE49-F238E27FC236}">
                    <a16:creationId xmlns:a16="http://schemas.microsoft.com/office/drawing/2014/main" id="{78F888BF-AC4F-C4B5-0E9B-7408F47E1B1A}"/>
                  </a:ext>
                </a:extLst>
              </p:cNvPr>
              <p:cNvGrpSpPr/>
              <p:nvPr/>
            </p:nvGrpSpPr>
            <p:grpSpPr>
              <a:xfrm>
                <a:off x="8286680" y="4582442"/>
                <a:ext cx="1109087" cy="1274755"/>
                <a:chOff x="2490212" y="4328067"/>
                <a:chExt cx="1109087" cy="1274755"/>
              </a:xfrm>
              <a:effectLst>
                <a:outerShdw blurRad="50800" dist="38100" dir="2700000" algn="tl" rotWithShape="0">
                  <a:prstClr val="black">
                    <a:alpha val="40000"/>
                  </a:prstClr>
                </a:outerShdw>
              </a:effectLst>
            </p:grpSpPr>
            <p:sp>
              <p:nvSpPr>
                <p:cNvPr id="45" name="Hexagon 44">
                  <a:extLst>
                    <a:ext uri="{FF2B5EF4-FFF2-40B4-BE49-F238E27FC236}">
                      <a16:creationId xmlns:a16="http://schemas.microsoft.com/office/drawing/2014/main" id="{05B70EB1-DB4F-605F-3C29-BD4C228085E3}"/>
                    </a:ext>
                  </a:extLst>
                </p:cNvPr>
                <p:cNvSpPr/>
                <p:nvPr/>
              </p:nvSpPr>
              <p:spPr>
                <a:xfrm rot="5400000">
                  <a:off x="2407403" y="4410926"/>
                  <a:ext cx="1274755" cy="1109037"/>
                </a:xfrm>
                <a:prstGeom prst="hexagon">
                  <a:avLst>
                    <a:gd name="adj" fmla="val 25000"/>
                    <a:gd name="vf" fmla="val 115470"/>
                  </a:avLst>
                </a:prstGeom>
                <a:solidFill>
                  <a:srgbClr val="008080"/>
                </a:solidFill>
                <a:ln>
                  <a:solidFill>
                    <a:schemeClr val="tx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6" name="Hexagon 4">
                  <a:extLst>
                    <a:ext uri="{FF2B5EF4-FFF2-40B4-BE49-F238E27FC236}">
                      <a16:creationId xmlns:a16="http://schemas.microsoft.com/office/drawing/2014/main" id="{D6A80D00-46DC-4594-6E2C-24DD110A64A0}"/>
                    </a:ext>
                  </a:extLst>
                </p:cNvPr>
                <p:cNvSpPr txBox="1"/>
                <p:nvPr/>
              </p:nvSpPr>
              <p:spPr>
                <a:xfrm>
                  <a:off x="2490212" y="4526716"/>
                  <a:ext cx="1109037" cy="8774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0" tIns="53340" rIns="36000" bIns="53340" numCol="1" spcCol="1270" anchor="ctr" anchorCtr="0">
                  <a:noAutofit/>
                </a:bodyPr>
                <a:lstStyle/>
                <a:p>
                  <a:pPr marL="0" lvl="0" indent="0" algn="ctr" defTabSz="622300">
                    <a:lnSpc>
                      <a:spcPct val="90000"/>
                    </a:lnSpc>
                    <a:spcBef>
                      <a:spcPct val="0"/>
                    </a:spcBef>
                    <a:spcAft>
                      <a:spcPct val="35000"/>
                    </a:spcAft>
                    <a:buNone/>
                  </a:pPr>
                  <a:r>
                    <a:rPr lang="en-GB" sz="1600" b="1" kern="1200" spc="-50" dirty="0">
                      <a:effectLst>
                        <a:outerShdw blurRad="38100" dist="38100" dir="2700000" algn="tl">
                          <a:srgbClr val="000000">
                            <a:alpha val="43137"/>
                          </a:srgbClr>
                        </a:outerShdw>
                      </a:effectLst>
                      <a:latin typeface="PT Sans" panose="020B0503020203020204" pitchFamily="34" charset="0"/>
                    </a:rPr>
                    <a:t>Spillage of petrochemical</a:t>
                  </a:r>
                </a:p>
              </p:txBody>
            </p:sp>
          </p:grpSp>
        </p:grpSp>
      </p:grpSp>
      <p:grpSp>
        <p:nvGrpSpPr>
          <p:cNvPr id="13" name="Group 12">
            <a:extLst>
              <a:ext uri="{FF2B5EF4-FFF2-40B4-BE49-F238E27FC236}">
                <a16:creationId xmlns:a16="http://schemas.microsoft.com/office/drawing/2014/main" id="{20E477F6-9911-8963-6B23-CF8E0572650B}"/>
              </a:ext>
            </a:extLst>
          </p:cNvPr>
          <p:cNvGrpSpPr/>
          <p:nvPr/>
        </p:nvGrpSpPr>
        <p:grpSpPr>
          <a:xfrm>
            <a:off x="8392467" y="1049332"/>
            <a:ext cx="1457020" cy="1434709"/>
            <a:chOff x="8538988" y="1201136"/>
            <a:chExt cx="1457020" cy="1434709"/>
          </a:xfrm>
        </p:grpSpPr>
        <p:sp>
          <p:nvSpPr>
            <p:cNvPr id="11" name="Hexagon 10">
              <a:extLst>
                <a:ext uri="{FF2B5EF4-FFF2-40B4-BE49-F238E27FC236}">
                  <a16:creationId xmlns:a16="http://schemas.microsoft.com/office/drawing/2014/main" id="{3FE863CC-0832-5812-60EE-767EE5D7B038}"/>
                </a:ext>
              </a:extLst>
            </p:cNvPr>
            <p:cNvSpPr/>
            <p:nvPr/>
          </p:nvSpPr>
          <p:spPr>
            <a:xfrm rot="5400000">
              <a:off x="8550143" y="1189981"/>
              <a:ext cx="1434709" cy="1457020"/>
            </a:xfrm>
            <a:prstGeom prst="hexagon">
              <a:avLst>
                <a:gd name="adj" fmla="val 25000"/>
                <a:gd name="vf" fmla="val 115470"/>
              </a:avLst>
            </a:prstGeom>
            <a:solidFill>
              <a:srgbClr val="00B050"/>
            </a:solidFill>
            <a:ln>
              <a:solidFill>
                <a:schemeClr val="tx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Hexagon 4">
              <a:extLst>
                <a:ext uri="{FF2B5EF4-FFF2-40B4-BE49-F238E27FC236}">
                  <a16:creationId xmlns:a16="http://schemas.microsoft.com/office/drawing/2014/main" id="{18E55DF8-258E-19EB-2A81-FA48E4D5184E}"/>
                </a:ext>
              </a:extLst>
            </p:cNvPr>
            <p:cNvSpPr txBox="1"/>
            <p:nvPr/>
          </p:nvSpPr>
          <p:spPr>
            <a:xfrm>
              <a:off x="8769626" y="1424711"/>
              <a:ext cx="999327" cy="98755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600" b="1" kern="1200" dirty="0">
                  <a:effectLst>
                    <a:outerShdw blurRad="38100" dist="38100" dir="2700000" algn="tl">
                      <a:srgbClr val="000000">
                        <a:alpha val="43137"/>
                      </a:srgbClr>
                    </a:outerShdw>
                  </a:effectLst>
                  <a:latin typeface="PT Sans" panose="020B0503020203020204" pitchFamily="34" charset="0"/>
                </a:rPr>
                <a:t>Mine tailings</a:t>
              </a:r>
            </a:p>
          </p:txBody>
        </p:sp>
      </p:grpSp>
    </p:spTree>
    <p:extLst>
      <p:ext uri="{BB962C8B-B14F-4D97-AF65-F5344CB8AC3E}">
        <p14:creationId xmlns:p14="http://schemas.microsoft.com/office/powerpoint/2010/main" val="4046580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750"/>
                                        <p:tgtEl>
                                          <p:spTgt spid="14"/>
                                        </p:tgtEl>
                                      </p:cBhvr>
                                    </p:animEffect>
                                  </p:childTnLst>
                                </p:cTn>
                              </p:par>
                              <p:par>
                                <p:cTn id="12" presetID="10" presetClass="entr" presetSubtype="0" fill="hold" nodeType="withEffect">
                                  <p:stCondLst>
                                    <p:cond delay="75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750"/>
                                        <p:tgtEl>
                                          <p:spTgt spid="5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32" presetClass="emph" presetSubtype="0" fill="hold" nodeType="withEffect">
                                  <p:stCondLst>
                                    <p:cond delay="0"/>
                                  </p:stCondLst>
                                  <p:childTnLst>
                                    <p:animRot by="120000">
                                      <p:cBhvr>
                                        <p:cTn id="20" dur="200" fill="hold">
                                          <p:stCondLst>
                                            <p:cond delay="0"/>
                                          </p:stCondLst>
                                        </p:cTn>
                                        <p:tgtEl>
                                          <p:spTgt spid="13"/>
                                        </p:tgtEl>
                                        <p:attrNameLst>
                                          <p:attrName>r</p:attrName>
                                        </p:attrNameLst>
                                      </p:cBhvr>
                                    </p:animRot>
                                    <p:animRot by="-240000">
                                      <p:cBhvr>
                                        <p:cTn id="21" dur="400" fill="hold">
                                          <p:stCondLst>
                                            <p:cond delay="400"/>
                                          </p:stCondLst>
                                        </p:cTn>
                                        <p:tgtEl>
                                          <p:spTgt spid="13"/>
                                        </p:tgtEl>
                                        <p:attrNameLst>
                                          <p:attrName>r</p:attrName>
                                        </p:attrNameLst>
                                      </p:cBhvr>
                                    </p:animRot>
                                    <p:animRot by="240000">
                                      <p:cBhvr>
                                        <p:cTn id="22" dur="400" fill="hold">
                                          <p:stCondLst>
                                            <p:cond delay="800"/>
                                          </p:stCondLst>
                                        </p:cTn>
                                        <p:tgtEl>
                                          <p:spTgt spid="13"/>
                                        </p:tgtEl>
                                        <p:attrNameLst>
                                          <p:attrName>r</p:attrName>
                                        </p:attrNameLst>
                                      </p:cBhvr>
                                    </p:animRot>
                                    <p:animRot by="-240000">
                                      <p:cBhvr>
                                        <p:cTn id="23" dur="400" fill="hold">
                                          <p:stCondLst>
                                            <p:cond delay="1200"/>
                                          </p:stCondLst>
                                        </p:cTn>
                                        <p:tgtEl>
                                          <p:spTgt spid="13"/>
                                        </p:tgtEl>
                                        <p:attrNameLst>
                                          <p:attrName>r</p:attrName>
                                        </p:attrNameLst>
                                      </p:cBhvr>
                                    </p:animRot>
                                    <p:animRot by="120000">
                                      <p:cBhvr>
                                        <p:cTn id="24" dur="400" fill="hold">
                                          <p:stCondLst>
                                            <p:cond delay="16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1763957281"/>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a:extLst>
              <a:ext uri="{FF2B5EF4-FFF2-40B4-BE49-F238E27FC236}">
                <a16:creationId xmlns:a16="http://schemas.microsoft.com/office/drawing/2014/main" id="{5C7406CA-6E29-D210-2143-D938F6638C55}"/>
              </a:ext>
            </a:extLst>
          </p:cNvPr>
          <p:cNvGrpSpPr/>
          <p:nvPr/>
        </p:nvGrpSpPr>
        <p:grpSpPr>
          <a:xfrm>
            <a:off x="226647" y="537242"/>
            <a:ext cx="8758815" cy="6163900"/>
            <a:chOff x="226647" y="537242"/>
            <a:chExt cx="8758815" cy="6163900"/>
          </a:xfrm>
        </p:grpSpPr>
        <p:pic>
          <p:nvPicPr>
            <p:cNvPr id="7" name="Picture 3">
              <a:extLst>
                <a:ext uri="{FF2B5EF4-FFF2-40B4-BE49-F238E27FC236}">
                  <a16:creationId xmlns:a16="http://schemas.microsoft.com/office/drawing/2014/main" id="{D5439347-3502-8CF2-42FB-5383D14FD78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67" r="67"/>
            <a:stretch/>
          </p:blipFill>
          <p:spPr bwMode="auto">
            <a:xfrm>
              <a:off x="226647" y="537242"/>
              <a:ext cx="8758815" cy="6163900"/>
            </a:xfrm>
            <a:custGeom>
              <a:avLst/>
              <a:gdLst/>
              <a:ahLst/>
              <a:cxnLst/>
              <a:rect l="l" t="t" r="r" b="b"/>
              <a:pathLst>
                <a:path w="9141744" h="6863485">
                  <a:moveTo>
                    <a:pt x="0" y="0"/>
                  </a:moveTo>
                  <a:lnTo>
                    <a:pt x="5963051" y="0"/>
                  </a:lnTo>
                  <a:lnTo>
                    <a:pt x="9141744" y="6863485"/>
                  </a:lnTo>
                  <a:lnTo>
                    <a:pt x="0" y="6863485"/>
                  </a:lnTo>
                  <a:lnTo>
                    <a:pt x="0" y="0"/>
                  </a:lnTo>
                  <a:close/>
                </a:path>
              </a:pathLst>
            </a:cu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67E45DA-A074-9D45-9E2B-D4C94680029E}"/>
                </a:ext>
              </a:extLst>
            </p:cNvPr>
            <p:cNvSpPr txBox="1"/>
            <p:nvPr/>
          </p:nvSpPr>
          <p:spPr>
            <a:xfrm>
              <a:off x="226647" y="6404976"/>
              <a:ext cx="2518786" cy="289717"/>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grpSp>
        <p:nvGrpSpPr>
          <p:cNvPr id="9" name="Group 8">
            <a:extLst>
              <a:ext uri="{FF2B5EF4-FFF2-40B4-BE49-F238E27FC236}">
                <a16:creationId xmlns:a16="http://schemas.microsoft.com/office/drawing/2014/main" id="{C605BB53-2F3B-4B54-78D1-698A24B4C2F3}"/>
              </a:ext>
            </a:extLst>
          </p:cNvPr>
          <p:cNvGrpSpPr/>
          <p:nvPr/>
        </p:nvGrpSpPr>
        <p:grpSpPr>
          <a:xfrm>
            <a:off x="1513046" y="850047"/>
            <a:ext cx="1345557" cy="1495041"/>
            <a:chOff x="1559736" y="621839"/>
            <a:chExt cx="1345557" cy="1495041"/>
          </a:xfrm>
          <a:solidFill>
            <a:srgbClr val="FFC000"/>
          </a:solidFill>
        </p:grpSpPr>
        <p:sp>
          <p:nvSpPr>
            <p:cNvPr id="10" name="Hexagon 9">
              <a:extLst>
                <a:ext uri="{FF2B5EF4-FFF2-40B4-BE49-F238E27FC236}">
                  <a16:creationId xmlns:a16="http://schemas.microsoft.com/office/drawing/2014/main" id="{240FD91B-59E2-3EE9-0F3E-73B2AB0A4739}"/>
                </a:ext>
              </a:extLst>
            </p:cNvPr>
            <p:cNvSpPr/>
            <p:nvPr/>
          </p:nvSpPr>
          <p:spPr>
            <a:xfrm rot="5400000">
              <a:off x="1484993" y="696582"/>
              <a:ext cx="1495041" cy="1345555"/>
            </a:xfrm>
            <a:prstGeom prst="hexagon">
              <a:avLst>
                <a:gd name="adj" fmla="val 25000"/>
                <a:gd name="vf" fmla="val 115470"/>
              </a:avLst>
            </a:prstGeom>
            <a:solidFill>
              <a:schemeClr val="tx2">
                <a:lumMod val="75000"/>
              </a:schemeClr>
            </a:solidFill>
            <a:ln w="19050">
              <a:solidFill>
                <a:schemeClr val="bg1"/>
              </a:solidFill>
            </a:ln>
          </p:spPr>
          <p:style>
            <a:lnRef idx="2">
              <a:scrgbClr r="0" g="0" b="0"/>
            </a:lnRef>
            <a:fillRef idx="1">
              <a:schemeClr val="accent4">
                <a:hueOff val="7840713"/>
                <a:satOff val="-32622"/>
                <a:lumOff val="7686"/>
                <a:alphaOff val="0"/>
              </a:schemeClr>
            </a:fillRef>
            <a:effectRef idx="0">
              <a:schemeClr val="accent4">
                <a:hueOff val="7840713"/>
                <a:satOff val="-32622"/>
                <a:lumOff val="7686"/>
                <a:alphaOff val="0"/>
              </a:schemeClr>
            </a:effectRef>
            <a:fontRef idx="minor">
              <a:schemeClr val="lt1"/>
            </a:fontRef>
          </p:style>
        </p:sp>
        <p:sp>
          <p:nvSpPr>
            <p:cNvPr id="11" name="TextBox 10">
              <a:extLst>
                <a:ext uri="{FF2B5EF4-FFF2-40B4-BE49-F238E27FC236}">
                  <a16:creationId xmlns:a16="http://schemas.microsoft.com/office/drawing/2014/main" id="{17FA011B-697E-65E0-E140-5F51AA46005C}"/>
                </a:ext>
              </a:extLst>
            </p:cNvPr>
            <p:cNvSpPr txBox="1"/>
            <p:nvPr/>
          </p:nvSpPr>
          <p:spPr>
            <a:xfrm>
              <a:off x="1559736" y="861527"/>
              <a:ext cx="1345557" cy="1015663"/>
            </a:xfrm>
            <a:prstGeom prst="rect">
              <a:avLst/>
            </a:prstGeom>
            <a:noFill/>
            <a:ln w="28575">
              <a:noFill/>
            </a:ln>
          </p:spPr>
          <p:txBody>
            <a:bodyPr wrap="square" rtlCol="0">
              <a:spAutoFit/>
            </a:bodyPr>
            <a:lstStyle/>
            <a:p>
              <a:pPr algn="ctr"/>
              <a:r>
                <a:rPr lang="en-GB" sz="2000" spc="-80" dirty="0">
                  <a:solidFill>
                    <a:schemeClr val="bg1"/>
                  </a:solidFill>
                  <a:effectLst>
                    <a:outerShdw blurRad="38100" dist="38100" dir="2700000" algn="tl">
                      <a:srgbClr val="000000">
                        <a:alpha val="43137"/>
                      </a:srgbClr>
                    </a:outerShdw>
                  </a:effectLst>
                  <a:latin typeface="PT Sans" panose="020B0503020203020204" pitchFamily="34" charset="0"/>
                </a:rPr>
                <a:t>MINING OF SULPHIDE ORES</a:t>
              </a:r>
            </a:p>
          </p:txBody>
        </p:sp>
      </p:grpSp>
      <p:sp>
        <p:nvSpPr>
          <p:cNvPr id="12" name="TextBox 11">
            <a:extLst>
              <a:ext uri="{FF2B5EF4-FFF2-40B4-BE49-F238E27FC236}">
                <a16:creationId xmlns:a16="http://schemas.microsoft.com/office/drawing/2014/main" id="{183E64A0-B573-6144-2362-7ADC73004229}"/>
              </a:ext>
            </a:extLst>
          </p:cNvPr>
          <p:cNvSpPr txBox="1"/>
          <p:nvPr/>
        </p:nvSpPr>
        <p:spPr>
          <a:xfrm>
            <a:off x="375454" y="742756"/>
            <a:ext cx="2900538" cy="400110"/>
          </a:xfrm>
          <a:prstGeom prst="rect">
            <a:avLst/>
          </a:prstGeom>
          <a:noFill/>
        </p:spPr>
        <p:txBody>
          <a:bodyPr wrap="none" rtlCol="0">
            <a:spAutoFit/>
          </a:bodyPr>
          <a:lstStyle/>
          <a:p>
            <a:r>
              <a:rPr lang="pt-PT" sz="2000" b="1" dirty="0">
                <a:solidFill>
                  <a:srgbClr val="FFFF00"/>
                </a:solidFill>
                <a:effectLst>
                  <a:outerShdw blurRad="38100" dist="38100" dir="2700000" algn="tl">
                    <a:srgbClr val="000000">
                      <a:alpha val="43137"/>
                    </a:srgbClr>
                  </a:outerShdw>
                </a:effectLst>
                <a:latin typeface="PT Sans" panose="020B0503020203020204" pitchFamily="34" charset="0"/>
              </a:rPr>
              <a:t>AZNALCÓLLAR MINE | SP</a:t>
            </a:r>
          </a:p>
        </p:txBody>
      </p:sp>
      <p:grpSp>
        <p:nvGrpSpPr>
          <p:cNvPr id="23" name="Group 22">
            <a:extLst>
              <a:ext uri="{FF2B5EF4-FFF2-40B4-BE49-F238E27FC236}">
                <a16:creationId xmlns:a16="http://schemas.microsoft.com/office/drawing/2014/main" id="{7E2BE5C0-68B0-B206-07BA-78AD82CCEA17}"/>
              </a:ext>
            </a:extLst>
          </p:cNvPr>
          <p:cNvGrpSpPr/>
          <p:nvPr/>
        </p:nvGrpSpPr>
        <p:grpSpPr>
          <a:xfrm>
            <a:off x="5827785" y="546664"/>
            <a:ext cx="6133509" cy="6154478"/>
            <a:chOff x="5827785" y="546664"/>
            <a:chExt cx="6133509" cy="6154478"/>
          </a:xfrm>
        </p:grpSpPr>
        <p:grpSp>
          <p:nvGrpSpPr>
            <p:cNvPr id="2" name="Group 1">
              <a:extLst>
                <a:ext uri="{FF2B5EF4-FFF2-40B4-BE49-F238E27FC236}">
                  <a16:creationId xmlns:a16="http://schemas.microsoft.com/office/drawing/2014/main" id="{525C3D47-4C3F-B86A-F0DE-2E32FBADEE40}"/>
                </a:ext>
              </a:extLst>
            </p:cNvPr>
            <p:cNvGrpSpPr/>
            <p:nvPr/>
          </p:nvGrpSpPr>
          <p:grpSpPr>
            <a:xfrm>
              <a:off x="5827785" y="546664"/>
              <a:ext cx="6133509" cy="6154478"/>
              <a:chOff x="5827785" y="546664"/>
              <a:chExt cx="6133509" cy="6154478"/>
            </a:xfrm>
          </p:grpSpPr>
          <p:pic>
            <p:nvPicPr>
              <p:cNvPr id="4" name="Picture 3">
                <a:extLst>
                  <a:ext uri="{FF2B5EF4-FFF2-40B4-BE49-F238E27FC236}">
                    <a16:creationId xmlns:a16="http://schemas.microsoft.com/office/drawing/2014/main" id="{D4F599FF-48B4-4122-F2E8-E5A7FFA29C97}"/>
                  </a:ext>
                </a:extLst>
              </p:cNvPr>
              <p:cNvPicPr>
                <a:picLocks noChangeAspect="1"/>
              </p:cNvPicPr>
              <p:nvPr/>
            </p:nvPicPr>
            <p:blipFill>
              <a:blip r:embed="rId9">
                <a:extLst>
                  <a:ext uri="{28A0092B-C50C-407E-A947-70E740481C1C}">
                    <a14:useLocalDpi xmlns:a14="http://schemas.microsoft.com/office/drawing/2010/main" val="0"/>
                  </a:ext>
                </a:extLst>
              </a:blip>
              <a:srcRect l="3274" r="3274"/>
              <a:stretch/>
            </p:blipFill>
            <p:spPr>
              <a:xfrm>
                <a:off x="5827785" y="546664"/>
                <a:ext cx="6133509" cy="6154478"/>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BB3508F4-395B-4707-84E7-F63798D94E82}"/>
                  </a:ext>
                </a:extLst>
              </p:cNvPr>
              <p:cNvSpPr txBox="1"/>
              <p:nvPr/>
            </p:nvSpPr>
            <p:spPr>
              <a:xfrm>
                <a:off x="9442508" y="6411334"/>
                <a:ext cx="2518786" cy="276999"/>
              </a:xfrm>
              <a:prstGeom prst="rect">
                <a:avLst/>
              </a:prstGeom>
              <a:noFill/>
            </p:spPr>
            <p:txBody>
              <a:bodyPr wrap="square" rtlCol="0">
                <a:spAutoFit/>
              </a:bodyPr>
              <a:lstStyle/>
              <a:p>
                <a:pPr algn="r"/>
                <a:r>
                  <a:rPr lang="en-GB" sz="1200" dirty="0">
                    <a:solidFill>
                      <a:schemeClr val="bg1"/>
                    </a:solidFill>
                    <a:latin typeface="PT Sans" panose="020B0503020203020204" pitchFamily="34" charset="0"/>
                  </a:rPr>
                  <a:t>© Universidad de Granada</a:t>
                </a:r>
              </a:p>
            </p:txBody>
          </p:sp>
        </p:grpSp>
        <p:sp>
          <p:nvSpPr>
            <p:cNvPr id="13" name="TextBox 12">
              <a:extLst>
                <a:ext uri="{FF2B5EF4-FFF2-40B4-BE49-F238E27FC236}">
                  <a16:creationId xmlns:a16="http://schemas.microsoft.com/office/drawing/2014/main" id="{EC054DB9-2408-37FD-5E09-134F3C017697}"/>
                </a:ext>
              </a:extLst>
            </p:cNvPr>
            <p:cNvSpPr txBox="1"/>
            <p:nvPr/>
          </p:nvSpPr>
          <p:spPr>
            <a:xfrm>
              <a:off x="7173393" y="760544"/>
              <a:ext cx="4538230" cy="400110"/>
            </a:xfrm>
            <a:prstGeom prst="rect">
              <a:avLst/>
            </a:prstGeom>
            <a:noFill/>
            <a:ln>
              <a:noFill/>
            </a:ln>
          </p:spPr>
          <p:txBody>
            <a:bodyPr wrap="none" rtlCol="0">
              <a:spAutoFit/>
            </a:bodyPr>
            <a:lstStyle/>
            <a:p>
              <a:pPr algn="ctr"/>
              <a:r>
                <a:rPr lang="pt-PT" sz="2000" b="1" dirty="0">
                  <a:solidFill>
                    <a:srgbClr val="FFFF00"/>
                  </a:solidFill>
                  <a:effectLst>
                    <a:outerShdw blurRad="38100" dist="38100" dir="2700000" algn="tl">
                      <a:srgbClr val="000000">
                        <a:alpha val="43137"/>
                      </a:srgbClr>
                    </a:outerShdw>
                  </a:effectLst>
                  <a:latin typeface="PT Sans" panose="020B0503020203020204" pitchFamily="34" charset="0"/>
                </a:rPr>
                <a:t>AZNALCÓLLAR DISASTER (SPAIN, 1998)</a:t>
              </a:r>
            </a:p>
          </p:txBody>
        </p:sp>
      </p:grpSp>
      <p:grpSp>
        <p:nvGrpSpPr>
          <p:cNvPr id="14" name="Group 13">
            <a:extLst>
              <a:ext uri="{FF2B5EF4-FFF2-40B4-BE49-F238E27FC236}">
                <a16:creationId xmlns:a16="http://schemas.microsoft.com/office/drawing/2014/main" id="{CE9519E3-A50C-3A9F-84C2-23BAA5DE2FAE}"/>
              </a:ext>
            </a:extLst>
          </p:cNvPr>
          <p:cNvGrpSpPr/>
          <p:nvPr/>
        </p:nvGrpSpPr>
        <p:grpSpPr>
          <a:xfrm>
            <a:off x="8787717" y="2515759"/>
            <a:ext cx="2199213" cy="3164947"/>
            <a:chOff x="8785402" y="1769136"/>
            <a:chExt cx="2199213" cy="3164947"/>
          </a:xfrm>
        </p:grpSpPr>
        <p:grpSp>
          <p:nvGrpSpPr>
            <p:cNvPr id="15" name="Group 14">
              <a:extLst>
                <a:ext uri="{FF2B5EF4-FFF2-40B4-BE49-F238E27FC236}">
                  <a16:creationId xmlns:a16="http://schemas.microsoft.com/office/drawing/2014/main" id="{9DB88D3F-1441-5140-5A4D-827E5DEFA350}"/>
                </a:ext>
              </a:extLst>
            </p:cNvPr>
            <p:cNvGrpSpPr/>
            <p:nvPr/>
          </p:nvGrpSpPr>
          <p:grpSpPr>
            <a:xfrm>
              <a:off x="8785402" y="1923025"/>
              <a:ext cx="2199213" cy="3011058"/>
              <a:chOff x="8885574" y="1511882"/>
              <a:chExt cx="2199213" cy="3011058"/>
            </a:xfrm>
          </p:grpSpPr>
          <p:pic>
            <p:nvPicPr>
              <p:cNvPr id="17" name="Picture 19">
                <a:extLst>
                  <a:ext uri="{FF2B5EF4-FFF2-40B4-BE49-F238E27FC236}">
                    <a16:creationId xmlns:a16="http://schemas.microsoft.com/office/drawing/2014/main" id="{F2B9118B-A7D1-B68B-AA69-C17593B4E32A}"/>
                  </a:ext>
                </a:extLst>
              </p:cNvPr>
              <p:cNvPicPr>
                <a:picLocks noChangeArrowheads="1"/>
              </p:cNvPicPr>
              <p:nvPr/>
            </p:nvPicPr>
            <p:blipFill>
              <a:blip r:embed="rId10">
                <a:extLst>
                  <a:ext uri="{28A0092B-C50C-407E-A947-70E740481C1C}">
                    <a14:useLocalDpi xmlns:a14="http://schemas.microsoft.com/office/drawing/2010/main" val="0"/>
                  </a:ext>
                </a:extLst>
              </a:blip>
              <a:srcRect l="3474" t="1331" r="52704" b="13838"/>
              <a:stretch>
                <a:fillRect/>
              </a:stretch>
            </p:blipFill>
            <p:spPr bwMode="auto">
              <a:xfrm>
                <a:off x="8894539" y="1511882"/>
                <a:ext cx="2190248" cy="3011058"/>
              </a:xfrm>
              <a:prstGeom prst="rect">
                <a:avLst/>
              </a:prstGeom>
              <a:ln w="19050">
                <a:solidFill>
                  <a:schemeClr val="bg1"/>
                </a:solidFill>
              </a:ln>
              <a:effectLst>
                <a:outerShdw blurRad="50800" dist="38100" dir="2700000" algn="tl" rotWithShape="0">
                  <a:prstClr val="black">
                    <a:alpha val="40000"/>
                  </a:prstClr>
                </a:outerShdw>
              </a:effectLst>
            </p:spPr>
          </p:pic>
          <p:sp>
            <p:nvSpPr>
              <p:cNvPr id="18" name="TextBox 17">
                <a:extLst>
                  <a:ext uri="{FF2B5EF4-FFF2-40B4-BE49-F238E27FC236}">
                    <a16:creationId xmlns:a16="http://schemas.microsoft.com/office/drawing/2014/main" id="{4F8C4880-37F1-9434-372F-1986B9ED69EC}"/>
                  </a:ext>
                </a:extLst>
              </p:cNvPr>
              <p:cNvSpPr txBox="1"/>
              <p:nvPr/>
            </p:nvSpPr>
            <p:spPr>
              <a:xfrm>
                <a:off x="8885574" y="4242645"/>
                <a:ext cx="1946544" cy="276999"/>
              </a:xfrm>
              <a:prstGeom prst="rect">
                <a:avLst/>
              </a:prstGeom>
              <a:noFill/>
              <a:ln w="19050">
                <a:noFill/>
              </a:ln>
            </p:spPr>
            <p:txBody>
              <a:bodyPr wrap="square" rtlCol="0">
                <a:spAutoFit/>
              </a:bodyPr>
              <a:lstStyle/>
              <a:p>
                <a:r>
                  <a:rPr lang="en-GB" sz="1200" dirty="0">
                    <a:solidFill>
                      <a:schemeClr val="bg1"/>
                    </a:solidFill>
                    <a:latin typeface="PT Sans" panose="020B0503020203020204" pitchFamily="34" charset="0"/>
                  </a:rPr>
                  <a:t>Author: F.J. Martín Peinado</a:t>
                </a:r>
              </a:p>
            </p:txBody>
          </p:sp>
        </p:grpSp>
        <p:sp>
          <p:nvSpPr>
            <p:cNvPr id="16" name="TextBox 15">
              <a:extLst>
                <a:ext uri="{FF2B5EF4-FFF2-40B4-BE49-F238E27FC236}">
                  <a16:creationId xmlns:a16="http://schemas.microsoft.com/office/drawing/2014/main" id="{DDA1C29D-BE87-D5A2-DF6E-296C84EEEAB0}"/>
                </a:ext>
              </a:extLst>
            </p:cNvPr>
            <p:cNvSpPr txBox="1"/>
            <p:nvPr/>
          </p:nvSpPr>
          <p:spPr>
            <a:xfrm>
              <a:off x="9370674" y="1769136"/>
              <a:ext cx="1037633" cy="307777"/>
            </a:xfrm>
            <a:prstGeom prst="rect">
              <a:avLst/>
            </a:prstGeom>
            <a:solidFill>
              <a:schemeClr val="tx2">
                <a:lumMod val="75000"/>
              </a:schemeClr>
            </a:solidFill>
            <a:ln w="19050">
              <a:solidFill>
                <a:schemeClr val="bg1"/>
              </a:solidFill>
            </a:ln>
            <a:effectLst>
              <a:outerShdw blurRad="50800" dist="38100" dir="2700000" algn="tl" rotWithShape="0">
                <a:prstClr val="black">
                  <a:alpha val="40000"/>
                </a:prstClr>
              </a:outerShdw>
            </a:effectLst>
          </p:spPr>
          <p:txBody>
            <a:bodyPr wrap="square" rtlCol="0">
              <a:spAutoFit/>
            </a:bodyPr>
            <a:lstStyle/>
            <a:p>
              <a:pPr algn="ctr"/>
              <a:r>
                <a:rPr lang="en-GB" sz="1400" dirty="0">
                  <a:solidFill>
                    <a:schemeClr val="bg1"/>
                  </a:solidFill>
                  <a:effectLst>
                    <a:outerShdw blurRad="38100" dist="38100" dir="2700000" algn="tl">
                      <a:srgbClr val="000000">
                        <a:alpha val="43137"/>
                      </a:srgbClr>
                    </a:outerShdw>
                  </a:effectLst>
                  <a:latin typeface="PT Sans" panose="020B0503020203020204" pitchFamily="34" charset="0"/>
                </a:rPr>
                <a:t>April 1998</a:t>
              </a:r>
            </a:p>
          </p:txBody>
        </p:sp>
      </p:grpSp>
      <p:grpSp>
        <p:nvGrpSpPr>
          <p:cNvPr id="19" name="Group 18">
            <a:extLst>
              <a:ext uri="{FF2B5EF4-FFF2-40B4-BE49-F238E27FC236}">
                <a16:creationId xmlns:a16="http://schemas.microsoft.com/office/drawing/2014/main" id="{E4EFAB19-C98D-2AA3-97C8-878F888BC9C0}"/>
              </a:ext>
            </a:extLst>
          </p:cNvPr>
          <p:cNvGrpSpPr/>
          <p:nvPr/>
        </p:nvGrpSpPr>
        <p:grpSpPr>
          <a:xfrm>
            <a:off x="3321910" y="1998737"/>
            <a:ext cx="5015411" cy="3691391"/>
            <a:chOff x="3321910" y="1263240"/>
            <a:chExt cx="5015411" cy="3691391"/>
          </a:xfrm>
        </p:grpSpPr>
        <p:pic>
          <p:nvPicPr>
            <p:cNvPr id="20" name="Picture 19" descr="A dirt field with trees in the background&#10;&#10;Description automatically generated with medium confidence">
              <a:extLst>
                <a:ext uri="{FF2B5EF4-FFF2-40B4-BE49-F238E27FC236}">
                  <a16:creationId xmlns:a16="http://schemas.microsoft.com/office/drawing/2014/main" id="{492BEBF1-38C1-4F3E-577D-761805689DB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21910" y="1417129"/>
              <a:ext cx="5015411" cy="3524825"/>
            </a:xfrm>
            <a:prstGeom prst="rect">
              <a:avLst/>
            </a:prstGeom>
            <a:ln w="19050">
              <a:solidFill>
                <a:schemeClr val="bg1"/>
              </a:solidFill>
            </a:ln>
            <a:effectLst>
              <a:outerShdw blurRad="50800" dist="38100" dir="2700000" algn="tl" rotWithShape="0">
                <a:prstClr val="black">
                  <a:alpha val="40000"/>
                </a:prstClr>
              </a:outerShdw>
            </a:effectLst>
          </p:spPr>
        </p:pic>
        <p:sp>
          <p:nvSpPr>
            <p:cNvPr id="21" name="TextBox 20">
              <a:extLst>
                <a:ext uri="{FF2B5EF4-FFF2-40B4-BE49-F238E27FC236}">
                  <a16:creationId xmlns:a16="http://schemas.microsoft.com/office/drawing/2014/main" id="{677E7031-9E07-C168-F87A-B3ADFC9D2020}"/>
                </a:ext>
              </a:extLst>
            </p:cNvPr>
            <p:cNvSpPr txBox="1"/>
            <p:nvPr/>
          </p:nvSpPr>
          <p:spPr>
            <a:xfrm>
              <a:off x="3321910" y="4664914"/>
              <a:ext cx="2518787" cy="289717"/>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sp>
          <p:nvSpPr>
            <p:cNvPr id="22" name="TextBox 21">
              <a:extLst>
                <a:ext uri="{FF2B5EF4-FFF2-40B4-BE49-F238E27FC236}">
                  <a16:creationId xmlns:a16="http://schemas.microsoft.com/office/drawing/2014/main" id="{28CDC826-0721-EB50-4A78-24859B1E9DB3}"/>
                </a:ext>
              </a:extLst>
            </p:cNvPr>
            <p:cNvSpPr txBox="1"/>
            <p:nvPr/>
          </p:nvSpPr>
          <p:spPr>
            <a:xfrm>
              <a:off x="5312742" y="1263240"/>
              <a:ext cx="1033851" cy="307777"/>
            </a:xfrm>
            <a:prstGeom prst="rect">
              <a:avLst/>
            </a:prstGeom>
            <a:solidFill>
              <a:schemeClr val="tx2">
                <a:lumMod val="75000"/>
              </a:schemeClr>
            </a:solidFill>
            <a:ln w="19050">
              <a:solidFill>
                <a:schemeClr val="bg1"/>
              </a:solidFill>
            </a:ln>
            <a:effectLst>
              <a:outerShdw blurRad="50800" dist="38100" dir="2700000" algn="tl" rotWithShape="0">
                <a:prstClr val="black">
                  <a:alpha val="40000"/>
                </a:prstClr>
              </a:outerShdw>
            </a:effectLst>
          </p:spPr>
          <p:txBody>
            <a:bodyPr wrap="square" rtlCol="0">
              <a:spAutoFit/>
            </a:bodyPr>
            <a:lstStyle/>
            <a:p>
              <a:pPr algn="ctr"/>
              <a:r>
                <a:rPr lang="en-GB" sz="1400" dirty="0">
                  <a:solidFill>
                    <a:schemeClr val="bg1"/>
                  </a:solidFill>
                  <a:effectLst>
                    <a:outerShdw blurRad="38100" dist="38100" dir="2700000" algn="tl">
                      <a:srgbClr val="000000">
                        <a:alpha val="43137"/>
                      </a:srgbClr>
                    </a:outerShdw>
                  </a:effectLst>
                  <a:latin typeface="PT Sans" panose="020B0503020203020204" pitchFamily="34" charset="0"/>
                </a:rPr>
                <a:t>April 2022</a:t>
              </a:r>
            </a:p>
          </p:txBody>
        </p:sp>
      </p:grpSp>
    </p:spTree>
    <p:extLst>
      <p:ext uri="{BB962C8B-B14F-4D97-AF65-F5344CB8AC3E}">
        <p14:creationId xmlns:p14="http://schemas.microsoft.com/office/powerpoint/2010/main" val="74010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000"/>
                                        <p:tgtEl>
                                          <p:spTgt spid="2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750"/>
                                        <p:tgtEl>
                                          <p:spTgt spid="14"/>
                                        </p:tgtEl>
                                      </p:cBhvr>
                                    </p:animEffect>
                                    <p:anim calcmode="lin" valueType="num">
                                      <p:cBhvr>
                                        <p:cTn id="19" dur="750" fill="hold"/>
                                        <p:tgtEl>
                                          <p:spTgt spid="14"/>
                                        </p:tgtEl>
                                        <p:attrNameLst>
                                          <p:attrName>ppt_x</p:attrName>
                                        </p:attrNameLst>
                                      </p:cBhvr>
                                      <p:tavLst>
                                        <p:tav tm="0">
                                          <p:val>
                                            <p:strVal val="#ppt_x"/>
                                          </p:val>
                                        </p:tav>
                                        <p:tav tm="100000">
                                          <p:val>
                                            <p:strVal val="#ppt_x"/>
                                          </p:val>
                                        </p:tav>
                                      </p:tavLst>
                                    </p:anim>
                                    <p:anim calcmode="lin" valueType="num">
                                      <p:cBhvr>
                                        <p:cTn id="20"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750"/>
                                        <p:tgtEl>
                                          <p:spTgt spid="19"/>
                                        </p:tgtEl>
                                      </p:cBhvr>
                                    </p:animEffect>
                                    <p:anim calcmode="lin" valueType="num">
                                      <p:cBhvr>
                                        <p:cTn id="26" dur="750" fill="hold"/>
                                        <p:tgtEl>
                                          <p:spTgt spid="19"/>
                                        </p:tgtEl>
                                        <p:attrNameLst>
                                          <p:attrName>ppt_x</p:attrName>
                                        </p:attrNameLst>
                                      </p:cBhvr>
                                      <p:tavLst>
                                        <p:tav tm="0">
                                          <p:val>
                                            <p:strVal val="#ppt_x"/>
                                          </p:val>
                                        </p:tav>
                                        <p:tav tm="100000">
                                          <p:val>
                                            <p:strVal val="#ppt_x"/>
                                          </p:val>
                                        </p:tav>
                                      </p:tavLst>
                                    </p:anim>
                                    <p:anim calcmode="lin" valueType="num">
                                      <p:cBhvr>
                                        <p:cTn id="27"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2403439609"/>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6" name="Imagen 5">
            <a:extLst>
              <a:ext uri="{FF2B5EF4-FFF2-40B4-BE49-F238E27FC236}">
                <a16:creationId xmlns:a16="http://schemas.microsoft.com/office/drawing/2014/main" id="{49F29CC8-AC28-F6DD-6967-411A0718C2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9628" y="924788"/>
            <a:ext cx="2738190" cy="1332689"/>
          </a:xfrm>
          <a:prstGeom prst="rect">
            <a:avLst/>
          </a:prstGeom>
          <a:effectLst>
            <a:outerShdw blurRad="50800" dist="38100" dir="2700000" algn="tl" rotWithShape="0">
              <a:prstClr val="black">
                <a:alpha val="40000"/>
              </a:prstClr>
            </a:outerShdw>
          </a:effectLst>
        </p:spPr>
      </p:pic>
      <p:grpSp>
        <p:nvGrpSpPr>
          <p:cNvPr id="47" name="Grupo 103">
            <a:extLst>
              <a:ext uri="{FF2B5EF4-FFF2-40B4-BE49-F238E27FC236}">
                <a16:creationId xmlns:a16="http://schemas.microsoft.com/office/drawing/2014/main" id="{13791FA3-5A47-E629-8D86-8EF25081D06F}"/>
              </a:ext>
            </a:extLst>
          </p:cNvPr>
          <p:cNvGrpSpPr/>
          <p:nvPr/>
        </p:nvGrpSpPr>
        <p:grpSpPr>
          <a:xfrm>
            <a:off x="937392" y="358506"/>
            <a:ext cx="3022661" cy="1898970"/>
            <a:chOff x="6949461" y="1893044"/>
            <a:chExt cx="1869875" cy="1444692"/>
          </a:xfrm>
        </p:grpSpPr>
        <p:grpSp>
          <p:nvGrpSpPr>
            <p:cNvPr id="67" name="Grupo 104">
              <a:extLst>
                <a:ext uri="{FF2B5EF4-FFF2-40B4-BE49-F238E27FC236}">
                  <a16:creationId xmlns:a16="http://schemas.microsoft.com/office/drawing/2014/main" id="{B4931395-3197-2F18-D844-09CF665F8A93}"/>
                </a:ext>
              </a:extLst>
            </p:cNvPr>
            <p:cNvGrpSpPr/>
            <p:nvPr/>
          </p:nvGrpSpPr>
          <p:grpSpPr>
            <a:xfrm>
              <a:off x="6949461" y="1893044"/>
              <a:ext cx="1869875" cy="1444692"/>
              <a:chOff x="7338620" y="1864283"/>
              <a:chExt cx="1869875" cy="1444692"/>
            </a:xfrm>
          </p:grpSpPr>
          <p:sp>
            <p:nvSpPr>
              <p:cNvPr id="71" name="1 Título">
                <a:extLst>
                  <a:ext uri="{FF2B5EF4-FFF2-40B4-BE49-F238E27FC236}">
                    <a16:creationId xmlns:a16="http://schemas.microsoft.com/office/drawing/2014/main" id="{7F18DD35-CAAB-9A20-B286-5322067BCDA3}"/>
                  </a:ext>
                </a:extLst>
              </p:cNvPr>
              <p:cNvSpPr txBox="1">
                <a:spLocks/>
              </p:cNvSpPr>
              <p:nvPr/>
            </p:nvSpPr>
            <p:spPr>
              <a:xfrm>
                <a:off x="8744833" y="186428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nvGrpSpPr>
              <p:cNvPr id="72" name="Grupo 110">
                <a:extLst>
                  <a:ext uri="{FF2B5EF4-FFF2-40B4-BE49-F238E27FC236}">
                    <a16:creationId xmlns:a16="http://schemas.microsoft.com/office/drawing/2014/main" id="{E6B9A5D5-F8B3-7754-264B-6BB68E42081A}"/>
                  </a:ext>
                </a:extLst>
              </p:cNvPr>
              <p:cNvGrpSpPr/>
              <p:nvPr/>
            </p:nvGrpSpPr>
            <p:grpSpPr>
              <a:xfrm>
                <a:off x="7338620" y="1872668"/>
                <a:ext cx="1815428" cy="1436307"/>
                <a:chOff x="7338620" y="1872668"/>
                <a:chExt cx="1815428" cy="1436307"/>
              </a:xfrm>
            </p:grpSpPr>
            <p:sp>
              <p:nvSpPr>
                <p:cNvPr id="73" name="1 Título">
                  <a:extLst>
                    <a:ext uri="{FF2B5EF4-FFF2-40B4-BE49-F238E27FC236}">
                      <a16:creationId xmlns:a16="http://schemas.microsoft.com/office/drawing/2014/main" id="{01EF1989-FC38-692C-4D8C-D92F37232152}"/>
                    </a:ext>
                  </a:extLst>
                </p:cNvPr>
                <p:cNvSpPr txBox="1">
                  <a:spLocks/>
                </p:cNvSpPr>
                <p:nvPr/>
              </p:nvSpPr>
              <p:spPr>
                <a:xfrm>
                  <a:off x="7720369" y="2384842"/>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4" name="1 Título">
                  <a:extLst>
                    <a:ext uri="{FF2B5EF4-FFF2-40B4-BE49-F238E27FC236}">
                      <a16:creationId xmlns:a16="http://schemas.microsoft.com/office/drawing/2014/main" id="{D0440DCB-D191-85F6-9C08-6F01A689FE75}"/>
                    </a:ext>
                  </a:extLst>
                </p:cNvPr>
                <p:cNvSpPr txBox="1">
                  <a:spLocks/>
                </p:cNvSpPr>
                <p:nvPr/>
              </p:nvSpPr>
              <p:spPr>
                <a:xfrm>
                  <a:off x="7725350" y="1880026"/>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Cd</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5" name="1 Título">
                  <a:extLst>
                    <a:ext uri="{FF2B5EF4-FFF2-40B4-BE49-F238E27FC236}">
                      <a16:creationId xmlns:a16="http://schemas.microsoft.com/office/drawing/2014/main" id="{CEE028BA-BE8D-AEEE-2120-369AAB8B9431}"/>
                    </a:ext>
                  </a:extLst>
                </p:cNvPr>
                <p:cNvSpPr txBox="1">
                  <a:spLocks/>
                </p:cNvSpPr>
                <p:nvPr/>
              </p:nvSpPr>
              <p:spPr>
                <a:xfrm>
                  <a:off x="7417259" y="2485609"/>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6" name="1 Título">
                  <a:extLst>
                    <a:ext uri="{FF2B5EF4-FFF2-40B4-BE49-F238E27FC236}">
                      <a16:creationId xmlns:a16="http://schemas.microsoft.com/office/drawing/2014/main" id="{566075D6-FFEA-356D-7248-F4C461F13DED}"/>
                    </a:ext>
                  </a:extLst>
                </p:cNvPr>
                <p:cNvSpPr txBox="1">
                  <a:spLocks/>
                </p:cNvSpPr>
                <p:nvPr/>
              </p:nvSpPr>
              <p:spPr>
                <a:xfrm>
                  <a:off x="8054396" y="242817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7" name="1 Título">
                  <a:extLst>
                    <a:ext uri="{FF2B5EF4-FFF2-40B4-BE49-F238E27FC236}">
                      <a16:creationId xmlns:a16="http://schemas.microsoft.com/office/drawing/2014/main" id="{0EF284CF-A876-EA70-F9A4-19E047B78B8C}"/>
                    </a:ext>
                  </a:extLst>
                </p:cNvPr>
                <p:cNvSpPr txBox="1">
                  <a:spLocks/>
                </p:cNvSpPr>
                <p:nvPr/>
              </p:nvSpPr>
              <p:spPr>
                <a:xfrm>
                  <a:off x="8654273" y="217699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8" name="1 Título">
                  <a:extLst>
                    <a:ext uri="{FF2B5EF4-FFF2-40B4-BE49-F238E27FC236}">
                      <a16:creationId xmlns:a16="http://schemas.microsoft.com/office/drawing/2014/main" id="{BC013FDF-DBE2-364A-9A75-86262217230F}"/>
                    </a:ext>
                  </a:extLst>
                </p:cNvPr>
                <p:cNvSpPr txBox="1">
                  <a:spLocks/>
                </p:cNvSpPr>
                <p:nvPr/>
              </p:nvSpPr>
              <p:spPr>
                <a:xfrm>
                  <a:off x="7338620" y="285618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9" name="1 Título">
                  <a:extLst>
                    <a:ext uri="{FF2B5EF4-FFF2-40B4-BE49-F238E27FC236}">
                      <a16:creationId xmlns:a16="http://schemas.microsoft.com/office/drawing/2014/main" id="{6AFD7162-AE2F-F4AB-CAFE-C1C5D538754A}"/>
                    </a:ext>
                  </a:extLst>
                </p:cNvPr>
                <p:cNvSpPr txBox="1">
                  <a:spLocks/>
                </p:cNvSpPr>
                <p:nvPr/>
              </p:nvSpPr>
              <p:spPr>
                <a:xfrm>
                  <a:off x="8532023" y="2822229"/>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Cu</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0" name="1 Título">
                  <a:extLst>
                    <a:ext uri="{FF2B5EF4-FFF2-40B4-BE49-F238E27FC236}">
                      <a16:creationId xmlns:a16="http://schemas.microsoft.com/office/drawing/2014/main" id="{17934975-1CDB-770A-0A16-F9BCD845A20E}"/>
                    </a:ext>
                  </a:extLst>
                </p:cNvPr>
                <p:cNvSpPr txBox="1">
                  <a:spLocks/>
                </p:cNvSpPr>
                <p:nvPr/>
              </p:nvSpPr>
              <p:spPr>
                <a:xfrm>
                  <a:off x="7356281" y="188875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1" name="1 Título">
                  <a:extLst>
                    <a:ext uri="{FF2B5EF4-FFF2-40B4-BE49-F238E27FC236}">
                      <a16:creationId xmlns:a16="http://schemas.microsoft.com/office/drawing/2014/main" id="{8CE08FBB-D6D9-6E98-7010-C456C0D5BC65}"/>
                    </a:ext>
                  </a:extLst>
                </p:cNvPr>
                <p:cNvSpPr txBox="1">
                  <a:spLocks/>
                </p:cNvSpPr>
                <p:nvPr/>
              </p:nvSpPr>
              <p:spPr>
                <a:xfrm>
                  <a:off x="8360179" y="248529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2" name="1 Título">
                  <a:extLst>
                    <a:ext uri="{FF2B5EF4-FFF2-40B4-BE49-F238E27FC236}">
                      <a16:creationId xmlns:a16="http://schemas.microsoft.com/office/drawing/2014/main" id="{0857E0DE-EFBA-8820-6FAA-DEC38D5719FE}"/>
                    </a:ext>
                  </a:extLst>
                </p:cNvPr>
                <p:cNvSpPr txBox="1">
                  <a:spLocks/>
                </p:cNvSpPr>
                <p:nvPr/>
              </p:nvSpPr>
              <p:spPr>
                <a:xfrm>
                  <a:off x="7805640" y="2684916"/>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Hg</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3" name="1 Título">
                  <a:extLst>
                    <a:ext uri="{FF2B5EF4-FFF2-40B4-BE49-F238E27FC236}">
                      <a16:creationId xmlns:a16="http://schemas.microsoft.com/office/drawing/2014/main" id="{E88908B5-2868-AF0E-A554-D3D17180FC8B}"/>
                    </a:ext>
                  </a:extLst>
                </p:cNvPr>
                <p:cNvSpPr txBox="1">
                  <a:spLocks/>
                </p:cNvSpPr>
                <p:nvPr/>
              </p:nvSpPr>
              <p:spPr>
                <a:xfrm>
                  <a:off x="8340041" y="1872668"/>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4" name="1 Título">
                  <a:extLst>
                    <a:ext uri="{FF2B5EF4-FFF2-40B4-BE49-F238E27FC236}">
                      <a16:creationId xmlns:a16="http://schemas.microsoft.com/office/drawing/2014/main" id="{2CD4474B-B1C0-F237-D851-3B41F8867B78}"/>
                    </a:ext>
                  </a:extLst>
                </p:cNvPr>
                <p:cNvSpPr txBox="1">
                  <a:spLocks/>
                </p:cNvSpPr>
                <p:nvPr/>
              </p:nvSpPr>
              <p:spPr>
                <a:xfrm>
                  <a:off x="7901055" y="215349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5" name="1 Título">
                  <a:extLst>
                    <a:ext uri="{FF2B5EF4-FFF2-40B4-BE49-F238E27FC236}">
                      <a16:creationId xmlns:a16="http://schemas.microsoft.com/office/drawing/2014/main" id="{49B8C6E6-0CA6-1C2B-26DA-C31CA67B56C2}"/>
                    </a:ext>
                  </a:extLst>
                </p:cNvPr>
                <p:cNvSpPr txBox="1">
                  <a:spLocks/>
                </p:cNvSpPr>
                <p:nvPr/>
              </p:nvSpPr>
              <p:spPr>
                <a:xfrm>
                  <a:off x="8690386" y="2545977"/>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6" name="1 Título">
                  <a:extLst>
                    <a:ext uri="{FF2B5EF4-FFF2-40B4-BE49-F238E27FC236}">
                      <a16:creationId xmlns:a16="http://schemas.microsoft.com/office/drawing/2014/main" id="{1D6AA039-A9AE-6326-C5C3-BA5374D02E76}"/>
                    </a:ext>
                  </a:extLst>
                </p:cNvPr>
                <p:cNvSpPr txBox="1">
                  <a:spLocks/>
                </p:cNvSpPr>
                <p:nvPr/>
              </p:nvSpPr>
              <p:spPr>
                <a:xfrm>
                  <a:off x="7426226" y="221753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Cd</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87" name="1 Título">
                  <a:extLst>
                    <a:ext uri="{FF2B5EF4-FFF2-40B4-BE49-F238E27FC236}">
                      <a16:creationId xmlns:a16="http://schemas.microsoft.com/office/drawing/2014/main" id="{8BB36246-5156-57CE-3237-2E476C04297D}"/>
                    </a:ext>
                  </a:extLst>
                </p:cNvPr>
                <p:cNvSpPr txBox="1">
                  <a:spLocks/>
                </p:cNvSpPr>
                <p:nvPr/>
              </p:nvSpPr>
              <p:spPr>
                <a:xfrm>
                  <a:off x="7596888" y="279220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U</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sp>
          <p:nvSpPr>
            <p:cNvPr id="68" name="1 Título">
              <a:extLst>
                <a:ext uri="{FF2B5EF4-FFF2-40B4-BE49-F238E27FC236}">
                  <a16:creationId xmlns:a16="http://schemas.microsoft.com/office/drawing/2014/main" id="{DA571785-CC4C-37A4-0130-8A8A775DC56A}"/>
                </a:ext>
              </a:extLst>
            </p:cNvPr>
            <p:cNvSpPr txBox="1">
              <a:spLocks/>
            </p:cNvSpPr>
            <p:nvPr/>
          </p:nvSpPr>
          <p:spPr>
            <a:xfrm>
              <a:off x="7841402" y="2875773"/>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Sb</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9" name="1 Título">
              <a:extLst>
                <a:ext uri="{FF2B5EF4-FFF2-40B4-BE49-F238E27FC236}">
                  <a16:creationId xmlns:a16="http://schemas.microsoft.com/office/drawing/2014/main" id="{F3565B82-1F6E-8ECF-5BE5-B096C3F9DA0B}"/>
                </a:ext>
              </a:extLst>
            </p:cNvPr>
            <p:cNvSpPr txBox="1">
              <a:spLocks/>
            </p:cNvSpPr>
            <p:nvPr/>
          </p:nvSpPr>
          <p:spPr>
            <a:xfrm>
              <a:off x="7841233" y="225076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Tl</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70" name="1 Título">
              <a:extLst>
                <a:ext uri="{FF2B5EF4-FFF2-40B4-BE49-F238E27FC236}">
                  <a16:creationId xmlns:a16="http://schemas.microsoft.com/office/drawing/2014/main" id="{00D71FC5-30FB-778C-C9F1-41892CC596B8}"/>
                </a:ext>
              </a:extLst>
            </p:cNvPr>
            <p:cNvSpPr txBox="1">
              <a:spLocks/>
            </p:cNvSpPr>
            <p:nvPr/>
          </p:nvSpPr>
          <p:spPr>
            <a:xfrm>
              <a:off x="7698797" y="189916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Au</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nvGrpSpPr>
          <p:cNvPr id="103" name="Group 102">
            <a:extLst>
              <a:ext uri="{FF2B5EF4-FFF2-40B4-BE49-F238E27FC236}">
                <a16:creationId xmlns:a16="http://schemas.microsoft.com/office/drawing/2014/main" id="{21807956-EC15-F6BA-C1B9-7D651BF29B82}"/>
              </a:ext>
            </a:extLst>
          </p:cNvPr>
          <p:cNvGrpSpPr/>
          <p:nvPr/>
        </p:nvGrpSpPr>
        <p:grpSpPr>
          <a:xfrm>
            <a:off x="3250429" y="517461"/>
            <a:ext cx="7876865" cy="6025241"/>
            <a:chOff x="3250429" y="517461"/>
            <a:chExt cx="7876865" cy="6025241"/>
          </a:xfrm>
        </p:grpSpPr>
        <p:pic>
          <p:nvPicPr>
            <p:cNvPr id="49" name="Imagen 5">
              <a:extLst>
                <a:ext uri="{FF2B5EF4-FFF2-40B4-BE49-F238E27FC236}">
                  <a16:creationId xmlns:a16="http://schemas.microsoft.com/office/drawing/2014/main" id="{C40C7E58-E616-27B6-2286-DCA3FB2C92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29643" y="5041146"/>
              <a:ext cx="2554887" cy="1454036"/>
            </a:xfrm>
            <a:prstGeom prst="rect">
              <a:avLst/>
            </a:prstGeom>
            <a:effectLst>
              <a:outerShdw blurRad="50800" dist="38100" dir="2700000" algn="tl" rotWithShape="0">
                <a:prstClr val="black">
                  <a:alpha val="40000"/>
                </a:prstClr>
              </a:outerShdw>
            </a:effectLst>
          </p:spPr>
        </p:pic>
        <p:grpSp>
          <p:nvGrpSpPr>
            <p:cNvPr id="101" name="Group 100">
              <a:extLst>
                <a:ext uri="{FF2B5EF4-FFF2-40B4-BE49-F238E27FC236}">
                  <a16:creationId xmlns:a16="http://schemas.microsoft.com/office/drawing/2014/main" id="{5ED82561-7FDC-3688-3B53-085BD3705FCC}"/>
                </a:ext>
              </a:extLst>
            </p:cNvPr>
            <p:cNvGrpSpPr/>
            <p:nvPr/>
          </p:nvGrpSpPr>
          <p:grpSpPr>
            <a:xfrm>
              <a:off x="3250429" y="517461"/>
              <a:ext cx="7876865" cy="6025241"/>
              <a:chOff x="3250429" y="517461"/>
              <a:chExt cx="7876865" cy="6025241"/>
            </a:xfrm>
          </p:grpSpPr>
          <p:grpSp>
            <p:nvGrpSpPr>
              <p:cNvPr id="50" name="Grupo 132">
                <a:extLst>
                  <a:ext uri="{FF2B5EF4-FFF2-40B4-BE49-F238E27FC236}">
                    <a16:creationId xmlns:a16="http://schemas.microsoft.com/office/drawing/2014/main" id="{2CF0FEA4-441B-8DDF-EBC1-AB963259C6E9}"/>
                  </a:ext>
                </a:extLst>
              </p:cNvPr>
              <p:cNvGrpSpPr/>
              <p:nvPr/>
            </p:nvGrpSpPr>
            <p:grpSpPr>
              <a:xfrm>
                <a:off x="7937991" y="4411289"/>
                <a:ext cx="2738190" cy="2131413"/>
                <a:chOff x="6949461" y="1851532"/>
                <a:chExt cx="1815428" cy="1486204"/>
              </a:xfrm>
            </p:grpSpPr>
            <p:grpSp>
              <p:nvGrpSpPr>
                <p:cNvPr id="59" name="Grupo 138">
                  <a:extLst>
                    <a:ext uri="{FF2B5EF4-FFF2-40B4-BE49-F238E27FC236}">
                      <a16:creationId xmlns:a16="http://schemas.microsoft.com/office/drawing/2014/main" id="{EF1276D4-02B6-F24F-2AB8-B74DD4A26241}"/>
                    </a:ext>
                  </a:extLst>
                </p:cNvPr>
                <p:cNvGrpSpPr/>
                <p:nvPr/>
              </p:nvGrpSpPr>
              <p:grpSpPr>
                <a:xfrm>
                  <a:off x="6949461" y="1851532"/>
                  <a:ext cx="1815428" cy="1486204"/>
                  <a:chOff x="7338620" y="1822771"/>
                  <a:chExt cx="1815428" cy="1486204"/>
                </a:xfrm>
              </p:grpSpPr>
              <p:sp>
                <p:nvSpPr>
                  <p:cNvPr id="61" name="1 Título">
                    <a:extLst>
                      <a:ext uri="{FF2B5EF4-FFF2-40B4-BE49-F238E27FC236}">
                        <a16:creationId xmlns:a16="http://schemas.microsoft.com/office/drawing/2014/main" id="{788017BC-12B3-754F-33BA-549635C0E6BB}"/>
                      </a:ext>
                    </a:extLst>
                  </p:cNvPr>
                  <p:cNvSpPr txBox="1">
                    <a:spLocks/>
                  </p:cNvSpPr>
                  <p:nvPr/>
                </p:nvSpPr>
                <p:spPr>
                  <a:xfrm>
                    <a:off x="7558497" y="232922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As</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2" name="1 Título">
                    <a:extLst>
                      <a:ext uri="{FF2B5EF4-FFF2-40B4-BE49-F238E27FC236}">
                        <a16:creationId xmlns:a16="http://schemas.microsoft.com/office/drawing/2014/main" id="{2A92BFB2-E8C3-8FEF-CDE9-FDF0D833E362}"/>
                      </a:ext>
                    </a:extLst>
                  </p:cNvPr>
                  <p:cNvSpPr txBox="1">
                    <a:spLocks/>
                  </p:cNvSpPr>
                  <p:nvPr/>
                </p:nvSpPr>
                <p:spPr>
                  <a:xfrm>
                    <a:off x="7987479" y="2695782"/>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Se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3" name="1 Título">
                    <a:extLst>
                      <a:ext uri="{FF2B5EF4-FFF2-40B4-BE49-F238E27FC236}">
                        <a16:creationId xmlns:a16="http://schemas.microsoft.com/office/drawing/2014/main" id="{E30EED96-F06A-2410-4468-A3F027BB1A74}"/>
                      </a:ext>
                    </a:extLst>
                  </p:cNvPr>
                  <p:cNvSpPr txBox="1">
                    <a:spLocks/>
                  </p:cNvSpPr>
                  <p:nvPr/>
                </p:nvSpPr>
                <p:spPr>
                  <a:xfrm>
                    <a:off x="7338620" y="2856181"/>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4" name="1 Título">
                    <a:extLst>
                      <a:ext uri="{FF2B5EF4-FFF2-40B4-BE49-F238E27FC236}">
                        <a16:creationId xmlns:a16="http://schemas.microsoft.com/office/drawing/2014/main" id="{08B67758-60A0-F535-5DFE-93261ABEFAEB}"/>
                      </a:ext>
                    </a:extLst>
                  </p:cNvPr>
                  <p:cNvSpPr txBox="1">
                    <a:spLocks/>
                  </p:cNvSpPr>
                  <p:nvPr/>
                </p:nvSpPr>
                <p:spPr>
                  <a:xfrm>
                    <a:off x="7361473" y="1824970"/>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Pb</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5" name="1 Título">
                    <a:extLst>
                      <a:ext uri="{FF2B5EF4-FFF2-40B4-BE49-F238E27FC236}">
                        <a16:creationId xmlns:a16="http://schemas.microsoft.com/office/drawing/2014/main" id="{881E7788-C60D-92A9-A68B-EB40F92777DC}"/>
                      </a:ext>
                    </a:extLst>
                  </p:cNvPr>
                  <p:cNvSpPr txBox="1">
                    <a:spLocks/>
                  </p:cNvSpPr>
                  <p:nvPr/>
                </p:nvSpPr>
                <p:spPr>
                  <a:xfrm>
                    <a:off x="8325439" y="1822771"/>
                    <a:ext cx="620421"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Fe</a:t>
                    </a:r>
                    <a:endParaRPr lang="en-GB" sz="2000" b="1" dirty="0">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sp>
                <p:nvSpPr>
                  <p:cNvPr id="66" name="1 Título">
                    <a:extLst>
                      <a:ext uri="{FF2B5EF4-FFF2-40B4-BE49-F238E27FC236}">
                        <a16:creationId xmlns:a16="http://schemas.microsoft.com/office/drawing/2014/main" id="{702A509A-5C50-65A6-07EE-A685D6C88DB1}"/>
                      </a:ext>
                    </a:extLst>
                  </p:cNvPr>
                  <p:cNvSpPr txBox="1">
                    <a:spLocks/>
                  </p:cNvSpPr>
                  <p:nvPr/>
                </p:nvSpPr>
                <p:spPr>
                  <a:xfrm>
                    <a:off x="8690386" y="2545977"/>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Zn</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sp>
              <p:nvSpPr>
                <p:cNvPr id="60" name="1 Título">
                  <a:extLst>
                    <a:ext uri="{FF2B5EF4-FFF2-40B4-BE49-F238E27FC236}">
                      <a16:creationId xmlns:a16="http://schemas.microsoft.com/office/drawing/2014/main" id="{24AE6122-CA86-5D47-C130-557151118352}"/>
                    </a:ext>
                  </a:extLst>
                </p:cNvPr>
                <p:cNvSpPr txBox="1">
                  <a:spLocks/>
                </p:cNvSpPr>
                <p:nvPr/>
              </p:nvSpPr>
              <p:spPr>
                <a:xfrm>
                  <a:off x="7841233" y="2250768"/>
                  <a:ext cx="463662" cy="452794"/>
                </a:xfrm>
                <a:prstGeom prst="rect">
                  <a:avLst/>
                </a:prstGeom>
                <a:noFill/>
                <a:ln w="38100">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Bef>
                      <a:spcPts val="600"/>
                    </a:spcBef>
                    <a:spcAft>
                      <a:spcPts val="600"/>
                    </a:spcAft>
                  </a:pPr>
                  <a:r>
                    <a:rPr lang="es-ES" sz="18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rPr>
                    <a:t>Tl</a:t>
                  </a:r>
                  <a:endParaRPr lang="en-GB" sz="2000" b="1" dirty="0">
                    <a:solidFill>
                      <a:schemeClr val="bg1"/>
                    </a:solidFill>
                    <a:effectLst>
                      <a:outerShdw blurRad="38100" dist="38100" dir="2700000" algn="tl">
                        <a:srgbClr val="000000">
                          <a:alpha val="43137"/>
                        </a:srgbClr>
                      </a:outerShdw>
                    </a:effectLst>
                    <a:latin typeface="PT Sans" panose="020B0503020203020204" pitchFamily="34" charset="0"/>
                    <a:ea typeface="PT Sans Caption" panose="020B0603020203020204" pitchFamily="34" charset="0"/>
                  </a:endParaRPr>
                </a:p>
              </p:txBody>
            </p:sp>
          </p:grpSp>
          <p:grpSp>
            <p:nvGrpSpPr>
              <p:cNvPr id="51" name="Group 50">
                <a:extLst>
                  <a:ext uri="{FF2B5EF4-FFF2-40B4-BE49-F238E27FC236}">
                    <a16:creationId xmlns:a16="http://schemas.microsoft.com/office/drawing/2014/main" id="{B06025BA-88E0-EE89-A417-8E5CE14BFB88}"/>
                  </a:ext>
                </a:extLst>
              </p:cNvPr>
              <p:cNvGrpSpPr/>
              <p:nvPr/>
            </p:nvGrpSpPr>
            <p:grpSpPr>
              <a:xfrm>
                <a:off x="3250429" y="517461"/>
                <a:ext cx="7876865" cy="5221335"/>
                <a:chOff x="3520656" y="0"/>
                <a:chExt cx="6922950" cy="5662544"/>
              </a:xfrm>
              <a:effectLst>
                <a:outerShdw blurRad="50800" dist="38100" dir="2700000" algn="tl" rotWithShape="0">
                  <a:prstClr val="black">
                    <a:alpha val="40000"/>
                  </a:prstClr>
                </a:outerShdw>
              </a:effectLst>
            </p:grpSpPr>
            <p:grpSp>
              <p:nvGrpSpPr>
                <p:cNvPr id="52" name="Group 51">
                  <a:extLst>
                    <a:ext uri="{FF2B5EF4-FFF2-40B4-BE49-F238E27FC236}">
                      <a16:creationId xmlns:a16="http://schemas.microsoft.com/office/drawing/2014/main" id="{FF5989A8-DE91-6F96-086C-14AAC66E8C01}"/>
                    </a:ext>
                  </a:extLst>
                </p:cNvPr>
                <p:cNvGrpSpPr/>
                <p:nvPr/>
              </p:nvGrpSpPr>
              <p:grpSpPr>
                <a:xfrm>
                  <a:off x="3520656" y="0"/>
                  <a:ext cx="6922950" cy="5662544"/>
                  <a:chOff x="3520656" y="0"/>
                  <a:chExt cx="6922950" cy="5662544"/>
                </a:xfrm>
              </p:grpSpPr>
              <p:sp>
                <p:nvSpPr>
                  <p:cNvPr id="54" name="Shape 53">
                    <a:extLst>
                      <a:ext uri="{FF2B5EF4-FFF2-40B4-BE49-F238E27FC236}">
                        <a16:creationId xmlns:a16="http://schemas.microsoft.com/office/drawing/2014/main" id="{BF3E09AD-5DAE-A378-1D4E-F556A800A6C6}"/>
                      </a:ext>
                    </a:extLst>
                  </p:cNvPr>
                  <p:cNvSpPr/>
                  <p:nvPr/>
                </p:nvSpPr>
                <p:spPr>
                  <a:xfrm rot="4549722">
                    <a:off x="4528302" y="695283"/>
                    <a:ext cx="4663434" cy="4249019"/>
                  </a:xfrm>
                  <a:prstGeom prst="swooshArrow">
                    <a:avLst>
                      <a:gd name="adj1" fmla="val 16310"/>
                      <a:gd name="adj2" fmla="val 31370"/>
                    </a:avLst>
                  </a:prstGeom>
                  <a:solidFill>
                    <a:srgbClr val="44546A"/>
                  </a:solidFill>
                  <a:ln>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5" name="Oval 54">
                    <a:extLst>
                      <a:ext uri="{FF2B5EF4-FFF2-40B4-BE49-F238E27FC236}">
                        <a16:creationId xmlns:a16="http://schemas.microsoft.com/office/drawing/2014/main" id="{D4361C97-F709-98CC-E7B2-29B7EF2E1E42}"/>
                      </a:ext>
                    </a:extLst>
                  </p:cNvPr>
                  <p:cNvSpPr/>
                  <p:nvPr/>
                </p:nvSpPr>
                <p:spPr>
                  <a:xfrm>
                    <a:off x="7110889" y="1999739"/>
                    <a:ext cx="123442" cy="123442"/>
                  </a:xfrm>
                  <a:prstGeom prst="ellipse">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56" name="Freeform: Shape 55">
                    <a:extLst>
                      <a:ext uri="{FF2B5EF4-FFF2-40B4-BE49-F238E27FC236}">
                        <a16:creationId xmlns:a16="http://schemas.microsoft.com/office/drawing/2014/main" id="{1C8655FC-DDD4-438B-4303-8489371A354E}"/>
                      </a:ext>
                    </a:extLst>
                  </p:cNvPr>
                  <p:cNvSpPr/>
                  <p:nvPr/>
                </p:nvSpPr>
                <p:spPr>
                  <a:xfrm>
                    <a:off x="3520656" y="0"/>
                    <a:ext cx="2304655" cy="906007"/>
                  </a:xfrm>
                  <a:custGeom>
                    <a:avLst/>
                    <a:gdLst>
                      <a:gd name="connsiteX0" fmla="*/ 0 w 2304655"/>
                      <a:gd name="connsiteY0" fmla="*/ 0 h 906007"/>
                      <a:gd name="connsiteX1" fmla="*/ 2304655 w 2304655"/>
                      <a:gd name="connsiteY1" fmla="*/ 0 h 906007"/>
                      <a:gd name="connsiteX2" fmla="*/ 2304655 w 2304655"/>
                      <a:gd name="connsiteY2" fmla="*/ 906007 h 906007"/>
                      <a:gd name="connsiteX3" fmla="*/ 0 w 2304655"/>
                      <a:gd name="connsiteY3" fmla="*/ 906007 h 906007"/>
                      <a:gd name="connsiteX4" fmla="*/ 0 w 2304655"/>
                      <a:gd name="connsiteY4" fmla="*/ 0 h 906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655" h="906007">
                        <a:moveTo>
                          <a:pt x="0" y="0"/>
                        </a:moveTo>
                        <a:lnTo>
                          <a:pt x="2304655" y="0"/>
                        </a:lnTo>
                        <a:lnTo>
                          <a:pt x="2304655" y="906007"/>
                        </a:lnTo>
                        <a:lnTo>
                          <a:pt x="0" y="9060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35560" numCol="1" spcCol="1270" anchor="b" anchorCtr="0">
                    <a:noAutofit/>
                  </a:bodyPr>
                  <a:lstStyle/>
                  <a:p>
                    <a:pPr algn="ctr" defTabSz="1244569">
                      <a:lnSpc>
                        <a:spcPct val="90000"/>
                      </a:lnSpc>
                      <a:spcBef>
                        <a:spcPct val="0"/>
                      </a:spcBef>
                      <a:spcAft>
                        <a:spcPct val="35000"/>
                      </a:spcAft>
                    </a:pPr>
                    <a:r>
                      <a:rPr lang="es-ES" sz="2800" dirty="0"/>
                      <a:t> </a:t>
                    </a:r>
                    <a:endParaRPr lang="en-GB" sz="2800" dirty="0"/>
                  </a:p>
                </p:txBody>
              </p:sp>
              <p:sp>
                <p:nvSpPr>
                  <p:cNvPr id="57" name="Freeform: Shape 56">
                    <a:extLst>
                      <a:ext uri="{FF2B5EF4-FFF2-40B4-BE49-F238E27FC236}">
                        <a16:creationId xmlns:a16="http://schemas.microsoft.com/office/drawing/2014/main" id="{CCCBA14E-399B-59C6-82C6-10554FC3C6EF}"/>
                      </a:ext>
                    </a:extLst>
                  </p:cNvPr>
                  <p:cNvSpPr/>
                  <p:nvPr/>
                </p:nvSpPr>
                <p:spPr>
                  <a:xfrm>
                    <a:off x="7276368" y="1380932"/>
                    <a:ext cx="3167238" cy="648355"/>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 h="21600">
                        <a:moveTo>
                          <a:pt x="0" y="0"/>
                        </a:moveTo>
                        <a:lnTo>
                          <a:pt x="21600" y="0"/>
                        </a:lnTo>
                        <a:lnTo>
                          <a:pt x="21600" y="17322"/>
                        </a:lnTo>
                        <a:cubicBezTo>
                          <a:pt x="10800" y="17322"/>
                          <a:pt x="10800" y="23922"/>
                          <a:pt x="0" y="20172"/>
                        </a:cubicBezTo>
                        <a:lnTo>
                          <a:pt x="0" y="0"/>
                        </a:lnTo>
                        <a:close/>
                      </a:path>
                    </a:pathLst>
                  </a:custGeom>
                  <a:solidFill>
                    <a:srgbClr val="FFC000"/>
                  </a:solidFill>
                  <a:ln w="12700">
                    <a:solidFill>
                      <a:schemeClr val="tx1"/>
                    </a:solidFill>
                  </a:ln>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198353" numCol="1" spcCol="1270" anchor="ctr" anchorCtr="0">
                    <a:noAutofit/>
                  </a:bodyPr>
                  <a:lstStyle/>
                  <a:p>
                    <a:pPr algn="ctr" defTabSz="1244569">
                      <a:spcBef>
                        <a:spcPct val="0"/>
                      </a:spcBef>
                    </a:pPr>
                    <a:r>
                      <a:rPr lang="en-GB" sz="2000" b="1" dirty="0">
                        <a:solidFill>
                          <a:schemeClr val="bg1"/>
                        </a:solidFill>
                        <a:effectLst>
                          <a:outerShdw blurRad="38100" dist="38100" dir="2700000" algn="tl">
                            <a:srgbClr val="000000">
                              <a:alpha val="43137"/>
                            </a:srgbClr>
                          </a:outerShdw>
                        </a:effectLst>
                        <a:latin typeface="PT Sans" panose="020B0503020203020204" pitchFamily="34" charset="0"/>
                      </a:rPr>
                      <a:t>WASTE-DERIVED TECHNOSOLS</a:t>
                    </a:r>
                  </a:p>
                </p:txBody>
              </p:sp>
              <p:sp>
                <p:nvSpPr>
                  <p:cNvPr id="58" name="Freeform: Shape 57">
                    <a:extLst>
                      <a:ext uri="{FF2B5EF4-FFF2-40B4-BE49-F238E27FC236}">
                        <a16:creationId xmlns:a16="http://schemas.microsoft.com/office/drawing/2014/main" id="{961F10E8-9C13-1B9C-0D2A-6234674121CF}"/>
                      </a:ext>
                    </a:extLst>
                  </p:cNvPr>
                  <p:cNvSpPr/>
                  <p:nvPr/>
                </p:nvSpPr>
                <p:spPr>
                  <a:xfrm>
                    <a:off x="7195595" y="4756537"/>
                    <a:ext cx="3114399" cy="906007"/>
                  </a:xfrm>
                  <a:custGeom>
                    <a:avLst/>
                    <a:gdLst>
                      <a:gd name="connsiteX0" fmla="*/ 0 w 3114399"/>
                      <a:gd name="connsiteY0" fmla="*/ 0 h 906007"/>
                      <a:gd name="connsiteX1" fmla="*/ 3114399 w 3114399"/>
                      <a:gd name="connsiteY1" fmla="*/ 0 h 906007"/>
                      <a:gd name="connsiteX2" fmla="*/ 3114399 w 3114399"/>
                      <a:gd name="connsiteY2" fmla="*/ 906007 h 906007"/>
                      <a:gd name="connsiteX3" fmla="*/ 0 w 3114399"/>
                      <a:gd name="connsiteY3" fmla="*/ 906007 h 906007"/>
                      <a:gd name="connsiteX4" fmla="*/ 0 w 3114399"/>
                      <a:gd name="connsiteY4" fmla="*/ 0 h 906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399" h="906007">
                        <a:moveTo>
                          <a:pt x="0" y="0"/>
                        </a:moveTo>
                        <a:lnTo>
                          <a:pt x="3114399" y="0"/>
                        </a:lnTo>
                        <a:lnTo>
                          <a:pt x="3114399" y="906007"/>
                        </a:lnTo>
                        <a:lnTo>
                          <a:pt x="0" y="9060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560" tIns="35560" rIns="35560" bIns="35560" numCol="1" spcCol="1270" anchor="t" anchorCtr="0">
                    <a:noAutofit/>
                  </a:bodyPr>
                  <a:lstStyle/>
                  <a:p>
                    <a:pPr algn="ctr" defTabSz="1244569">
                      <a:lnSpc>
                        <a:spcPct val="90000"/>
                      </a:lnSpc>
                      <a:spcBef>
                        <a:spcPct val="0"/>
                      </a:spcBef>
                      <a:spcAft>
                        <a:spcPct val="35000"/>
                      </a:spcAft>
                    </a:pPr>
                    <a:r>
                      <a:rPr lang="es-ES" sz="2800" dirty="0"/>
                      <a:t> </a:t>
                    </a:r>
                    <a:endParaRPr lang="en-GB" sz="2800" dirty="0"/>
                  </a:p>
                </p:txBody>
              </p:sp>
            </p:grpSp>
            <p:pic>
              <p:nvPicPr>
                <p:cNvPr id="53" name="Graphic 52" descr="Question Mark with solid fill">
                  <a:extLst>
                    <a:ext uri="{FF2B5EF4-FFF2-40B4-BE49-F238E27FC236}">
                      <a16:creationId xmlns:a16="http://schemas.microsoft.com/office/drawing/2014/main" id="{BB542F33-6E04-E528-9CCD-69A5405617F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87454" y="2418658"/>
                  <a:ext cx="1547681" cy="1547683"/>
                </a:xfrm>
                <a:prstGeom prst="rect">
                  <a:avLst/>
                </a:prstGeom>
                <a:effectLst>
                  <a:outerShdw blurRad="38100" dist="457200" dir="19800000" algn="ctr" rotWithShape="0">
                    <a:schemeClr val="tx1">
                      <a:alpha val="39000"/>
                    </a:schemeClr>
                  </a:outerShdw>
                </a:effectLst>
              </p:spPr>
            </p:pic>
          </p:grpSp>
        </p:grpSp>
      </p:grpSp>
      <p:sp>
        <p:nvSpPr>
          <p:cNvPr id="92" name="Rectangle 91">
            <a:extLst>
              <a:ext uri="{FF2B5EF4-FFF2-40B4-BE49-F238E27FC236}">
                <a16:creationId xmlns:a16="http://schemas.microsoft.com/office/drawing/2014/main" id="{ABE348D5-64D3-EE63-695F-7AA46AE14ABB}"/>
              </a:ext>
            </a:extLst>
          </p:cNvPr>
          <p:cNvSpPr/>
          <p:nvPr/>
        </p:nvSpPr>
        <p:spPr>
          <a:xfrm>
            <a:off x="367093" y="4601908"/>
            <a:ext cx="5583210" cy="697017"/>
          </a:xfrm>
          <a:prstGeom prst="rect">
            <a:avLst/>
          </a:prstGeom>
          <a:solidFill>
            <a:schemeClr val="bg1">
              <a:lumMod val="85000"/>
            </a:schemeClr>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en-GB" sz="1600" b="1" dirty="0">
                <a:effectLst>
                  <a:outerShdw blurRad="38100" dist="38100" dir="2700000" algn="tl">
                    <a:srgbClr val="000000">
                      <a:alpha val="43137"/>
                    </a:srgbClr>
                  </a:outerShdw>
                </a:effectLst>
                <a:latin typeface="PT Sans" panose="020B0503020203020204" pitchFamily="34" charset="0"/>
              </a:rPr>
              <a:t>To </a:t>
            </a:r>
            <a:r>
              <a:rPr lang="en-GB" sz="1600" b="1" i="1" dirty="0">
                <a:solidFill>
                  <a:srgbClr val="FFFF00"/>
                </a:solidFill>
                <a:effectLst>
                  <a:outerShdw blurRad="38100" dist="38100" dir="2700000" algn="tl">
                    <a:srgbClr val="000000">
                      <a:alpha val="43137"/>
                    </a:srgbClr>
                  </a:outerShdw>
                </a:effectLst>
                <a:latin typeface="PT Sans" panose="020B0503020203020204" pitchFamily="34" charset="0"/>
              </a:rPr>
              <a:t>evaluate</a:t>
            </a:r>
            <a:r>
              <a:rPr lang="en-GB" sz="1600" b="1" dirty="0">
                <a:effectLst>
                  <a:outerShdw blurRad="38100" dist="38100" dir="2700000" algn="tl">
                    <a:srgbClr val="000000">
                      <a:alpha val="43137"/>
                    </a:srgbClr>
                  </a:outerShdw>
                </a:effectLst>
                <a:latin typeface="PT Sans" panose="020B0503020203020204" pitchFamily="34" charset="0"/>
              </a:rPr>
              <a:t>, at short term, the </a:t>
            </a:r>
            <a:r>
              <a:rPr lang="en-GB" sz="1600" b="1" dirty="0">
                <a:solidFill>
                  <a:srgbClr val="053E7D"/>
                </a:solidFill>
                <a:effectLst>
                  <a:outerShdw blurRad="38100" dist="38100" dir="2700000" algn="tl">
                    <a:srgbClr val="000000">
                      <a:alpha val="43137"/>
                    </a:srgbClr>
                  </a:outerShdw>
                </a:effectLst>
                <a:latin typeface="PT Sans" panose="020B0503020203020204" pitchFamily="34" charset="0"/>
              </a:rPr>
              <a:t>effectiveness of two designed Technosols </a:t>
            </a:r>
            <a:r>
              <a:rPr lang="en-GB" sz="1600" b="1" dirty="0">
                <a:effectLst>
                  <a:outerShdw blurRad="38100" dist="38100" dir="2700000" algn="tl">
                    <a:srgbClr val="000000">
                      <a:alpha val="43137"/>
                    </a:srgbClr>
                  </a:outerShdw>
                </a:effectLst>
                <a:latin typeface="PT Sans" panose="020B0503020203020204" pitchFamily="34" charset="0"/>
              </a:rPr>
              <a:t>to </a:t>
            </a:r>
            <a:r>
              <a:rPr lang="en-GB" sz="1600" b="1" dirty="0">
                <a:solidFill>
                  <a:schemeClr val="tx1"/>
                </a:solidFill>
                <a:effectLst>
                  <a:outerShdw blurRad="38100" dist="38100" dir="2700000" algn="tl">
                    <a:srgbClr val="000000">
                      <a:alpha val="43137"/>
                    </a:srgbClr>
                  </a:outerShdw>
                </a:effectLst>
                <a:latin typeface="PT Sans" panose="020B0503020203020204" pitchFamily="34" charset="0"/>
              </a:rPr>
              <a:t>rehabilitate these residually polluted soils</a:t>
            </a:r>
            <a:endParaRPr lang="en-GB" sz="1600" b="1" dirty="0">
              <a:effectLst>
                <a:outerShdw blurRad="38100" dist="38100" dir="2700000" algn="tl">
                  <a:srgbClr val="000000">
                    <a:alpha val="43137"/>
                  </a:srgbClr>
                </a:outerShdw>
              </a:effectLst>
              <a:latin typeface="PT Sans" panose="020B0503020203020204" pitchFamily="34" charset="0"/>
            </a:endParaRPr>
          </a:p>
        </p:txBody>
      </p:sp>
      <p:grpSp>
        <p:nvGrpSpPr>
          <p:cNvPr id="105" name="Group 104">
            <a:extLst>
              <a:ext uri="{FF2B5EF4-FFF2-40B4-BE49-F238E27FC236}">
                <a16:creationId xmlns:a16="http://schemas.microsoft.com/office/drawing/2014/main" id="{CA4FFE5F-E267-B6F5-6EBD-413DB13F11C1}"/>
              </a:ext>
            </a:extLst>
          </p:cNvPr>
          <p:cNvGrpSpPr/>
          <p:nvPr/>
        </p:nvGrpSpPr>
        <p:grpSpPr>
          <a:xfrm>
            <a:off x="506849" y="5534350"/>
            <a:ext cx="4253413" cy="408892"/>
            <a:chOff x="506849" y="5534350"/>
            <a:chExt cx="4253413" cy="408892"/>
          </a:xfrm>
        </p:grpSpPr>
        <p:pic>
          <p:nvPicPr>
            <p:cNvPr id="93" name="Graphic 92" descr="Arrow: Straight with solid fill">
              <a:extLst>
                <a:ext uri="{FF2B5EF4-FFF2-40B4-BE49-F238E27FC236}">
                  <a16:creationId xmlns:a16="http://schemas.microsoft.com/office/drawing/2014/main" id="{45BCD345-77D5-42E0-B685-79FB9EAF14E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flipH="1">
              <a:off x="506849" y="5534350"/>
              <a:ext cx="463165" cy="408892"/>
            </a:xfrm>
            <a:prstGeom prst="rect">
              <a:avLst/>
            </a:prstGeom>
            <a:effectLst>
              <a:outerShdw blurRad="50800" dist="38100" dir="2700000" algn="tl" rotWithShape="0">
                <a:prstClr val="black">
                  <a:alpha val="40000"/>
                </a:prstClr>
              </a:outerShdw>
            </a:effectLst>
          </p:spPr>
        </p:pic>
        <p:sp>
          <p:nvSpPr>
            <p:cNvPr id="94" name="TextBox 93">
              <a:extLst>
                <a:ext uri="{FF2B5EF4-FFF2-40B4-BE49-F238E27FC236}">
                  <a16:creationId xmlns:a16="http://schemas.microsoft.com/office/drawing/2014/main" id="{680AF0C6-5B36-B738-03B8-373BF694D41E}"/>
                </a:ext>
              </a:extLst>
            </p:cNvPr>
            <p:cNvSpPr txBox="1"/>
            <p:nvPr/>
          </p:nvSpPr>
          <p:spPr>
            <a:xfrm>
              <a:off x="1129173" y="5569734"/>
              <a:ext cx="3631089" cy="338554"/>
            </a:xfrm>
            <a:prstGeom prst="rect">
              <a:avLst/>
            </a:prstGeom>
            <a:solidFill>
              <a:schemeClr val="accent1">
                <a:lumMod val="60000"/>
                <a:lumOff val="40000"/>
              </a:schemeClr>
            </a:solid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Measurements of </a:t>
              </a:r>
              <a:r>
                <a:rPr lang="en-GB" sz="1600" b="1" i="1" dirty="0">
                  <a:solidFill>
                    <a:srgbClr val="FFC000"/>
                  </a:solidFill>
                  <a:effectLst>
                    <a:outerShdw blurRad="38100" dist="38100" dir="2700000" algn="tl">
                      <a:srgbClr val="000000">
                        <a:alpha val="43137"/>
                      </a:srgbClr>
                    </a:outerShdw>
                  </a:effectLst>
                  <a:latin typeface="PT Sans" panose="020B0503020203020204" pitchFamily="34" charset="0"/>
                </a:rPr>
                <a:t>soil enzymatic activity</a:t>
              </a:r>
            </a:p>
          </p:txBody>
        </p:sp>
      </p:grpSp>
      <p:grpSp>
        <p:nvGrpSpPr>
          <p:cNvPr id="106" name="Group 105">
            <a:extLst>
              <a:ext uri="{FF2B5EF4-FFF2-40B4-BE49-F238E27FC236}">
                <a16:creationId xmlns:a16="http://schemas.microsoft.com/office/drawing/2014/main" id="{AEADB0BA-766C-45B1-7DAD-97E22A947C08}"/>
              </a:ext>
            </a:extLst>
          </p:cNvPr>
          <p:cNvGrpSpPr/>
          <p:nvPr/>
        </p:nvGrpSpPr>
        <p:grpSpPr>
          <a:xfrm>
            <a:off x="517932" y="6120266"/>
            <a:ext cx="3442120" cy="408892"/>
            <a:chOff x="517932" y="6120266"/>
            <a:chExt cx="3442120" cy="408892"/>
          </a:xfrm>
        </p:grpSpPr>
        <p:pic>
          <p:nvPicPr>
            <p:cNvPr id="97" name="Graphic 96" descr="Arrow: Straight with solid fill">
              <a:extLst>
                <a:ext uri="{FF2B5EF4-FFF2-40B4-BE49-F238E27FC236}">
                  <a16:creationId xmlns:a16="http://schemas.microsoft.com/office/drawing/2014/main" id="{189FB5E0-1C4B-B226-EBEB-2E57FF45220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flipH="1">
              <a:off x="517932" y="6120266"/>
              <a:ext cx="463165" cy="408892"/>
            </a:xfrm>
            <a:prstGeom prst="rect">
              <a:avLst/>
            </a:prstGeom>
            <a:effectLst>
              <a:outerShdw blurRad="50800" dist="38100" dir="2700000" algn="tl" rotWithShape="0">
                <a:prstClr val="black">
                  <a:alpha val="40000"/>
                </a:prstClr>
              </a:outerShdw>
            </a:effectLst>
          </p:spPr>
        </p:pic>
        <p:sp>
          <p:nvSpPr>
            <p:cNvPr id="98" name="TextBox 97">
              <a:extLst>
                <a:ext uri="{FF2B5EF4-FFF2-40B4-BE49-F238E27FC236}">
                  <a16:creationId xmlns:a16="http://schemas.microsoft.com/office/drawing/2014/main" id="{B0FBF497-E1A7-AA54-8C8C-BC005A600850}"/>
                </a:ext>
              </a:extLst>
            </p:cNvPr>
            <p:cNvSpPr txBox="1"/>
            <p:nvPr/>
          </p:nvSpPr>
          <p:spPr>
            <a:xfrm>
              <a:off x="1131029" y="6155435"/>
              <a:ext cx="2829023" cy="338554"/>
            </a:xfrm>
            <a:prstGeom prst="rect">
              <a:avLst/>
            </a:prstGeom>
            <a:solidFill>
              <a:schemeClr val="accent1">
                <a:lumMod val="60000"/>
                <a:lumOff val="40000"/>
              </a:schemeClr>
            </a:solidFill>
            <a:ln w="12700">
              <a:solidFill>
                <a:schemeClr val="tx1"/>
              </a:solidFill>
            </a:ln>
            <a:effectLst>
              <a:outerShdw blurRad="50800" dist="38100" dir="2700000" algn="tl" rotWithShape="0">
                <a:prstClr val="black">
                  <a:alpha val="40000"/>
                </a:prstClr>
              </a:outerShdw>
            </a:effectLst>
          </p:spPr>
          <p:txBody>
            <a:bodyPr wrap="square" numCol="1" rtlCol="0">
              <a:spAutoFit/>
            </a:bodyPr>
            <a:lstStyle/>
            <a:p>
              <a:pPr algn="just">
                <a:buClr>
                  <a:schemeClr val="accent1"/>
                </a:buClr>
              </a:pPr>
              <a:r>
                <a:rPr lang="en-GB" sz="1600" b="1" dirty="0">
                  <a:solidFill>
                    <a:schemeClr val="bg1"/>
                  </a:solidFill>
                  <a:effectLst>
                    <a:outerShdw blurRad="38100" dist="38100" dir="2700000" algn="tl">
                      <a:srgbClr val="000000">
                        <a:alpha val="43137"/>
                      </a:srgbClr>
                    </a:outerShdw>
                  </a:effectLst>
                  <a:latin typeface="PT Sans" panose="020B0503020203020204" pitchFamily="34" charset="0"/>
                </a:rPr>
                <a:t>Recovery of </a:t>
              </a:r>
              <a:r>
                <a:rPr lang="en-GB" sz="1600" b="1" i="1" dirty="0">
                  <a:solidFill>
                    <a:srgbClr val="FFC000"/>
                  </a:solidFill>
                  <a:effectLst>
                    <a:outerShdw blurRad="38100" dist="38100" dir="2700000" algn="tl">
                      <a:srgbClr val="000000">
                        <a:alpha val="43137"/>
                      </a:srgbClr>
                    </a:outerShdw>
                  </a:effectLst>
                  <a:latin typeface="PT Sans" panose="020B0503020203020204" pitchFamily="34" charset="0"/>
                </a:rPr>
                <a:t>natural vegetation</a:t>
              </a:r>
            </a:p>
          </p:txBody>
        </p:sp>
      </p:grpSp>
    </p:spTree>
    <p:extLst>
      <p:ext uri="{BB962C8B-B14F-4D97-AF65-F5344CB8AC3E}">
        <p14:creationId xmlns:p14="http://schemas.microsoft.com/office/powerpoint/2010/main" val="8232458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wipe(left)">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left)">
                                      <p:cBhvr>
                                        <p:cTn id="1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411625679"/>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Table 92">
            <a:extLst>
              <a:ext uri="{FF2B5EF4-FFF2-40B4-BE49-F238E27FC236}">
                <a16:creationId xmlns:a16="http://schemas.microsoft.com/office/drawing/2014/main" id="{41332916-6ADA-4465-FD76-30070C0630C6}"/>
              </a:ext>
            </a:extLst>
          </p:cNvPr>
          <p:cNvGraphicFramePr>
            <a:graphicFrameLocks noGrp="1"/>
          </p:cNvGraphicFramePr>
          <p:nvPr>
            <p:extLst>
              <p:ext uri="{D42A27DB-BD31-4B8C-83A1-F6EECF244321}">
                <p14:modId xmlns:p14="http://schemas.microsoft.com/office/powerpoint/2010/main" val="873678643"/>
              </p:ext>
            </p:extLst>
          </p:nvPr>
        </p:nvGraphicFramePr>
        <p:xfrm>
          <a:off x="351749" y="1461085"/>
          <a:ext cx="11487150" cy="1127760"/>
        </p:xfrm>
        <a:graphic>
          <a:graphicData uri="http://schemas.openxmlformats.org/drawingml/2006/table">
            <a:tbl>
              <a:tblPr firstRow="1" bandRow="1">
                <a:tableStyleId>{5940675A-B579-460E-94D1-54222C63F5DA}</a:tableStyleId>
              </a:tblPr>
              <a:tblGrid>
                <a:gridCol w="1914525">
                  <a:extLst>
                    <a:ext uri="{9D8B030D-6E8A-4147-A177-3AD203B41FA5}">
                      <a16:colId xmlns:a16="http://schemas.microsoft.com/office/drawing/2014/main" val="2581625753"/>
                    </a:ext>
                  </a:extLst>
                </a:gridCol>
                <a:gridCol w="1914525">
                  <a:extLst>
                    <a:ext uri="{9D8B030D-6E8A-4147-A177-3AD203B41FA5}">
                      <a16:colId xmlns:a16="http://schemas.microsoft.com/office/drawing/2014/main" val="3696043458"/>
                    </a:ext>
                  </a:extLst>
                </a:gridCol>
                <a:gridCol w="1914525">
                  <a:extLst>
                    <a:ext uri="{9D8B030D-6E8A-4147-A177-3AD203B41FA5}">
                      <a16:colId xmlns:a16="http://schemas.microsoft.com/office/drawing/2014/main" val="3199788419"/>
                    </a:ext>
                  </a:extLst>
                </a:gridCol>
                <a:gridCol w="1914525">
                  <a:extLst>
                    <a:ext uri="{9D8B030D-6E8A-4147-A177-3AD203B41FA5}">
                      <a16:colId xmlns:a16="http://schemas.microsoft.com/office/drawing/2014/main" val="3600854372"/>
                    </a:ext>
                  </a:extLst>
                </a:gridCol>
                <a:gridCol w="1914525">
                  <a:extLst>
                    <a:ext uri="{9D8B030D-6E8A-4147-A177-3AD203B41FA5}">
                      <a16:colId xmlns:a16="http://schemas.microsoft.com/office/drawing/2014/main" val="2986704409"/>
                    </a:ext>
                  </a:extLst>
                </a:gridCol>
                <a:gridCol w="1914525">
                  <a:extLst>
                    <a:ext uri="{9D8B030D-6E8A-4147-A177-3AD203B41FA5}">
                      <a16:colId xmlns:a16="http://schemas.microsoft.com/office/drawing/2014/main" val="3971578074"/>
                    </a:ext>
                  </a:extLst>
                </a:gridCol>
              </a:tblGrid>
              <a:tr h="375920">
                <a:tc>
                  <a:txBody>
                    <a:bodyPr/>
                    <a:lstStyle/>
                    <a:p>
                      <a:pPr algn="ctr"/>
                      <a:r>
                        <a:rPr lang="en-GB" sz="1400" b="1" dirty="0">
                          <a:solidFill>
                            <a:schemeClr val="tx1"/>
                          </a:solidFill>
                          <a:effectLst/>
                          <a:latin typeface="PT Sans" panose="020B0503020203020204" pitchFamily="34" charset="0"/>
                        </a:rPr>
                        <a:t>Technosol</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1" dirty="0">
                          <a:solidFill>
                            <a:schemeClr val="tx1"/>
                          </a:solidFill>
                          <a:effectLst/>
                          <a:latin typeface="PT Sans" panose="020B0503020203020204" pitchFamily="34" charset="0"/>
                        </a:rPr>
                        <a:t>PS </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1" dirty="0">
                          <a:solidFill>
                            <a:schemeClr val="tx1"/>
                          </a:solidFill>
                          <a:effectLst/>
                          <a:latin typeface="PT Sans" panose="020B0503020203020204" pitchFamily="34" charset="0"/>
                        </a:rPr>
                        <a:t>IO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1" dirty="0">
                          <a:solidFill>
                            <a:schemeClr val="tx1"/>
                          </a:solidFill>
                          <a:effectLst/>
                          <a:latin typeface="PT Sans" panose="020B0503020203020204" pitchFamily="34" charset="0"/>
                        </a:rPr>
                        <a:t>MS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1" dirty="0">
                          <a:solidFill>
                            <a:schemeClr val="tx1"/>
                          </a:solidFill>
                          <a:effectLst/>
                          <a:latin typeface="PT Sans" panose="020B0503020203020204" pitchFamily="34" charset="0"/>
                        </a:rPr>
                        <a:t>OL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1" dirty="0">
                          <a:solidFill>
                            <a:schemeClr val="tx1"/>
                          </a:solidFill>
                          <a:effectLst/>
                          <a:latin typeface="PT Sans" panose="020B0503020203020204" pitchFamily="34" charset="0"/>
                        </a:rPr>
                        <a:t>VC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9655745"/>
                  </a:ext>
                </a:extLst>
              </a:tr>
              <a:tr h="375920">
                <a:tc>
                  <a:txBody>
                    <a:bodyPr/>
                    <a:lstStyle/>
                    <a:p>
                      <a:pPr algn="ctr"/>
                      <a:r>
                        <a:rPr lang="en-GB" sz="1400" b="1" dirty="0">
                          <a:solidFill>
                            <a:schemeClr val="tx1"/>
                          </a:solidFill>
                          <a:effectLst/>
                          <a:latin typeface="PT Sans" panose="020B0503020203020204" pitchFamily="34" charset="0"/>
                        </a:rPr>
                        <a:t>T4</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60 </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18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4707870"/>
                  </a:ext>
                </a:extLst>
              </a:tr>
              <a:tr h="375920">
                <a:tc>
                  <a:txBody>
                    <a:bodyPr/>
                    <a:lstStyle/>
                    <a:p>
                      <a:pPr algn="ctr"/>
                      <a:r>
                        <a:rPr lang="en-GB" sz="1400" b="1" dirty="0">
                          <a:solidFill>
                            <a:schemeClr val="tx1"/>
                          </a:solidFill>
                          <a:effectLst/>
                          <a:latin typeface="PT Sans" panose="020B0503020203020204" pitchFamily="34" charset="0"/>
                        </a:rPr>
                        <a:t>T6</a:t>
                      </a: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60</a:t>
                      </a: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b="0" dirty="0">
                          <a:solidFill>
                            <a:schemeClr val="tx1"/>
                          </a:solidFill>
                          <a:effectLst/>
                          <a:latin typeface="PT Sans" panose="020B0503020203020204" pitchFamily="34" charset="0"/>
                        </a:rPr>
                        <a:t>18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4186792"/>
                  </a:ext>
                </a:extLst>
              </a:tr>
            </a:tbl>
          </a:graphicData>
        </a:graphic>
      </p:graphicFrame>
      <p:sp>
        <p:nvSpPr>
          <p:cNvPr id="12" name="1 Título">
            <a:extLst>
              <a:ext uri="{FF2B5EF4-FFF2-40B4-BE49-F238E27FC236}">
                <a16:creationId xmlns:a16="http://schemas.microsoft.com/office/drawing/2014/main" id="{E4DECD1A-E13C-9F40-B6A7-57F2B00817C7}"/>
              </a:ext>
            </a:extLst>
          </p:cNvPr>
          <p:cNvSpPr txBox="1">
            <a:spLocks/>
          </p:cNvSpPr>
          <p:nvPr/>
        </p:nvSpPr>
        <p:spPr>
          <a:xfrm>
            <a:off x="333374" y="993448"/>
            <a:ext cx="5843906" cy="309600"/>
          </a:xfrm>
          <a:prstGeom prst="rect">
            <a:avLst/>
          </a:prstGeom>
          <a:solidFill>
            <a:srgbClr val="007BEA"/>
          </a:solidFill>
          <a:ln w="12700">
            <a:solidFill>
              <a:schemeClr val="tx1"/>
            </a:solidFill>
          </a:ln>
          <a:effectLst>
            <a:outerShdw blurRad="50800" dist="38100" dir="2700000" algn="tl" rotWithShape="0">
              <a:prstClr val="black">
                <a:alpha val="40000"/>
              </a:prstClr>
            </a:outerShdw>
          </a:effectLst>
        </p:spPr>
        <p:txBody>
          <a:bodyPr vert="horz" lIns="108000" tIns="108000" rIns="108000" bIns="108000" rtlCol="0" anchor="ctr">
            <a:noAutofit/>
          </a:bodyPr>
          <a:lstStyle>
            <a:lvl1pPr algn="ctr" defTabSz="3027487" rtl="0" eaLnBrk="1" latinLnBrk="0" hangingPunct="1">
              <a:lnSpc>
                <a:spcPct val="90000"/>
              </a:lnSpc>
              <a:spcBef>
                <a:spcPct val="0"/>
              </a:spcBef>
              <a:buNone/>
              <a:defRPr sz="19865" kern="1200">
                <a:solidFill>
                  <a:schemeClr val="tx1"/>
                </a:solidFill>
                <a:latin typeface="+mj-lt"/>
                <a:ea typeface="+mj-ea"/>
                <a:cs typeface="+mj-cs"/>
              </a:defRPr>
            </a:lvl1pPr>
          </a:lstStyle>
          <a:p>
            <a:pPr algn="just">
              <a:lnSpc>
                <a:spcPct val="100000"/>
              </a:lnSpc>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Composition (%): </a:t>
            </a:r>
            <a:r>
              <a:rPr lang="en-GB" sz="1400" b="1" i="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Ex-situ</a:t>
            </a: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 polluted soil + Mining/Urban/Agricultural wastes</a:t>
            </a:r>
          </a:p>
        </p:txBody>
      </p:sp>
      <p:sp>
        <p:nvSpPr>
          <p:cNvPr id="14" name="TextBox 13">
            <a:extLst>
              <a:ext uri="{FF2B5EF4-FFF2-40B4-BE49-F238E27FC236}">
                <a16:creationId xmlns:a16="http://schemas.microsoft.com/office/drawing/2014/main" id="{0E3D89B2-0552-6FAC-46B0-8B3F3B5F5A0A}"/>
              </a:ext>
            </a:extLst>
          </p:cNvPr>
          <p:cNvSpPr txBox="1"/>
          <p:nvPr/>
        </p:nvSpPr>
        <p:spPr>
          <a:xfrm>
            <a:off x="333374" y="565403"/>
            <a:ext cx="2619376"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TWO TECHNOSOLS (T4 and T6)</a:t>
            </a:r>
            <a:endParaRPr lang="en-GB" sz="1400" b="1" dirty="0">
              <a:effectLst>
                <a:outerShdw blurRad="38100" dist="38100" dir="2700000" algn="tl">
                  <a:srgbClr val="000000">
                    <a:alpha val="43137"/>
                  </a:srgbClr>
                </a:outerShdw>
              </a:effectLst>
              <a:latin typeface="PT Sans" panose="020B0503020203020204" pitchFamily="34" charset="0"/>
            </a:endParaRPr>
          </a:p>
        </p:txBody>
      </p:sp>
      <p:sp>
        <p:nvSpPr>
          <p:cNvPr id="99" name="Right Brace 98">
            <a:extLst>
              <a:ext uri="{FF2B5EF4-FFF2-40B4-BE49-F238E27FC236}">
                <a16:creationId xmlns:a16="http://schemas.microsoft.com/office/drawing/2014/main" id="{E1FFF1D1-F7B3-8B5B-20B8-E33DA31F96E1}"/>
              </a:ext>
            </a:extLst>
          </p:cNvPr>
          <p:cNvSpPr/>
          <p:nvPr/>
        </p:nvSpPr>
        <p:spPr>
          <a:xfrm rot="5400000">
            <a:off x="5815339" y="487866"/>
            <a:ext cx="523221" cy="11487151"/>
          </a:xfrm>
          <a:prstGeom prst="rightBrace">
            <a:avLst/>
          </a:prstGeom>
          <a:ln w="38100">
            <a:solidFill>
              <a:srgbClr val="FAAD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nvGrpSpPr>
          <p:cNvPr id="2" name="Group 1">
            <a:extLst>
              <a:ext uri="{FF2B5EF4-FFF2-40B4-BE49-F238E27FC236}">
                <a16:creationId xmlns:a16="http://schemas.microsoft.com/office/drawing/2014/main" id="{81E9F245-8DE1-3DA8-818B-4FB9B3E4E1F0}"/>
              </a:ext>
            </a:extLst>
          </p:cNvPr>
          <p:cNvGrpSpPr/>
          <p:nvPr/>
        </p:nvGrpSpPr>
        <p:grpSpPr>
          <a:xfrm>
            <a:off x="351749" y="1413792"/>
            <a:ext cx="3109780" cy="4388855"/>
            <a:chOff x="351749" y="1413792"/>
            <a:chExt cx="3109780" cy="4388855"/>
          </a:xfrm>
        </p:grpSpPr>
        <p:pic>
          <p:nvPicPr>
            <p:cNvPr id="8" name="Picture 7" descr="A picture containing outdoor, ground, sky, yellow&#10;&#10;Description automatically generated">
              <a:extLst>
                <a:ext uri="{FF2B5EF4-FFF2-40B4-BE49-F238E27FC236}">
                  <a16:creationId xmlns:a16="http://schemas.microsoft.com/office/drawing/2014/main" id="{D9EEE8A2-F680-9967-AD85-13D2CFF40080}"/>
                </a:ext>
              </a:extLst>
            </p:cNvPr>
            <p:cNvPicPr>
              <a:picLocks noChangeAspect="1"/>
            </p:cNvPicPr>
            <p:nvPr/>
          </p:nvPicPr>
          <p:blipFill rotWithShape="1">
            <a:blip r:embed="rId8">
              <a:extLst>
                <a:ext uri="{28A0092B-C50C-407E-A947-70E740481C1C}">
                  <a14:useLocalDpi xmlns:a14="http://schemas.microsoft.com/office/drawing/2010/main" val="0"/>
                </a:ext>
              </a:extLst>
            </a:blip>
            <a:srcRect l="15796"/>
            <a:stretch/>
          </p:blipFill>
          <p:spPr>
            <a:xfrm>
              <a:off x="351749" y="3306078"/>
              <a:ext cx="2030996" cy="1809000"/>
            </a:xfrm>
            <a:prstGeom prst="rect">
              <a:avLst/>
            </a:prstGeom>
            <a:effectLst>
              <a:outerShdw blurRad="50800" dist="38100" dir="2700000" algn="tl" rotWithShape="0">
                <a:prstClr val="black">
                  <a:alpha val="40000"/>
                </a:prstClr>
              </a:outerShdw>
            </a:effectLst>
          </p:spPr>
        </p:pic>
        <p:sp>
          <p:nvSpPr>
            <p:cNvPr id="26" name="TextBox 25">
              <a:extLst>
                <a:ext uri="{FF2B5EF4-FFF2-40B4-BE49-F238E27FC236}">
                  <a16:creationId xmlns:a16="http://schemas.microsoft.com/office/drawing/2014/main" id="{F3D0C47B-94BD-5C48-CE10-262D649D2CC5}"/>
                </a:ext>
              </a:extLst>
            </p:cNvPr>
            <p:cNvSpPr txBox="1"/>
            <p:nvPr/>
          </p:nvSpPr>
          <p:spPr>
            <a:xfrm>
              <a:off x="351749" y="5279427"/>
              <a:ext cx="2030996" cy="523220"/>
            </a:xfrm>
            <a:prstGeom prst="rect">
              <a:avLst/>
            </a:prstGeom>
            <a:solidFill>
              <a:schemeClr val="accent1">
                <a:lumMod val="60000"/>
                <a:lumOff val="4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PS: </a:t>
              </a:r>
              <a:r>
                <a:rPr lang="en-GB" sz="1400" b="1" i="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Ex-situ</a:t>
              </a: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 polluted soil by metal(oid)s</a:t>
              </a:r>
              <a:endParaRPr lang="en-GB" sz="1400" b="1" dirty="0">
                <a:solidFill>
                  <a:schemeClr val="bg1"/>
                </a:solidFill>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A8DE378-82F0-2026-E020-7EB03AF3A306}"/>
                </a:ext>
              </a:extLst>
            </p:cNvPr>
            <p:cNvGrpSpPr/>
            <p:nvPr/>
          </p:nvGrpSpPr>
          <p:grpSpPr>
            <a:xfrm>
              <a:off x="351749" y="1413792"/>
              <a:ext cx="3109780" cy="1909004"/>
              <a:chOff x="366845" y="1423316"/>
              <a:chExt cx="3109780" cy="1909004"/>
            </a:xfrm>
          </p:grpSpPr>
          <p:sp>
            <p:nvSpPr>
              <p:cNvPr id="31" name="Oval 30">
                <a:extLst>
                  <a:ext uri="{FF2B5EF4-FFF2-40B4-BE49-F238E27FC236}">
                    <a16:creationId xmlns:a16="http://schemas.microsoft.com/office/drawing/2014/main" id="{3819F22C-F808-841F-01B3-08DD2FDE5E9F}"/>
                  </a:ext>
                </a:extLst>
              </p:cNvPr>
              <p:cNvSpPr/>
              <p:nvPr/>
            </p:nvSpPr>
            <p:spPr>
              <a:xfrm>
                <a:off x="2952750" y="1423316"/>
                <a:ext cx="523875" cy="1127760"/>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65" name="Straight Connector 64">
                <a:extLst>
                  <a:ext uri="{FF2B5EF4-FFF2-40B4-BE49-F238E27FC236}">
                    <a16:creationId xmlns:a16="http://schemas.microsoft.com/office/drawing/2014/main" id="{2BCA3D85-6977-A005-3E0C-BFEBB56B82AC}"/>
                  </a:ext>
                </a:extLst>
              </p:cNvPr>
              <p:cNvCxnSpPr>
                <a:cxnSpLocks/>
                <a:endCxn id="31" idx="4"/>
              </p:cNvCxnSpPr>
              <p:nvPr/>
            </p:nvCxnSpPr>
            <p:spPr>
              <a:xfrm flipV="1">
                <a:off x="2392087" y="2551076"/>
                <a:ext cx="822601" cy="745432"/>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1322F3D-B7AE-4EA4-721F-397A8D3F6F09}"/>
                  </a:ext>
                </a:extLst>
              </p:cNvPr>
              <p:cNvCxnSpPr>
                <a:cxnSpLocks/>
                <a:endCxn id="31" idx="3"/>
              </p:cNvCxnSpPr>
              <p:nvPr/>
            </p:nvCxnSpPr>
            <p:spPr>
              <a:xfrm flipV="1">
                <a:off x="366845" y="2385919"/>
                <a:ext cx="2662625" cy="946401"/>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00" name="TextBox 99">
              <a:extLst>
                <a:ext uri="{FF2B5EF4-FFF2-40B4-BE49-F238E27FC236}">
                  <a16:creationId xmlns:a16="http://schemas.microsoft.com/office/drawing/2014/main" id="{151D5AF4-9697-B9CD-2DDB-94F7EAB2295C}"/>
                </a:ext>
              </a:extLst>
            </p:cNvPr>
            <p:cNvSpPr txBox="1"/>
            <p:nvPr/>
          </p:nvSpPr>
          <p:spPr>
            <a:xfrm>
              <a:off x="351749" y="4863461"/>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grpSp>
        <p:nvGrpSpPr>
          <p:cNvPr id="4" name="Group 3">
            <a:extLst>
              <a:ext uri="{FF2B5EF4-FFF2-40B4-BE49-F238E27FC236}">
                <a16:creationId xmlns:a16="http://schemas.microsoft.com/office/drawing/2014/main" id="{4DC9570D-9B15-6AC7-6CD0-38233E4EDBD8}"/>
              </a:ext>
            </a:extLst>
          </p:cNvPr>
          <p:cNvGrpSpPr/>
          <p:nvPr/>
        </p:nvGrpSpPr>
        <p:grpSpPr>
          <a:xfrm>
            <a:off x="2714097" y="1413700"/>
            <a:ext cx="2695315" cy="4392400"/>
            <a:chOff x="2714097" y="1413700"/>
            <a:chExt cx="2695315" cy="4392400"/>
          </a:xfrm>
        </p:grpSpPr>
        <p:pic>
          <p:nvPicPr>
            <p:cNvPr id="16" name="Picture 15" descr="A picture containing outdoor, sky, mountain, nature&#10;&#10;Description automatically generated">
              <a:extLst>
                <a:ext uri="{FF2B5EF4-FFF2-40B4-BE49-F238E27FC236}">
                  <a16:creationId xmlns:a16="http://schemas.microsoft.com/office/drawing/2014/main" id="{7B81F3A7-723E-292F-6225-90AC077C9DCB}"/>
                </a:ext>
              </a:extLst>
            </p:cNvPr>
            <p:cNvPicPr>
              <a:picLocks noChangeAspect="1"/>
            </p:cNvPicPr>
            <p:nvPr/>
          </p:nvPicPr>
          <p:blipFill rotWithShape="1">
            <a:blip r:embed="rId9">
              <a:extLst>
                <a:ext uri="{28A0092B-C50C-407E-A947-70E740481C1C}">
                  <a14:useLocalDpi xmlns:a14="http://schemas.microsoft.com/office/drawing/2010/main" val="0"/>
                </a:ext>
              </a:extLst>
            </a:blip>
            <a:srcRect l="7972" r="7826"/>
            <a:stretch/>
          </p:blipFill>
          <p:spPr>
            <a:xfrm>
              <a:off x="2715450" y="3306033"/>
              <a:ext cx="2030996" cy="1809045"/>
            </a:xfrm>
            <a:prstGeom prst="rect">
              <a:avLst/>
            </a:prstGeom>
            <a:effectLst>
              <a:outerShdw blurRad="50800" dist="38100" dir="2700000" algn="tl" rotWithShape="0">
                <a:prstClr val="black">
                  <a:alpha val="40000"/>
                </a:prstClr>
              </a:outerShdw>
            </a:effectLst>
          </p:spPr>
        </p:pic>
        <p:sp>
          <p:nvSpPr>
            <p:cNvPr id="27" name="TextBox 26">
              <a:extLst>
                <a:ext uri="{FF2B5EF4-FFF2-40B4-BE49-F238E27FC236}">
                  <a16:creationId xmlns:a16="http://schemas.microsoft.com/office/drawing/2014/main" id="{129E368B-12D2-A467-EABE-66F0D3FCBC54}"/>
                </a:ext>
              </a:extLst>
            </p:cNvPr>
            <p:cNvSpPr txBox="1"/>
            <p:nvPr/>
          </p:nvSpPr>
          <p:spPr>
            <a:xfrm>
              <a:off x="2715450" y="5282880"/>
              <a:ext cx="2030996" cy="523220"/>
            </a:xfrm>
            <a:prstGeom prst="rect">
              <a:avLst/>
            </a:prstGeom>
            <a:solidFill>
              <a:schemeClr val="accent1">
                <a:lumMod val="60000"/>
                <a:lumOff val="4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IO: Sludge rich in iron oxyhydroxides</a:t>
              </a:r>
              <a:endParaRPr lang="en-GB" sz="1400" b="1" dirty="0">
                <a:solidFill>
                  <a:schemeClr val="bg1"/>
                </a:solidFill>
                <a:effectLst>
                  <a:outerShdw blurRad="38100" dist="38100" dir="2700000" algn="tl">
                    <a:srgbClr val="000000">
                      <a:alpha val="43137"/>
                    </a:srgbClr>
                  </a:outerShdw>
                </a:effectLst>
              </a:endParaRPr>
            </a:p>
          </p:txBody>
        </p:sp>
        <p:grpSp>
          <p:nvGrpSpPr>
            <p:cNvPr id="82" name="Group 81">
              <a:extLst>
                <a:ext uri="{FF2B5EF4-FFF2-40B4-BE49-F238E27FC236}">
                  <a16:creationId xmlns:a16="http://schemas.microsoft.com/office/drawing/2014/main" id="{9D9D6E52-30CB-7312-3EF1-6EA7EDBA2307}"/>
                </a:ext>
              </a:extLst>
            </p:cNvPr>
            <p:cNvGrpSpPr/>
            <p:nvPr/>
          </p:nvGrpSpPr>
          <p:grpSpPr>
            <a:xfrm>
              <a:off x="2716800" y="1413700"/>
              <a:ext cx="2692612" cy="1909096"/>
              <a:chOff x="2716800" y="1413700"/>
              <a:chExt cx="2692612" cy="1909096"/>
            </a:xfrm>
          </p:grpSpPr>
          <p:sp>
            <p:nvSpPr>
              <p:cNvPr id="71" name="Oval 70">
                <a:extLst>
                  <a:ext uri="{FF2B5EF4-FFF2-40B4-BE49-F238E27FC236}">
                    <a16:creationId xmlns:a16="http://schemas.microsoft.com/office/drawing/2014/main" id="{BA6D3915-1DA0-DE8B-CC0B-3F8305BC4717}"/>
                  </a:ext>
                </a:extLst>
              </p:cNvPr>
              <p:cNvSpPr/>
              <p:nvPr/>
            </p:nvSpPr>
            <p:spPr>
              <a:xfrm>
                <a:off x="4885537" y="1413700"/>
                <a:ext cx="523875" cy="1127760"/>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72" name="Straight Connector 71">
                <a:extLst>
                  <a:ext uri="{FF2B5EF4-FFF2-40B4-BE49-F238E27FC236}">
                    <a16:creationId xmlns:a16="http://schemas.microsoft.com/office/drawing/2014/main" id="{4575828E-AEC7-07EB-C2BF-F29195A1659B}"/>
                  </a:ext>
                </a:extLst>
              </p:cNvPr>
              <p:cNvCxnSpPr>
                <a:cxnSpLocks/>
                <a:endCxn id="71" idx="4"/>
              </p:cNvCxnSpPr>
              <p:nvPr/>
            </p:nvCxnSpPr>
            <p:spPr>
              <a:xfrm flipV="1">
                <a:off x="4746446" y="2541460"/>
                <a:ext cx="401029" cy="781336"/>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2F3D323A-2C76-2DC5-9348-1277178CB21D}"/>
                  </a:ext>
                </a:extLst>
              </p:cNvPr>
              <p:cNvCxnSpPr>
                <a:cxnSpLocks/>
                <a:endCxn id="71" idx="3"/>
              </p:cNvCxnSpPr>
              <p:nvPr/>
            </p:nvCxnSpPr>
            <p:spPr>
              <a:xfrm flipV="1">
                <a:off x="2716800" y="2376303"/>
                <a:ext cx="2245457" cy="92972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01" name="TextBox 100">
              <a:extLst>
                <a:ext uri="{FF2B5EF4-FFF2-40B4-BE49-F238E27FC236}">
                  <a16:creationId xmlns:a16="http://schemas.microsoft.com/office/drawing/2014/main" id="{73B11636-F021-A843-A883-EEE363147166}"/>
                </a:ext>
              </a:extLst>
            </p:cNvPr>
            <p:cNvSpPr txBox="1"/>
            <p:nvPr/>
          </p:nvSpPr>
          <p:spPr>
            <a:xfrm>
              <a:off x="2714097" y="4861646"/>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grpSp>
        <p:nvGrpSpPr>
          <p:cNvPr id="17" name="Group 16">
            <a:extLst>
              <a:ext uri="{FF2B5EF4-FFF2-40B4-BE49-F238E27FC236}">
                <a16:creationId xmlns:a16="http://schemas.microsoft.com/office/drawing/2014/main" id="{BF779920-1396-6F19-9B29-3A2EDDCA6B11}"/>
              </a:ext>
            </a:extLst>
          </p:cNvPr>
          <p:cNvGrpSpPr/>
          <p:nvPr/>
        </p:nvGrpSpPr>
        <p:grpSpPr>
          <a:xfrm>
            <a:off x="5079826" y="1404177"/>
            <a:ext cx="2216856" cy="4401923"/>
            <a:chOff x="5079826" y="1404177"/>
            <a:chExt cx="2216856" cy="4401923"/>
          </a:xfrm>
        </p:grpSpPr>
        <p:pic>
          <p:nvPicPr>
            <p:cNvPr id="18" name="Picture 17" descr="A picture containing building, outdoor, nature, building material&#10;&#10;Description automatically generated">
              <a:extLst>
                <a:ext uri="{FF2B5EF4-FFF2-40B4-BE49-F238E27FC236}">
                  <a16:creationId xmlns:a16="http://schemas.microsoft.com/office/drawing/2014/main" id="{6E67D8C7-9F91-E89F-7037-963C8AFA6EF7}"/>
                </a:ext>
              </a:extLst>
            </p:cNvPr>
            <p:cNvPicPr>
              <a:picLocks noChangeAspect="1"/>
            </p:cNvPicPr>
            <p:nvPr/>
          </p:nvPicPr>
          <p:blipFill rotWithShape="1">
            <a:blip r:embed="rId10">
              <a:extLst>
                <a:ext uri="{28A0092B-C50C-407E-A947-70E740481C1C}">
                  <a14:useLocalDpi xmlns:a14="http://schemas.microsoft.com/office/drawing/2010/main" val="0"/>
                </a:ext>
              </a:extLst>
            </a:blip>
            <a:srcRect r="15798"/>
            <a:stretch/>
          </p:blipFill>
          <p:spPr>
            <a:xfrm>
              <a:off x="5080501" y="3306032"/>
              <a:ext cx="2030996" cy="1809046"/>
            </a:xfrm>
            <a:prstGeom prst="rect">
              <a:avLst/>
            </a:prstGeom>
            <a:effectLst>
              <a:outerShdw blurRad="50800" dist="38100" dir="2700000" algn="tl" rotWithShape="0">
                <a:prstClr val="black">
                  <a:alpha val="40000"/>
                </a:prstClr>
              </a:outerShdw>
            </a:effectLst>
          </p:spPr>
        </p:pic>
        <p:sp>
          <p:nvSpPr>
            <p:cNvPr id="28" name="TextBox 27">
              <a:extLst>
                <a:ext uri="{FF2B5EF4-FFF2-40B4-BE49-F238E27FC236}">
                  <a16:creationId xmlns:a16="http://schemas.microsoft.com/office/drawing/2014/main" id="{A2FA5C4C-3242-AF13-2071-A2444326DE19}"/>
                </a:ext>
              </a:extLst>
            </p:cNvPr>
            <p:cNvSpPr txBox="1"/>
            <p:nvPr/>
          </p:nvSpPr>
          <p:spPr>
            <a:xfrm>
              <a:off x="5079826" y="5282880"/>
              <a:ext cx="2030996" cy="523220"/>
            </a:xfrm>
            <a:prstGeom prst="rect">
              <a:avLst/>
            </a:prstGeom>
            <a:solidFill>
              <a:schemeClr val="accent1">
                <a:lumMod val="60000"/>
                <a:lumOff val="4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MS: Sludge from marble cutting and polishing</a:t>
              </a:r>
              <a:endParaRPr lang="en-GB" sz="1400" b="1" dirty="0">
                <a:solidFill>
                  <a:schemeClr val="bg1"/>
                </a:solidFill>
                <a:effectLst>
                  <a:outerShdw blurRad="38100" dist="38100" dir="2700000" algn="tl">
                    <a:srgbClr val="000000">
                      <a:alpha val="43137"/>
                    </a:srgbClr>
                  </a:outerShdw>
                </a:effectLst>
              </a:endParaRPr>
            </a:p>
          </p:txBody>
        </p:sp>
        <p:grpSp>
          <p:nvGrpSpPr>
            <p:cNvPr id="83" name="Group 82">
              <a:extLst>
                <a:ext uri="{FF2B5EF4-FFF2-40B4-BE49-F238E27FC236}">
                  <a16:creationId xmlns:a16="http://schemas.microsoft.com/office/drawing/2014/main" id="{43CC9D6B-5208-21D0-5490-D1271A939289}"/>
                </a:ext>
              </a:extLst>
            </p:cNvPr>
            <p:cNvGrpSpPr/>
            <p:nvPr/>
          </p:nvGrpSpPr>
          <p:grpSpPr>
            <a:xfrm>
              <a:off x="5096247" y="1404177"/>
              <a:ext cx="2200435" cy="1873402"/>
              <a:chOff x="5106029" y="1413700"/>
              <a:chExt cx="2200435" cy="1873402"/>
            </a:xfrm>
          </p:grpSpPr>
          <p:sp>
            <p:nvSpPr>
              <p:cNvPr id="76" name="Oval 75">
                <a:extLst>
                  <a:ext uri="{FF2B5EF4-FFF2-40B4-BE49-F238E27FC236}">
                    <a16:creationId xmlns:a16="http://schemas.microsoft.com/office/drawing/2014/main" id="{EF0502CA-3841-45A3-907C-18665ADA0133}"/>
                  </a:ext>
                </a:extLst>
              </p:cNvPr>
              <p:cNvSpPr/>
              <p:nvPr/>
            </p:nvSpPr>
            <p:spPr>
              <a:xfrm>
                <a:off x="6782589" y="1413700"/>
                <a:ext cx="523875" cy="1127760"/>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77" name="Straight Connector 76">
                <a:extLst>
                  <a:ext uri="{FF2B5EF4-FFF2-40B4-BE49-F238E27FC236}">
                    <a16:creationId xmlns:a16="http://schemas.microsoft.com/office/drawing/2014/main" id="{262A20FA-1311-1A57-7FB3-8DA52924D959}"/>
                  </a:ext>
                </a:extLst>
              </p:cNvPr>
              <p:cNvCxnSpPr>
                <a:cxnSpLocks/>
                <a:endCxn id="76" idx="4"/>
              </p:cNvCxnSpPr>
              <p:nvPr/>
            </p:nvCxnSpPr>
            <p:spPr>
              <a:xfrm flipH="1" flipV="1">
                <a:off x="7044527" y="2541460"/>
                <a:ext cx="66295" cy="73611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39CEED99-9230-3B6F-AD83-099E800FB828}"/>
                  </a:ext>
                </a:extLst>
              </p:cNvPr>
              <p:cNvCxnSpPr>
                <a:cxnSpLocks/>
                <a:endCxn id="76" idx="3"/>
              </p:cNvCxnSpPr>
              <p:nvPr/>
            </p:nvCxnSpPr>
            <p:spPr>
              <a:xfrm flipV="1">
                <a:off x="5106029" y="2376303"/>
                <a:ext cx="1753280" cy="91079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06" name="TextBox 105">
              <a:extLst>
                <a:ext uri="{FF2B5EF4-FFF2-40B4-BE49-F238E27FC236}">
                  <a16:creationId xmlns:a16="http://schemas.microsoft.com/office/drawing/2014/main" id="{547BBA56-46E5-0799-A7AE-6AE398CDBDFF}"/>
                </a:ext>
              </a:extLst>
            </p:cNvPr>
            <p:cNvSpPr txBox="1"/>
            <p:nvPr/>
          </p:nvSpPr>
          <p:spPr>
            <a:xfrm>
              <a:off x="5088856" y="4874801"/>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grpSp>
        <p:nvGrpSpPr>
          <p:cNvPr id="19" name="Group 18">
            <a:extLst>
              <a:ext uri="{FF2B5EF4-FFF2-40B4-BE49-F238E27FC236}">
                <a16:creationId xmlns:a16="http://schemas.microsoft.com/office/drawing/2014/main" id="{E848C258-2A7C-E6C0-7951-93E79D3BC31D}"/>
              </a:ext>
            </a:extLst>
          </p:cNvPr>
          <p:cNvGrpSpPr/>
          <p:nvPr/>
        </p:nvGrpSpPr>
        <p:grpSpPr>
          <a:xfrm>
            <a:off x="7445552" y="1423316"/>
            <a:ext cx="2030998" cy="4379332"/>
            <a:chOff x="7445552" y="1423316"/>
            <a:chExt cx="2030998" cy="4379332"/>
          </a:xfrm>
        </p:grpSpPr>
        <p:pic>
          <p:nvPicPr>
            <p:cNvPr id="22" name="Picture 21" descr="A picture containing outdoor, nature, waterfall, megalith&#10;&#10;Description automatically generated">
              <a:extLst>
                <a:ext uri="{FF2B5EF4-FFF2-40B4-BE49-F238E27FC236}">
                  <a16:creationId xmlns:a16="http://schemas.microsoft.com/office/drawing/2014/main" id="{469021C3-AB28-1614-6DDB-074EC269CE4E}"/>
                </a:ext>
              </a:extLst>
            </p:cNvPr>
            <p:cNvPicPr>
              <a:picLocks noChangeAspect="1"/>
            </p:cNvPicPr>
            <p:nvPr/>
          </p:nvPicPr>
          <p:blipFill rotWithShape="1">
            <a:blip r:embed="rId11">
              <a:extLst>
                <a:ext uri="{28A0092B-C50C-407E-A947-70E740481C1C}">
                  <a14:useLocalDpi xmlns:a14="http://schemas.microsoft.com/office/drawing/2010/main" val="0"/>
                </a:ext>
              </a:extLst>
            </a:blip>
            <a:srcRect l="32895" t="5769" r="10854" b="10026"/>
            <a:stretch/>
          </p:blipFill>
          <p:spPr>
            <a:xfrm rot="5400000">
              <a:off x="7556528" y="3195058"/>
              <a:ext cx="1809046" cy="2030997"/>
            </a:xfrm>
            <a:prstGeom prst="rect">
              <a:avLst/>
            </a:prstGeom>
            <a:effectLst>
              <a:outerShdw blurRad="50800" dist="38100" dir="2700000" algn="tl" rotWithShape="0">
                <a:prstClr val="black">
                  <a:alpha val="40000"/>
                </a:prstClr>
              </a:outerShdw>
            </a:effectLst>
          </p:spPr>
        </p:pic>
        <p:sp>
          <p:nvSpPr>
            <p:cNvPr id="29" name="TextBox 28">
              <a:extLst>
                <a:ext uri="{FF2B5EF4-FFF2-40B4-BE49-F238E27FC236}">
                  <a16:creationId xmlns:a16="http://schemas.microsoft.com/office/drawing/2014/main" id="{1A79CE62-D8E9-A529-E519-C2A932C20FD5}"/>
                </a:ext>
              </a:extLst>
            </p:cNvPr>
            <p:cNvSpPr txBox="1"/>
            <p:nvPr/>
          </p:nvSpPr>
          <p:spPr>
            <a:xfrm>
              <a:off x="7445554" y="5279428"/>
              <a:ext cx="2030996" cy="523220"/>
            </a:xfrm>
            <a:prstGeom prst="rect">
              <a:avLst/>
            </a:prstGeom>
            <a:solidFill>
              <a:schemeClr val="accent1">
                <a:lumMod val="60000"/>
                <a:lumOff val="4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OL: Solid olive-mill by-product</a:t>
              </a:r>
              <a:endParaRPr lang="en-GB" sz="1400" b="1" dirty="0">
                <a:solidFill>
                  <a:schemeClr val="bg1"/>
                </a:solidFill>
                <a:effectLst>
                  <a:outerShdw blurRad="38100" dist="38100" dir="2700000" algn="tl">
                    <a:srgbClr val="000000">
                      <a:alpha val="43137"/>
                    </a:srgbClr>
                  </a:outerShdw>
                </a:effectLst>
              </a:endParaRPr>
            </a:p>
          </p:txBody>
        </p:sp>
        <p:grpSp>
          <p:nvGrpSpPr>
            <p:cNvPr id="84" name="Group 83">
              <a:extLst>
                <a:ext uri="{FF2B5EF4-FFF2-40B4-BE49-F238E27FC236}">
                  <a16:creationId xmlns:a16="http://schemas.microsoft.com/office/drawing/2014/main" id="{478B5758-C2BF-71F6-671A-0F8711283750}"/>
                </a:ext>
              </a:extLst>
            </p:cNvPr>
            <p:cNvGrpSpPr/>
            <p:nvPr/>
          </p:nvGrpSpPr>
          <p:grpSpPr>
            <a:xfrm>
              <a:off x="7461158" y="1423316"/>
              <a:ext cx="2014042" cy="1899480"/>
              <a:chOff x="5537976" y="1413700"/>
              <a:chExt cx="2014042" cy="1899480"/>
            </a:xfrm>
          </p:grpSpPr>
          <p:sp>
            <p:nvSpPr>
              <p:cNvPr id="85" name="Oval 84">
                <a:extLst>
                  <a:ext uri="{FF2B5EF4-FFF2-40B4-BE49-F238E27FC236}">
                    <a16:creationId xmlns:a16="http://schemas.microsoft.com/office/drawing/2014/main" id="{39EF1940-4280-1510-65BC-D3A49D7EB241}"/>
                  </a:ext>
                </a:extLst>
              </p:cNvPr>
              <p:cNvSpPr/>
              <p:nvPr/>
            </p:nvSpPr>
            <p:spPr>
              <a:xfrm>
                <a:off x="6782589" y="1413700"/>
                <a:ext cx="523875" cy="1127760"/>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86" name="Straight Connector 85">
                <a:extLst>
                  <a:ext uri="{FF2B5EF4-FFF2-40B4-BE49-F238E27FC236}">
                    <a16:creationId xmlns:a16="http://schemas.microsoft.com/office/drawing/2014/main" id="{1F1CB81A-D798-8360-2F73-939C96827F56}"/>
                  </a:ext>
                </a:extLst>
              </p:cNvPr>
              <p:cNvCxnSpPr>
                <a:cxnSpLocks/>
                <a:endCxn id="85" idx="5"/>
              </p:cNvCxnSpPr>
              <p:nvPr/>
            </p:nvCxnSpPr>
            <p:spPr>
              <a:xfrm flipH="1" flipV="1">
                <a:off x="7229744" y="2376303"/>
                <a:ext cx="322274" cy="936877"/>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A1CEEAD-4622-0690-F8F4-38DCE02A5EE4}"/>
                  </a:ext>
                </a:extLst>
              </p:cNvPr>
              <p:cNvCxnSpPr>
                <a:cxnSpLocks/>
                <a:endCxn id="85" idx="3"/>
              </p:cNvCxnSpPr>
              <p:nvPr/>
            </p:nvCxnSpPr>
            <p:spPr>
              <a:xfrm flipV="1">
                <a:off x="5537976" y="2376303"/>
                <a:ext cx="1321333" cy="920113"/>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61F31789-2908-063B-4E28-734DEEB0F475}"/>
                </a:ext>
              </a:extLst>
            </p:cNvPr>
            <p:cNvSpPr txBox="1"/>
            <p:nvPr/>
          </p:nvSpPr>
          <p:spPr>
            <a:xfrm>
              <a:off x="7451204" y="4863461"/>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grpSp>
        <p:nvGrpSpPr>
          <p:cNvPr id="25" name="Group 24">
            <a:extLst>
              <a:ext uri="{FF2B5EF4-FFF2-40B4-BE49-F238E27FC236}">
                <a16:creationId xmlns:a16="http://schemas.microsoft.com/office/drawing/2014/main" id="{F1B73488-4ACE-F21D-34F9-98C43F044F92}"/>
              </a:ext>
            </a:extLst>
          </p:cNvPr>
          <p:cNvGrpSpPr/>
          <p:nvPr/>
        </p:nvGrpSpPr>
        <p:grpSpPr>
          <a:xfrm>
            <a:off x="9807902" y="1406551"/>
            <a:ext cx="2030997" cy="4386571"/>
            <a:chOff x="9807902" y="1406551"/>
            <a:chExt cx="2030997" cy="4386571"/>
          </a:xfrm>
        </p:grpSpPr>
        <p:pic>
          <p:nvPicPr>
            <p:cNvPr id="20" name="Picture 19" descr="A picture containing outdoor, tree, grass&#10;&#10;Description automatically generated">
              <a:extLst>
                <a:ext uri="{FF2B5EF4-FFF2-40B4-BE49-F238E27FC236}">
                  <a16:creationId xmlns:a16="http://schemas.microsoft.com/office/drawing/2014/main" id="{B482DEAA-AA57-1499-99BA-7B40686F3A30}"/>
                </a:ext>
              </a:extLst>
            </p:cNvPr>
            <p:cNvPicPr>
              <a:picLocks noChangeAspect="1"/>
            </p:cNvPicPr>
            <p:nvPr/>
          </p:nvPicPr>
          <p:blipFill rotWithShape="1">
            <a:blip r:embed="rId12">
              <a:extLst>
                <a:ext uri="{28A0092B-C50C-407E-A947-70E740481C1C}">
                  <a14:useLocalDpi xmlns:a14="http://schemas.microsoft.com/office/drawing/2010/main" val="0"/>
                </a:ext>
              </a:extLst>
            </a:blip>
            <a:srcRect l="1123" r="14675"/>
            <a:stretch/>
          </p:blipFill>
          <p:spPr>
            <a:xfrm>
              <a:off x="9807902" y="3296508"/>
              <a:ext cx="2030997" cy="1809045"/>
            </a:xfrm>
            <a:prstGeom prst="rect">
              <a:avLst/>
            </a:prstGeom>
            <a:effectLst>
              <a:outerShdw blurRad="50800" dist="38100" dir="2700000" algn="tl" rotWithShape="0">
                <a:prstClr val="black">
                  <a:alpha val="40000"/>
                </a:prstClr>
              </a:outerShdw>
            </a:effectLst>
          </p:spPr>
        </p:pic>
        <p:sp>
          <p:nvSpPr>
            <p:cNvPr id="30" name="TextBox 29">
              <a:extLst>
                <a:ext uri="{FF2B5EF4-FFF2-40B4-BE49-F238E27FC236}">
                  <a16:creationId xmlns:a16="http://schemas.microsoft.com/office/drawing/2014/main" id="{88CB0F73-5EE9-46D4-7E68-BE00C8CE1F7A}"/>
                </a:ext>
              </a:extLst>
            </p:cNvPr>
            <p:cNvSpPr txBox="1"/>
            <p:nvPr/>
          </p:nvSpPr>
          <p:spPr>
            <a:xfrm>
              <a:off x="9807903" y="5269902"/>
              <a:ext cx="2030996" cy="523220"/>
            </a:xfrm>
            <a:prstGeom prst="rect">
              <a:avLst/>
            </a:prstGeom>
            <a:solidFill>
              <a:schemeClr val="accent1">
                <a:lumMod val="60000"/>
                <a:lumOff val="4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VC: Vermicompost from pruning and gardening</a:t>
              </a:r>
              <a:endParaRPr lang="en-GB" sz="1400" b="1" dirty="0">
                <a:solidFill>
                  <a:schemeClr val="bg1"/>
                </a:solidFill>
                <a:effectLst>
                  <a:outerShdw blurRad="38100" dist="38100" dir="2700000" algn="tl">
                    <a:srgbClr val="000000">
                      <a:alpha val="43137"/>
                    </a:srgbClr>
                  </a:outerShdw>
                </a:effectLst>
              </a:endParaRPr>
            </a:p>
          </p:txBody>
        </p:sp>
        <p:grpSp>
          <p:nvGrpSpPr>
            <p:cNvPr id="91" name="Group 90">
              <a:extLst>
                <a:ext uri="{FF2B5EF4-FFF2-40B4-BE49-F238E27FC236}">
                  <a16:creationId xmlns:a16="http://schemas.microsoft.com/office/drawing/2014/main" id="{01063578-D405-E69C-79CF-C7DC53787A1F}"/>
                </a:ext>
              </a:extLst>
            </p:cNvPr>
            <p:cNvGrpSpPr/>
            <p:nvPr/>
          </p:nvGrpSpPr>
          <p:grpSpPr>
            <a:xfrm>
              <a:off x="9826768" y="1406551"/>
              <a:ext cx="2012131" cy="1871028"/>
              <a:chOff x="5961433" y="1396935"/>
              <a:chExt cx="2012131" cy="1871028"/>
            </a:xfrm>
          </p:grpSpPr>
          <p:sp>
            <p:nvSpPr>
              <p:cNvPr id="92" name="Oval 91">
                <a:extLst>
                  <a:ext uri="{FF2B5EF4-FFF2-40B4-BE49-F238E27FC236}">
                    <a16:creationId xmlns:a16="http://schemas.microsoft.com/office/drawing/2014/main" id="{A3C384C4-D726-C19E-B6E2-486547A7E34A}"/>
                  </a:ext>
                </a:extLst>
              </p:cNvPr>
              <p:cNvSpPr/>
              <p:nvPr/>
            </p:nvSpPr>
            <p:spPr>
              <a:xfrm>
                <a:off x="6741630" y="1396935"/>
                <a:ext cx="523875" cy="1127760"/>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93" name="Straight Connector 92">
                <a:extLst>
                  <a:ext uri="{FF2B5EF4-FFF2-40B4-BE49-F238E27FC236}">
                    <a16:creationId xmlns:a16="http://schemas.microsoft.com/office/drawing/2014/main" id="{B83747D8-5ABF-E562-EAE2-1EE169502DE9}"/>
                  </a:ext>
                </a:extLst>
              </p:cNvPr>
              <p:cNvCxnSpPr>
                <a:cxnSpLocks/>
                <a:endCxn id="92" idx="5"/>
              </p:cNvCxnSpPr>
              <p:nvPr/>
            </p:nvCxnSpPr>
            <p:spPr>
              <a:xfrm flipH="1" flipV="1">
                <a:off x="7188785" y="2359538"/>
                <a:ext cx="784779" cy="908425"/>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7346D735-F3FF-9635-AE0F-BF9893C9A5A8}"/>
                  </a:ext>
                </a:extLst>
              </p:cNvPr>
              <p:cNvCxnSpPr>
                <a:cxnSpLocks/>
                <a:endCxn id="92" idx="3"/>
              </p:cNvCxnSpPr>
              <p:nvPr/>
            </p:nvCxnSpPr>
            <p:spPr>
              <a:xfrm flipV="1">
                <a:off x="5961433" y="2359538"/>
                <a:ext cx="856917" cy="898017"/>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08" name="TextBox 107">
              <a:extLst>
                <a:ext uri="{FF2B5EF4-FFF2-40B4-BE49-F238E27FC236}">
                  <a16:creationId xmlns:a16="http://schemas.microsoft.com/office/drawing/2014/main" id="{4ECFF9D2-7148-2EBD-085D-630451467190}"/>
                </a:ext>
              </a:extLst>
            </p:cNvPr>
            <p:cNvSpPr txBox="1"/>
            <p:nvPr/>
          </p:nvSpPr>
          <p:spPr>
            <a:xfrm>
              <a:off x="9813552" y="4853922"/>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spTree>
    <p:extLst>
      <p:ext uri="{BB962C8B-B14F-4D97-AF65-F5344CB8AC3E}">
        <p14:creationId xmlns:p14="http://schemas.microsoft.com/office/powerpoint/2010/main" val="367226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99"/>
                                        </p:tgtEl>
                                        <p:attrNameLst>
                                          <p:attrName>style.visibility</p:attrName>
                                        </p:attrNameLst>
                                      </p:cBhvr>
                                      <p:to>
                                        <p:strVal val="visible"/>
                                      </p:to>
                                    </p:set>
                                    <p:animEffect transition="in" filter="fade">
                                      <p:cBhvr>
                                        <p:cTn id="27" dur="500"/>
                                        <p:tgtEl>
                                          <p:spTgt spid="99"/>
                                        </p:tgtEl>
                                      </p:cBhvr>
                                    </p:animEffect>
                                    <p:anim calcmode="lin" valueType="num">
                                      <p:cBhvr>
                                        <p:cTn id="28" dur="500" fill="hold"/>
                                        <p:tgtEl>
                                          <p:spTgt spid="99"/>
                                        </p:tgtEl>
                                        <p:attrNameLst>
                                          <p:attrName>ppt_x</p:attrName>
                                        </p:attrNameLst>
                                      </p:cBhvr>
                                      <p:tavLst>
                                        <p:tav tm="0">
                                          <p:val>
                                            <p:strVal val="#ppt_x"/>
                                          </p:val>
                                        </p:tav>
                                        <p:tav tm="100000">
                                          <p:val>
                                            <p:strVal val="#ppt_x"/>
                                          </p:val>
                                        </p:tav>
                                      </p:tavLst>
                                    </p:anim>
                                    <p:anim calcmode="lin" valueType="num">
                                      <p:cBhvr>
                                        <p:cTn id="29"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a:extLst>
              <a:ext uri="{FF2B5EF4-FFF2-40B4-BE49-F238E27FC236}">
                <a16:creationId xmlns:a16="http://schemas.microsoft.com/office/drawing/2014/main" id="{763EF613-F63E-07BC-2798-7E3F404266D1}"/>
              </a:ext>
            </a:extLst>
          </p:cNvPr>
          <p:cNvSpPr txBox="1">
            <a:spLocks/>
          </p:cNvSpPr>
          <p:nvPr/>
        </p:nvSpPr>
        <p:spPr>
          <a:xfrm>
            <a:off x="333374" y="993448"/>
            <a:ext cx="5843906" cy="309600"/>
          </a:xfrm>
          <a:prstGeom prst="rect">
            <a:avLst/>
          </a:prstGeom>
          <a:solidFill>
            <a:srgbClr val="007BEA"/>
          </a:solidFill>
          <a:ln w="12700">
            <a:solidFill>
              <a:schemeClr val="tx1"/>
            </a:solidFill>
          </a:ln>
          <a:effectLst>
            <a:outerShdw blurRad="50800" dist="38100" dir="2700000" algn="tl" rotWithShape="0">
              <a:prstClr val="black">
                <a:alpha val="40000"/>
              </a:prstClr>
            </a:outerShdw>
          </a:effectLst>
        </p:spPr>
        <p:txBody>
          <a:bodyPr vert="horz" lIns="108000" tIns="108000" rIns="108000" bIns="108000" rtlCol="0" anchor="ctr">
            <a:noAutofit/>
          </a:bodyPr>
          <a:lstStyle>
            <a:lvl1pPr algn="ctr" defTabSz="3027487" rtl="0" eaLnBrk="1" latinLnBrk="0" hangingPunct="1">
              <a:lnSpc>
                <a:spcPct val="90000"/>
              </a:lnSpc>
              <a:spcBef>
                <a:spcPct val="0"/>
              </a:spcBef>
              <a:buNone/>
              <a:defRPr sz="19865" kern="1200">
                <a:solidFill>
                  <a:schemeClr val="tx1"/>
                </a:solidFill>
                <a:latin typeface="+mj-lt"/>
                <a:ea typeface="+mj-ea"/>
                <a:cs typeface="+mj-cs"/>
              </a:defRPr>
            </a:lvl1pPr>
          </a:lstStyle>
          <a:p>
            <a:pPr algn="just">
              <a:lnSpc>
                <a:spcPct val="100000"/>
              </a:lnSpc>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Composition (%): </a:t>
            </a:r>
            <a:r>
              <a:rPr lang="en-GB" sz="1400" b="1" i="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Ex-situ</a:t>
            </a: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 polluted soil + Mining/Urban/Agricultural wastes</a:t>
            </a:r>
          </a:p>
        </p:txBody>
      </p:sp>
      <p:sp>
        <p:nvSpPr>
          <p:cNvPr id="49" name="TextBox 48">
            <a:extLst>
              <a:ext uri="{FF2B5EF4-FFF2-40B4-BE49-F238E27FC236}">
                <a16:creationId xmlns:a16="http://schemas.microsoft.com/office/drawing/2014/main" id="{2F94289C-C8C4-5077-431E-A17F857CE3A7}"/>
              </a:ext>
            </a:extLst>
          </p:cNvPr>
          <p:cNvSpPr txBox="1"/>
          <p:nvPr/>
        </p:nvSpPr>
        <p:spPr>
          <a:xfrm>
            <a:off x="333374" y="6245567"/>
            <a:ext cx="3351362" cy="326687"/>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438948596"/>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a:extLst>
              <a:ext uri="{FF2B5EF4-FFF2-40B4-BE49-F238E27FC236}">
                <a16:creationId xmlns:a16="http://schemas.microsoft.com/office/drawing/2014/main" id="{0E3D89B2-0552-6FAC-46B0-8B3F3B5F5A0A}"/>
              </a:ext>
            </a:extLst>
          </p:cNvPr>
          <p:cNvSpPr txBox="1"/>
          <p:nvPr/>
        </p:nvSpPr>
        <p:spPr>
          <a:xfrm>
            <a:off x="333374" y="565403"/>
            <a:ext cx="2619376"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TWO TECHNOSOLS (T4 and T6)</a:t>
            </a:r>
            <a:endParaRPr lang="en-GB" sz="1400" b="1" dirty="0">
              <a:effectLst>
                <a:outerShdw blurRad="38100" dist="38100" dir="2700000" algn="tl">
                  <a:srgbClr val="000000">
                    <a:alpha val="43137"/>
                  </a:srgbClr>
                </a:outerShdw>
              </a:effectLst>
              <a:latin typeface="PT Sans" panose="020B0503020203020204" pitchFamily="34" charset="0"/>
            </a:endParaRPr>
          </a:p>
        </p:txBody>
      </p:sp>
      <p:grpSp>
        <p:nvGrpSpPr>
          <p:cNvPr id="7" name="Group 6">
            <a:extLst>
              <a:ext uri="{FF2B5EF4-FFF2-40B4-BE49-F238E27FC236}">
                <a16:creationId xmlns:a16="http://schemas.microsoft.com/office/drawing/2014/main" id="{087C7547-2F4B-0A4B-77F4-7E5B0BC0C072}"/>
              </a:ext>
            </a:extLst>
          </p:cNvPr>
          <p:cNvGrpSpPr/>
          <p:nvPr/>
        </p:nvGrpSpPr>
        <p:grpSpPr>
          <a:xfrm>
            <a:off x="332802" y="1436541"/>
            <a:ext cx="3642990" cy="5122490"/>
            <a:chOff x="332802" y="1436541"/>
            <a:chExt cx="3642990" cy="5122490"/>
          </a:xfrm>
        </p:grpSpPr>
        <p:pic>
          <p:nvPicPr>
            <p:cNvPr id="9" name="Picture 8">
              <a:extLst>
                <a:ext uri="{FF2B5EF4-FFF2-40B4-BE49-F238E27FC236}">
                  <a16:creationId xmlns:a16="http://schemas.microsoft.com/office/drawing/2014/main" id="{896FA2FA-F75D-6591-FE6A-D53EC2F00F6F}"/>
                </a:ext>
              </a:extLst>
            </p:cNvPr>
            <p:cNvPicPr>
              <a:picLocks noChangeAspect="1"/>
            </p:cNvPicPr>
            <p:nvPr/>
          </p:nvPicPr>
          <p:blipFill rotWithShape="1">
            <a:blip r:embed="rId8">
              <a:extLst>
                <a:ext uri="{28A0092B-C50C-407E-A947-70E740481C1C}">
                  <a14:useLocalDpi xmlns:a14="http://schemas.microsoft.com/office/drawing/2010/main" val="0"/>
                </a:ext>
              </a:extLst>
            </a:blip>
            <a:srcRect t="2448" b="2727"/>
            <a:stretch/>
          </p:blipFill>
          <p:spPr>
            <a:xfrm rot="5400000">
              <a:off x="-406947" y="2176291"/>
              <a:ext cx="5122490" cy="3642989"/>
            </a:xfrm>
            <a:prstGeom prst="rect">
              <a:avLst/>
            </a:prstGeom>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33BE860B-04D1-E2D9-6FC9-CEACDB54A909}"/>
                </a:ext>
              </a:extLst>
            </p:cNvPr>
            <p:cNvSpPr txBox="1"/>
            <p:nvPr/>
          </p:nvSpPr>
          <p:spPr>
            <a:xfrm>
              <a:off x="1482499" y="1558631"/>
              <a:ext cx="1343597"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Manual mixing</a:t>
              </a:r>
              <a:endParaRPr lang="en-GB" sz="1400" b="1" dirty="0">
                <a:solidFill>
                  <a:schemeClr val="bg1"/>
                </a:solidFill>
                <a:effectLst>
                  <a:outerShdw blurRad="38100" dist="38100" dir="2700000" algn="tl">
                    <a:srgbClr val="000000">
                      <a:alpha val="43137"/>
                    </a:srgbClr>
                  </a:outerShdw>
                </a:effectLst>
              </a:endParaRPr>
            </a:p>
          </p:txBody>
        </p:sp>
        <p:sp>
          <p:nvSpPr>
            <p:cNvPr id="33" name="TextBox 32">
              <a:extLst>
                <a:ext uri="{FF2B5EF4-FFF2-40B4-BE49-F238E27FC236}">
                  <a16:creationId xmlns:a16="http://schemas.microsoft.com/office/drawing/2014/main" id="{B80D2FFF-6B16-5E0D-78F3-6D956E1FD524}"/>
                </a:ext>
              </a:extLst>
            </p:cNvPr>
            <p:cNvSpPr txBox="1"/>
            <p:nvPr/>
          </p:nvSpPr>
          <p:spPr>
            <a:xfrm>
              <a:off x="332802" y="6274142"/>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grpSp>
        <p:nvGrpSpPr>
          <p:cNvPr id="8" name="Group 7">
            <a:extLst>
              <a:ext uri="{FF2B5EF4-FFF2-40B4-BE49-F238E27FC236}">
                <a16:creationId xmlns:a16="http://schemas.microsoft.com/office/drawing/2014/main" id="{93AFA6BF-ACBE-3176-8F3B-0A15FD0BC49D}"/>
              </a:ext>
            </a:extLst>
          </p:cNvPr>
          <p:cNvGrpSpPr/>
          <p:nvPr/>
        </p:nvGrpSpPr>
        <p:grpSpPr>
          <a:xfrm>
            <a:off x="3503312" y="1436540"/>
            <a:ext cx="4465908" cy="5122490"/>
            <a:chOff x="3503312" y="1436540"/>
            <a:chExt cx="4465908" cy="5122490"/>
          </a:xfrm>
        </p:grpSpPr>
        <p:pic>
          <p:nvPicPr>
            <p:cNvPr id="6" name="Picture 5" descr="A picture containing outdoor&#10;&#10;Description automatically generated">
              <a:extLst>
                <a:ext uri="{FF2B5EF4-FFF2-40B4-BE49-F238E27FC236}">
                  <a16:creationId xmlns:a16="http://schemas.microsoft.com/office/drawing/2014/main" id="{8910E459-8F52-575E-8E0F-F725ACB6B4F4}"/>
                </a:ext>
              </a:extLst>
            </p:cNvPr>
            <p:cNvPicPr>
              <a:picLocks noChangeAspect="1"/>
            </p:cNvPicPr>
            <p:nvPr/>
          </p:nvPicPr>
          <p:blipFill rotWithShape="1">
            <a:blip r:embed="rId9">
              <a:extLst>
                <a:ext uri="{28A0092B-C50C-407E-A947-70E740481C1C}">
                  <a14:useLocalDpi xmlns:a14="http://schemas.microsoft.com/office/drawing/2010/main" val="0"/>
                </a:ext>
              </a:extLst>
            </a:blip>
            <a:srcRect b="5177"/>
            <a:stretch/>
          </p:blipFill>
          <p:spPr>
            <a:xfrm rot="5400000">
              <a:off x="3586480" y="2176290"/>
              <a:ext cx="5122490" cy="3642990"/>
            </a:xfrm>
            <a:prstGeom prst="rect">
              <a:avLst/>
            </a:prstGeom>
            <a:effectLst>
              <a:outerShdw blurRad="50800" dist="38100" dir="2700000" algn="tl" rotWithShape="0">
                <a:prstClr val="black">
                  <a:alpha val="40000"/>
                </a:prstClr>
              </a:outerShdw>
            </a:effectLst>
          </p:spPr>
        </p:pic>
        <p:sp>
          <p:nvSpPr>
            <p:cNvPr id="17" name="TextBox 16">
              <a:extLst>
                <a:ext uri="{FF2B5EF4-FFF2-40B4-BE49-F238E27FC236}">
                  <a16:creationId xmlns:a16="http://schemas.microsoft.com/office/drawing/2014/main" id="{2BF34F2D-1A84-0C7E-270C-E695CC0F4448}"/>
                </a:ext>
              </a:extLst>
            </p:cNvPr>
            <p:cNvSpPr txBox="1"/>
            <p:nvPr/>
          </p:nvSpPr>
          <p:spPr>
            <a:xfrm>
              <a:off x="5372655" y="1558631"/>
              <a:ext cx="1541634"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Container filling</a:t>
              </a:r>
              <a:endParaRPr lang="en-GB" sz="1400" b="1" dirty="0">
                <a:solidFill>
                  <a:schemeClr val="bg1"/>
                </a:solidFill>
                <a:effectLst>
                  <a:outerShdw blurRad="38100" dist="38100" dir="2700000" algn="tl">
                    <a:srgbClr val="000000">
                      <a:alpha val="43137"/>
                    </a:srgbClr>
                  </a:outerShdw>
                </a:effectLst>
              </a:endParaRPr>
            </a:p>
          </p:txBody>
        </p:sp>
        <p:pic>
          <p:nvPicPr>
            <p:cNvPr id="23" name="Graphic 22" descr="Arrow: Straight with solid fill">
              <a:extLst>
                <a:ext uri="{FF2B5EF4-FFF2-40B4-BE49-F238E27FC236}">
                  <a16:creationId xmlns:a16="http://schemas.microsoft.com/office/drawing/2014/main" id="{E419315D-9B5D-FFC1-D166-68D0EECC1D1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10800000">
              <a:off x="3503312" y="3540585"/>
              <a:ext cx="1295400" cy="914400"/>
            </a:xfrm>
            <a:prstGeom prst="rect">
              <a:avLst/>
            </a:prstGeom>
            <a:effectLst>
              <a:outerShdw blurRad="50800" dist="38100" dir="2700000" algn="tl" rotWithShape="0">
                <a:prstClr val="black">
                  <a:alpha val="40000"/>
                </a:prstClr>
              </a:outerShdw>
            </a:effectLst>
          </p:spPr>
        </p:pic>
        <p:sp>
          <p:nvSpPr>
            <p:cNvPr id="34" name="TextBox 33">
              <a:extLst>
                <a:ext uri="{FF2B5EF4-FFF2-40B4-BE49-F238E27FC236}">
                  <a16:creationId xmlns:a16="http://schemas.microsoft.com/office/drawing/2014/main" id="{58CDE60C-AAE8-A6BC-1BAF-F02B3415D3CE}"/>
                </a:ext>
              </a:extLst>
            </p:cNvPr>
            <p:cNvSpPr txBox="1"/>
            <p:nvPr/>
          </p:nvSpPr>
          <p:spPr>
            <a:xfrm>
              <a:off x="4326076" y="6274142"/>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grpSp>
        <p:nvGrpSpPr>
          <p:cNvPr id="10" name="Group 9">
            <a:extLst>
              <a:ext uri="{FF2B5EF4-FFF2-40B4-BE49-F238E27FC236}">
                <a16:creationId xmlns:a16="http://schemas.microsoft.com/office/drawing/2014/main" id="{F80ACD7B-16EA-61C3-D989-A8234CBFB55C}"/>
              </a:ext>
            </a:extLst>
          </p:cNvPr>
          <p:cNvGrpSpPr/>
          <p:nvPr/>
        </p:nvGrpSpPr>
        <p:grpSpPr>
          <a:xfrm>
            <a:off x="7496739" y="1436540"/>
            <a:ext cx="4465908" cy="5122490"/>
            <a:chOff x="7496739" y="1436540"/>
            <a:chExt cx="4465908" cy="5122490"/>
          </a:xfrm>
        </p:grpSpPr>
        <p:pic>
          <p:nvPicPr>
            <p:cNvPr id="13" name="Picture 12" descr="A picture containing stone, concrete, cement&#10;&#10;Description automatically generated">
              <a:extLst>
                <a:ext uri="{FF2B5EF4-FFF2-40B4-BE49-F238E27FC236}">
                  <a16:creationId xmlns:a16="http://schemas.microsoft.com/office/drawing/2014/main" id="{D3F33EF2-2499-609F-8425-EB70B5CFE87A}"/>
                </a:ext>
              </a:extLst>
            </p:cNvPr>
            <p:cNvPicPr>
              <a:picLocks noChangeAspect="1"/>
            </p:cNvPicPr>
            <p:nvPr/>
          </p:nvPicPr>
          <p:blipFill rotWithShape="1">
            <a:blip r:embed="rId12">
              <a:extLst>
                <a:ext uri="{28A0092B-C50C-407E-A947-70E740481C1C}">
                  <a14:useLocalDpi xmlns:a14="http://schemas.microsoft.com/office/drawing/2010/main" val="0"/>
                </a:ext>
              </a:extLst>
            </a:blip>
            <a:srcRect t="5177"/>
            <a:stretch/>
          </p:blipFill>
          <p:spPr>
            <a:xfrm rot="5400000">
              <a:off x="7579907" y="2176290"/>
              <a:ext cx="5122490" cy="3642990"/>
            </a:xfrm>
            <a:prstGeom prst="rect">
              <a:avLst/>
            </a:prstGeom>
            <a:effectLst>
              <a:outerShdw blurRad="50800" dist="38100" dir="2700000" algn="tl" rotWithShape="0">
                <a:prstClr val="black">
                  <a:alpha val="40000"/>
                </a:prstClr>
              </a:outerShdw>
            </a:effectLst>
          </p:spPr>
        </p:pic>
        <p:sp>
          <p:nvSpPr>
            <p:cNvPr id="19" name="TextBox 18">
              <a:extLst>
                <a:ext uri="{FF2B5EF4-FFF2-40B4-BE49-F238E27FC236}">
                  <a16:creationId xmlns:a16="http://schemas.microsoft.com/office/drawing/2014/main" id="{371DF1F7-99EF-EF36-573E-984E54300BA2}"/>
                </a:ext>
              </a:extLst>
            </p:cNvPr>
            <p:cNvSpPr txBox="1"/>
            <p:nvPr/>
          </p:nvSpPr>
          <p:spPr>
            <a:xfrm>
              <a:off x="8583814" y="1558630"/>
              <a:ext cx="3114675"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Watering and incubation for 2 months</a:t>
              </a:r>
              <a:endParaRPr lang="en-GB" sz="1400" b="1" dirty="0">
                <a:solidFill>
                  <a:schemeClr val="bg1"/>
                </a:solidFill>
                <a:effectLst>
                  <a:outerShdw blurRad="38100" dist="38100" dir="2700000" algn="tl">
                    <a:srgbClr val="000000">
                      <a:alpha val="43137"/>
                    </a:srgbClr>
                  </a:outerShdw>
                </a:effectLst>
              </a:endParaRPr>
            </a:p>
          </p:txBody>
        </p:sp>
        <p:pic>
          <p:nvPicPr>
            <p:cNvPr id="32" name="Graphic 31" descr="Arrow: Straight with solid fill">
              <a:extLst>
                <a:ext uri="{FF2B5EF4-FFF2-40B4-BE49-F238E27FC236}">
                  <a16:creationId xmlns:a16="http://schemas.microsoft.com/office/drawing/2014/main" id="{1D1033CB-A74E-D3E5-5144-B5445858ABA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10800000">
              <a:off x="7496739" y="3540585"/>
              <a:ext cx="1295400" cy="914400"/>
            </a:xfrm>
            <a:prstGeom prst="rect">
              <a:avLst/>
            </a:prstGeom>
            <a:effectLst>
              <a:outerShdw blurRad="50800" dist="38100" dir="2700000" algn="tl" rotWithShape="0">
                <a:prstClr val="black">
                  <a:alpha val="40000"/>
                </a:prstClr>
              </a:outerShdw>
            </a:effectLst>
          </p:spPr>
        </p:pic>
        <p:sp>
          <p:nvSpPr>
            <p:cNvPr id="36" name="TextBox 35">
              <a:extLst>
                <a:ext uri="{FF2B5EF4-FFF2-40B4-BE49-F238E27FC236}">
                  <a16:creationId xmlns:a16="http://schemas.microsoft.com/office/drawing/2014/main" id="{5400B648-EBC0-CF1A-D897-8A94BA01B505}"/>
                </a:ext>
              </a:extLst>
            </p:cNvPr>
            <p:cNvSpPr txBox="1"/>
            <p:nvPr/>
          </p:nvSpPr>
          <p:spPr>
            <a:xfrm>
              <a:off x="8319656" y="6270410"/>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spTree>
    <p:extLst>
      <p:ext uri="{BB962C8B-B14F-4D97-AF65-F5344CB8AC3E}">
        <p14:creationId xmlns:p14="http://schemas.microsoft.com/office/powerpoint/2010/main" val="195531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field with trees in the background&#10;&#10;Description automatically generated with medium confidence">
            <a:extLst>
              <a:ext uri="{FF2B5EF4-FFF2-40B4-BE49-F238E27FC236}">
                <a16:creationId xmlns:a16="http://schemas.microsoft.com/office/drawing/2014/main" id="{0DFEBC4E-1A22-147A-97A7-7C179906EFFC}"/>
              </a:ext>
            </a:extLst>
          </p:cNvPr>
          <p:cNvPicPr>
            <a:picLocks noChangeAspect="1"/>
          </p:cNvPicPr>
          <p:nvPr/>
        </p:nvPicPr>
        <p:blipFill rotWithShape="1">
          <a:blip r:embed="rId3">
            <a:extLst>
              <a:ext uri="{28A0092B-C50C-407E-A947-70E740481C1C}">
                <a14:useLocalDpi xmlns:a14="http://schemas.microsoft.com/office/drawing/2010/main" val="0"/>
              </a:ext>
            </a:extLst>
          </a:blip>
          <a:srcRect l="3521" r="1212"/>
          <a:stretch/>
        </p:blipFill>
        <p:spPr>
          <a:xfrm>
            <a:off x="333374" y="1423316"/>
            <a:ext cx="7644558" cy="5271377"/>
          </a:xfrm>
          <a:prstGeom prst="rect">
            <a:avLst/>
          </a:prstGeom>
          <a:effectLst>
            <a:outerShdw blurRad="50800" dist="38100" dir="2700000" algn="tl" rotWithShape="0">
              <a:prstClr val="black">
                <a:alpha val="40000"/>
              </a:prstClr>
            </a:outerShdw>
          </a:effectLst>
        </p:spPr>
      </p:pic>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3434123939"/>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1 Título">
            <a:extLst>
              <a:ext uri="{FF2B5EF4-FFF2-40B4-BE49-F238E27FC236}">
                <a16:creationId xmlns:a16="http://schemas.microsoft.com/office/drawing/2014/main" id="{E4DECD1A-E13C-9F40-B6A7-57F2B00817C7}"/>
              </a:ext>
            </a:extLst>
          </p:cNvPr>
          <p:cNvSpPr txBox="1">
            <a:spLocks/>
          </p:cNvSpPr>
          <p:nvPr/>
        </p:nvSpPr>
        <p:spPr>
          <a:xfrm>
            <a:off x="333375" y="993448"/>
            <a:ext cx="1771650" cy="309600"/>
          </a:xfrm>
          <a:prstGeom prst="rect">
            <a:avLst/>
          </a:prstGeom>
          <a:solidFill>
            <a:srgbClr val="007BEA"/>
          </a:solidFill>
          <a:ln w="12700">
            <a:solidFill>
              <a:schemeClr val="tx1"/>
            </a:solidFill>
          </a:ln>
          <a:effectLst>
            <a:outerShdw blurRad="50800" dist="38100" dir="2700000" algn="tl" rotWithShape="0">
              <a:prstClr val="black">
                <a:alpha val="40000"/>
              </a:prstClr>
            </a:outerShdw>
          </a:effectLst>
        </p:spPr>
        <p:txBody>
          <a:bodyPr vert="horz" lIns="108000" tIns="108000" rIns="108000" bIns="108000" rtlCol="0" anchor="ctr">
            <a:noAutofit/>
          </a:bodyPr>
          <a:lstStyle>
            <a:lvl1pPr algn="ctr" defTabSz="3027487" rtl="0" eaLnBrk="1" latinLnBrk="0" hangingPunct="1">
              <a:lnSpc>
                <a:spcPct val="90000"/>
              </a:lnSpc>
              <a:spcBef>
                <a:spcPct val="0"/>
              </a:spcBef>
              <a:buNone/>
              <a:defRPr sz="19865" kern="1200">
                <a:solidFill>
                  <a:schemeClr val="tx1"/>
                </a:solidFill>
                <a:latin typeface="+mj-lt"/>
                <a:ea typeface="+mj-ea"/>
                <a:cs typeface="+mj-cs"/>
              </a:defRPr>
            </a:lvl1pPr>
          </a:lstStyle>
          <a:p>
            <a:pPr algn="just">
              <a:lnSpc>
                <a:spcPct val="100000"/>
              </a:lnSpc>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Experimental set-up</a:t>
            </a:r>
          </a:p>
        </p:txBody>
      </p:sp>
      <p:sp>
        <p:nvSpPr>
          <p:cNvPr id="14" name="TextBox 13">
            <a:extLst>
              <a:ext uri="{FF2B5EF4-FFF2-40B4-BE49-F238E27FC236}">
                <a16:creationId xmlns:a16="http://schemas.microsoft.com/office/drawing/2014/main" id="{0E3D89B2-0552-6FAC-46B0-8B3F3B5F5A0A}"/>
              </a:ext>
            </a:extLst>
          </p:cNvPr>
          <p:cNvSpPr txBox="1"/>
          <p:nvPr/>
        </p:nvSpPr>
        <p:spPr>
          <a:xfrm>
            <a:off x="333374" y="565403"/>
            <a:ext cx="2619376"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TWO TECHNOSOLS (T4 and T6)</a:t>
            </a:r>
            <a:endParaRPr lang="en-GB" sz="1400" b="1" dirty="0">
              <a:effectLst>
                <a:outerShdw blurRad="38100" dist="38100" dir="2700000" algn="tl">
                  <a:srgbClr val="000000">
                    <a:alpha val="43137"/>
                  </a:srgbClr>
                </a:outerShdw>
              </a:effectLst>
              <a:latin typeface="PT Sans" panose="020B0503020203020204" pitchFamily="34" charset="0"/>
            </a:endParaRPr>
          </a:p>
        </p:txBody>
      </p:sp>
      <p:sp>
        <p:nvSpPr>
          <p:cNvPr id="20" name="TextBox 19">
            <a:extLst>
              <a:ext uri="{FF2B5EF4-FFF2-40B4-BE49-F238E27FC236}">
                <a16:creationId xmlns:a16="http://schemas.microsoft.com/office/drawing/2014/main" id="{43C607D7-AAE3-0435-3FFE-D4F756319F1B}"/>
              </a:ext>
            </a:extLst>
          </p:cNvPr>
          <p:cNvSpPr txBox="1"/>
          <p:nvPr/>
        </p:nvSpPr>
        <p:spPr>
          <a:xfrm>
            <a:off x="333374" y="1432841"/>
            <a:ext cx="4369522" cy="339160"/>
          </a:xfrm>
          <a:prstGeom prst="rect">
            <a:avLst/>
          </a:prstGeom>
          <a:noFill/>
        </p:spPr>
        <p:txBody>
          <a:bodyPr wrap="square" rtlCol="0">
            <a:normAutofit/>
          </a:bodyPr>
          <a:lstStyle/>
          <a:p>
            <a:r>
              <a:rPr lang="es-ES" sz="1400" b="1" dirty="0">
                <a:solidFill>
                  <a:srgbClr val="FFFF00"/>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EXPERIMENTAL PLOT “EL VICARIO” (SEVILLE, SPAIN)</a:t>
            </a:r>
            <a:endParaRPr lang="en-GB" sz="1400" b="1" dirty="0">
              <a:solidFill>
                <a:srgbClr val="FFFF00"/>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4F0DC9E7-A44F-9A42-A44E-2F8C419C9D12}"/>
              </a:ext>
            </a:extLst>
          </p:cNvPr>
          <p:cNvGrpSpPr/>
          <p:nvPr/>
        </p:nvGrpSpPr>
        <p:grpSpPr>
          <a:xfrm>
            <a:off x="8225444" y="3568425"/>
            <a:ext cx="3938343" cy="3126268"/>
            <a:chOff x="8225444" y="3568425"/>
            <a:chExt cx="3938343" cy="3126268"/>
          </a:xfrm>
        </p:grpSpPr>
        <p:sp>
          <p:nvSpPr>
            <p:cNvPr id="31" name="Cube 62">
              <a:extLst>
                <a:ext uri="{FF2B5EF4-FFF2-40B4-BE49-F238E27FC236}">
                  <a16:creationId xmlns:a16="http://schemas.microsoft.com/office/drawing/2014/main" id="{095A7C7A-8B7A-DB4C-F23A-8C3448B718C9}"/>
                </a:ext>
              </a:extLst>
            </p:cNvPr>
            <p:cNvSpPr/>
            <p:nvPr/>
          </p:nvSpPr>
          <p:spPr>
            <a:xfrm>
              <a:off x="8225444" y="4544611"/>
              <a:ext cx="2266066" cy="2150082"/>
            </a:xfrm>
            <a:custGeom>
              <a:avLst/>
              <a:gdLst>
                <a:gd name="connsiteX0" fmla="*/ 0 w 2266066"/>
                <a:gd name="connsiteY0" fmla="*/ 496211 h 2150082"/>
                <a:gd name="connsiteX1" fmla="*/ 600507 w 2266066"/>
                <a:gd name="connsiteY1" fmla="*/ 496211 h 2150082"/>
                <a:gd name="connsiteX2" fmla="*/ 1116035 w 2266066"/>
                <a:gd name="connsiteY2" fmla="*/ 496211 h 2150082"/>
                <a:gd name="connsiteX3" fmla="*/ 1699548 w 2266066"/>
                <a:gd name="connsiteY3" fmla="*/ 496211 h 2150082"/>
                <a:gd name="connsiteX4" fmla="*/ 1699548 w 2266066"/>
                <a:gd name="connsiteY4" fmla="*/ 1064040 h 2150082"/>
                <a:gd name="connsiteX5" fmla="*/ 1699548 w 2266066"/>
                <a:gd name="connsiteY5" fmla="*/ 1615329 h 2150082"/>
                <a:gd name="connsiteX6" fmla="*/ 1699548 w 2266066"/>
                <a:gd name="connsiteY6" fmla="*/ 2150082 h 2150082"/>
                <a:gd name="connsiteX7" fmla="*/ 1150026 w 2266066"/>
                <a:gd name="connsiteY7" fmla="*/ 2150082 h 2150082"/>
                <a:gd name="connsiteX8" fmla="*/ 617502 w 2266066"/>
                <a:gd name="connsiteY8" fmla="*/ 2150082 h 2150082"/>
                <a:gd name="connsiteX9" fmla="*/ 0 w 2266066"/>
                <a:gd name="connsiteY9" fmla="*/ 2150082 h 2150082"/>
                <a:gd name="connsiteX10" fmla="*/ 0 w 2266066"/>
                <a:gd name="connsiteY10" fmla="*/ 1615329 h 2150082"/>
                <a:gd name="connsiteX11" fmla="*/ 0 w 2266066"/>
                <a:gd name="connsiteY11" fmla="*/ 1047501 h 2150082"/>
                <a:gd name="connsiteX12" fmla="*/ 0 w 2266066"/>
                <a:gd name="connsiteY12" fmla="*/ 496211 h 2150082"/>
                <a:gd name="connsiteX0" fmla="*/ 1699548 w 2266066"/>
                <a:gd name="connsiteY0" fmla="*/ 496211 h 2150082"/>
                <a:gd name="connsiteX1" fmla="*/ 1971475 w 2266066"/>
                <a:gd name="connsiteY1" fmla="*/ 258029 h 2150082"/>
                <a:gd name="connsiteX2" fmla="*/ 2266066 w 2266066"/>
                <a:gd name="connsiteY2" fmla="*/ 0 h 2150082"/>
                <a:gd name="connsiteX3" fmla="*/ 2266066 w 2266066"/>
                <a:gd name="connsiteY3" fmla="*/ 567827 h 2150082"/>
                <a:gd name="connsiteX4" fmla="*/ 2266066 w 2266066"/>
                <a:gd name="connsiteY4" fmla="*/ 1069501 h 2150082"/>
                <a:gd name="connsiteX5" fmla="*/ 2266066 w 2266066"/>
                <a:gd name="connsiteY5" fmla="*/ 1653868 h 2150082"/>
                <a:gd name="connsiteX6" fmla="*/ 1988471 w 2266066"/>
                <a:gd name="connsiteY6" fmla="*/ 1897013 h 2150082"/>
                <a:gd name="connsiteX7" fmla="*/ 1699548 w 2266066"/>
                <a:gd name="connsiteY7" fmla="*/ 2150082 h 2150082"/>
                <a:gd name="connsiteX8" fmla="*/ 1699548 w 2266066"/>
                <a:gd name="connsiteY8" fmla="*/ 1582252 h 2150082"/>
                <a:gd name="connsiteX9" fmla="*/ 1699548 w 2266066"/>
                <a:gd name="connsiteY9" fmla="*/ 997884 h 2150082"/>
                <a:gd name="connsiteX10" fmla="*/ 1699548 w 2266066"/>
                <a:gd name="connsiteY10" fmla="*/ 496211 h 2150082"/>
                <a:gd name="connsiteX0" fmla="*/ 0 w 2266066"/>
                <a:gd name="connsiteY0" fmla="*/ 496211 h 2150082"/>
                <a:gd name="connsiteX1" fmla="*/ 294588 w 2266066"/>
                <a:gd name="connsiteY1" fmla="*/ 238181 h 2150082"/>
                <a:gd name="connsiteX2" fmla="*/ 566515 w 2266066"/>
                <a:gd name="connsiteY2" fmla="*/ 0 h 2150082"/>
                <a:gd name="connsiteX3" fmla="*/ 1167022 w 2266066"/>
                <a:gd name="connsiteY3" fmla="*/ 0 h 2150082"/>
                <a:gd name="connsiteX4" fmla="*/ 1767531 w 2266066"/>
                <a:gd name="connsiteY4" fmla="*/ 0 h 2150082"/>
                <a:gd name="connsiteX5" fmla="*/ 2266066 w 2266066"/>
                <a:gd name="connsiteY5" fmla="*/ 0 h 2150082"/>
                <a:gd name="connsiteX6" fmla="*/ 1988471 w 2266066"/>
                <a:gd name="connsiteY6" fmla="*/ 243142 h 2150082"/>
                <a:gd name="connsiteX7" fmla="*/ 1699548 w 2266066"/>
                <a:gd name="connsiteY7" fmla="*/ 496211 h 2150082"/>
                <a:gd name="connsiteX8" fmla="*/ 1116035 w 2266066"/>
                <a:gd name="connsiteY8" fmla="*/ 496211 h 2150082"/>
                <a:gd name="connsiteX9" fmla="*/ 566515 w 2266066"/>
                <a:gd name="connsiteY9" fmla="*/ 496211 h 2150082"/>
                <a:gd name="connsiteX10" fmla="*/ 0 w 2266066"/>
                <a:gd name="connsiteY10" fmla="*/ 496211 h 2150082"/>
                <a:gd name="connsiteX0" fmla="*/ 0 w 2266066"/>
                <a:gd name="connsiteY0" fmla="*/ 496211 h 2150082"/>
                <a:gd name="connsiteX1" fmla="*/ 288922 w 2266066"/>
                <a:gd name="connsiteY1" fmla="*/ 243142 h 2150082"/>
                <a:gd name="connsiteX2" fmla="*/ 566515 w 2266066"/>
                <a:gd name="connsiteY2" fmla="*/ 0 h 2150082"/>
                <a:gd name="connsiteX3" fmla="*/ 1099041 w 2266066"/>
                <a:gd name="connsiteY3" fmla="*/ 0 h 2150082"/>
                <a:gd name="connsiteX4" fmla="*/ 1614571 w 2266066"/>
                <a:gd name="connsiteY4" fmla="*/ 0 h 2150082"/>
                <a:gd name="connsiteX5" fmla="*/ 2266066 w 2266066"/>
                <a:gd name="connsiteY5" fmla="*/ 0 h 2150082"/>
                <a:gd name="connsiteX6" fmla="*/ 2266066 w 2266066"/>
                <a:gd name="connsiteY6" fmla="*/ 534751 h 2150082"/>
                <a:gd name="connsiteX7" fmla="*/ 2266066 w 2266066"/>
                <a:gd name="connsiteY7" fmla="*/ 1119116 h 2150082"/>
                <a:gd name="connsiteX8" fmla="*/ 2266066 w 2266066"/>
                <a:gd name="connsiteY8" fmla="*/ 1653868 h 2150082"/>
                <a:gd name="connsiteX9" fmla="*/ 1994137 w 2266066"/>
                <a:gd name="connsiteY9" fmla="*/ 1892050 h 2150082"/>
                <a:gd name="connsiteX10" fmla="*/ 1699548 w 2266066"/>
                <a:gd name="connsiteY10" fmla="*/ 2150082 h 2150082"/>
                <a:gd name="connsiteX11" fmla="*/ 1167022 w 2266066"/>
                <a:gd name="connsiteY11" fmla="*/ 2150082 h 2150082"/>
                <a:gd name="connsiteX12" fmla="*/ 651492 w 2266066"/>
                <a:gd name="connsiteY12" fmla="*/ 2150082 h 2150082"/>
                <a:gd name="connsiteX13" fmla="*/ 0 w 2266066"/>
                <a:gd name="connsiteY13" fmla="*/ 2150082 h 2150082"/>
                <a:gd name="connsiteX14" fmla="*/ 0 w 2266066"/>
                <a:gd name="connsiteY14" fmla="*/ 1582252 h 2150082"/>
                <a:gd name="connsiteX15" fmla="*/ 0 w 2266066"/>
                <a:gd name="connsiteY15" fmla="*/ 1014423 h 2150082"/>
                <a:gd name="connsiteX16" fmla="*/ 0 w 2266066"/>
                <a:gd name="connsiteY16" fmla="*/ 496211 h 2150082"/>
                <a:gd name="connsiteX17" fmla="*/ 0 w 2266066"/>
                <a:gd name="connsiteY17" fmla="*/ 496211 h 2150082"/>
                <a:gd name="connsiteX18" fmla="*/ 600507 w 2266066"/>
                <a:gd name="connsiteY18" fmla="*/ 496211 h 2150082"/>
                <a:gd name="connsiteX19" fmla="*/ 1201014 w 2266066"/>
                <a:gd name="connsiteY19" fmla="*/ 496211 h 2150082"/>
                <a:gd name="connsiteX20" fmla="*/ 1699548 w 2266066"/>
                <a:gd name="connsiteY20" fmla="*/ 496211 h 2150082"/>
                <a:gd name="connsiteX21" fmla="*/ 1988471 w 2266066"/>
                <a:gd name="connsiteY21" fmla="*/ 243142 h 2150082"/>
                <a:gd name="connsiteX22" fmla="*/ 2266066 w 2266066"/>
                <a:gd name="connsiteY22" fmla="*/ 0 h 2150082"/>
                <a:gd name="connsiteX23" fmla="*/ 1699548 w 2266066"/>
                <a:gd name="connsiteY23" fmla="*/ 496211 h 2150082"/>
                <a:gd name="connsiteX24" fmla="*/ 1699548 w 2266066"/>
                <a:gd name="connsiteY24" fmla="*/ 1014423 h 2150082"/>
                <a:gd name="connsiteX25" fmla="*/ 1699548 w 2266066"/>
                <a:gd name="connsiteY25" fmla="*/ 1598790 h 2150082"/>
                <a:gd name="connsiteX26" fmla="*/ 1699548 w 2266066"/>
                <a:gd name="connsiteY26" fmla="*/ 2150082 h 2150082"/>
                <a:gd name="connsiteX0" fmla="*/ 0 w 2266066"/>
                <a:gd name="connsiteY0" fmla="*/ 496211 h 2150082"/>
                <a:gd name="connsiteX1" fmla="*/ 283257 w 2266066"/>
                <a:gd name="connsiteY1" fmla="*/ 248105 h 2150082"/>
                <a:gd name="connsiteX2" fmla="*/ 566515 w 2266066"/>
                <a:gd name="connsiteY2" fmla="*/ 0 h 2150082"/>
                <a:gd name="connsiteX3" fmla="*/ 1099041 w 2266066"/>
                <a:gd name="connsiteY3" fmla="*/ 0 h 2150082"/>
                <a:gd name="connsiteX4" fmla="*/ 1648561 w 2266066"/>
                <a:gd name="connsiteY4" fmla="*/ 0 h 2150082"/>
                <a:gd name="connsiteX5" fmla="*/ 2266066 w 2266066"/>
                <a:gd name="connsiteY5" fmla="*/ 0 h 2150082"/>
                <a:gd name="connsiteX6" fmla="*/ 2266066 w 2266066"/>
                <a:gd name="connsiteY6" fmla="*/ 567827 h 2150082"/>
                <a:gd name="connsiteX7" fmla="*/ 2266066 w 2266066"/>
                <a:gd name="connsiteY7" fmla="*/ 1152195 h 2150082"/>
                <a:gd name="connsiteX8" fmla="*/ 2266066 w 2266066"/>
                <a:gd name="connsiteY8" fmla="*/ 1653868 h 2150082"/>
                <a:gd name="connsiteX9" fmla="*/ 1999801 w 2266066"/>
                <a:gd name="connsiteY9" fmla="*/ 1887089 h 2150082"/>
                <a:gd name="connsiteX10" fmla="*/ 1699548 w 2266066"/>
                <a:gd name="connsiteY10" fmla="*/ 2150082 h 2150082"/>
                <a:gd name="connsiteX11" fmla="*/ 1150026 w 2266066"/>
                <a:gd name="connsiteY11" fmla="*/ 2150082 h 2150082"/>
                <a:gd name="connsiteX12" fmla="*/ 600507 w 2266066"/>
                <a:gd name="connsiteY12" fmla="*/ 2150082 h 2150082"/>
                <a:gd name="connsiteX13" fmla="*/ 0 w 2266066"/>
                <a:gd name="connsiteY13" fmla="*/ 2150082 h 2150082"/>
                <a:gd name="connsiteX14" fmla="*/ 0 w 2266066"/>
                <a:gd name="connsiteY14" fmla="*/ 1598790 h 2150082"/>
                <a:gd name="connsiteX15" fmla="*/ 0 w 2266066"/>
                <a:gd name="connsiteY15" fmla="*/ 1080578 h 2150082"/>
                <a:gd name="connsiteX16" fmla="*/ 0 w 2266066"/>
                <a:gd name="connsiteY16" fmla="*/ 496211 h 2150082"/>
                <a:gd name="connsiteX17" fmla="*/ 0 w 2266066"/>
                <a:gd name="connsiteY17" fmla="*/ 496211 h 2150082"/>
                <a:gd name="connsiteX18" fmla="*/ 600507 w 2266066"/>
                <a:gd name="connsiteY18" fmla="*/ 496211 h 2150082"/>
                <a:gd name="connsiteX19" fmla="*/ 1133031 w 2266066"/>
                <a:gd name="connsiteY19" fmla="*/ 496211 h 2150082"/>
                <a:gd name="connsiteX20" fmla="*/ 1699548 w 2266066"/>
                <a:gd name="connsiteY20" fmla="*/ 496211 h 2150082"/>
                <a:gd name="connsiteX21" fmla="*/ 1988471 w 2266066"/>
                <a:gd name="connsiteY21" fmla="*/ 243142 h 2150082"/>
                <a:gd name="connsiteX22" fmla="*/ 2266066 w 2266066"/>
                <a:gd name="connsiteY22" fmla="*/ 0 h 2150082"/>
                <a:gd name="connsiteX23" fmla="*/ 1699548 w 2266066"/>
                <a:gd name="connsiteY23" fmla="*/ 496211 h 2150082"/>
                <a:gd name="connsiteX24" fmla="*/ 1699548 w 2266066"/>
                <a:gd name="connsiteY24" fmla="*/ 1014423 h 2150082"/>
                <a:gd name="connsiteX25" fmla="*/ 1699548 w 2266066"/>
                <a:gd name="connsiteY25" fmla="*/ 1532636 h 2150082"/>
                <a:gd name="connsiteX26" fmla="*/ 1699548 w 2266066"/>
                <a:gd name="connsiteY26" fmla="*/ 2150082 h 2150082"/>
                <a:gd name="connsiteX0" fmla="*/ 0 w 2266066"/>
                <a:gd name="connsiteY0" fmla="*/ 496211 h 2150082"/>
                <a:gd name="connsiteX1" fmla="*/ 288922 w 2266066"/>
                <a:gd name="connsiteY1" fmla="*/ 243142 h 2150082"/>
                <a:gd name="connsiteX2" fmla="*/ 566515 w 2266066"/>
                <a:gd name="connsiteY2" fmla="*/ 0 h 2150082"/>
                <a:gd name="connsiteX3" fmla="*/ 1099041 w 2266066"/>
                <a:gd name="connsiteY3" fmla="*/ 0 h 2150082"/>
                <a:gd name="connsiteX4" fmla="*/ 1614571 w 2266066"/>
                <a:gd name="connsiteY4" fmla="*/ 0 h 2150082"/>
                <a:gd name="connsiteX5" fmla="*/ 2266066 w 2266066"/>
                <a:gd name="connsiteY5" fmla="*/ 0 h 2150082"/>
                <a:gd name="connsiteX6" fmla="*/ 2266066 w 2266066"/>
                <a:gd name="connsiteY6" fmla="*/ 534751 h 2150082"/>
                <a:gd name="connsiteX7" fmla="*/ 2266066 w 2266066"/>
                <a:gd name="connsiteY7" fmla="*/ 1119116 h 2150082"/>
                <a:gd name="connsiteX8" fmla="*/ 2266066 w 2266066"/>
                <a:gd name="connsiteY8" fmla="*/ 1653868 h 2150082"/>
                <a:gd name="connsiteX9" fmla="*/ 1994137 w 2266066"/>
                <a:gd name="connsiteY9" fmla="*/ 1892050 h 2150082"/>
                <a:gd name="connsiteX10" fmla="*/ 1699548 w 2266066"/>
                <a:gd name="connsiteY10" fmla="*/ 2150082 h 2150082"/>
                <a:gd name="connsiteX11" fmla="*/ 1167022 w 2266066"/>
                <a:gd name="connsiteY11" fmla="*/ 2150082 h 2150082"/>
                <a:gd name="connsiteX12" fmla="*/ 651492 w 2266066"/>
                <a:gd name="connsiteY12" fmla="*/ 2150082 h 2150082"/>
                <a:gd name="connsiteX13" fmla="*/ 0 w 2266066"/>
                <a:gd name="connsiteY13" fmla="*/ 2150082 h 2150082"/>
                <a:gd name="connsiteX14" fmla="*/ 0 w 2266066"/>
                <a:gd name="connsiteY14" fmla="*/ 1582252 h 2150082"/>
                <a:gd name="connsiteX15" fmla="*/ 0 w 2266066"/>
                <a:gd name="connsiteY15" fmla="*/ 1014423 h 2150082"/>
                <a:gd name="connsiteX16" fmla="*/ 0 w 2266066"/>
                <a:gd name="connsiteY16" fmla="*/ 496211 h 2150082"/>
                <a:gd name="connsiteX17" fmla="*/ 0 w 2266066"/>
                <a:gd name="connsiteY17" fmla="*/ 496211 h 2150082"/>
                <a:gd name="connsiteX18" fmla="*/ 600507 w 2266066"/>
                <a:gd name="connsiteY18" fmla="*/ 496211 h 2150082"/>
                <a:gd name="connsiteX19" fmla="*/ 1201014 w 2266066"/>
                <a:gd name="connsiteY19" fmla="*/ 496211 h 2150082"/>
                <a:gd name="connsiteX20" fmla="*/ 1699548 w 2266066"/>
                <a:gd name="connsiteY20" fmla="*/ 496211 h 2150082"/>
                <a:gd name="connsiteX21" fmla="*/ 1988471 w 2266066"/>
                <a:gd name="connsiteY21" fmla="*/ 243142 h 2150082"/>
                <a:gd name="connsiteX22" fmla="*/ 2266066 w 2266066"/>
                <a:gd name="connsiteY22" fmla="*/ 0 h 2150082"/>
                <a:gd name="connsiteX23" fmla="*/ 1699548 w 2266066"/>
                <a:gd name="connsiteY23" fmla="*/ 496211 h 2150082"/>
                <a:gd name="connsiteX24" fmla="*/ 1699548 w 2266066"/>
                <a:gd name="connsiteY24" fmla="*/ 1014423 h 2150082"/>
                <a:gd name="connsiteX25" fmla="*/ 1699548 w 2266066"/>
                <a:gd name="connsiteY25" fmla="*/ 1598790 h 2150082"/>
                <a:gd name="connsiteX26" fmla="*/ 1699548 w 2266066"/>
                <a:gd name="connsiteY26" fmla="*/ 2150082 h 2150082"/>
                <a:gd name="connsiteX0" fmla="*/ 0 w 2266066"/>
                <a:gd name="connsiteY0" fmla="*/ 496211 h 2150082"/>
                <a:gd name="connsiteX1" fmla="*/ 288922 w 2266066"/>
                <a:gd name="connsiteY1" fmla="*/ 243142 h 2150082"/>
                <a:gd name="connsiteX2" fmla="*/ 566515 w 2266066"/>
                <a:gd name="connsiteY2" fmla="*/ 0 h 2150082"/>
                <a:gd name="connsiteX3" fmla="*/ 1099041 w 2266066"/>
                <a:gd name="connsiteY3" fmla="*/ 0 h 2150082"/>
                <a:gd name="connsiteX4" fmla="*/ 1614571 w 2266066"/>
                <a:gd name="connsiteY4" fmla="*/ 0 h 2150082"/>
                <a:gd name="connsiteX5" fmla="*/ 2266066 w 2266066"/>
                <a:gd name="connsiteY5" fmla="*/ 0 h 2150082"/>
                <a:gd name="connsiteX6" fmla="*/ 2266066 w 2266066"/>
                <a:gd name="connsiteY6" fmla="*/ 534751 h 2150082"/>
                <a:gd name="connsiteX7" fmla="*/ 2266066 w 2266066"/>
                <a:gd name="connsiteY7" fmla="*/ 1119116 h 2150082"/>
                <a:gd name="connsiteX8" fmla="*/ 2266066 w 2266066"/>
                <a:gd name="connsiteY8" fmla="*/ 1653868 h 2150082"/>
                <a:gd name="connsiteX9" fmla="*/ 1994137 w 2266066"/>
                <a:gd name="connsiteY9" fmla="*/ 1892050 h 2150082"/>
                <a:gd name="connsiteX10" fmla="*/ 1699548 w 2266066"/>
                <a:gd name="connsiteY10" fmla="*/ 2150082 h 2150082"/>
                <a:gd name="connsiteX11" fmla="*/ 1167022 w 2266066"/>
                <a:gd name="connsiteY11" fmla="*/ 2150082 h 2150082"/>
                <a:gd name="connsiteX12" fmla="*/ 651492 w 2266066"/>
                <a:gd name="connsiteY12" fmla="*/ 2150082 h 2150082"/>
                <a:gd name="connsiteX13" fmla="*/ 0 w 2266066"/>
                <a:gd name="connsiteY13" fmla="*/ 2150082 h 2150082"/>
                <a:gd name="connsiteX14" fmla="*/ 0 w 2266066"/>
                <a:gd name="connsiteY14" fmla="*/ 1582252 h 2150082"/>
                <a:gd name="connsiteX15" fmla="*/ 0 w 2266066"/>
                <a:gd name="connsiteY15" fmla="*/ 1014423 h 2150082"/>
                <a:gd name="connsiteX16" fmla="*/ 0 w 2266066"/>
                <a:gd name="connsiteY16" fmla="*/ 496211 h 2150082"/>
                <a:gd name="connsiteX17" fmla="*/ 0 w 2266066"/>
                <a:gd name="connsiteY17" fmla="*/ 496211 h 2150082"/>
                <a:gd name="connsiteX18" fmla="*/ 600507 w 2266066"/>
                <a:gd name="connsiteY18" fmla="*/ 496211 h 2150082"/>
                <a:gd name="connsiteX19" fmla="*/ 1201014 w 2266066"/>
                <a:gd name="connsiteY19" fmla="*/ 496211 h 2150082"/>
                <a:gd name="connsiteX20" fmla="*/ 1699548 w 2266066"/>
                <a:gd name="connsiteY20" fmla="*/ 496211 h 2150082"/>
                <a:gd name="connsiteX21" fmla="*/ 1988471 w 2266066"/>
                <a:gd name="connsiteY21" fmla="*/ 243142 h 2150082"/>
                <a:gd name="connsiteX22" fmla="*/ 2266066 w 2266066"/>
                <a:gd name="connsiteY22" fmla="*/ 0 h 2150082"/>
                <a:gd name="connsiteX23" fmla="*/ 1699548 w 2266066"/>
                <a:gd name="connsiteY23" fmla="*/ 496211 h 2150082"/>
                <a:gd name="connsiteX24" fmla="*/ 1699548 w 2266066"/>
                <a:gd name="connsiteY24" fmla="*/ 1014423 h 2150082"/>
                <a:gd name="connsiteX25" fmla="*/ 1699548 w 2266066"/>
                <a:gd name="connsiteY25" fmla="*/ 1598790 h 2150082"/>
                <a:gd name="connsiteX26" fmla="*/ 1699548 w 2266066"/>
                <a:gd name="connsiteY26" fmla="*/ 2150082 h 215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66066" h="2150082" stroke="0" extrusionOk="0">
                  <a:moveTo>
                    <a:pt x="0" y="496211"/>
                  </a:moveTo>
                  <a:cubicBezTo>
                    <a:pt x="275292" y="521663"/>
                    <a:pt x="367890" y="544344"/>
                    <a:pt x="600507" y="496211"/>
                  </a:cubicBezTo>
                  <a:cubicBezTo>
                    <a:pt x="760351" y="480789"/>
                    <a:pt x="962303" y="490789"/>
                    <a:pt x="1116035" y="496211"/>
                  </a:cubicBezTo>
                  <a:cubicBezTo>
                    <a:pt x="1379713" y="513012"/>
                    <a:pt x="1436701" y="519554"/>
                    <a:pt x="1699548" y="496211"/>
                  </a:cubicBezTo>
                  <a:cubicBezTo>
                    <a:pt x="1712677" y="770265"/>
                    <a:pt x="1693217" y="964149"/>
                    <a:pt x="1699548" y="1064040"/>
                  </a:cubicBezTo>
                  <a:cubicBezTo>
                    <a:pt x="1730476" y="1273484"/>
                    <a:pt x="1733389" y="1392990"/>
                    <a:pt x="1699548" y="1615329"/>
                  </a:cubicBezTo>
                  <a:cubicBezTo>
                    <a:pt x="1593828" y="1710623"/>
                    <a:pt x="1728052" y="1935445"/>
                    <a:pt x="1699548" y="2150082"/>
                  </a:cubicBezTo>
                  <a:cubicBezTo>
                    <a:pt x="1578059" y="2101546"/>
                    <a:pt x="1265572" y="2180454"/>
                    <a:pt x="1150026" y="2150082"/>
                  </a:cubicBezTo>
                  <a:cubicBezTo>
                    <a:pt x="936804" y="2121877"/>
                    <a:pt x="812638" y="2156638"/>
                    <a:pt x="617502" y="2150082"/>
                  </a:cubicBezTo>
                  <a:cubicBezTo>
                    <a:pt x="399526" y="2117993"/>
                    <a:pt x="192475" y="2084160"/>
                    <a:pt x="0" y="2150082"/>
                  </a:cubicBezTo>
                  <a:cubicBezTo>
                    <a:pt x="-38336" y="2063239"/>
                    <a:pt x="52937" y="1764677"/>
                    <a:pt x="0" y="1615329"/>
                  </a:cubicBezTo>
                  <a:cubicBezTo>
                    <a:pt x="-71967" y="1452834"/>
                    <a:pt x="-89302" y="1148976"/>
                    <a:pt x="0" y="1047501"/>
                  </a:cubicBezTo>
                  <a:cubicBezTo>
                    <a:pt x="-44276" y="1002367"/>
                    <a:pt x="64131" y="639790"/>
                    <a:pt x="0" y="496211"/>
                  </a:cubicBezTo>
                  <a:close/>
                </a:path>
                <a:path w="2266066" h="2150082" fill="darkenLess" stroke="0" extrusionOk="0">
                  <a:moveTo>
                    <a:pt x="1699548" y="496211"/>
                  </a:moveTo>
                  <a:cubicBezTo>
                    <a:pt x="1782028" y="355589"/>
                    <a:pt x="1877109" y="310804"/>
                    <a:pt x="1971475" y="258029"/>
                  </a:cubicBezTo>
                  <a:cubicBezTo>
                    <a:pt x="2121975" y="163045"/>
                    <a:pt x="2201143" y="69137"/>
                    <a:pt x="2266066" y="0"/>
                  </a:cubicBezTo>
                  <a:cubicBezTo>
                    <a:pt x="2288808" y="249151"/>
                    <a:pt x="2290216" y="302879"/>
                    <a:pt x="2266066" y="567827"/>
                  </a:cubicBezTo>
                  <a:cubicBezTo>
                    <a:pt x="2319864" y="765188"/>
                    <a:pt x="2274357" y="920943"/>
                    <a:pt x="2266066" y="1069501"/>
                  </a:cubicBezTo>
                  <a:cubicBezTo>
                    <a:pt x="2223112" y="1268052"/>
                    <a:pt x="2248650" y="1416053"/>
                    <a:pt x="2266066" y="1653868"/>
                  </a:cubicBezTo>
                  <a:cubicBezTo>
                    <a:pt x="2129924" y="1780139"/>
                    <a:pt x="2125696" y="1813132"/>
                    <a:pt x="1988471" y="1897013"/>
                  </a:cubicBezTo>
                  <a:cubicBezTo>
                    <a:pt x="1817200" y="1974078"/>
                    <a:pt x="1862213" y="2061761"/>
                    <a:pt x="1699548" y="2150082"/>
                  </a:cubicBezTo>
                  <a:cubicBezTo>
                    <a:pt x="1653599" y="1949874"/>
                    <a:pt x="1737841" y="1789929"/>
                    <a:pt x="1699548" y="1582252"/>
                  </a:cubicBezTo>
                  <a:cubicBezTo>
                    <a:pt x="1672565" y="1276894"/>
                    <a:pt x="1696215" y="1228364"/>
                    <a:pt x="1699548" y="997884"/>
                  </a:cubicBezTo>
                  <a:cubicBezTo>
                    <a:pt x="1656108" y="838169"/>
                    <a:pt x="1646122" y="697332"/>
                    <a:pt x="1699548" y="496211"/>
                  </a:cubicBezTo>
                  <a:close/>
                </a:path>
                <a:path w="2266066" h="2150082" fill="lightenLess" stroke="0" extrusionOk="0">
                  <a:moveTo>
                    <a:pt x="0" y="496211"/>
                  </a:moveTo>
                  <a:cubicBezTo>
                    <a:pt x="59685" y="458574"/>
                    <a:pt x="211453" y="393318"/>
                    <a:pt x="294588" y="238181"/>
                  </a:cubicBezTo>
                  <a:cubicBezTo>
                    <a:pt x="430737" y="100335"/>
                    <a:pt x="453943" y="82005"/>
                    <a:pt x="566515" y="0"/>
                  </a:cubicBezTo>
                  <a:cubicBezTo>
                    <a:pt x="815858" y="-55988"/>
                    <a:pt x="966034" y="49583"/>
                    <a:pt x="1167022" y="0"/>
                  </a:cubicBezTo>
                  <a:cubicBezTo>
                    <a:pt x="1251799" y="-107670"/>
                    <a:pt x="1597463" y="-51203"/>
                    <a:pt x="1767531" y="0"/>
                  </a:cubicBezTo>
                  <a:cubicBezTo>
                    <a:pt x="2011857" y="-27065"/>
                    <a:pt x="2037527" y="29353"/>
                    <a:pt x="2266066" y="0"/>
                  </a:cubicBezTo>
                  <a:cubicBezTo>
                    <a:pt x="2189363" y="150255"/>
                    <a:pt x="2061162" y="167016"/>
                    <a:pt x="1988471" y="243142"/>
                  </a:cubicBezTo>
                  <a:cubicBezTo>
                    <a:pt x="1915832" y="381777"/>
                    <a:pt x="1720168" y="433399"/>
                    <a:pt x="1699548" y="496211"/>
                  </a:cubicBezTo>
                  <a:cubicBezTo>
                    <a:pt x="1463090" y="488582"/>
                    <a:pt x="1299496" y="489577"/>
                    <a:pt x="1116035" y="496211"/>
                  </a:cubicBezTo>
                  <a:cubicBezTo>
                    <a:pt x="948213" y="423844"/>
                    <a:pt x="755848" y="428989"/>
                    <a:pt x="566515" y="496211"/>
                  </a:cubicBezTo>
                  <a:cubicBezTo>
                    <a:pt x="367044" y="468075"/>
                    <a:pt x="154125" y="514000"/>
                    <a:pt x="0" y="496211"/>
                  </a:cubicBezTo>
                  <a:close/>
                </a:path>
                <a:path w="2266066" h="2150082" fill="none" extrusionOk="0">
                  <a:moveTo>
                    <a:pt x="0" y="496211"/>
                  </a:moveTo>
                  <a:cubicBezTo>
                    <a:pt x="106659" y="388435"/>
                    <a:pt x="141297" y="359911"/>
                    <a:pt x="288922" y="243142"/>
                  </a:cubicBezTo>
                  <a:cubicBezTo>
                    <a:pt x="430803" y="121750"/>
                    <a:pt x="445558" y="87963"/>
                    <a:pt x="566515" y="0"/>
                  </a:cubicBezTo>
                  <a:cubicBezTo>
                    <a:pt x="805891" y="-2776"/>
                    <a:pt x="965366" y="59057"/>
                    <a:pt x="1099041" y="0"/>
                  </a:cubicBezTo>
                  <a:cubicBezTo>
                    <a:pt x="1250376" y="14298"/>
                    <a:pt x="1491783" y="20903"/>
                    <a:pt x="1614571" y="0"/>
                  </a:cubicBezTo>
                  <a:cubicBezTo>
                    <a:pt x="1824501" y="57524"/>
                    <a:pt x="2095782" y="60434"/>
                    <a:pt x="2266066" y="0"/>
                  </a:cubicBezTo>
                  <a:cubicBezTo>
                    <a:pt x="2265221" y="268504"/>
                    <a:pt x="2261821" y="300823"/>
                    <a:pt x="2266066" y="534751"/>
                  </a:cubicBezTo>
                  <a:cubicBezTo>
                    <a:pt x="2279321" y="746852"/>
                    <a:pt x="2259783" y="998557"/>
                    <a:pt x="2266066" y="1119116"/>
                  </a:cubicBezTo>
                  <a:cubicBezTo>
                    <a:pt x="2308827" y="1217903"/>
                    <a:pt x="2231734" y="1407337"/>
                    <a:pt x="2266066" y="1653868"/>
                  </a:cubicBezTo>
                  <a:cubicBezTo>
                    <a:pt x="2208174" y="1725150"/>
                    <a:pt x="2055538" y="1723312"/>
                    <a:pt x="1994137" y="1892050"/>
                  </a:cubicBezTo>
                  <a:cubicBezTo>
                    <a:pt x="1911118" y="2054522"/>
                    <a:pt x="1805343" y="2089531"/>
                    <a:pt x="1699548" y="2150082"/>
                  </a:cubicBezTo>
                  <a:cubicBezTo>
                    <a:pt x="1573647" y="2158573"/>
                    <a:pt x="1283963" y="2174790"/>
                    <a:pt x="1167022" y="2150082"/>
                  </a:cubicBezTo>
                  <a:cubicBezTo>
                    <a:pt x="1004685" y="2146078"/>
                    <a:pt x="891557" y="2197903"/>
                    <a:pt x="651492" y="2150082"/>
                  </a:cubicBezTo>
                  <a:cubicBezTo>
                    <a:pt x="496873" y="2162717"/>
                    <a:pt x="219267" y="2112941"/>
                    <a:pt x="0" y="2150082"/>
                  </a:cubicBezTo>
                  <a:cubicBezTo>
                    <a:pt x="21031" y="1898745"/>
                    <a:pt x="-16718" y="1856249"/>
                    <a:pt x="0" y="1582252"/>
                  </a:cubicBezTo>
                  <a:cubicBezTo>
                    <a:pt x="33591" y="1341639"/>
                    <a:pt x="-15250" y="1286023"/>
                    <a:pt x="0" y="1014423"/>
                  </a:cubicBezTo>
                  <a:cubicBezTo>
                    <a:pt x="12781" y="734545"/>
                    <a:pt x="-44748" y="660020"/>
                    <a:pt x="0" y="496211"/>
                  </a:cubicBezTo>
                  <a:close/>
                  <a:moveTo>
                    <a:pt x="0" y="496211"/>
                  </a:moveTo>
                  <a:cubicBezTo>
                    <a:pt x="292939" y="558715"/>
                    <a:pt x="367287" y="464874"/>
                    <a:pt x="600507" y="496211"/>
                  </a:cubicBezTo>
                  <a:cubicBezTo>
                    <a:pt x="887409" y="550951"/>
                    <a:pt x="936238" y="457572"/>
                    <a:pt x="1201014" y="496211"/>
                  </a:cubicBezTo>
                  <a:cubicBezTo>
                    <a:pt x="1347354" y="520065"/>
                    <a:pt x="1557486" y="498246"/>
                    <a:pt x="1699548" y="496211"/>
                  </a:cubicBezTo>
                  <a:cubicBezTo>
                    <a:pt x="1782330" y="403260"/>
                    <a:pt x="1904746" y="312209"/>
                    <a:pt x="1988471" y="243142"/>
                  </a:cubicBezTo>
                  <a:cubicBezTo>
                    <a:pt x="2089562" y="156213"/>
                    <a:pt x="2136940" y="108284"/>
                    <a:pt x="2266066" y="0"/>
                  </a:cubicBezTo>
                  <a:moveTo>
                    <a:pt x="1699548" y="496211"/>
                  </a:moveTo>
                  <a:cubicBezTo>
                    <a:pt x="1694468" y="674670"/>
                    <a:pt x="1720889" y="791052"/>
                    <a:pt x="1699548" y="1014423"/>
                  </a:cubicBezTo>
                  <a:cubicBezTo>
                    <a:pt x="1713308" y="1248731"/>
                    <a:pt x="1685684" y="1457950"/>
                    <a:pt x="1699548" y="1598790"/>
                  </a:cubicBezTo>
                  <a:cubicBezTo>
                    <a:pt x="1626971" y="1756634"/>
                    <a:pt x="1622806" y="1997580"/>
                    <a:pt x="1699548" y="2150082"/>
                  </a:cubicBezTo>
                </a:path>
                <a:path w="2266066" h="2150082" fill="none" stroke="0" extrusionOk="0">
                  <a:moveTo>
                    <a:pt x="0" y="496211"/>
                  </a:moveTo>
                  <a:cubicBezTo>
                    <a:pt x="82851" y="409681"/>
                    <a:pt x="143766" y="289128"/>
                    <a:pt x="283257" y="248105"/>
                  </a:cubicBezTo>
                  <a:cubicBezTo>
                    <a:pt x="354097" y="204489"/>
                    <a:pt x="452676" y="128796"/>
                    <a:pt x="566515" y="0"/>
                  </a:cubicBezTo>
                  <a:cubicBezTo>
                    <a:pt x="832874" y="19176"/>
                    <a:pt x="1003202" y="-6739"/>
                    <a:pt x="1099041" y="0"/>
                  </a:cubicBezTo>
                  <a:cubicBezTo>
                    <a:pt x="1282553" y="11587"/>
                    <a:pt x="1509154" y="-7310"/>
                    <a:pt x="1648561" y="0"/>
                  </a:cubicBezTo>
                  <a:cubicBezTo>
                    <a:pt x="1704407" y="-53238"/>
                    <a:pt x="1972498" y="28553"/>
                    <a:pt x="2266066" y="0"/>
                  </a:cubicBezTo>
                  <a:cubicBezTo>
                    <a:pt x="2262058" y="198677"/>
                    <a:pt x="2292232" y="349718"/>
                    <a:pt x="2266066" y="567827"/>
                  </a:cubicBezTo>
                  <a:cubicBezTo>
                    <a:pt x="2271231" y="813258"/>
                    <a:pt x="2271069" y="942867"/>
                    <a:pt x="2266066" y="1152195"/>
                  </a:cubicBezTo>
                  <a:cubicBezTo>
                    <a:pt x="2273278" y="1386390"/>
                    <a:pt x="2313102" y="1549844"/>
                    <a:pt x="2266066" y="1653868"/>
                  </a:cubicBezTo>
                  <a:cubicBezTo>
                    <a:pt x="2194970" y="1749778"/>
                    <a:pt x="2127435" y="1784224"/>
                    <a:pt x="1999801" y="1887089"/>
                  </a:cubicBezTo>
                  <a:cubicBezTo>
                    <a:pt x="1930322" y="1977061"/>
                    <a:pt x="1823136" y="2047895"/>
                    <a:pt x="1699548" y="2150082"/>
                  </a:cubicBezTo>
                  <a:cubicBezTo>
                    <a:pt x="1593089" y="2147918"/>
                    <a:pt x="1303253" y="2132888"/>
                    <a:pt x="1150026" y="2150082"/>
                  </a:cubicBezTo>
                  <a:cubicBezTo>
                    <a:pt x="923109" y="2111842"/>
                    <a:pt x="853780" y="2127916"/>
                    <a:pt x="600507" y="2150082"/>
                  </a:cubicBezTo>
                  <a:cubicBezTo>
                    <a:pt x="349402" y="2169177"/>
                    <a:pt x="152804" y="2123753"/>
                    <a:pt x="0" y="2150082"/>
                  </a:cubicBezTo>
                  <a:cubicBezTo>
                    <a:pt x="4888" y="1885393"/>
                    <a:pt x="5926" y="1823149"/>
                    <a:pt x="0" y="1598790"/>
                  </a:cubicBezTo>
                  <a:cubicBezTo>
                    <a:pt x="-14832" y="1352507"/>
                    <a:pt x="-10887" y="1263269"/>
                    <a:pt x="0" y="1080578"/>
                  </a:cubicBezTo>
                  <a:cubicBezTo>
                    <a:pt x="1001" y="878377"/>
                    <a:pt x="61198" y="775048"/>
                    <a:pt x="0" y="496211"/>
                  </a:cubicBezTo>
                  <a:close/>
                  <a:moveTo>
                    <a:pt x="0" y="496211"/>
                  </a:moveTo>
                  <a:cubicBezTo>
                    <a:pt x="297027" y="450558"/>
                    <a:pt x="443746" y="486026"/>
                    <a:pt x="600507" y="496211"/>
                  </a:cubicBezTo>
                  <a:cubicBezTo>
                    <a:pt x="778986" y="517942"/>
                    <a:pt x="901863" y="439410"/>
                    <a:pt x="1133031" y="496211"/>
                  </a:cubicBezTo>
                  <a:cubicBezTo>
                    <a:pt x="1368458" y="463831"/>
                    <a:pt x="1492470" y="488610"/>
                    <a:pt x="1699548" y="496211"/>
                  </a:cubicBezTo>
                  <a:cubicBezTo>
                    <a:pt x="1764365" y="418100"/>
                    <a:pt x="1857059" y="331932"/>
                    <a:pt x="1988471" y="243142"/>
                  </a:cubicBezTo>
                  <a:cubicBezTo>
                    <a:pt x="2072447" y="171506"/>
                    <a:pt x="2120529" y="113768"/>
                    <a:pt x="2266066" y="0"/>
                  </a:cubicBezTo>
                  <a:moveTo>
                    <a:pt x="1699548" y="496211"/>
                  </a:moveTo>
                  <a:cubicBezTo>
                    <a:pt x="1691799" y="747719"/>
                    <a:pt x="1682687" y="777397"/>
                    <a:pt x="1699548" y="1014423"/>
                  </a:cubicBezTo>
                  <a:cubicBezTo>
                    <a:pt x="1745556" y="1232646"/>
                    <a:pt x="1684133" y="1294122"/>
                    <a:pt x="1699548" y="1532636"/>
                  </a:cubicBezTo>
                  <a:cubicBezTo>
                    <a:pt x="1730916" y="1793268"/>
                    <a:pt x="1708374" y="1946926"/>
                    <a:pt x="1699548" y="2150082"/>
                  </a:cubicBezTo>
                </a:path>
                <a:path w="2266066" h="2150082" fill="none" stroke="0" extrusionOk="0">
                  <a:moveTo>
                    <a:pt x="0" y="496211"/>
                  </a:moveTo>
                  <a:cubicBezTo>
                    <a:pt x="99216" y="405788"/>
                    <a:pt x="122403" y="368484"/>
                    <a:pt x="288922" y="243142"/>
                  </a:cubicBezTo>
                  <a:cubicBezTo>
                    <a:pt x="424814" y="123329"/>
                    <a:pt x="451698" y="93491"/>
                    <a:pt x="566515" y="0"/>
                  </a:cubicBezTo>
                  <a:cubicBezTo>
                    <a:pt x="837837" y="-32361"/>
                    <a:pt x="1008599" y="-15793"/>
                    <a:pt x="1099041" y="0"/>
                  </a:cubicBezTo>
                  <a:cubicBezTo>
                    <a:pt x="1286133" y="59130"/>
                    <a:pt x="1374034" y="-15572"/>
                    <a:pt x="1614571" y="0"/>
                  </a:cubicBezTo>
                  <a:cubicBezTo>
                    <a:pt x="1764259" y="-5642"/>
                    <a:pt x="2079627" y="-41960"/>
                    <a:pt x="2266066" y="0"/>
                  </a:cubicBezTo>
                  <a:cubicBezTo>
                    <a:pt x="2265442" y="262457"/>
                    <a:pt x="2227766" y="326730"/>
                    <a:pt x="2266066" y="534751"/>
                  </a:cubicBezTo>
                  <a:cubicBezTo>
                    <a:pt x="2257096" y="769136"/>
                    <a:pt x="2298600" y="881699"/>
                    <a:pt x="2266066" y="1119116"/>
                  </a:cubicBezTo>
                  <a:cubicBezTo>
                    <a:pt x="2300349" y="1321762"/>
                    <a:pt x="2252457" y="1467549"/>
                    <a:pt x="2266066" y="1653868"/>
                  </a:cubicBezTo>
                  <a:cubicBezTo>
                    <a:pt x="2168255" y="1700124"/>
                    <a:pt x="2107865" y="1810274"/>
                    <a:pt x="1994137" y="1892050"/>
                  </a:cubicBezTo>
                  <a:cubicBezTo>
                    <a:pt x="1918231" y="2008417"/>
                    <a:pt x="1751795" y="2086706"/>
                    <a:pt x="1699548" y="2150082"/>
                  </a:cubicBezTo>
                  <a:cubicBezTo>
                    <a:pt x="1640013" y="2157957"/>
                    <a:pt x="1343677" y="2161788"/>
                    <a:pt x="1167022" y="2150082"/>
                  </a:cubicBezTo>
                  <a:cubicBezTo>
                    <a:pt x="1054457" y="2147859"/>
                    <a:pt x="871800" y="2175358"/>
                    <a:pt x="651492" y="2150082"/>
                  </a:cubicBezTo>
                  <a:cubicBezTo>
                    <a:pt x="482183" y="2131928"/>
                    <a:pt x="152690" y="2159047"/>
                    <a:pt x="0" y="2150082"/>
                  </a:cubicBezTo>
                  <a:cubicBezTo>
                    <a:pt x="34971" y="1882357"/>
                    <a:pt x="-6351" y="1802924"/>
                    <a:pt x="0" y="1582252"/>
                  </a:cubicBezTo>
                  <a:cubicBezTo>
                    <a:pt x="-9860" y="1337666"/>
                    <a:pt x="-22384" y="1269150"/>
                    <a:pt x="0" y="1014423"/>
                  </a:cubicBezTo>
                  <a:cubicBezTo>
                    <a:pt x="232" y="743685"/>
                    <a:pt x="-6357" y="677953"/>
                    <a:pt x="0" y="496211"/>
                  </a:cubicBezTo>
                  <a:close/>
                  <a:moveTo>
                    <a:pt x="0" y="496211"/>
                  </a:moveTo>
                  <a:cubicBezTo>
                    <a:pt x="254060" y="573490"/>
                    <a:pt x="367399" y="508299"/>
                    <a:pt x="600507" y="496211"/>
                  </a:cubicBezTo>
                  <a:cubicBezTo>
                    <a:pt x="795111" y="534824"/>
                    <a:pt x="1003863" y="508327"/>
                    <a:pt x="1201014" y="496211"/>
                  </a:cubicBezTo>
                  <a:cubicBezTo>
                    <a:pt x="1436081" y="513149"/>
                    <a:pt x="1530416" y="454257"/>
                    <a:pt x="1699548" y="496211"/>
                  </a:cubicBezTo>
                  <a:cubicBezTo>
                    <a:pt x="1743801" y="416409"/>
                    <a:pt x="1873019" y="326699"/>
                    <a:pt x="1988471" y="243142"/>
                  </a:cubicBezTo>
                  <a:cubicBezTo>
                    <a:pt x="2080060" y="160438"/>
                    <a:pt x="2118459" y="92535"/>
                    <a:pt x="2266066" y="0"/>
                  </a:cubicBezTo>
                  <a:moveTo>
                    <a:pt x="1699548" y="496211"/>
                  </a:moveTo>
                  <a:cubicBezTo>
                    <a:pt x="1645864" y="710940"/>
                    <a:pt x="1668064" y="825025"/>
                    <a:pt x="1699548" y="1014423"/>
                  </a:cubicBezTo>
                  <a:cubicBezTo>
                    <a:pt x="1737022" y="1200890"/>
                    <a:pt x="1662649" y="1480819"/>
                    <a:pt x="1699548" y="1598790"/>
                  </a:cubicBezTo>
                  <a:cubicBezTo>
                    <a:pt x="1675575" y="1747636"/>
                    <a:pt x="1661272" y="2012263"/>
                    <a:pt x="1699548" y="2150082"/>
                  </a:cubicBezTo>
                </a:path>
                <a:path w="2266066" h="2150082" fill="none" stroke="0" extrusionOk="0">
                  <a:moveTo>
                    <a:pt x="0" y="496211"/>
                  </a:moveTo>
                  <a:cubicBezTo>
                    <a:pt x="114549" y="393668"/>
                    <a:pt x="130479" y="361933"/>
                    <a:pt x="288922" y="243142"/>
                  </a:cubicBezTo>
                  <a:cubicBezTo>
                    <a:pt x="431396" y="128475"/>
                    <a:pt x="441301" y="98432"/>
                    <a:pt x="566515" y="0"/>
                  </a:cubicBezTo>
                  <a:cubicBezTo>
                    <a:pt x="794325" y="-2241"/>
                    <a:pt x="970884" y="24258"/>
                    <a:pt x="1099041" y="0"/>
                  </a:cubicBezTo>
                  <a:cubicBezTo>
                    <a:pt x="1275644" y="6129"/>
                    <a:pt x="1458855" y="-21160"/>
                    <a:pt x="1614571" y="0"/>
                  </a:cubicBezTo>
                  <a:cubicBezTo>
                    <a:pt x="1785728" y="116039"/>
                    <a:pt x="2072521" y="47801"/>
                    <a:pt x="2266066" y="0"/>
                  </a:cubicBezTo>
                  <a:cubicBezTo>
                    <a:pt x="2258407" y="279365"/>
                    <a:pt x="2247282" y="309631"/>
                    <a:pt x="2266066" y="534751"/>
                  </a:cubicBezTo>
                  <a:cubicBezTo>
                    <a:pt x="2281929" y="757746"/>
                    <a:pt x="2292163" y="990167"/>
                    <a:pt x="2266066" y="1119116"/>
                  </a:cubicBezTo>
                  <a:cubicBezTo>
                    <a:pt x="2268763" y="1296131"/>
                    <a:pt x="2201601" y="1415343"/>
                    <a:pt x="2266066" y="1653868"/>
                  </a:cubicBezTo>
                  <a:cubicBezTo>
                    <a:pt x="2240395" y="1699053"/>
                    <a:pt x="2029547" y="1755423"/>
                    <a:pt x="1994137" y="1892050"/>
                  </a:cubicBezTo>
                  <a:cubicBezTo>
                    <a:pt x="1906115" y="1996270"/>
                    <a:pt x="1799280" y="2102958"/>
                    <a:pt x="1699548" y="2150082"/>
                  </a:cubicBezTo>
                  <a:cubicBezTo>
                    <a:pt x="1572103" y="2151402"/>
                    <a:pt x="1318199" y="2154773"/>
                    <a:pt x="1167022" y="2150082"/>
                  </a:cubicBezTo>
                  <a:cubicBezTo>
                    <a:pt x="996063" y="2119330"/>
                    <a:pt x="862254" y="2214185"/>
                    <a:pt x="651492" y="2150082"/>
                  </a:cubicBezTo>
                  <a:cubicBezTo>
                    <a:pt x="456816" y="2151494"/>
                    <a:pt x="198399" y="2111789"/>
                    <a:pt x="0" y="2150082"/>
                  </a:cubicBezTo>
                  <a:cubicBezTo>
                    <a:pt x="36192" y="1905560"/>
                    <a:pt x="-18161" y="1843987"/>
                    <a:pt x="0" y="1582252"/>
                  </a:cubicBezTo>
                  <a:cubicBezTo>
                    <a:pt x="19747" y="1330114"/>
                    <a:pt x="-32992" y="1285999"/>
                    <a:pt x="0" y="1014423"/>
                  </a:cubicBezTo>
                  <a:cubicBezTo>
                    <a:pt x="10095" y="753751"/>
                    <a:pt x="-55186" y="669589"/>
                    <a:pt x="0" y="496211"/>
                  </a:cubicBezTo>
                  <a:close/>
                  <a:moveTo>
                    <a:pt x="0" y="496211"/>
                  </a:moveTo>
                  <a:cubicBezTo>
                    <a:pt x="281360" y="537952"/>
                    <a:pt x="373644" y="489340"/>
                    <a:pt x="600507" y="496211"/>
                  </a:cubicBezTo>
                  <a:cubicBezTo>
                    <a:pt x="867699" y="490735"/>
                    <a:pt x="987071" y="431400"/>
                    <a:pt x="1201014" y="496211"/>
                  </a:cubicBezTo>
                  <a:cubicBezTo>
                    <a:pt x="1410145" y="490389"/>
                    <a:pt x="1570738" y="528123"/>
                    <a:pt x="1699548" y="496211"/>
                  </a:cubicBezTo>
                  <a:cubicBezTo>
                    <a:pt x="1760842" y="397868"/>
                    <a:pt x="1905776" y="358833"/>
                    <a:pt x="1988471" y="243142"/>
                  </a:cubicBezTo>
                  <a:cubicBezTo>
                    <a:pt x="2060717" y="174197"/>
                    <a:pt x="2136998" y="135501"/>
                    <a:pt x="2266066" y="0"/>
                  </a:cubicBezTo>
                  <a:moveTo>
                    <a:pt x="1699548" y="496211"/>
                  </a:moveTo>
                  <a:cubicBezTo>
                    <a:pt x="1662531" y="645511"/>
                    <a:pt x="1666660" y="802799"/>
                    <a:pt x="1699548" y="1014423"/>
                  </a:cubicBezTo>
                  <a:cubicBezTo>
                    <a:pt x="1734581" y="1250397"/>
                    <a:pt x="1698269" y="1481702"/>
                    <a:pt x="1699548" y="1598790"/>
                  </a:cubicBezTo>
                  <a:cubicBezTo>
                    <a:pt x="1666055" y="1746947"/>
                    <a:pt x="1723921" y="2012375"/>
                    <a:pt x="1699548" y="2150082"/>
                  </a:cubicBezTo>
                </a:path>
                <a:path w="2266066" h="2150082" fill="none" stroke="0" extrusionOk="0">
                  <a:moveTo>
                    <a:pt x="0" y="496211"/>
                  </a:moveTo>
                  <a:cubicBezTo>
                    <a:pt x="109185" y="392366"/>
                    <a:pt x="138179" y="358839"/>
                    <a:pt x="288922" y="243142"/>
                  </a:cubicBezTo>
                  <a:cubicBezTo>
                    <a:pt x="432115" y="122772"/>
                    <a:pt x="444581" y="93401"/>
                    <a:pt x="566515" y="0"/>
                  </a:cubicBezTo>
                  <a:cubicBezTo>
                    <a:pt x="791430" y="-26871"/>
                    <a:pt x="926265" y="12014"/>
                    <a:pt x="1099041" y="0"/>
                  </a:cubicBezTo>
                  <a:cubicBezTo>
                    <a:pt x="1256529" y="-4118"/>
                    <a:pt x="1462079" y="-6418"/>
                    <a:pt x="1614571" y="0"/>
                  </a:cubicBezTo>
                  <a:cubicBezTo>
                    <a:pt x="1807551" y="95738"/>
                    <a:pt x="2065106" y="44642"/>
                    <a:pt x="2266066" y="0"/>
                  </a:cubicBezTo>
                  <a:cubicBezTo>
                    <a:pt x="2257146" y="269043"/>
                    <a:pt x="2256385" y="297954"/>
                    <a:pt x="2266066" y="534751"/>
                  </a:cubicBezTo>
                  <a:cubicBezTo>
                    <a:pt x="2267726" y="757230"/>
                    <a:pt x="2252358" y="980288"/>
                    <a:pt x="2266066" y="1119116"/>
                  </a:cubicBezTo>
                  <a:cubicBezTo>
                    <a:pt x="2301938" y="1292757"/>
                    <a:pt x="2234918" y="1429733"/>
                    <a:pt x="2266066" y="1653868"/>
                  </a:cubicBezTo>
                  <a:cubicBezTo>
                    <a:pt x="2233084" y="1726135"/>
                    <a:pt x="2033894" y="1751431"/>
                    <a:pt x="1994137" y="1892050"/>
                  </a:cubicBezTo>
                  <a:cubicBezTo>
                    <a:pt x="1912431" y="2016074"/>
                    <a:pt x="1822787" y="2089910"/>
                    <a:pt x="1699548" y="2150082"/>
                  </a:cubicBezTo>
                  <a:cubicBezTo>
                    <a:pt x="1587358" y="2165175"/>
                    <a:pt x="1289730" y="2142616"/>
                    <a:pt x="1167022" y="2150082"/>
                  </a:cubicBezTo>
                  <a:cubicBezTo>
                    <a:pt x="999016" y="2127738"/>
                    <a:pt x="880663" y="2199760"/>
                    <a:pt x="651492" y="2150082"/>
                  </a:cubicBezTo>
                  <a:cubicBezTo>
                    <a:pt x="489805" y="2139609"/>
                    <a:pt x="216698" y="2148154"/>
                    <a:pt x="0" y="2150082"/>
                  </a:cubicBezTo>
                  <a:cubicBezTo>
                    <a:pt x="49099" y="1888772"/>
                    <a:pt x="-18132" y="1850195"/>
                    <a:pt x="0" y="1582252"/>
                  </a:cubicBezTo>
                  <a:cubicBezTo>
                    <a:pt x="32060" y="1343388"/>
                    <a:pt x="-16765" y="1285118"/>
                    <a:pt x="0" y="1014423"/>
                  </a:cubicBezTo>
                  <a:cubicBezTo>
                    <a:pt x="-3120" y="745028"/>
                    <a:pt x="-52436" y="673197"/>
                    <a:pt x="0" y="496211"/>
                  </a:cubicBezTo>
                  <a:close/>
                  <a:moveTo>
                    <a:pt x="0" y="496211"/>
                  </a:moveTo>
                  <a:cubicBezTo>
                    <a:pt x="285774" y="567782"/>
                    <a:pt x="380202" y="488923"/>
                    <a:pt x="600507" y="496211"/>
                  </a:cubicBezTo>
                  <a:cubicBezTo>
                    <a:pt x="867094" y="539050"/>
                    <a:pt x="947391" y="446137"/>
                    <a:pt x="1201014" y="496211"/>
                  </a:cubicBezTo>
                  <a:cubicBezTo>
                    <a:pt x="1340508" y="498865"/>
                    <a:pt x="1487325" y="471409"/>
                    <a:pt x="1699548" y="496211"/>
                  </a:cubicBezTo>
                  <a:cubicBezTo>
                    <a:pt x="1793043" y="427986"/>
                    <a:pt x="1893723" y="315996"/>
                    <a:pt x="1988471" y="243142"/>
                  </a:cubicBezTo>
                  <a:cubicBezTo>
                    <a:pt x="2079500" y="161456"/>
                    <a:pt x="2140842" y="97632"/>
                    <a:pt x="2266066" y="0"/>
                  </a:cubicBezTo>
                  <a:moveTo>
                    <a:pt x="1699548" y="496211"/>
                  </a:moveTo>
                  <a:cubicBezTo>
                    <a:pt x="1667361" y="703077"/>
                    <a:pt x="1712885" y="786936"/>
                    <a:pt x="1699548" y="1014423"/>
                  </a:cubicBezTo>
                  <a:cubicBezTo>
                    <a:pt x="1758409" y="1247526"/>
                    <a:pt x="1706229" y="1477107"/>
                    <a:pt x="1699548" y="1598790"/>
                  </a:cubicBezTo>
                  <a:cubicBezTo>
                    <a:pt x="1672551" y="1767011"/>
                    <a:pt x="1645392" y="2005257"/>
                    <a:pt x="1699548" y="2150082"/>
                  </a:cubicBezTo>
                </a:path>
              </a:pathLst>
            </a:custGeom>
            <a:pattFill prst="lgConfetti">
              <a:fgClr>
                <a:srgbClr val="FFCF37"/>
              </a:fgClr>
              <a:bgClr>
                <a:schemeClr val="bg1">
                  <a:lumMod val="95000"/>
                </a:schemeClr>
              </a:bgClr>
            </a:pattFill>
            <a:ln>
              <a:solidFill>
                <a:schemeClr val="bg2">
                  <a:lumMod val="25000"/>
                </a:schemeClr>
              </a:solidFill>
              <a:extLst>
                <a:ext uri="{C807C97D-BFC1-408E-A445-0C87EB9F89A2}">
                  <ask:lineSketchStyleProps xmlns:ask="http://schemas.microsoft.com/office/drawing/2018/sketchyshapes" sd="2241262410">
                    <a:custGeom>
                      <a:avLst/>
                      <a:gdLst>
                        <a:gd name="connsiteX0" fmla="*/ 0 w 2065862"/>
                        <a:gd name="connsiteY0" fmla="*/ 516465 h 2237842"/>
                        <a:gd name="connsiteX1" fmla="*/ 547453 w 2065862"/>
                        <a:gd name="connsiteY1" fmla="*/ 516465 h 2237842"/>
                        <a:gd name="connsiteX2" fmla="*/ 1017435 w 2065862"/>
                        <a:gd name="connsiteY2" fmla="*/ 516465 h 2237842"/>
                        <a:gd name="connsiteX3" fmla="*/ 1549396 w 2065862"/>
                        <a:gd name="connsiteY3" fmla="*/ 516465 h 2237842"/>
                        <a:gd name="connsiteX4" fmla="*/ 1549396 w 2065862"/>
                        <a:gd name="connsiteY4" fmla="*/ 1107471 h 2237842"/>
                        <a:gd name="connsiteX5" fmla="*/ 1549396 w 2065862"/>
                        <a:gd name="connsiteY5" fmla="*/ 1681262 h 2237842"/>
                        <a:gd name="connsiteX6" fmla="*/ 1549396 w 2065862"/>
                        <a:gd name="connsiteY6" fmla="*/ 2237842 h 2237842"/>
                        <a:gd name="connsiteX7" fmla="*/ 1048423 w 2065862"/>
                        <a:gd name="connsiteY7" fmla="*/ 2237842 h 2237842"/>
                        <a:gd name="connsiteX8" fmla="*/ 562947 w 2065862"/>
                        <a:gd name="connsiteY8" fmla="*/ 2237842 h 2237842"/>
                        <a:gd name="connsiteX9" fmla="*/ 0 w 2065862"/>
                        <a:gd name="connsiteY9" fmla="*/ 2237842 h 2237842"/>
                        <a:gd name="connsiteX10" fmla="*/ 0 w 2065862"/>
                        <a:gd name="connsiteY10" fmla="*/ 1681262 h 2237842"/>
                        <a:gd name="connsiteX11" fmla="*/ 0 w 2065862"/>
                        <a:gd name="connsiteY11" fmla="*/ 1090257 h 2237842"/>
                        <a:gd name="connsiteX12" fmla="*/ 0 w 2065862"/>
                        <a:gd name="connsiteY12" fmla="*/ 516465 h 2237842"/>
                        <a:gd name="connsiteX0" fmla="*/ 1549396 w 2065862"/>
                        <a:gd name="connsiteY0" fmla="*/ 516465 h 2237842"/>
                        <a:gd name="connsiteX1" fmla="*/ 1797298 w 2065862"/>
                        <a:gd name="connsiteY1" fmla="*/ 268562 h 2237842"/>
                        <a:gd name="connsiteX2" fmla="*/ 2065862 w 2065862"/>
                        <a:gd name="connsiteY2" fmla="*/ 0 h 2237842"/>
                        <a:gd name="connsiteX3" fmla="*/ 2065862 w 2065862"/>
                        <a:gd name="connsiteY3" fmla="*/ 591005 h 2237842"/>
                        <a:gd name="connsiteX4" fmla="*/ 2065862 w 2065862"/>
                        <a:gd name="connsiteY4" fmla="*/ 1113155 h 2237842"/>
                        <a:gd name="connsiteX5" fmla="*/ 2065862 w 2065862"/>
                        <a:gd name="connsiteY5" fmla="*/ 1721375 h 2237842"/>
                        <a:gd name="connsiteX6" fmla="*/ 1812793 w 2065862"/>
                        <a:gd name="connsiteY6" fmla="*/ 1974444 h 2237842"/>
                        <a:gd name="connsiteX7" fmla="*/ 1549396 w 2065862"/>
                        <a:gd name="connsiteY7" fmla="*/ 2237842 h 2237842"/>
                        <a:gd name="connsiteX8" fmla="*/ 1549396 w 2065862"/>
                        <a:gd name="connsiteY8" fmla="*/ 1646835 h 2237842"/>
                        <a:gd name="connsiteX9" fmla="*/ 1549396 w 2065862"/>
                        <a:gd name="connsiteY9" fmla="*/ 1038615 h 2237842"/>
                        <a:gd name="connsiteX10" fmla="*/ 1549396 w 2065862"/>
                        <a:gd name="connsiteY10" fmla="*/ 516465 h 2237842"/>
                        <a:gd name="connsiteX0" fmla="*/ 0 w 2065862"/>
                        <a:gd name="connsiteY0" fmla="*/ 516465 h 2237842"/>
                        <a:gd name="connsiteX1" fmla="*/ 268562 w 2065862"/>
                        <a:gd name="connsiteY1" fmla="*/ 247903 h 2237842"/>
                        <a:gd name="connsiteX2" fmla="*/ 516465 w 2065862"/>
                        <a:gd name="connsiteY2" fmla="*/ 0 h 2237842"/>
                        <a:gd name="connsiteX3" fmla="*/ 1063918 w 2065862"/>
                        <a:gd name="connsiteY3" fmla="*/ 0 h 2237842"/>
                        <a:gd name="connsiteX4" fmla="*/ 1611372 w 2065862"/>
                        <a:gd name="connsiteY4" fmla="*/ 0 h 2237842"/>
                        <a:gd name="connsiteX5" fmla="*/ 2065862 w 2065862"/>
                        <a:gd name="connsiteY5" fmla="*/ 0 h 2237842"/>
                        <a:gd name="connsiteX6" fmla="*/ 1812793 w 2065862"/>
                        <a:gd name="connsiteY6" fmla="*/ 253067 h 2237842"/>
                        <a:gd name="connsiteX7" fmla="*/ 1549396 w 2065862"/>
                        <a:gd name="connsiteY7" fmla="*/ 516465 h 2237842"/>
                        <a:gd name="connsiteX8" fmla="*/ 1017435 w 2065862"/>
                        <a:gd name="connsiteY8" fmla="*/ 516465 h 2237842"/>
                        <a:gd name="connsiteX9" fmla="*/ 516465 w 2065862"/>
                        <a:gd name="connsiteY9" fmla="*/ 516465 h 2237842"/>
                        <a:gd name="connsiteX10" fmla="*/ 0 w 2065862"/>
                        <a:gd name="connsiteY10" fmla="*/ 516465 h 2237842"/>
                        <a:gd name="connsiteX0" fmla="*/ 0 w 2065862"/>
                        <a:gd name="connsiteY0" fmla="*/ 516465 h 2237842"/>
                        <a:gd name="connsiteX1" fmla="*/ 263397 w 2065862"/>
                        <a:gd name="connsiteY1" fmla="*/ 253067 h 2237842"/>
                        <a:gd name="connsiteX2" fmla="*/ 516465 w 2065862"/>
                        <a:gd name="connsiteY2" fmla="*/ 0 h 2237842"/>
                        <a:gd name="connsiteX3" fmla="*/ 1001943 w 2065862"/>
                        <a:gd name="connsiteY3" fmla="*/ 0 h 2237842"/>
                        <a:gd name="connsiteX4" fmla="*/ 1471926 w 2065862"/>
                        <a:gd name="connsiteY4" fmla="*/ 0 h 2237842"/>
                        <a:gd name="connsiteX5" fmla="*/ 2065862 w 2065862"/>
                        <a:gd name="connsiteY5" fmla="*/ 0 h 2237842"/>
                        <a:gd name="connsiteX6" fmla="*/ 2065862 w 2065862"/>
                        <a:gd name="connsiteY6" fmla="*/ 556578 h 2237842"/>
                        <a:gd name="connsiteX7" fmla="*/ 2065862 w 2065862"/>
                        <a:gd name="connsiteY7" fmla="*/ 1164796 h 2237842"/>
                        <a:gd name="connsiteX8" fmla="*/ 2065862 w 2065862"/>
                        <a:gd name="connsiteY8" fmla="*/ 1721375 h 2237842"/>
                        <a:gd name="connsiteX9" fmla="*/ 1817958 w 2065862"/>
                        <a:gd name="connsiteY9" fmla="*/ 1969278 h 2237842"/>
                        <a:gd name="connsiteX10" fmla="*/ 1549396 w 2065862"/>
                        <a:gd name="connsiteY10" fmla="*/ 2237842 h 2237842"/>
                        <a:gd name="connsiteX11" fmla="*/ 1063918 w 2065862"/>
                        <a:gd name="connsiteY11" fmla="*/ 2237842 h 2237842"/>
                        <a:gd name="connsiteX12" fmla="*/ 593934 w 2065862"/>
                        <a:gd name="connsiteY12" fmla="*/ 2237842 h 2237842"/>
                        <a:gd name="connsiteX13" fmla="*/ 0 w 2065862"/>
                        <a:gd name="connsiteY13" fmla="*/ 2237842 h 2237842"/>
                        <a:gd name="connsiteX14" fmla="*/ 0 w 2065862"/>
                        <a:gd name="connsiteY14" fmla="*/ 1646835 h 2237842"/>
                        <a:gd name="connsiteX15" fmla="*/ 0 w 2065862"/>
                        <a:gd name="connsiteY15" fmla="*/ 1055829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94906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664048 h 2237842"/>
                        <a:gd name="connsiteX26" fmla="*/ 1549396 w 2065862"/>
                        <a:gd name="connsiteY26" fmla="*/ 2237842 h 2237842"/>
                        <a:gd name="connsiteX0" fmla="*/ 0 w 2065862"/>
                        <a:gd name="connsiteY0" fmla="*/ 516465 h 2237842"/>
                        <a:gd name="connsiteX1" fmla="*/ 258232 w 2065862"/>
                        <a:gd name="connsiteY1" fmla="*/ 258232 h 2237842"/>
                        <a:gd name="connsiteX2" fmla="*/ 516465 w 2065862"/>
                        <a:gd name="connsiteY2" fmla="*/ 0 h 2237842"/>
                        <a:gd name="connsiteX3" fmla="*/ 1001943 w 2065862"/>
                        <a:gd name="connsiteY3" fmla="*/ 0 h 2237842"/>
                        <a:gd name="connsiteX4" fmla="*/ 1502913 w 2065862"/>
                        <a:gd name="connsiteY4" fmla="*/ 0 h 2237842"/>
                        <a:gd name="connsiteX5" fmla="*/ 2065862 w 2065862"/>
                        <a:gd name="connsiteY5" fmla="*/ 0 h 2237842"/>
                        <a:gd name="connsiteX6" fmla="*/ 2065862 w 2065862"/>
                        <a:gd name="connsiteY6" fmla="*/ 591005 h 2237842"/>
                        <a:gd name="connsiteX7" fmla="*/ 2065862 w 2065862"/>
                        <a:gd name="connsiteY7" fmla="*/ 1199225 h 2237842"/>
                        <a:gd name="connsiteX8" fmla="*/ 2065862 w 2065862"/>
                        <a:gd name="connsiteY8" fmla="*/ 1721375 h 2237842"/>
                        <a:gd name="connsiteX9" fmla="*/ 1823122 w 2065862"/>
                        <a:gd name="connsiteY9" fmla="*/ 1964115 h 2237842"/>
                        <a:gd name="connsiteX10" fmla="*/ 1549396 w 2065862"/>
                        <a:gd name="connsiteY10" fmla="*/ 2237842 h 2237842"/>
                        <a:gd name="connsiteX11" fmla="*/ 1048423 w 2065862"/>
                        <a:gd name="connsiteY11" fmla="*/ 2237842 h 2237842"/>
                        <a:gd name="connsiteX12" fmla="*/ 547453 w 2065862"/>
                        <a:gd name="connsiteY12" fmla="*/ 2237842 h 2237842"/>
                        <a:gd name="connsiteX13" fmla="*/ 0 w 2065862"/>
                        <a:gd name="connsiteY13" fmla="*/ 2237842 h 2237842"/>
                        <a:gd name="connsiteX14" fmla="*/ 0 w 2065862"/>
                        <a:gd name="connsiteY14" fmla="*/ 1664048 h 2237842"/>
                        <a:gd name="connsiteX15" fmla="*/ 0 w 2065862"/>
                        <a:gd name="connsiteY15" fmla="*/ 1124685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32930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595194 h 2237842"/>
                        <a:gd name="connsiteX26" fmla="*/ 1549396 w 2065862"/>
                        <a:gd name="connsiteY26" fmla="*/ 2237842 h 2237842"/>
                        <a:gd name="connsiteX0" fmla="*/ 0 w 2065862"/>
                        <a:gd name="connsiteY0" fmla="*/ 516465 h 2237842"/>
                        <a:gd name="connsiteX1" fmla="*/ 263397 w 2065862"/>
                        <a:gd name="connsiteY1" fmla="*/ 253067 h 2237842"/>
                        <a:gd name="connsiteX2" fmla="*/ 516465 w 2065862"/>
                        <a:gd name="connsiteY2" fmla="*/ 0 h 2237842"/>
                        <a:gd name="connsiteX3" fmla="*/ 1001943 w 2065862"/>
                        <a:gd name="connsiteY3" fmla="*/ 0 h 2237842"/>
                        <a:gd name="connsiteX4" fmla="*/ 1471926 w 2065862"/>
                        <a:gd name="connsiteY4" fmla="*/ 0 h 2237842"/>
                        <a:gd name="connsiteX5" fmla="*/ 2065862 w 2065862"/>
                        <a:gd name="connsiteY5" fmla="*/ 0 h 2237842"/>
                        <a:gd name="connsiteX6" fmla="*/ 2065862 w 2065862"/>
                        <a:gd name="connsiteY6" fmla="*/ 556578 h 2237842"/>
                        <a:gd name="connsiteX7" fmla="*/ 2065862 w 2065862"/>
                        <a:gd name="connsiteY7" fmla="*/ 1164796 h 2237842"/>
                        <a:gd name="connsiteX8" fmla="*/ 2065862 w 2065862"/>
                        <a:gd name="connsiteY8" fmla="*/ 1721375 h 2237842"/>
                        <a:gd name="connsiteX9" fmla="*/ 1817958 w 2065862"/>
                        <a:gd name="connsiteY9" fmla="*/ 1969278 h 2237842"/>
                        <a:gd name="connsiteX10" fmla="*/ 1549396 w 2065862"/>
                        <a:gd name="connsiteY10" fmla="*/ 2237842 h 2237842"/>
                        <a:gd name="connsiteX11" fmla="*/ 1063918 w 2065862"/>
                        <a:gd name="connsiteY11" fmla="*/ 2237842 h 2237842"/>
                        <a:gd name="connsiteX12" fmla="*/ 593934 w 2065862"/>
                        <a:gd name="connsiteY12" fmla="*/ 2237842 h 2237842"/>
                        <a:gd name="connsiteX13" fmla="*/ 0 w 2065862"/>
                        <a:gd name="connsiteY13" fmla="*/ 2237842 h 2237842"/>
                        <a:gd name="connsiteX14" fmla="*/ 0 w 2065862"/>
                        <a:gd name="connsiteY14" fmla="*/ 1646835 h 2237842"/>
                        <a:gd name="connsiteX15" fmla="*/ 0 w 2065862"/>
                        <a:gd name="connsiteY15" fmla="*/ 1055829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94906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664048 h 2237842"/>
                        <a:gd name="connsiteX26" fmla="*/ 1549396 w 2065862"/>
                        <a:gd name="connsiteY26" fmla="*/ 2237842 h 22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65862" h="2237842" stroke="0" extrusionOk="0">
                          <a:moveTo>
                            <a:pt x="0" y="516465"/>
                          </a:moveTo>
                          <a:cubicBezTo>
                            <a:pt x="249275" y="539896"/>
                            <a:pt x="340627" y="548117"/>
                            <a:pt x="547453" y="516465"/>
                          </a:cubicBezTo>
                          <a:cubicBezTo>
                            <a:pt x="710562" y="503383"/>
                            <a:pt x="845845" y="502503"/>
                            <a:pt x="1017435" y="516465"/>
                          </a:cubicBezTo>
                          <a:cubicBezTo>
                            <a:pt x="1245755" y="534451"/>
                            <a:pt x="1303933" y="527759"/>
                            <a:pt x="1549396" y="516465"/>
                          </a:cubicBezTo>
                          <a:cubicBezTo>
                            <a:pt x="1561767" y="798562"/>
                            <a:pt x="1553173" y="977298"/>
                            <a:pt x="1549396" y="1107471"/>
                          </a:cubicBezTo>
                          <a:cubicBezTo>
                            <a:pt x="1552015" y="1303066"/>
                            <a:pt x="1577116" y="1474849"/>
                            <a:pt x="1549396" y="1681262"/>
                          </a:cubicBezTo>
                          <a:cubicBezTo>
                            <a:pt x="1486704" y="1809253"/>
                            <a:pt x="1565870" y="2022490"/>
                            <a:pt x="1549396" y="2237842"/>
                          </a:cubicBezTo>
                          <a:cubicBezTo>
                            <a:pt x="1438200" y="2194365"/>
                            <a:pt x="1158507" y="2261772"/>
                            <a:pt x="1048423" y="2237842"/>
                          </a:cubicBezTo>
                          <a:cubicBezTo>
                            <a:pt x="879832" y="2215898"/>
                            <a:pt x="762403" y="2246712"/>
                            <a:pt x="562947" y="2237842"/>
                          </a:cubicBezTo>
                          <a:cubicBezTo>
                            <a:pt x="356634" y="2210682"/>
                            <a:pt x="172192" y="2176451"/>
                            <a:pt x="0" y="2237842"/>
                          </a:cubicBezTo>
                          <a:cubicBezTo>
                            <a:pt x="-32231" y="2137382"/>
                            <a:pt x="18687" y="1838594"/>
                            <a:pt x="0" y="1681262"/>
                          </a:cubicBezTo>
                          <a:cubicBezTo>
                            <a:pt x="-50777" y="1514902"/>
                            <a:pt x="-58879" y="1205871"/>
                            <a:pt x="0" y="1090257"/>
                          </a:cubicBezTo>
                          <a:cubicBezTo>
                            <a:pt x="-29600" y="1020538"/>
                            <a:pt x="45884" y="675800"/>
                            <a:pt x="0" y="516465"/>
                          </a:cubicBezTo>
                          <a:close/>
                        </a:path>
                        <a:path w="2065862" h="2237842" fill="darkenLess" stroke="0" extrusionOk="0">
                          <a:moveTo>
                            <a:pt x="1549396" y="516465"/>
                          </a:moveTo>
                          <a:cubicBezTo>
                            <a:pt x="1630851" y="383614"/>
                            <a:pt x="1721269" y="341051"/>
                            <a:pt x="1797298" y="268562"/>
                          </a:cubicBezTo>
                          <a:cubicBezTo>
                            <a:pt x="1912583" y="174063"/>
                            <a:pt x="1993671" y="84780"/>
                            <a:pt x="2065862" y="0"/>
                          </a:cubicBezTo>
                          <a:cubicBezTo>
                            <a:pt x="2084639" y="259817"/>
                            <a:pt x="2088536" y="320414"/>
                            <a:pt x="2065862" y="591005"/>
                          </a:cubicBezTo>
                          <a:cubicBezTo>
                            <a:pt x="2084395" y="806793"/>
                            <a:pt x="2069127" y="956684"/>
                            <a:pt x="2065862" y="1113155"/>
                          </a:cubicBezTo>
                          <a:cubicBezTo>
                            <a:pt x="2048144" y="1303962"/>
                            <a:pt x="2065056" y="1451676"/>
                            <a:pt x="2065862" y="1721375"/>
                          </a:cubicBezTo>
                          <a:cubicBezTo>
                            <a:pt x="1947102" y="1851312"/>
                            <a:pt x="1937716" y="1885394"/>
                            <a:pt x="1812793" y="1974444"/>
                          </a:cubicBezTo>
                          <a:cubicBezTo>
                            <a:pt x="1671022" y="2064617"/>
                            <a:pt x="1693298" y="2139174"/>
                            <a:pt x="1549396" y="2237842"/>
                          </a:cubicBezTo>
                          <a:cubicBezTo>
                            <a:pt x="1525422" y="2020933"/>
                            <a:pt x="1567340" y="1891117"/>
                            <a:pt x="1549396" y="1646835"/>
                          </a:cubicBezTo>
                          <a:cubicBezTo>
                            <a:pt x="1530838" y="1341478"/>
                            <a:pt x="1547849" y="1271139"/>
                            <a:pt x="1549396" y="1038615"/>
                          </a:cubicBezTo>
                          <a:cubicBezTo>
                            <a:pt x="1522795" y="855883"/>
                            <a:pt x="1517992" y="744677"/>
                            <a:pt x="1549396" y="516465"/>
                          </a:cubicBezTo>
                          <a:close/>
                        </a:path>
                        <a:path w="2065862" h="2237842" fill="lightenLess" stroke="0" extrusionOk="0">
                          <a:moveTo>
                            <a:pt x="0" y="516465"/>
                          </a:moveTo>
                          <a:cubicBezTo>
                            <a:pt x="58500" y="470539"/>
                            <a:pt x="177300" y="399835"/>
                            <a:pt x="268562" y="247903"/>
                          </a:cubicBezTo>
                          <a:cubicBezTo>
                            <a:pt x="390467" y="107911"/>
                            <a:pt x="412584" y="88273"/>
                            <a:pt x="516465" y="0"/>
                          </a:cubicBezTo>
                          <a:cubicBezTo>
                            <a:pt x="757096" y="-44096"/>
                            <a:pt x="903663" y="19727"/>
                            <a:pt x="1063918" y="0"/>
                          </a:cubicBezTo>
                          <a:cubicBezTo>
                            <a:pt x="1160427" y="-74811"/>
                            <a:pt x="1444437" y="-33936"/>
                            <a:pt x="1611372" y="0"/>
                          </a:cubicBezTo>
                          <a:cubicBezTo>
                            <a:pt x="1829475" y="-27864"/>
                            <a:pt x="1849687" y="22785"/>
                            <a:pt x="2065862" y="0"/>
                          </a:cubicBezTo>
                          <a:cubicBezTo>
                            <a:pt x="1996151" y="134612"/>
                            <a:pt x="1891930" y="155097"/>
                            <a:pt x="1812793" y="253067"/>
                          </a:cubicBezTo>
                          <a:cubicBezTo>
                            <a:pt x="1735916" y="386113"/>
                            <a:pt x="1571607" y="450392"/>
                            <a:pt x="1549396" y="516465"/>
                          </a:cubicBezTo>
                          <a:cubicBezTo>
                            <a:pt x="1314949" y="527279"/>
                            <a:pt x="1198817" y="503136"/>
                            <a:pt x="1017435" y="516465"/>
                          </a:cubicBezTo>
                          <a:cubicBezTo>
                            <a:pt x="856785" y="478802"/>
                            <a:pt x="693488" y="473643"/>
                            <a:pt x="516465" y="516465"/>
                          </a:cubicBezTo>
                          <a:cubicBezTo>
                            <a:pt x="326613" y="493772"/>
                            <a:pt x="150003" y="536894"/>
                            <a:pt x="0" y="516465"/>
                          </a:cubicBezTo>
                          <a:close/>
                        </a:path>
                        <a:path w="2065862" h="2237842" fill="none" extrusionOk="0">
                          <a:moveTo>
                            <a:pt x="0" y="516465"/>
                          </a:moveTo>
                          <a:cubicBezTo>
                            <a:pt x="98285" y="407522"/>
                            <a:pt x="130118" y="375883"/>
                            <a:pt x="263397" y="253067"/>
                          </a:cubicBezTo>
                          <a:cubicBezTo>
                            <a:pt x="396971" y="127830"/>
                            <a:pt x="404512" y="96246"/>
                            <a:pt x="516465" y="0"/>
                          </a:cubicBezTo>
                          <a:cubicBezTo>
                            <a:pt x="729662" y="-16522"/>
                            <a:pt x="872911" y="26313"/>
                            <a:pt x="1001943" y="0"/>
                          </a:cubicBezTo>
                          <a:cubicBezTo>
                            <a:pt x="1123927" y="12636"/>
                            <a:pt x="1345334" y="18117"/>
                            <a:pt x="1471926" y="0"/>
                          </a:cubicBezTo>
                          <a:cubicBezTo>
                            <a:pt x="1664994" y="55336"/>
                            <a:pt x="1898411" y="33186"/>
                            <a:pt x="2065862" y="0"/>
                          </a:cubicBezTo>
                          <a:cubicBezTo>
                            <a:pt x="2064975" y="277680"/>
                            <a:pt x="2060669" y="315347"/>
                            <a:pt x="2065862" y="556578"/>
                          </a:cubicBezTo>
                          <a:cubicBezTo>
                            <a:pt x="2073710" y="783672"/>
                            <a:pt x="2044278" y="1021006"/>
                            <a:pt x="2065862" y="1164796"/>
                          </a:cubicBezTo>
                          <a:cubicBezTo>
                            <a:pt x="2110513" y="1315310"/>
                            <a:pt x="2047016" y="1496043"/>
                            <a:pt x="2065862" y="1721375"/>
                          </a:cubicBezTo>
                          <a:cubicBezTo>
                            <a:pt x="2006883" y="1795640"/>
                            <a:pt x="1874968" y="1824519"/>
                            <a:pt x="1817958" y="1969278"/>
                          </a:cubicBezTo>
                          <a:cubicBezTo>
                            <a:pt x="1734998" y="2110281"/>
                            <a:pt x="1641082" y="2174729"/>
                            <a:pt x="1549396" y="2237842"/>
                          </a:cubicBezTo>
                          <a:cubicBezTo>
                            <a:pt x="1451735" y="2259568"/>
                            <a:pt x="1171224" y="2233138"/>
                            <a:pt x="1063918" y="2237842"/>
                          </a:cubicBezTo>
                          <a:cubicBezTo>
                            <a:pt x="908324" y="2225436"/>
                            <a:pt x="809482" y="2281699"/>
                            <a:pt x="593934" y="2237842"/>
                          </a:cubicBezTo>
                          <a:cubicBezTo>
                            <a:pt x="434306" y="2237322"/>
                            <a:pt x="172315" y="2210241"/>
                            <a:pt x="0" y="2237842"/>
                          </a:cubicBezTo>
                          <a:cubicBezTo>
                            <a:pt x="30008" y="1970676"/>
                            <a:pt x="-17107" y="1922588"/>
                            <a:pt x="0" y="1646835"/>
                          </a:cubicBezTo>
                          <a:cubicBezTo>
                            <a:pt x="17775" y="1401584"/>
                            <a:pt x="-14842" y="1335522"/>
                            <a:pt x="0" y="1055829"/>
                          </a:cubicBezTo>
                          <a:cubicBezTo>
                            <a:pt x="13639" y="769309"/>
                            <a:pt x="-32684" y="690321"/>
                            <a:pt x="0" y="516465"/>
                          </a:cubicBezTo>
                          <a:close/>
                          <a:moveTo>
                            <a:pt x="0" y="516465"/>
                          </a:moveTo>
                          <a:cubicBezTo>
                            <a:pt x="254082" y="567837"/>
                            <a:pt x="342544" y="492921"/>
                            <a:pt x="547453" y="516465"/>
                          </a:cubicBezTo>
                          <a:cubicBezTo>
                            <a:pt x="789887" y="566169"/>
                            <a:pt x="857552" y="486246"/>
                            <a:pt x="1094906" y="516465"/>
                          </a:cubicBezTo>
                          <a:cubicBezTo>
                            <a:pt x="1266687" y="517244"/>
                            <a:pt x="1398793" y="518933"/>
                            <a:pt x="1549396" y="516465"/>
                          </a:cubicBezTo>
                          <a:cubicBezTo>
                            <a:pt x="1628007" y="434237"/>
                            <a:pt x="1731771" y="331658"/>
                            <a:pt x="1812793" y="253067"/>
                          </a:cubicBezTo>
                          <a:cubicBezTo>
                            <a:pt x="1903231" y="166432"/>
                            <a:pt x="1951894" y="105531"/>
                            <a:pt x="2065862" y="0"/>
                          </a:cubicBezTo>
                          <a:moveTo>
                            <a:pt x="1549396" y="516465"/>
                          </a:moveTo>
                          <a:cubicBezTo>
                            <a:pt x="1525093" y="701035"/>
                            <a:pt x="1569421" y="820313"/>
                            <a:pt x="1549396" y="1055829"/>
                          </a:cubicBezTo>
                          <a:cubicBezTo>
                            <a:pt x="1586157" y="1304113"/>
                            <a:pt x="1559011" y="1506695"/>
                            <a:pt x="1549396" y="1664048"/>
                          </a:cubicBezTo>
                          <a:cubicBezTo>
                            <a:pt x="1499764" y="1826541"/>
                            <a:pt x="1509222" y="2085722"/>
                            <a:pt x="1549396" y="2237842"/>
                          </a:cubicBezTo>
                        </a:path>
                        <a:path w="2065862" h="2237842" fill="none" stroke="0" extrusionOk="0">
                          <a:moveTo>
                            <a:pt x="0" y="516465"/>
                          </a:moveTo>
                          <a:cubicBezTo>
                            <a:pt x="85185" y="440764"/>
                            <a:pt x="143795" y="310292"/>
                            <a:pt x="258232" y="258232"/>
                          </a:cubicBezTo>
                          <a:cubicBezTo>
                            <a:pt x="320592" y="182744"/>
                            <a:pt x="412646" y="115511"/>
                            <a:pt x="516465" y="0"/>
                          </a:cubicBezTo>
                          <a:cubicBezTo>
                            <a:pt x="756403" y="2927"/>
                            <a:pt x="892558" y="-988"/>
                            <a:pt x="1001943" y="0"/>
                          </a:cubicBezTo>
                          <a:cubicBezTo>
                            <a:pt x="1170641" y="8132"/>
                            <a:pt x="1388659" y="8880"/>
                            <a:pt x="1502913" y="0"/>
                          </a:cubicBezTo>
                          <a:cubicBezTo>
                            <a:pt x="1563309" y="-56334"/>
                            <a:pt x="1831140" y="-20529"/>
                            <a:pt x="2065862" y="0"/>
                          </a:cubicBezTo>
                          <a:cubicBezTo>
                            <a:pt x="2073486" y="198737"/>
                            <a:pt x="2093933" y="349278"/>
                            <a:pt x="2065862" y="591005"/>
                          </a:cubicBezTo>
                          <a:cubicBezTo>
                            <a:pt x="2070692" y="841053"/>
                            <a:pt x="2066478" y="986483"/>
                            <a:pt x="2065862" y="1199225"/>
                          </a:cubicBezTo>
                          <a:cubicBezTo>
                            <a:pt x="2073719" y="1434907"/>
                            <a:pt x="2091373" y="1610897"/>
                            <a:pt x="2065862" y="1721375"/>
                          </a:cubicBezTo>
                          <a:cubicBezTo>
                            <a:pt x="1996548" y="1826191"/>
                            <a:pt x="1924527" y="1851683"/>
                            <a:pt x="1823122" y="1964115"/>
                          </a:cubicBezTo>
                          <a:cubicBezTo>
                            <a:pt x="1740236" y="2064342"/>
                            <a:pt x="1673958" y="2127214"/>
                            <a:pt x="1549396" y="2237842"/>
                          </a:cubicBezTo>
                          <a:cubicBezTo>
                            <a:pt x="1445262" y="2265124"/>
                            <a:pt x="1228127" y="2235702"/>
                            <a:pt x="1048423" y="2237842"/>
                          </a:cubicBezTo>
                          <a:cubicBezTo>
                            <a:pt x="849093" y="2210607"/>
                            <a:pt x="771832" y="2225871"/>
                            <a:pt x="547453" y="2237842"/>
                          </a:cubicBezTo>
                          <a:cubicBezTo>
                            <a:pt x="316591" y="2249477"/>
                            <a:pt x="126077" y="2220316"/>
                            <a:pt x="0" y="2237842"/>
                          </a:cubicBezTo>
                          <a:cubicBezTo>
                            <a:pt x="-3840" y="1970263"/>
                            <a:pt x="12787" y="1910581"/>
                            <a:pt x="0" y="1664048"/>
                          </a:cubicBezTo>
                          <a:cubicBezTo>
                            <a:pt x="6154" y="1412575"/>
                            <a:pt x="-4035" y="1314600"/>
                            <a:pt x="0" y="1124685"/>
                          </a:cubicBezTo>
                          <a:cubicBezTo>
                            <a:pt x="-21132" y="924362"/>
                            <a:pt x="46634" y="811352"/>
                            <a:pt x="0" y="516465"/>
                          </a:cubicBezTo>
                          <a:close/>
                          <a:moveTo>
                            <a:pt x="0" y="516465"/>
                          </a:moveTo>
                          <a:cubicBezTo>
                            <a:pt x="267500" y="483184"/>
                            <a:pt x="407055" y="508890"/>
                            <a:pt x="547453" y="516465"/>
                          </a:cubicBezTo>
                          <a:cubicBezTo>
                            <a:pt x="687487" y="556028"/>
                            <a:pt x="828534" y="496281"/>
                            <a:pt x="1032930" y="516465"/>
                          </a:cubicBezTo>
                          <a:cubicBezTo>
                            <a:pt x="1237996" y="476201"/>
                            <a:pt x="1364250" y="517355"/>
                            <a:pt x="1549396" y="516465"/>
                          </a:cubicBezTo>
                          <a:cubicBezTo>
                            <a:pt x="1617287" y="442540"/>
                            <a:pt x="1696453" y="344974"/>
                            <a:pt x="1812793" y="253067"/>
                          </a:cubicBezTo>
                          <a:cubicBezTo>
                            <a:pt x="1895261" y="176145"/>
                            <a:pt x="1934819" y="107408"/>
                            <a:pt x="2065862" y="0"/>
                          </a:cubicBezTo>
                          <a:moveTo>
                            <a:pt x="1549396" y="516465"/>
                          </a:moveTo>
                          <a:cubicBezTo>
                            <a:pt x="1545000" y="777070"/>
                            <a:pt x="1528854" y="817509"/>
                            <a:pt x="1549396" y="1055829"/>
                          </a:cubicBezTo>
                          <a:cubicBezTo>
                            <a:pt x="1578907" y="1288109"/>
                            <a:pt x="1539090" y="1339376"/>
                            <a:pt x="1549396" y="1595194"/>
                          </a:cubicBezTo>
                          <a:cubicBezTo>
                            <a:pt x="1547626" y="1845345"/>
                            <a:pt x="1543035" y="2020520"/>
                            <a:pt x="1549396" y="2237842"/>
                          </a:cubicBezTo>
                        </a:path>
                        <a:path w="2065862" h="2237842" fill="none" stroke="0" extrusionOk="0">
                          <a:moveTo>
                            <a:pt x="0" y="516465"/>
                          </a:moveTo>
                          <a:cubicBezTo>
                            <a:pt x="96728" y="418276"/>
                            <a:pt x="116895" y="385076"/>
                            <a:pt x="263397" y="253067"/>
                          </a:cubicBezTo>
                          <a:cubicBezTo>
                            <a:pt x="388979" y="123163"/>
                            <a:pt x="408087" y="102165"/>
                            <a:pt x="516465" y="0"/>
                          </a:cubicBezTo>
                          <a:cubicBezTo>
                            <a:pt x="752722" y="-35747"/>
                            <a:pt x="900375" y="-20323"/>
                            <a:pt x="1001943" y="0"/>
                          </a:cubicBezTo>
                          <a:cubicBezTo>
                            <a:pt x="1140744" y="47394"/>
                            <a:pt x="1275606" y="-35239"/>
                            <a:pt x="1471926" y="0"/>
                          </a:cubicBezTo>
                          <a:cubicBezTo>
                            <a:pt x="1632709" y="21117"/>
                            <a:pt x="1872756" y="-30878"/>
                            <a:pt x="2065862" y="0"/>
                          </a:cubicBezTo>
                          <a:cubicBezTo>
                            <a:pt x="2075567" y="274605"/>
                            <a:pt x="2040508" y="331947"/>
                            <a:pt x="2065862" y="556578"/>
                          </a:cubicBezTo>
                          <a:cubicBezTo>
                            <a:pt x="2038004" y="821528"/>
                            <a:pt x="2082025" y="947432"/>
                            <a:pt x="2065862" y="1164796"/>
                          </a:cubicBezTo>
                          <a:cubicBezTo>
                            <a:pt x="2112873" y="1375024"/>
                            <a:pt x="2034609" y="1530379"/>
                            <a:pt x="2065862" y="1721375"/>
                          </a:cubicBezTo>
                          <a:cubicBezTo>
                            <a:pt x="1977633" y="1775636"/>
                            <a:pt x="1919314" y="1859764"/>
                            <a:pt x="1817958" y="1969278"/>
                          </a:cubicBezTo>
                          <a:cubicBezTo>
                            <a:pt x="1751350" y="2089943"/>
                            <a:pt x="1600527" y="2170685"/>
                            <a:pt x="1549396" y="2237842"/>
                          </a:cubicBezTo>
                          <a:cubicBezTo>
                            <a:pt x="1461452" y="2242188"/>
                            <a:pt x="1201184" y="2236371"/>
                            <a:pt x="1063918" y="2237842"/>
                          </a:cubicBezTo>
                          <a:cubicBezTo>
                            <a:pt x="940251" y="2237957"/>
                            <a:pt x="796908" y="2257819"/>
                            <a:pt x="593934" y="2237842"/>
                          </a:cubicBezTo>
                          <a:cubicBezTo>
                            <a:pt x="433774" y="2208948"/>
                            <a:pt x="182625" y="2241997"/>
                            <a:pt x="0" y="2237842"/>
                          </a:cubicBezTo>
                          <a:cubicBezTo>
                            <a:pt x="23061" y="1967695"/>
                            <a:pt x="-1050" y="1884159"/>
                            <a:pt x="0" y="1646835"/>
                          </a:cubicBezTo>
                          <a:cubicBezTo>
                            <a:pt x="-15916" y="1384032"/>
                            <a:pt x="-19745" y="1322315"/>
                            <a:pt x="0" y="1055829"/>
                          </a:cubicBezTo>
                          <a:cubicBezTo>
                            <a:pt x="-316" y="775865"/>
                            <a:pt x="-9090" y="699388"/>
                            <a:pt x="0" y="516465"/>
                          </a:cubicBezTo>
                          <a:close/>
                          <a:moveTo>
                            <a:pt x="0" y="516465"/>
                          </a:moveTo>
                          <a:cubicBezTo>
                            <a:pt x="242285" y="574896"/>
                            <a:pt x="335208" y="526005"/>
                            <a:pt x="547453" y="516465"/>
                          </a:cubicBezTo>
                          <a:cubicBezTo>
                            <a:pt x="724895" y="549349"/>
                            <a:pt x="901043" y="511382"/>
                            <a:pt x="1094906" y="516465"/>
                          </a:cubicBezTo>
                          <a:cubicBezTo>
                            <a:pt x="1320704" y="540316"/>
                            <a:pt x="1404471" y="491888"/>
                            <a:pt x="1549396" y="516465"/>
                          </a:cubicBezTo>
                          <a:cubicBezTo>
                            <a:pt x="1597946" y="449180"/>
                            <a:pt x="1701035" y="308615"/>
                            <a:pt x="1812793" y="253067"/>
                          </a:cubicBezTo>
                          <a:cubicBezTo>
                            <a:pt x="1896238" y="171402"/>
                            <a:pt x="1939139" y="103440"/>
                            <a:pt x="2065862" y="0"/>
                          </a:cubicBezTo>
                          <a:moveTo>
                            <a:pt x="1549396" y="516465"/>
                          </a:moveTo>
                          <a:cubicBezTo>
                            <a:pt x="1505403" y="702663"/>
                            <a:pt x="1517036" y="862957"/>
                            <a:pt x="1549396" y="1055829"/>
                          </a:cubicBezTo>
                          <a:cubicBezTo>
                            <a:pt x="1588065" y="1255463"/>
                            <a:pt x="1542815" y="1538070"/>
                            <a:pt x="1549396" y="1664048"/>
                          </a:cubicBezTo>
                          <a:cubicBezTo>
                            <a:pt x="1530425" y="1822167"/>
                            <a:pt x="1507820" y="2086082"/>
                            <a:pt x="1549396" y="2237842"/>
                          </a:cubicBezTo>
                        </a:path>
                        <a:path w="2065862" h="2237842" fill="none" stroke="0" extrusionOk="0">
                          <a:moveTo>
                            <a:pt x="0" y="516465"/>
                          </a:moveTo>
                          <a:cubicBezTo>
                            <a:pt x="98236" y="410883"/>
                            <a:pt x="125808" y="376040"/>
                            <a:pt x="263397" y="253067"/>
                          </a:cubicBezTo>
                          <a:cubicBezTo>
                            <a:pt x="391974" y="128199"/>
                            <a:pt x="408778" y="98496"/>
                            <a:pt x="516465" y="0"/>
                          </a:cubicBezTo>
                          <a:cubicBezTo>
                            <a:pt x="725639" y="-16118"/>
                            <a:pt x="870419" y="9075"/>
                            <a:pt x="1001943" y="0"/>
                          </a:cubicBezTo>
                          <a:cubicBezTo>
                            <a:pt x="1155987" y="-2924"/>
                            <a:pt x="1324714" y="-17060"/>
                            <a:pt x="1471926" y="0"/>
                          </a:cubicBezTo>
                          <a:cubicBezTo>
                            <a:pt x="1620270" y="81995"/>
                            <a:pt x="1881958" y="47271"/>
                            <a:pt x="2065862" y="0"/>
                          </a:cubicBezTo>
                          <a:cubicBezTo>
                            <a:pt x="2058877" y="285912"/>
                            <a:pt x="2052488" y="317296"/>
                            <a:pt x="2065862" y="556578"/>
                          </a:cubicBezTo>
                          <a:cubicBezTo>
                            <a:pt x="2073986" y="788174"/>
                            <a:pt x="2085748" y="1007771"/>
                            <a:pt x="2065862" y="1164796"/>
                          </a:cubicBezTo>
                          <a:cubicBezTo>
                            <a:pt x="2076685" y="1329668"/>
                            <a:pt x="2014856" y="1475580"/>
                            <a:pt x="2065862" y="1721375"/>
                          </a:cubicBezTo>
                          <a:cubicBezTo>
                            <a:pt x="2031204" y="1777608"/>
                            <a:pt x="1871676" y="1833092"/>
                            <a:pt x="1817958" y="1969278"/>
                          </a:cubicBezTo>
                          <a:cubicBezTo>
                            <a:pt x="1750349" y="2075181"/>
                            <a:pt x="1653841" y="2168677"/>
                            <a:pt x="1549396" y="2237842"/>
                          </a:cubicBezTo>
                          <a:cubicBezTo>
                            <a:pt x="1428293" y="2238903"/>
                            <a:pt x="1205883" y="2247976"/>
                            <a:pt x="1063918" y="2237842"/>
                          </a:cubicBezTo>
                          <a:cubicBezTo>
                            <a:pt x="942837" y="2211555"/>
                            <a:pt x="781126" y="2303484"/>
                            <a:pt x="593934" y="2237842"/>
                          </a:cubicBezTo>
                          <a:cubicBezTo>
                            <a:pt x="449030" y="2232510"/>
                            <a:pt x="173279" y="2209267"/>
                            <a:pt x="0" y="2237842"/>
                          </a:cubicBezTo>
                          <a:cubicBezTo>
                            <a:pt x="34849" y="1975045"/>
                            <a:pt x="-5169" y="1914940"/>
                            <a:pt x="0" y="1646835"/>
                          </a:cubicBezTo>
                          <a:cubicBezTo>
                            <a:pt x="22662" y="1392599"/>
                            <a:pt x="-18893" y="1344760"/>
                            <a:pt x="0" y="1055829"/>
                          </a:cubicBezTo>
                          <a:cubicBezTo>
                            <a:pt x="-8529" y="786305"/>
                            <a:pt x="-49423" y="700627"/>
                            <a:pt x="0" y="516465"/>
                          </a:cubicBezTo>
                          <a:close/>
                          <a:moveTo>
                            <a:pt x="0" y="516465"/>
                          </a:moveTo>
                          <a:cubicBezTo>
                            <a:pt x="256572" y="564405"/>
                            <a:pt x="343235" y="513395"/>
                            <a:pt x="547453" y="516465"/>
                          </a:cubicBezTo>
                          <a:cubicBezTo>
                            <a:pt x="785872" y="532397"/>
                            <a:pt x="893385" y="453073"/>
                            <a:pt x="1094906" y="516465"/>
                          </a:cubicBezTo>
                          <a:cubicBezTo>
                            <a:pt x="1297455" y="505873"/>
                            <a:pt x="1423463" y="547862"/>
                            <a:pt x="1549396" y="516465"/>
                          </a:cubicBezTo>
                          <a:cubicBezTo>
                            <a:pt x="1625105" y="417696"/>
                            <a:pt x="1742971" y="382677"/>
                            <a:pt x="1812793" y="253067"/>
                          </a:cubicBezTo>
                          <a:cubicBezTo>
                            <a:pt x="1881049" y="184819"/>
                            <a:pt x="1935531" y="126776"/>
                            <a:pt x="2065862" y="0"/>
                          </a:cubicBezTo>
                          <a:moveTo>
                            <a:pt x="1549396" y="516465"/>
                          </a:moveTo>
                          <a:cubicBezTo>
                            <a:pt x="1540468" y="690162"/>
                            <a:pt x="1518646" y="826958"/>
                            <a:pt x="1549396" y="1055829"/>
                          </a:cubicBezTo>
                          <a:cubicBezTo>
                            <a:pt x="1605565" y="1302002"/>
                            <a:pt x="1552715" y="1534937"/>
                            <a:pt x="1549396" y="1664048"/>
                          </a:cubicBezTo>
                          <a:cubicBezTo>
                            <a:pt x="1525095" y="1826035"/>
                            <a:pt x="1553486" y="2096736"/>
                            <a:pt x="1549396" y="2237842"/>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1">
              <a:extLst>
                <a:ext uri="{FF2B5EF4-FFF2-40B4-BE49-F238E27FC236}">
                  <a16:creationId xmlns:a16="http://schemas.microsoft.com/office/drawing/2014/main" id="{F4F5DF4F-031C-A74C-19BF-B776C8DA2BD7}"/>
                </a:ext>
              </a:extLst>
            </p:cNvPr>
            <p:cNvGrpSpPr/>
            <p:nvPr/>
          </p:nvGrpSpPr>
          <p:grpSpPr>
            <a:xfrm>
              <a:off x="8225444" y="3568425"/>
              <a:ext cx="3938343" cy="2479221"/>
              <a:chOff x="8225444" y="3568425"/>
              <a:chExt cx="3938343" cy="2479221"/>
            </a:xfrm>
          </p:grpSpPr>
          <p:sp>
            <p:nvSpPr>
              <p:cNvPr id="35" name="Cube 63">
                <a:extLst>
                  <a:ext uri="{FF2B5EF4-FFF2-40B4-BE49-F238E27FC236}">
                    <a16:creationId xmlns:a16="http://schemas.microsoft.com/office/drawing/2014/main" id="{A5B6074B-2146-9699-E090-05AF9F9DD72B}"/>
                  </a:ext>
                </a:extLst>
              </p:cNvPr>
              <p:cNvSpPr/>
              <p:nvPr/>
            </p:nvSpPr>
            <p:spPr>
              <a:xfrm>
                <a:off x="8225444" y="3568425"/>
                <a:ext cx="2266066" cy="2479221"/>
              </a:xfrm>
              <a:custGeom>
                <a:avLst/>
                <a:gdLst>
                  <a:gd name="connsiteX0" fmla="*/ 0 w 2266066"/>
                  <a:gd name="connsiteY0" fmla="*/ 496211 h 2479221"/>
                  <a:gd name="connsiteX1" fmla="*/ 600507 w 2266066"/>
                  <a:gd name="connsiteY1" fmla="*/ 496211 h 2479221"/>
                  <a:gd name="connsiteX2" fmla="*/ 1184018 w 2266066"/>
                  <a:gd name="connsiteY2" fmla="*/ 496211 h 2479221"/>
                  <a:gd name="connsiteX3" fmla="*/ 1699548 w 2266066"/>
                  <a:gd name="connsiteY3" fmla="*/ 496211 h 2479221"/>
                  <a:gd name="connsiteX4" fmla="*/ 1699548 w 2266066"/>
                  <a:gd name="connsiteY4" fmla="*/ 1117553 h 2479221"/>
                  <a:gd name="connsiteX5" fmla="*/ 1699548 w 2266066"/>
                  <a:gd name="connsiteY5" fmla="*/ 1778556 h 2479221"/>
                  <a:gd name="connsiteX6" fmla="*/ 1699548 w 2266066"/>
                  <a:gd name="connsiteY6" fmla="*/ 2479221 h 2479221"/>
                  <a:gd name="connsiteX7" fmla="*/ 1184018 w 2266066"/>
                  <a:gd name="connsiteY7" fmla="*/ 2479221 h 2479221"/>
                  <a:gd name="connsiteX8" fmla="*/ 634496 w 2266066"/>
                  <a:gd name="connsiteY8" fmla="*/ 2479221 h 2479221"/>
                  <a:gd name="connsiteX9" fmla="*/ 0 w 2266066"/>
                  <a:gd name="connsiteY9" fmla="*/ 2479221 h 2479221"/>
                  <a:gd name="connsiteX10" fmla="*/ 0 w 2266066"/>
                  <a:gd name="connsiteY10" fmla="*/ 1857877 h 2479221"/>
                  <a:gd name="connsiteX11" fmla="*/ 0 w 2266066"/>
                  <a:gd name="connsiteY11" fmla="*/ 1177043 h 2479221"/>
                  <a:gd name="connsiteX12" fmla="*/ 0 w 2266066"/>
                  <a:gd name="connsiteY12" fmla="*/ 496211 h 2479221"/>
                  <a:gd name="connsiteX0" fmla="*/ 1699548 w 2266066"/>
                  <a:gd name="connsiteY0" fmla="*/ 496211 h 2479221"/>
                  <a:gd name="connsiteX1" fmla="*/ 1982806 w 2266066"/>
                  <a:gd name="connsiteY1" fmla="*/ 248105 h 2479221"/>
                  <a:gd name="connsiteX2" fmla="*/ 2266066 w 2266066"/>
                  <a:gd name="connsiteY2" fmla="*/ 0 h 2479221"/>
                  <a:gd name="connsiteX3" fmla="*/ 2266066 w 2266066"/>
                  <a:gd name="connsiteY3" fmla="*/ 601512 h 2479221"/>
                  <a:gd name="connsiteX4" fmla="*/ 2266066 w 2266066"/>
                  <a:gd name="connsiteY4" fmla="*/ 1282345 h 2479221"/>
                  <a:gd name="connsiteX5" fmla="*/ 2266066 w 2266066"/>
                  <a:gd name="connsiteY5" fmla="*/ 1983008 h 2479221"/>
                  <a:gd name="connsiteX6" fmla="*/ 1982806 w 2266066"/>
                  <a:gd name="connsiteY6" fmla="*/ 2231113 h 2479221"/>
                  <a:gd name="connsiteX7" fmla="*/ 1699548 w 2266066"/>
                  <a:gd name="connsiteY7" fmla="*/ 2479221 h 2479221"/>
                  <a:gd name="connsiteX8" fmla="*/ 1699548 w 2266066"/>
                  <a:gd name="connsiteY8" fmla="*/ 1798387 h 2479221"/>
                  <a:gd name="connsiteX9" fmla="*/ 1699548 w 2266066"/>
                  <a:gd name="connsiteY9" fmla="*/ 1157214 h 2479221"/>
                  <a:gd name="connsiteX10" fmla="*/ 1699548 w 2266066"/>
                  <a:gd name="connsiteY10" fmla="*/ 496211 h 2479221"/>
                  <a:gd name="connsiteX0" fmla="*/ 0 w 2266066"/>
                  <a:gd name="connsiteY0" fmla="*/ 496211 h 2479221"/>
                  <a:gd name="connsiteX1" fmla="*/ 283257 w 2266066"/>
                  <a:gd name="connsiteY1" fmla="*/ 248105 h 2479221"/>
                  <a:gd name="connsiteX2" fmla="*/ 566515 w 2266066"/>
                  <a:gd name="connsiteY2" fmla="*/ 0 h 2479221"/>
                  <a:gd name="connsiteX3" fmla="*/ 1133033 w 2266066"/>
                  <a:gd name="connsiteY3" fmla="*/ 0 h 2479221"/>
                  <a:gd name="connsiteX4" fmla="*/ 1665557 w 2266066"/>
                  <a:gd name="connsiteY4" fmla="*/ 0 h 2479221"/>
                  <a:gd name="connsiteX5" fmla="*/ 2266066 w 2266066"/>
                  <a:gd name="connsiteY5" fmla="*/ 0 h 2479221"/>
                  <a:gd name="connsiteX6" fmla="*/ 1988471 w 2266066"/>
                  <a:gd name="connsiteY6" fmla="*/ 243142 h 2479221"/>
                  <a:gd name="connsiteX7" fmla="*/ 1699548 w 2266066"/>
                  <a:gd name="connsiteY7" fmla="*/ 496211 h 2479221"/>
                  <a:gd name="connsiteX8" fmla="*/ 1133031 w 2266066"/>
                  <a:gd name="connsiteY8" fmla="*/ 496211 h 2479221"/>
                  <a:gd name="connsiteX9" fmla="*/ 566515 w 2266066"/>
                  <a:gd name="connsiteY9" fmla="*/ 496211 h 2479221"/>
                  <a:gd name="connsiteX10" fmla="*/ 0 w 2266066"/>
                  <a:gd name="connsiteY10" fmla="*/ 496211 h 2479221"/>
                  <a:gd name="connsiteX0" fmla="*/ 0 w 2266066"/>
                  <a:gd name="connsiteY0" fmla="*/ 496211 h 2479221"/>
                  <a:gd name="connsiteX1" fmla="*/ 277592 w 2266066"/>
                  <a:gd name="connsiteY1" fmla="*/ 253066 h 2479221"/>
                  <a:gd name="connsiteX2" fmla="*/ 566515 w 2266066"/>
                  <a:gd name="connsiteY2" fmla="*/ 0 h 2479221"/>
                  <a:gd name="connsiteX3" fmla="*/ 1133033 w 2266066"/>
                  <a:gd name="connsiteY3" fmla="*/ 0 h 2479221"/>
                  <a:gd name="connsiteX4" fmla="*/ 1665557 w 2266066"/>
                  <a:gd name="connsiteY4" fmla="*/ 0 h 2479221"/>
                  <a:gd name="connsiteX5" fmla="*/ 2266066 w 2266066"/>
                  <a:gd name="connsiteY5" fmla="*/ 0 h 2479221"/>
                  <a:gd name="connsiteX6" fmla="*/ 2266066 w 2266066"/>
                  <a:gd name="connsiteY6" fmla="*/ 641172 h 2479221"/>
                  <a:gd name="connsiteX7" fmla="*/ 2266066 w 2266066"/>
                  <a:gd name="connsiteY7" fmla="*/ 1262514 h 2479221"/>
                  <a:gd name="connsiteX8" fmla="*/ 2266066 w 2266066"/>
                  <a:gd name="connsiteY8" fmla="*/ 1983008 h 2479221"/>
                  <a:gd name="connsiteX9" fmla="*/ 1994137 w 2266066"/>
                  <a:gd name="connsiteY9" fmla="*/ 2221190 h 2479221"/>
                  <a:gd name="connsiteX10" fmla="*/ 1699548 w 2266066"/>
                  <a:gd name="connsiteY10" fmla="*/ 2479221 h 2479221"/>
                  <a:gd name="connsiteX11" fmla="*/ 1133031 w 2266066"/>
                  <a:gd name="connsiteY11" fmla="*/ 2479221 h 2479221"/>
                  <a:gd name="connsiteX12" fmla="*/ 583511 w 2266066"/>
                  <a:gd name="connsiteY12" fmla="*/ 2479221 h 2479221"/>
                  <a:gd name="connsiteX13" fmla="*/ 0 w 2266066"/>
                  <a:gd name="connsiteY13" fmla="*/ 2479221 h 2479221"/>
                  <a:gd name="connsiteX14" fmla="*/ 0 w 2266066"/>
                  <a:gd name="connsiteY14" fmla="*/ 1857877 h 2479221"/>
                  <a:gd name="connsiteX15" fmla="*/ 0 w 2266066"/>
                  <a:gd name="connsiteY15" fmla="*/ 1216704 h 2479221"/>
                  <a:gd name="connsiteX16" fmla="*/ 0 w 2266066"/>
                  <a:gd name="connsiteY16" fmla="*/ 496211 h 2479221"/>
                  <a:gd name="connsiteX17" fmla="*/ 0 w 2266066"/>
                  <a:gd name="connsiteY17" fmla="*/ 496211 h 2479221"/>
                  <a:gd name="connsiteX18" fmla="*/ 549520 w 2266066"/>
                  <a:gd name="connsiteY18" fmla="*/ 496211 h 2479221"/>
                  <a:gd name="connsiteX19" fmla="*/ 1099040 w 2266066"/>
                  <a:gd name="connsiteY19" fmla="*/ 496211 h 2479221"/>
                  <a:gd name="connsiteX20" fmla="*/ 1699548 w 2266066"/>
                  <a:gd name="connsiteY20" fmla="*/ 496211 h 2479221"/>
                  <a:gd name="connsiteX21" fmla="*/ 1977141 w 2266066"/>
                  <a:gd name="connsiteY21" fmla="*/ 253066 h 2479221"/>
                  <a:gd name="connsiteX22" fmla="*/ 2266066 w 2266066"/>
                  <a:gd name="connsiteY22" fmla="*/ 0 h 2479221"/>
                  <a:gd name="connsiteX23" fmla="*/ 1699548 w 2266066"/>
                  <a:gd name="connsiteY23" fmla="*/ 496211 h 2479221"/>
                  <a:gd name="connsiteX24" fmla="*/ 1699548 w 2266066"/>
                  <a:gd name="connsiteY24" fmla="*/ 1117553 h 2479221"/>
                  <a:gd name="connsiteX25" fmla="*/ 1699548 w 2266066"/>
                  <a:gd name="connsiteY25" fmla="*/ 1758726 h 2479221"/>
                  <a:gd name="connsiteX26" fmla="*/ 1699548 w 2266066"/>
                  <a:gd name="connsiteY26" fmla="*/ 2479221 h 2479221"/>
                  <a:gd name="connsiteX0" fmla="*/ 0 w 2266066"/>
                  <a:gd name="connsiteY0" fmla="*/ 496211 h 2479221"/>
                  <a:gd name="connsiteX1" fmla="*/ 277592 w 2266066"/>
                  <a:gd name="connsiteY1" fmla="*/ 253066 h 2479221"/>
                  <a:gd name="connsiteX2" fmla="*/ 566515 w 2266066"/>
                  <a:gd name="connsiteY2" fmla="*/ 0 h 2479221"/>
                  <a:gd name="connsiteX3" fmla="*/ 1133033 w 2266066"/>
                  <a:gd name="connsiteY3" fmla="*/ 0 h 2479221"/>
                  <a:gd name="connsiteX4" fmla="*/ 1665557 w 2266066"/>
                  <a:gd name="connsiteY4" fmla="*/ 0 h 2479221"/>
                  <a:gd name="connsiteX5" fmla="*/ 2266066 w 2266066"/>
                  <a:gd name="connsiteY5" fmla="*/ 0 h 2479221"/>
                  <a:gd name="connsiteX6" fmla="*/ 2266066 w 2266066"/>
                  <a:gd name="connsiteY6" fmla="*/ 700662 h 2479221"/>
                  <a:gd name="connsiteX7" fmla="*/ 2266066 w 2266066"/>
                  <a:gd name="connsiteY7" fmla="*/ 1401326 h 2479221"/>
                  <a:gd name="connsiteX8" fmla="*/ 2266066 w 2266066"/>
                  <a:gd name="connsiteY8" fmla="*/ 1983008 h 2479221"/>
                  <a:gd name="connsiteX9" fmla="*/ 1999801 w 2266066"/>
                  <a:gd name="connsiteY9" fmla="*/ 2216228 h 2479221"/>
                  <a:gd name="connsiteX10" fmla="*/ 1699548 w 2266066"/>
                  <a:gd name="connsiteY10" fmla="*/ 2479221 h 2479221"/>
                  <a:gd name="connsiteX11" fmla="*/ 1116035 w 2266066"/>
                  <a:gd name="connsiteY11" fmla="*/ 2479221 h 2479221"/>
                  <a:gd name="connsiteX12" fmla="*/ 583511 w 2266066"/>
                  <a:gd name="connsiteY12" fmla="*/ 2479221 h 2479221"/>
                  <a:gd name="connsiteX13" fmla="*/ 0 w 2266066"/>
                  <a:gd name="connsiteY13" fmla="*/ 2479221 h 2479221"/>
                  <a:gd name="connsiteX14" fmla="*/ 0 w 2266066"/>
                  <a:gd name="connsiteY14" fmla="*/ 1857877 h 2479221"/>
                  <a:gd name="connsiteX15" fmla="*/ 0 w 2266066"/>
                  <a:gd name="connsiteY15" fmla="*/ 1196873 h 2479221"/>
                  <a:gd name="connsiteX16" fmla="*/ 0 w 2266066"/>
                  <a:gd name="connsiteY16" fmla="*/ 496211 h 2479221"/>
                  <a:gd name="connsiteX17" fmla="*/ 0 w 2266066"/>
                  <a:gd name="connsiteY17" fmla="*/ 496211 h 2479221"/>
                  <a:gd name="connsiteX18" fmla="*/ 532524 w 2266066"/>
                  <a:gd name="connsiteY18" fmla="*/ 496211 h 2479221"/>
                  <a:gd name="connsiteX19" fmla="*/ 1133031 w 2266066"/>
                  <a:gd name="connsiteY19" fmla="*/ 496211 h 2479221"/>
                  <a:gd name="connsiteX20" fmla="*/ 1699548 w 2266066"/>
                  <a:gd name="connsiteY20" fmla="*/ 496211 h 2479221"/>
                  <a:gd name="connsiteX21" fmla="*/ 1994137 w 2266066"/>
                  <a:gd name="connsiteY21" fmla="*/ 238180 h 2479221"/>
                  <a:gd name="connsiteX22" fmla="*/ 2266066 w 2266066"/>
                  <a:gd name="connsiteY22" fmla="*/ 0 h 2479221"/>
                  <a:gd name="connsiteX23" fmla="*/ 1699548 w 2266066"/>
                  <a:gd name="connsiteY23" fmla="*/ 496211 h 2479221"/>
                  <a:gd name="connsiteX24" fmla="*/ 1699548 w 2266066"/>
                  <a:gd name="connsiteY24" fmla="*/ 1117553 h 2479221"/>
                  <a:gd name="connsiteX25" fmla="*/ 1699548 w 2266066"/>
                  <a:gd name="connsiteY25" fmla="*/ 1798387 h 2479221"/>
                  <a:gd name="connsiteX26" fmla="*/ 1699548 w 2266066"/>
                  <a:gd name="connsiteY26" fmla="*/ 2479221 h 2479221"/>
                  <a:gd name="connsiteX0" fmla="*/ 0 w 2266066"/>
                  <a:gd name="connsiteY0" fmla="*/ 496211 h 2479221"/>
                  <a:gd name="connsiteX1" fmla="*/ 277592 w 2266066"/>
                  <a:gd name="connsiteY1" fmla="*/ 253066 h 2479221"/>
                  <a:gd name="connsiteX2" fmla="*/ 566515 w 2266066"/>
                  <a:gd name="connsiteY2" fmla="*/ 0 h 2479221"/>
                  <a:gd name="connsiteX3" fmla="*/ 1133033 w 2266066"/>
                  <a:gd name="connsiteY3" fmla="*/ 0 h 2479221"/>
                  <a:gd name="connsiteX4" fmla="*/ 1665557 w 2266066"/>
                  <a:gd name="connsiteY4" fmla="*/ 0 h 2479221"/>
                  <a:gd name="connsiteX5" fmla="*/ 2266066 w 2266066"/>
                  <a:gd name="connsiteY5" fmla="*/ 0 h 2479221"/>
                  <a:gd name="connsiteX6" fmla="*/ 2266066 w 2266066"/>
                  <a:gd name="connsiteY6" fmla="*/ 641172 h 2479221"/>
                  <a:gd name="connsiteX7" fmla="*/ 2266066 w 2266066"/>
                  <a:gd name="connsiteY7" fmla="*/ 1262514 h 2479221"/>
                  <a:gd name="connsiteX8" fmla="*/ 2266066 w 2266066"/>
                  <a:gd name="connsiteY8" fmla="*/ 1983008 h 2479221"/>
                  <a:gd name="connsiteX9" fmla="*/ 1994137 w 2266066"/>
                  <a:gd name="connsiteY9" fmla="*/ 2221190 h 2479221"/>
                  <a:gd name="connsiteX10" fmla="*/ 1699548 w 2266066"/>
                  <a:gd name="connsiteY10" fmla="*/ 2479221 h 2479221"/>
                  <a:gd name="connsiteX11" fmla="*/ 1133031 w 2266066"/>
                  <a:gd name="connsiteY11" fmla="*/ 2479221 h 2479221"/>
                  <a:gd name="connsiteX12" fmla="*/ 583511 w 2266066"/>
                  <a:gd name="connsiteY12" fmla="*/ 2479221 h 2479221"/>
                  <a:gd name="connsiteX13" fmla="*/ 0 w 2266066"/>
                  <a:gd name="connsiteY13" fmla="*/ 2479221 h 2479221"/>
                  <a:gd name="connsiteX14" fmla="*/ 0 w 2266066"/>
                  <a:gd name="connsiteY14" fmla="*/ 1857877 h 2479221"/>
                  <a:gd name="connsiteX15" fmla="*/ 0 w 2266066"/>
                  <a:gd name="connsiteY15" fmla="*/ 1216704 h 2479221"/>
                  <a:gd name="connsiteX16" fmla="*/ 0 w 2266066"/>
                  <a:gd name="connsiteY16" fmla="*/ 496211 h 2479221"/>
                  <a:gd name="connsiteX17" fmla="*/ 0 w 2266066"/>
                  <a:gd name="connsiteY17" fmla="*/ 496211 h 2479221"/>
                  <a:gd name="connsiteX18" fmla="*/ 549520 w 2266066"/>
                  <a:gd name="connsiteY18" fmla="*/ 496211 h 2479221"/>
                  <a:gd name="connsiteX19" fmla="*/ 1099040 w 2266066"/>
                  <a:gd name="connsiteY19" fmla="*/ 496211 h 2479221"/>
                  <a:gd name="connsiteX20" fmla="*/ 1699548 w 2266066"/>
                  <a:gd name="connsiteY20" fmla="*/ 496211 h 2479221"/>
                  <a:gd name="connsiteX21" fmla="*/ 1977141 w 2266066"/>
                  <a:gd name="connsiteY21" fmla="*/ 253066 h 2479221"/>
                  <a:gd name="connsiteX22" fmla="*/ 2266066 w 2266066"/>
                  <a:gd name="connsiteY22" fmla="*/ 0 h 2479221"/>
                  <a:gd name="connsiteX23" fmla="*/ 1699548 w 2266066"/>
                  <a:gd name="connsiteY23" fmla="*/ 496211 h 2479221"/>
                  <a:gd name="connsiteX24" fmla="*/ 1699548 w 2266066"/>
                  <a:gd name="connsiteY24" fmla="*/ 1117553 h 2479221"/>
                  <a:gd name="connsiteX25" fmla="*/ 1699548 w 2266066"/>
                  <a:gd name="connsiteY25" fmla="*/ 1758726 h 2479221"/>
                  <a:gd name="connsiteX26" fmla="*/ 1699548 w 2266066"/>
                  <a:gd name="connsiteY26" fmla="*/ 2479221 h 2479221"/>
                  <a:gd name="connsiteX0" fmla="*/ 0 w 2266066"/>
                  <a:gd name="connsiteY0" fmla="*/ 496211 h 2479221"/>
                  <a:gd name="connsiteX1" fmla="*/ 277592 w 2266066"/>
                  <a:gd name="connsiteY1" fmla="*/ 253066 h 2479221"/>
                  <a:gd name="connsiteX2" fmla="*/ 566515 w 2266066"/>
                  <a:gd name="connsiteY2" fmla="*/ 0 h 2479221"/>
                  <a:gd name="connsiteX3" fmla="*/ 1133033 w 2266066"/>
                  <a:gd name="connsiteY3" fmla="*/ 0 h 2479221"/>
                  <a:gd name="connsiteX4" fmla="*/ 1665557 w 2266066"/>
                  <a:gd name="connsiteY4" fmla="*/ 0 h 2479221"/>
                  <a:gd name="connsiteX5" fmla="*/ 2266066 w 2266066"/>
                  <a:gd name="connsiteY5" fmla="*/ 0 h 2479221"/>
                  <a:gd name="connsiteX6" fmla="*/ 2266066 w 2266066"/>
                  <a:gd name="connsiteY6" fmla="*/ 641172 h 2479221"/>
                  <a:gd name="connsiteX7" fmla="*/ 2266066 w 2266066"/>
                  <a:gd name="connsiteY7" fmla="*/ 1262514 h 2479221"/>
                  <a:gd name="connsiteX8" fmla="*/ 2266066 w 2266066"/>
                  <a:gd name="connsiteY8" fmla="*/ 1983008 h 2479221"/>
                  <a:gd name="connsiteX9" fmla="*/ 1994137 w 2266066"/>
                  <a:gd name="connsiteY9" fmla="*/ 2221190 h 2479221"/>
                  <a:gd name="connsiteX10" fmla="*/ 1699548 w 2266066"/>
                  <a:gd name="connsiteY10" fmla="*/ 2479221 h 2479221"/>
                  <a:gd name="connsiteX11" fmla="*/ 1133031 w 2266066"/>
                  <a:gd name="connsiteY11" fmla="*/ 2479221 h 2479221"/>
                  <a:gd name="connsiteX12" fmla="*/ 583511 w 2266066"/>
                  <a:gd name="connsiteY12" fmla="*/ 2479221 h 2479221"/>
                  <a:gd name="connsiteX13" fmla="*/ 0 w 2266066"/>
                  <a:gd name="connsiteY13" fmla="*/ 2479221 h 2479221"/>
                  <a:gd name="connsiteX14" fmla="*/ 0 w 2266066"/>
                  <a:gd name="connsiteY14" fmla="*/ 1857877 h 2479221"/>
                  <a:gd name="connsiteX15" fmla="*/ 0 w 2266066"/>
                  <a:gd name="connsiteY15" fmla="*/ 1216704 h 2479221"/>
                  <a:gd name="connsiteX16" fmla="*/ 0 w 2266066"/>
                  <a:gd name="connsiteY16" fmla="*/ 496211 h 2479221"/>
                  <a:gd name="connsiteX17" fmla="*/ 0 w 2266066"/>
                  <a:gd name="connsiteY17" fmla="*/ 496211 h 2479221"/>
                  <a:gd name="connsiteX18" fmla="*/ 549520 w 2266066"/>
                  <a:gd name="connsiteY18" fmla="*/ 496211 h 2479221"/>
                  <a:gd name="connsiteX19" fmla="*/ 1099040 w 2266066"/>
                  <a:gd name="connsiteY19" fmla="*/ 496211 h 2479221"/>
                  <a:gd name="connsiteX20" fmla="*/ 1699548 w 2266066"/>
                  <a:gd name="connsiteY20" fmla="*/ 496211 h 2479221"/>
                  <a:gd name="connsiteX21" fmla="*/ 1977141 w 2266066"/>
                  <a:gd name="connsiteY21" fmla="*/ 253066 h 2479221"/>
                  <a:gd name="connsiteX22" fmla="*/ 2266066 w 2266066"/>
                  <a:gd name="connsiteY22" fmla="*/ 0 h 2479221"/>
                  <a:gd name="connsiteX23" fmla="*/ 1699548 w 2266066"/>
                  <a:gd name="connsiteY23" fmla="*/ 496211 h 2479221"/>
                  <a:gd name="connsiteX24" fmla="*/ 1699548 w 2266066"/>
                  <a:gd name="connsiteY24" fmla="*/ 1117553 h 2479221"/>
                  <a:gd name="connsiteX25" fmla="*/ 1699548 w 2266066"/>
                  <a:gd name="connsiteY25" fmla="*/ 1758726 h 2479221"/>
                  <a:gd name="connsiteX26" fmla="*/ 1699548 w 2266066"/>
                  <a:gd name="connsiteY26" fmla="*/ 2479221 h 24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66066" h="2479221" stroke="0" extrusionOk="0">
                    <a:moveTo>
                      <a:pt x="0" y="496211"/>
                    </a:moveTo>
                    <a:cubicBezTo>
                      <a:pt x="234453" y="563178"/>
                      <a:pt x="333493" y="418367"/>
                      <a:pt x="600507" y="496211"/>
                    </a:cubicBezTo>
                    <a:cubicBezTo>
                      <a:pt x="809910" y="538627"/>
                      <a:pt x="923222" y="473680"/>
                      <a:pt x="1184018" y="496211"/>
                    </a:cubicBezTo>
                    <a:cubicBezTo>
                      <a:pt x="1430504" y="548006"/>
                      <a:pt x="1518770" y="493458"/>
                      <a:pt x="1699548" y="496211"/>
                    </a:cubicBezTo>
                    <a:cubicBezTo>
                      <a:pt x="1688462" y="635557"/>
                      <a:pt x="1709031" y="906959"/>
                      <a:pt x="1699548" y="1117553"/>
                    </a:cubicBezTo>
                    <a:cubicBezTo>
                      <a:pt x="1706597" y="1308073"/>
                      <a:pt x="1648064" y="1404310"/>
                      <a:pt x="1699548" y="1778556"/>
                    </a:cubicBezTo>
                    <a:cubicBezTo>
                      <a:pt x="1756367" y="2136183"/>
                      <a:pt x="1630777" y="2158601"/>
                      <a:pt x="1699548" y="2479221"/>
                    </a:cubicBezTo>
                    <a:cubicBezTo>
                      <a:pt x="1503061" y="2493758"/>
                      <a:pt x="1262155" y="2484755"/>
                      <a:pt x="1184018" y="2479221"/>
                    </a:cubicBezTo>
                    <a:cubicBezTo>
                      <a:pt x="1166205" y="2468467"/>
                      <a:pt x="887775" y="2428209"/>
                      <a:pt x="634496" y="2479221"/>
                    </a:cubicBezTo>
                    <a:cubicBezTo>
                      <a:pt x="486358" y="2561747"/>
                      <a:pt x="150006" y="2491893"/>
                      <a:pt x="0" y="2479221"/>
                    </a:cubicBezTo>
                    <a:cubicBezTo>
                      <a:pt x="-43908" y="2218119"/>
                      <a:pt x="-90353" y="1966775"/>
                      <a:pt x="0" y="1857877"/>
                    </a:cubicBezTo>
                    <a:cubicBezTo>
                      <a:pt x="-112022" y="1764680"/>
                      <a:pt x="-61732" y="1393238"/>
                      <a:pt x="0" y="1177043"/>
                    </a:cubicBezTo>
                    <a:cubicBezTo>
                      <a:pt x="-66826" y="908657"/>
                      <a:pt x="17887" y="777488"/>
                      <a:pt x="0" y="496211"/>
                    </a:cubicBezTo>
                    <a:close/>
                  </a:path>
                  <a:path w="2266066" h="2479221" fill="darkenLess" stroke="0" extrusionOk="0">
                    <a:moveTo>
                      <a:pt x="1699548" y="496211"/>
                    </a:moveTo>
                    <a:cubicBezTo>
                      <a:pt x="1773112" y="477220"/>
                      <a:pt x="1920775" y="307399"/>
                      <a:pt x="1982806" y="248105"/>
                    </a:cubicBezTo>
                    <a:cubicBezTo>
                      <a:pt x="2113448" y="180925"/>
                      <a:pt x="2231987" y="25270"/>
                      <a:pt x="2266066" y="0"/>
                    </a:cubicBezTo>
                    <a:cubicBezTo>
                      <a:pt x="2317142" y="159734"/>
                      <a:pt x="2199514" y="360550"/>
                      <a:pt x="2266066" y="601512"/>
                    </a:cubicBezTo>
                    <a:cubicBezTo>
                      <a:pt x="2249756" y="889570"/>
                      <a:pt x="2284585" y="1074815"/>
                      <a:pt x="2266066" y="1282345"/>
                    </a:cubicBezTo>
                    <a:cubicBezTo>
                      <a:pt x="2162721" y="1498475"/>
                      <a:pt x="2289914" y="1746985"/>
                      <a:pt x="2266066" y="1983008"/>
                    </a:cubicBezTo>
                    <a:cubicBezTo>
                      <a:pt x="2146084" y="2053963"/>
                      <a:pt x="2011270" y="2173826"/>
                      <a:pt x="1982806" y="2231113"/>
                    </a:cubicBezTo>
                    <a:cubicBezTo>
                      <a:pt x="1932966" y="2287226"/>
                      <a:pt x="1742234" y="2465077"/>
                      <a:pt x="1699548" y="2479221"/>
                    </a:cubicBezTo>
                    <a:cubicBezTo>
                      <a:pt x="1657003" y="2260721"/>
                      <a:pt x="1675101" y="2104475"/>
                      <a:pt x="1699548" y="1798387"/>
                    </a:cubicBezTo>
                    <a:cubicBezTo>
                      <a:pt x="1781825" y="1547230"/>
                      <a:pt x="1636510" y="1471190"/>
                      <a:pt x="1699548" y="1157214"/>
                    </a:cubicBezTo>
                    <a:cubicBezTo>
                      <a:pt x="1737152" y="842957"/>
                      <a:pt x="1684473" y="755303"/>
                      <a:pt x="1699548" y="496211"/>
                    </a:cubicBezTo>
                    <a:close/>
                  </a:path>
                  <a:path w="2266066" h="2479221" fill="lightenLess" stroke="0" extrusionOk="0">
                    <a:moveTo>
                      <a:pt x="0" y="496211"/>
                    </a:moveTo>
                    <a:cubicBezTo>
                      <a:pt x="91868" y="447128"/>
                      <a:pt x="145529" y="341629"/>
                      <a:pt x="283257" y="248105"/>
                    </a:cubicBezTo>
                    <a:cubicBezTo>
                      <a:pt x="465664" y="132587"/>
                      <a:pt x="512314" y="111788"/>
                      <a:pt x="566515" y="0"/>
                    </a:cubicBezTo>
                    <a:cubicBezTo>
                      <a:pt x="806453" y="460"/>
                      <a:pt x="930130" y="-29028"/>
                      <a:pt x="1133033" y="0"/>
                    </a:cubicBezTo>
                    <a:cubicBezTo>
                      <a:pt x="1372188" y="-28875"/>
                      <a:pt x="1474441" y="-32065"/>
                      <a:pt x="1665557" y="0"/>
                    </a:cubicBezTo>
                    <a:cubicBezTo>
                      <a:pt x="1936132" y="-19155"/>
                      <a:pt x="1983862" y="-27421"/>
                      <a:pt x="2266066" y="0"/>
                    </a:cubicBezTo>
                    <a:cubicBezTo>
                      <a:pt x="2136897" y="109103"/>
                      <a:pt x="2109330" y="162534"/>
                      <a:pt x="1988471" y="243142"/>
                    </a:cubicBezTo>
                    <a:cubicBezTo>
                      <a:pt x="1922536" y="349896"/>
                      <a:pt x="1826381" y="333864"/>
                      <a:pt x="1699548" y="496211"/>
                    </a:cubicBezTo>
                    <a:cubicBezTo>
                      <a:pt x="1451274" y="466898"/>
                      <a:pt x="1404560" y="493054"/>
                      <a:pt x="1133031" y="496211"/>
                    </a:cubicBezTo>
                    <a:cubicBezTo>
                      <a:pt x="891724" y="465058"/>
                      <a:pt x="697399" y="484670"/>
                      <a:pt x="566515" y="496211"/>
                    </a:cubicBezTo>
                    <a:cubicBezTo>
                      <a:pt x="461882" y="515579"/>
                      <a:pt x="92605" y="528985"/>
                      <a:pt x="0" y="496211"/>
                    </a:cubicBezTo>
                    <a:close/>
                  </a:path>
                  <a:path w="2266066" h="2479221" fill="none" extrusionOk="0">
                    <a:moveTo>
                      <a:pt x="0" y="496211"/>
                    </a:moveTo>
                    <a:cubicBezTo>
                      <a:pt x="90997" y="409273"/>
                      <a:pt x="125260" y="345636"/>
                      <a:pt x="277592" y="253066"/>
                    </a:cubicBezTo>
                    <a:cubicBezTo>
                      <a:pt x="383338" y="209106"/>
                      <a:pt x="483077" y="54097"/>
                      <a:pt x="566515" y="0"/>
                    </a:cubicBezTo>
                    <a:cubicBezTo>
                      <a:pt x="738924" y="47047"/>
                      <a:pt x="990660" y="-1873"/>
                      <a:pt x="1133033" y="0"/>
                    </a:cubicBezTo>
                    <a:cubicBezTo>
                      <a:pt x="1356764" y="-33544"/>
                      <a:pt x="1455817" y="-18507"/>
                      <a:pt x="1665557" y="0"/>
                    </a:cubicBezTo>
                    <a:cubicBezTo>
                      <a:pt x="1951002" y="-16966"/>
                      <a:pt x="2112958" y="-15692"/>
                      <a:pt x="2266066" y="0"/>
                    </a:cubicBezTo>
                    <a:cubicBezTo>
                      <a:pt x="2269984" y="105386"/>
                      <a:pt x="2231043" y="507056"/>
                      <a:pt x="2266066" y="641172"/>
                    </a:cubicBezTo>
                    <a:cubicBezTo>
                      <a:pt x="2217546" y="751998"/>
                      <a:pt x="2341105" y="1052240"/>
                      <a:pt x="2266066" y="1262514"/>
                    </a:cubicBezTo>
                    <a:cubicBezTo>
                      <a:pt x="2204295" y="1378102"/>
                      <a:pt x="2190591" y="1657710"/>
                      <a:pt x="2266066" y="1983008"/>
                    </a:cubicBezTo>
                    <a:cubicBezTo>
                      <a:pt x="2209242" y="2050194"/>
                      <a:pt x="2137556" y="2109082"/>
                      <a:pt x="1994137" y="2221190"/>
                    </a:cubicBezTo>
                    <a:cubicBezTo>
                      <a:pt x="1870616" y="2332627"/>
                      <a:pt x="1814653" y="2374002"/>
                      <a:pt x="1699548" y="2479221"/>
                    </a:cubicBezTo>
                    <a:cubicBezTo>
                      <a:pt x="1478907" y="2503971"/>
                      <a:pt x="1414969" y="2499736"/>
                      <a:pt x="1133031" y="2479221"/>
                    </a:cubicBezTo>
                    <a:cubicBezTo>
                      <a:pt x="864072" y="2496059"/>
                      <a:pt x="785589" y="2528244"/>
                      <a:pt x="583511" y="2479221"/>
                    </a:cubicBezTo>
                    <a:cubicBezTo>
                      <a:pt x="443246" y="2490783"/>
                      <a:pt x="227871" y="2469382"/>
                      <a:pt x="0" y="2479221"/>
                    </a:cubicBezTo>
                    <a:cubicBezTo>
                      <a:pt x="30367" y="2235898"/>
                      <a:pt x="14418" y="2141406"/>
                      <a:pt x="0" y="1857877"/>
                    </a:cubicBezTo>
                    <a:cubicBezTo>
                      <a:pt x="40129" y="1599273"/>
                      <a:pt x="-13129" y="1515617"/>
                      <a:pt x="0" y="1216704"/>
                    </a:cubicBezTo>
                    <a:cubicBezTo>
                      <a:pt x="4553" y="993082"/>
                      <a:pt x="-890" y="780839"/>
                      <a:pt x="0" y="496211"/>
                    </a:cubicBezTo>
                    <a:close/>
                    <a:moveTo>
                      <a:pt x="0" y="496211"/>
                    </a:moveTo>
                    <a:cubicBezTo>
                      <a:pt x="175176" y="491584"/>
                      <a:pt x="413239" y="478493"/>
                      <a:pt x="549520" y="496211"/>
                    </a:cubicBezTo>
                    <a:cubicBezTo>
                      <a:pt x="770848" y="521250"/>
                      <a:pt x="945351" y="473167"/>
                      <a:pt x="1099040" y="496211"/>
                    </a:cubicBezTo>
                    <a:cubicBezTo>
                      <a:pt x="1332724" y="488877"/>
                      <a:pt x="1553347" y="500141"/>
                      <a:pt x="1699548" y="496211"/>
                    </a:cubicBezTo>
                    <a:cubicBezTo>
                      <a:pt x="1858249" y="372834"/>
                      <a:pt x="1894969" y="313899"/>
                      <a:pt x="1977141" y="253066"/>
                    </a:cubicBezTo>
                    <a:cubicBezTo>
                      <a:pt x="2074326" y="151182"/>
                      <a:pt x="2225175" y="11979"/>
                      <a:pt x="2266066" y="0"/>
                    </a:cubicBezTo>
                    <a:moveTo>
                      <a:pt x="1699548" y="496211"/>
                    </a:moveTo>
                    <a:cubicBezTo>
                      <a:pt x="1680067" y="663229"/>
                      <a:pt x="1685394" y="784927"/>
                      <a:pt x="1699548" y="1117553"/>
                    </a:cubicBezTo>
                    <a:cubicBezTo>
                      <a:pt x="1769246" y="1386739"/>
                      <a:pt x="1695579" y="1475656"/>
                      <a:pt x="1699548" y="1758726"/>
                    </a:cubicBezTo>
                    <a:cubicBezTo>
                      <a:pt x="1697040" y="2024083"/>
                      <a:pt x="1739734" y="2353623"/>
                      <a:pt x="1699548" y="2479221"/>
                    </a:cubicBezTo>
                  </a:path>
                  <a:path w="2266066" h="2479221" fill="none" stroke="0" extrusionOk="0">
                    <a:moveTo>
                      <a:pt x="0" y="496211"/>
                    </a:moveTo>
                    <a:cubicBezTo>
                      <a:pt x="78571" y="415429"/>
                      <a:pt x="227369" y="346324"/>
                      <a:pt x="277592" y="253066"/>
                    </a:cubicBezTo>
                    <a:cubicBezTo>
                      <a:pt x="358137" y="185496"/>
                      <a:pt x="494272" y="62102"/>
                      <a:pt x="566515" y="0"/>
                    </a:cubicBezTo>
                    <a:cubicBezTo>
                      <a:pt x="833472" y="-17797"/>
                      <a:pt x="986356" y="21031"/>
                      <a:pt x="1133033" y="0"/>
                    </a:cubicBezTo>
                    <a:cubicBezTo>
                      <a:pt x="1228334" y="9274"/>
                      <a:pt x="1545699" y="-8972"/>
                      <a:pt x="1665557" y="0"/>
                    </a:cubicBezTo>
                    <a:cubicBezTo>
                      <a:pt x="1761685" y="-35505"/>
                      <a:pt x="2046697" y="33042"/>
                      <a:pt x="2266066" y="0"/>
                    </a:cubicBezTo>
                    <a:cubicBezTo>
                      <a:pt x="2245112" y="294794"/>
                      <a:pt x="2234655" y="381689"/>
                      <a:pt x="2266066" y="700662"/>
                    </a:cubicBezTo>
                    <a:cubicBezTo>
                      <a:pt x="2252789" y="1019653"/>
                      <a:pt x="2225796" y="1226396"/>
                      <a:pt x="2266066" y="1401326"/>
                    </a:cubicBezTo>
                    <a:cubicBezTo>
                      <a:pt x="2307849" y="1684622"/>
                      <a:pt x="2299057" y="1816425"/>
                      <a:pt x="2266066" y="1983008"/>
                    </a:cubicBezTo>
                    <a:cubicBezTo>
                      <a:pt x="2171919" y="2072911"/>
                      <a:pt x="2115397" y="2161286"/>
                      <a:pt x="1999801" y="2216228"/>
                    </a:cubicBezTo>
                    <a:cubicBezTo>
                      <a:pt x="1907228" y="2312643"/>
                      <a:pt x="1805605" y="2335207"/>
                      <a:pt x="1699548" y="2479221"/>
                    </a:cubicBezTo>
                    <a:cubicBezTo>
                      <a:pt x="1565657" y="2522767"/>
                      <a:pt x="1270781" y="2448312"/>
                      <a:pt x="1116035" y="2479221"/>
                    </a:cubicBezTo>
                    <a:cubicBezTo>
                      <a:pt x="974361" y="2410479"/>
                      <a:pt x="805724" y="2534157"/>
                      <a:pt x="583511" y="2479221"/>
                    </a:cubicBezTo>
                    <a:cubicBezTo>
                      <a:pt x="430332" y="2445598"/>
                      <a:pt x="195928" y="2420932"/>
                      <a:pt x="0" y="2479221"/>
                    </a:cubicBezTo>
                    <a:cubicBezTo>
                      <a:pt x="1797" y="2265058"/>
                      <a:pt x="25544" y="2116360"/>
                      <a:pt x="0" y="1857877"/>
                    </a:cubicBezTo>
                    <a:cubicBezTo>
                      <a:pt x="25727" y="1696995"/>
                      <a:pt x="143" y="1493057"/>
                      <a:pt x="0" y="1196873"/>
                    </a:cubicBezTo>
                    <a:cubicBezTo>
                      <a:pt x="39021" y="891199"/>
                      <a:pt x="-24404" y="853817"/>
                      <a:pt x="0" y="496211"/>
                    </a:cubicBezTo>
                    <a:close/>
                    <a:moveTo>
                      <a:pt x="0" y="496211"/>
                    </a:moveTo>
                    <a:cubicBezTo>
                      <a:pt x="89706" y="534089"/>
                      <a:pt x="312406" y="543708"/>
                      <a:pt x="532524" y="496211"/>
                    </a:cubicBezTo>
                    <a:cubicBezTo>
                      <a:pt x="691128" y="483668"/>
                      <a:pt x="954526" y="493623"/>
                      <a:pt x="1133031" y="496211"/>
                    </a:cubicBezTo>
                    <a:cubicBezTo>
                      <a:pt x="1309844" y="464543"/>
                      <a:pt x="1521942" y="515178"/>
                      <a:pt x="1699548" y="496211"/>
                    </a:cubicBezTo>
                    <a:cubicBezTo>
                      <a:pt x="1797056" y="415859"/>
                      <a:pt x="1877087" y="374397"/>
                      <a:pt x="1994137" y="238180"/>
                    </a:cubicBezTo>
                    <a:cubicBezTo>
                      <a:pt x="2119794" y="117549"/>
                      <a:pt x="2131508" y="83097"/>
                      <a:pt x="2266066" y="0"/>
                    </a:cubicBezTo>
                    <a:moveTo>
                      <a:pt x="1699548" y="496211"/>
                    </a:moveTo>
                    <a:cubicBezTo>
                      <a:pt x="1705563" y="628761"/>
                      <a:pt x="1679265" y="913289"/>
                      <a:pt x="1699548" y="1117553"/>
                    </a:cubicBezTo>
                    <a:cubicBezTo>
                      <a:pt x="1655304" y="1268824"/>
                      <a:pt x="1715328" y="1588342"/>
                      <a:pt x="1699548" y="1798387"/>
                    </a:cubicBezTo>
                    <a:cubicBezTo>
                      <a:pt x="1669977" y="1959967"/>
                      <a:pt x="1672594" y="2336107"/>
                      <a:pt x="1699548" y="2479221"/>
                    </a:cubicBezTo>
                  </a:path>
                  <a:path w="2266066" h="2479221" fill="none" stroke="0" extrusionOk="0">
                    <a:moveTo>
                      <a:pt x="0" y="496211"/>
                    </a:moveTo>
                    <a:cubicBezTo>
                      <a:pt x="119501" y="399047"/>
                      <a:pt x="168229" y="354715"/>
                      <a:pt x="277592" y="253066"/>
                    </a:cubicBezTo>
                    <a:cubicBezTo>
                      <a:pt x="396464" y="195911"/>
                      <a:pt x="482053" y="95094"/>
                      <a:pt x="566515" y="0"/>
                    </a:cubicBezTo>
                    <a:cubicBezTo>
                      <a:pt x="663587" y="1685"/>
                      <a:pt x="962111" y="10341"/>
                      <a:pt x="1133033" y="0"/>
                    </a:cubicBezTo>
                    <a:cubicBezTo>
                      <a:pt x="1372072" y="-52079"/>
                      <a:pt x="1435663" y="2432"/>
                      <a:pt x="1665557" y="0"/>
                    </a:cubicBezTo>
                    <a:cubicBezTo>
                      <a:pt x="1867860" y="21878"/>
                      <a:pt x="2049173" y="-1897"/>
                      <a:pt x="2266066" y="0"/>
                    </a:cubicBezTo>
                    <a:cubicBezTo>
                      <a:pt x="2269131" y="130007"/>
                      <a:pt x="2248568" y="464231"/>
                      <a:pt x="2266066" y="641172"/>
                    </a:cubicBezTo>
                    <a:cubicBezTo>
                      <a:pt x="2277414" y="748260"/>
                      <a:pt x="2297746" y="1084013"/>
                      <a:pt x="2266066" y="1262514"/>
                    </a:cubicBezTo>
                    <a:cubicBezTo>
                      <a:pt x="2279918" y="1500907"/>
                      <a:pt x="2237329" y="1658993"/>
                      <a:pt x="2266066" y="1983008"/>
                    </a:cubicBezTo>
                    <a:cubicBezTo>
                      <a:pt x="2213005" y="2054499"/>
                      <a:pt x="2127338" y="2133989"/>
                      <a:pt x="1994137" y="2221190"/>
                    </a:cubicBezTo>
                    <a:cubicBezTo>
                      <a:pt x="1878939" y="2330351"/>
                      <a:pt x="1818961" y="2379563"/>
                      <a:pt x="1699548" y="2479221"/>
                    </a:cubicBezTo>
                    <a:cubicBezTo>
                      <a:pt x="1531667" y="2521504"/>
                      <a:pt x="1342997" y="2500806"/>
                      <a:pt x="1133031" y="2479221"/>
                    </a:cubicBezTo>
                    <a:cubicBezTo>
                      <a:pt x="883955" y="2399887"/>
                      <a:pt x="824571" y="2474346"/>
                      <a:pt x="583511" y="2479221"/>
                    </a:cubicBezTo>
                    <a:cubicBezTo>
                      <a:pt x="391976" y="2484529"/>
                      <a:pt x="290709" y="2466767"/>
                      <a:pt x="0" y="2479221"/>
                    </a:cubicBezTo>
                    <a:cubicBezTo>
                      <a:pt x="1584" y="2280613"/>
                      <a:pt x="-7460" y="2102671"/>
                      <a:pt x="0" y="1857877"/>
                    </a:cubicBezTo>
                    <a:cubicBezTo>
                      <a:pt x="45833" y="1555154"/>
                      <a:pt x="-30891" y="1463309"/>
                      <a:pt x="0" y="1216704"/>
                    </a:cubicBezTo>
                    <a:cubicBezTo>
                      <a:pt x="-41297" y="930453"/>
                      <a:pt x="-37750" y="805959"/>
                      <a:pt x="0" y="496211"/>
                    </a:cubicBezTo>
                    <a:close/>
                    <a:moveTo>
                      <a:pt x="0" y="496211"/>
                    </a:moveTo>
                    <a:cubicBezTo>
                      <a:pt x="186759" y="507840"/>
                      <a:pt x="391542" y="528015"/>
                      <a:pt x="549520" y="496211"/>
                    </a:cubicBezTo>
                    <a:cubicBezTo>
                      <a:pt x="621366" y="454555"/>
                      <a:pt x="942684" y="520922"/>
                      <a:pt x="1099040" y="496211"/>
                    </a:cubicBezTo>
                    <a:cubicBezTo>
                      <a:pt x="1307896" y="507945"/>
                      <a:pt x="1548253" y="500317"/>
                      <a:pt x="1699548" y="496211"/>
                    </a:cubicBezTo>
                    <a:cubicBezTo>
                      <a:pt x="1808405" y="396935"/>
                      <a:pt x="1870740" y="331584"/>
                      <a:pt x="1977141" y="253066"/>
                    </a:cubicBezTo>
                    <a:cubicBezTo>
                      <a:pt x="2112599" y="178419"/>
                      <a:pt x="2191059" y="41272"/>
                      <a:pt x="2266066" y="0"/>
                    </a:cubicBezTo>
                    <a:moveTo>
                      <a:pt x="1699548" y="496211"/>
                    </a:moveTo>
                    <a:cubicBezTo>
                      <a:pt x="1701381" y="693002"/>
                      <a:pt x="1674255" y="765309"/>
                      <a:pt x="1699548" y="1117553"/>
                    </a:cubicBezTo>
                    <a:cubicBezTo>
                      <a:pt x="1724293" y="1400052"/>
                      <a:pt x="1686495" y="1479450"/>
                      <a:pt x="1699548" y="1758726"/>
                    </a:cubicBezTo>
                    <a:cubicBezTo>
                      <a:pt x="1719433" y="2070122"/>
                      <a:pt x="1754823" y="2256819"/>
                      <a:pt x="1699548" y="2479221"/>
                    </a:cubicBezTo>
                  </a:path>
                  <a:path w="2266066" h="2479221" fill="none" stroke="0" extrusionOk="0">
                    <a:moveTo>
                      <a:pt x="0" y="496211"/>
                    </a:moveTo>
                    <a:cubicBezTo>
                      <a:pt x="94228" y="376409"/>
                      <a:pt x="146735" y="331821"/>
                      <a:pt x="277592" y="253066"/>
                    </a:cubicBezTo>
                    <a:cubicBezTo>
                      <a:pt x="398608" y="210699"/>
                      <a:pt x="499033" y="80024"/>
                      <a:pt x="566515" y="0"/>
                    </a:cubicBezTo>
                    <a:cubicBezTo>
                      <a:pt x="757975" y="41200"/>
                      <a:pt x="945510" y="52772"/>
                      <a:pt x="1133033" y="0"/>
                    </a:cubicBezTo>
                    <a:cubicBezTo>
                      <a:pt x="1365012" y="-14869"/>
                      <a:pt x="1431892" y="13766"/>
                      <a:pt x="1665557" y="0"/>
                    </a:cubicBezTo>
                    <a:cubicBezTo>
                      <a:pt x="1888706" y="11668"/>
                      <a:pt x="2062197" y="-22689"/>
                      <a:pt x="2266066" y="0"/>
                    </a:cubicBezTo>
                    <a:cubicBezTo>
                      <a:pt x="2253612" y="113548"/>
                      <a:pt x="2262079" y="497107"/>
                      <a:pt x="2266066" y="641172"/>
                    </a:cubicBezTo>
                    <a:cubicBezTo>
                      <a:pt x="2250955" y="735185"/>
                      <a:pt x="2332812" y="1094838"/>
                      <a:pt x="2266066" y="1262514"/>
                    </a:cubicBezTo>
                    <a:cubicBezTo>
                      <a:pt x="2159640" y="1408420"/>
                      <a:pt x="2192846" y="1715688"/>
                      <a:pt x="2266066" y="1983008"/>
                    </a:cubicBezTo>
                    <a:cubicBezTo>
                      <a:pt x="2217370" y="2013794"/>
                      <a:pt x="2124875" y="2105150"/>
                      <a:pt x="1994137" y="2221190"/>
                    </a:cubicBezTo>
                    <a:cubicBezTo>
                      <a:pt x="1877969" y="2337760"/>
                      <a:pt x="1788566" y="2371128"/>
                      <a:pt x="1699548" y="2479221"/>
                    </a:cubicBezTo>
                    <a:cubicBezTo>
                      <a:pt x="1506099" y="2498596"/>
                      <a:pt x="1402688" y="2499289"/>
                      <a:pt x="1133031" y="2479221"/>
                    </a:cubicBezTo>
                    <a:cubicBezTo>
                      <a:pt x="889241" y="2479504"/>
                      <a:pt x="788103" y="2504175"/>
                      <a:pt x="583511" y="2479221"/>
                    </a:cubicBezTo>
                    <a:cubicBezTo>
                      <a:pt x="419745" y="2465694"/>
                      <a:pt x="261720" y="2454749"/>
                      <a:pt x="0" y="2479221"/>
                    </a:cubicBezTo>
                    <a:cubicBezTo>
                      <a:pt x="8712" y="2283723"/>
                      <a:pt x="51843" y="2125269"/>
                      <a:pt x="0" y="1857877"/>
                    </a:cubicBezTo>
                    <a:cubicBezTo>
                      <a:pt x="27240" y="1578103"/>
                      <a:pt x="10112" y="1452900"/>
                      <a:pt x="0" y="1216704"/>
                    </a:cubicBezTo>
                    <a:cubicBezTo>
                      <a:pt x="-15368" y="956979"/>
                      <a:pt x="-19631" y="848592"/>
                      <a:pt x="0" y="496211"/>
                    </a:cubicBezTo>
                    <a:close/>
                    <a:moveTo>
                      <a:pt x="0" y="496211"/>
                    </a:moveTo>
                    <a:cubicBezTo>
                      <a:pt x="187743" y="455614"/>
                      <a:pt x="426413" y="517594"/>
                      <a:pt x="549520" y="496211"/>
                    </a:cubicBezTo>
                    <a:cubicBezTo>
                      <a:pt x="665597" y="491010"/>
                      <a:pt x="958172" y="482340"/>
                      <a:pt x="1099040" y="496211"/>
                    </a:cubicBezTo>
                    <a:cubicBezTo>
                      <a:pt x="1316390" y="506532"/>
                      <a:pt x="1583264" y="491061"/>
                      <a:pt x="1699548" y="496211"/>
                    </a:cubicBezTo>
                    <a:cubicBezTo>
                      <a:pt x="1833480" y="373875"/>
                      <a:pt x="1882433" y="325239"/>
                      <a:pt x="1977141" y="253066"/>
                    </a:cubicBezTo>
                    <a:cubicBezTo>
                      <a:pt x="2067625" y="164170"/>
                      <a:pt x="2196902" y="37764"/>
                      <a:pt x="2266066" y="0"/>
                    </a:cubicBezTo>
                    <a:moveTo>
                      <a:pt x="1699548" y="496211"/>
                    </a:moveTo>
                    <a:cubicBezTo>
                      <a:pt x="1696997" y="719675"/>
                      <a:pt x="1665774" y="786584"/>
                      <a:pt x="1699548" y="1117553"/>
                    </a:cubicBezTo>
                    <a:cubicBezTo>
                      <a:pt x="1743968" y="1412814"/>
                      <a:pt x="1685793" y="1487086"/>
                      <a:pt x="1699548" y="1758726"/>
                    </a:cubicBezTo>
                    <a:cubicBezTo>
                      <a:pt x="1758694" y="1983589"/>
                      <a:pt x="1819148" y="2312108"/>
                      <a:pt x="1699548" y="2479221"/>
                    </a:cubicBezTo>
                  </a:path>
                  <a:path w="2266066" h="2479221" fill="none" stroke="0" extrusionOk="0">
                    <a:moveTo>
                      <a:pt x="0" y="496211"/>
                    </a:moveTo>
                    <a:cubicBezTo>
                      <a:pt x="97283" y="414168"/>
                      <a:pt x="137527" y="331163"/>
                      <a:pt x="277592" y="253066"/>
                    </a:cubicBezTo>
                    <a:cubicBezTo>
                      <a:pt x="395860" y="220484"/>
                      <a:pt x="484348" y="43931"/>
                      <a:pt x="566515" y="0"/>
                    </a:cubicBezTo>
                    <a:cubicBezTo>
                      <a:pt x="744130" y="61292"/>
                      <a:pt x="958047" y="57752"/>
                      <a:pt x="1133033" y="0"/>
                    </a:cubicBezTo>
                    <a:cubicBezTo>
                      <a:pt x="1345337" y="-26298"/>
                      <a:pt x="1440277" y="9906"/>
                      <a:pt x="1665557" y="0"/>
                    </a:cubicBezTo>
                    <a:cubicBezTo>
                      <a:pt x="1926106" y="-14136"/>
                      <a:pt x="2099240" y="-11685"/>
                      <a:pt x="2266066" y="0"/>
                    </a:cubicBezTo>
                    <a:cubicBezTo>
                      <a:pt x="2278547" y="122128"/>
                      <a:pt x="2242520" y="493653"/>
                      <a:pt x="2266066" y="641172"/>
                    </a:cubicBezTo>
                    <a:cubicBezTo>
                      <a:pt x="2218118" y="784335"/>
                      <a:pt x="2318384" y="1092637"/>
                      <a:pt x="2266066" y="1262514"/>
                    </a:cubicBezTo>
                    <a:cubicBezTo>
                      <a:pt x="2195598" y="1429180"/>
                      <a:pt x="2196532" y="1677576"/>
                      <a:pt x="2266066" y="1983008"/>
                    </a:cubicBezTo>
                    <a:cubicBezTo>
                      <a:pt x="2211989" y="2038430"/>
                      <a:pt x="2117652" y="2103593"/>
                      <a:pt x="1994137" y="2221190"/>
                    </a:cubicBezTo>
                    <a:cubicBezTo>
                      <a:pt x="1882547" y="2320917"/>
                      <a:pt x="1810089" y="2363822"/>
                      <a:pt x="1699548" y="2479221"/>
                    </a:cubicBezTo>
                    <a:cubicBezTo>
                      <a:pt x="1479560" y="2493772"/>
                      <a:pt x="1427843" y="2500959"/>
                      <a:pt x="1133031" y="2479221"/>
                    </a:cubicBezTo>
                    <a:cubicBezTo>
                      <a:pt x="901110" y="2473780"/>
                      <a:pt x="772932" y="2499677"/>
                      <a:pt x="583511" y="2479221"/>
                    </a:cubicBezTo>
                    <a:cubicBezTo>
                      <a:pt x="450182" y="2528875"/>
                      <a:pt x="250015" y="2451742"/>
                      <a:pt x="0" y="2479221"/>
                    </a:cubicBezTo>
                    <a:cubicBezTo>
                      <a:pt x="15745" y="2275554"/>
                      <a:pt x="31165" y="2130782"/>
                      <a:pt x="0" y="1857877"/>
                    </a:cubicBezTo>
                    <a:cubicBezTo>
                      <a:pt x="50046" y="1614818"/>
                      <a:pt x="-4864" y="1478734"/>
                      <a:pt x="0" y="1216704"/>
                    </a:cubicBezTo>
                    <a:cubicBezTo>
                      <a:pt x="-24556" y="971662"/>
                      <a:pt x="-810" y="794836"/>
                      <a:pt x="0" y="496211"/>
                    </a:cubicBezTo>
                    <a:close/>
                    <a:moveTo>
                      <a:pt x="0" y="496211"/>
                    </a:moveTo>
                    <a:cubicBezTo>
                      <a:pt x="148648" y="487942"/>
                      <a:pt x="440188" y="499838"/>
                      <a:pt x="549520" y="496211"/>
                    </a:cubicBezTo>
                    <a:cubicBezTo>
                      <a:pt x="765556" y="502412"/>
                      <a:pt x="906506" y="495435"/>
                      <a:pt x="1099040" y="496211"/>
                    </a:cubicBezTo>
                    <a:cubicBezTo>
                      <a:pt x="1308838" y="516602"/>
                      <a:pt x="1576894" y="506063"/>
                      <a:pt x="1699548" y="496211"/>
                    </a:cubicBezTo>
                    <a:cubicBezTo>
                      <a:pt x="1846334" y="393855"/>
                      <a:pt x="1887814" y="309779"/>
                      <a:pt x="1977141" y="253066"/>
                    </a:cubicBezTo>
                    <a:cubicBezTo>
                      <a:pt x="2080018" y="156534"/>
                      <a:pt x="2215404" y="27386"/>
                      <a:pt x="2266066" y="0"/>
                    </a:cubicBezTo>
                    <a:moveTo>
                      <a:pt x="1699548" y="496211"/>
                    </a:moveTo>
                    <a:cubicBezTo>
                      <a:pt x="1708765" y="661747"/>
                      <a:pt x="1679748" y="769920"/>
                      <a:pt x="1699548" y="1117553"/>
                    </a:cubicBezTo>
                    <a:cubicBezTo>
                      <a:pt x="1748373" y="1397559"/>
                      <a:pt x="1698394" y="1461372"/>
                      <a:pt x="1699548" y="1758726"/>
                    </a:cubicBezTo>
                    <a:cubicBezTo>
                      <a:pt x="1744234" y="2005425"/>
                      <a:pt x="1732051" y="2313086"/>
                      <a:pt x="1699548" y="2479221"/>
                    </a:cubicBezTo>
                  </a:path>
                </a:pathLst>
              </a:custGeom>
              <a:pattFill prst="lgConfetti">
                <a:fgClr>
                  <a:srgbClr val="AA7138"/>
                </a:fgClr>
                <a:bgClr>
                  <a:schemeClr val="bg1"/>
                </a:bgClr>
              </a:pattFill>
              <a:ln>
                <a:solidFill>
                  <a:schemeClr val="bg2">
                    <a:lumMod val="25000"/>
                  </a:schemeClr>
                </a:solidFill>
                <a:extLst>
                  <a:ext uri="{C807C97D-BFC1-408E-A445-0C87EB9F89A2}">
                    <ask:lineSketchStyleProps xmlns:ask="http://schemas.microsoft.com/office/drawing/2018/sketchyshapes" sd="2296274117">
                      <a:custGeom>
                        <a:avLst/>
                        <a:gdLst>
                          <a:gd name="connsiteX0" fmla="*/ 0 w 2065862"/>
                          <a:gd name="connsiteY0" fmla="*/ 516465 h 2580415"/>
                          <a:gd name="connsiteX1" fmla="*/ 547453 w 2065862"/>
                          <a:gd name="connsiteY1" fmla="*/ 516465 h 2580415"/>
                          <a:gd name="connsiteX2" fmla="*/ 1079412 w 2065862"/>
                          <a:gd name="connsiteY2" fmla="*/ 516465 h 2580415"/>
                          <a:gd name="connsiteX3" fmla="*/ 1549396 w 2065862"/>
                          <a:gd name="connsiteY3" fmla="*/ 516465 h 2580415"/>
                          <a:gd name="connsiteX4" fmla="*/ 1549396 w 2065862"/>
                          <a:gd name="connsiteY4" fmla="*/ 1163169 h 2580415"/>
                          <a:gd name="connsiteX5" fmla="*/ 1549396 w 2065862"/>
                          <a:gd name="connsiteY5" fmla="*/ 1851152 h 2580415"/>
                          <a:gd name="connsiteX6" fmla="*/ 1549396 w 2065862"/>
                          <a:gd name="connsiteY6" fmla="*/ 2580415 h 2580415"/>
                          <a:gd name="connsiteX7" fmla="*/ 1079412 w 2065862"/>
                          <a:gd name="connsiteY7" fmla="*/ 2580415 h 2580415"/>
                          <a:gd name="connsiteX8" fmla="*/ 578440 w 2065862"/>
                          <a:gd name="connsiteY8" fmla="*/ 2580415 h 2580415"/>
                          <a:gd name="connsiteX9" fmla="*/ 0 w 2065862"/>
                          <a:gd name="connsiteY9" fmla="*/ 2580415 h 2580415"/>
                          <a:gd name="connsiteX10" fmla="*/ 0 w 2065862"/>
                          <a:gd name="connsiteY10" fmla="*/ 1933710 h 2580415"/>
                          <a:gd name="connsiteX11" fmla="*/ 0 w 2065862"/>
                          <a:gd name="connsiteY11" fmla="*/ 1225087 h 2580415"/>
                          <a:gd name="connsiteX12" fmla="*/ 0 w 2065862"/>
                          <a:gd name="connsiteY12" fmla="*/ 516465 h 2580415"/>
                          <a:gd name="connsiteX0" fmla="*/ 1549396 w 2065862"/>
                          <a:gd name="connsiteY0" fmla="*/ 516465 h 2580415"/>
                          <a:gd name="connsiteX1" fmla="*/ 1807628 w 2065862"/>
                          <a:gd name="connsiteY1" fmla="*/ 258232 h 2580415"/>
                          <a:gd name="connsiteX2" fmla="*/ 2065862 w 2065862"/>
                          <a:gd name="connsiteY2" fmla="*/ 0 h 2580415"/>
                          <a:gd name="connsiteX3" fmla="*/ 2065862 w 2065862"/>
                          <a:gd name="connsiteY3" fmla="*/ 626064 h 2580415"/>
                          <a:gd name="connsiteX4" fmla="*/ 2065862 w 2065862"/>
                          <a:gd name="connsiteY4" fmla="*/ 1334687 h 2580415"/>
                          <a:gd name="connsiteX5" fmla="*/ 2065862 w 2065862"/>
                          <a:gd name="connsiteY5" fmla="*/ 2063949 h 2580415"/>
                          <a:gd name="connsiteX6" fmla="*/ 1807628 w 2065862"/>
                          <a:gd name="connsiteY6" fmla="*/ 2322181 h 2580415"/>
                          <a:gd name="connsiteX7" fmla="*/ 1549396 w 2065862"/>
                          <a:gd name="connsiteY7" fmla="*/ 2580415 h 2580415"/>
                          <a:gd name="connsiteX8" fmla="*/ 1549396 w 2065862"/>
                          <a:gd name="connsiteY8" fmla="*/ 1871792 h 2580415"/>
                          <a:gd name="connsiteX9" fmla="*/ 1549396 w 2065862"/>
                          <a:gd name="connsiteY9" fmla="*/ 1204448 h 2580415"/>
                          <a:gd name="connsiteX10" fmla="*/ 1549396 w 2065862"/>
                          <a:gd name="connsiteY10" fmla="*/ 516465 h 2580415"/>
                          <a:gd name="connsiteX0" fmla="*/ 0 w 2065862"/>
                          <a:gd name="connsiteY0" fmla="*/ 516465 h 2580415"/>
                          <a:gd name="connsiteX1" fmla="*/ 258232 w 2065862"/>
                          <a:gd name="connsiteY1" fmla="*/ 258232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1812793 w 2065862"/>
                          <a:gd name="connsiteY6" fmla="*/ 253067 h 2580415"/>
                          <a:gd name="connsiteX7" fmla="*/ 1549396 w 2065862"/>
                          <a:gd name="connsiteY7" fmla="*/ 516465 h 2580415"/>
                          <a:gd name="connsiteX8" fmla="*/ 1032930 w 2065862"/>
                          <a:gd name="connsiteY8" fmla="*/ 516465 h 2580415"/>
                          <a:gd name="connsiteX9" fmla="*/ 516465 w 2065862"/>
                          <a:gd name="connsiteY9" fmla="*/ 516465 h 2580415"/>
                          <a:gd name="connsiteX10" fmla="*/ 0 w 2065862"/>
                          <a:gd name="connsiteY10" fmla="*/ 51646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667343 h 2580415"/>
                          <a:gd name="connsiteX7" fmla="*/ 2065862 w 2065862"/>
                          <a:gd name="connsiteY7" fmla="*/ 1314046 h 2580415"/>
                          <a:gd name="connsiteX8" fmla="*/ 2065862 w 2065862"/>
                          <a:gd name="connsiteY8" fmla="*/ 2063949 h 2580415"/>
                          <a:gd name="connsiteX9" fmla="*/ 1817958 w 2065862"/>
                          <a:gd name="connsiteY9" fmla="*/ 2311852 h 2580415"/>
                          <a:gd name="connsiteX10" fmla="*/ 1549396 w 2065862"/>
                          <a:gd name="connsiteY10" fmla="*/ 2580415 h 2580415"/>
                          <a:gd name="connsiteX11" fmla="*/ 1032930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66367 h 2580415"/>
                          <a:gd name="connsiteX16" fmla="*/ 0 w 2065862"/>
                          <a:gd name="connsiteY16" fmla="*/ 516465 h 2580415"/>
                          <a:gd name="connsiteX17" fmla="*/ 0 w 2065862"/>
                          <a:gd name="connsiteY17" fmla="*/ 516465 h 2580415"/>
                          <a:gd name="connsiteX18" fmla="*/ 500971 w 2065862"/>
                          <a:gd name="connsiteY18" fmla="*/ 516465 h 2580415"/>
                          <a:gd name="connsiteX19" fmla="*/ 1001942 w 2065862"/>
                          <a:gd name="connsiteY19" fmla="*/ 516465 h 2580415"/>
                          <a:gd name="connsiteX20" fmla="*/ 1549396 w 2065862"/>
                          <a:gd name="connsiteY20" fmla="*/ 516465 h 2580415"/>
                          <a:gd name="connsiteX21" fmla="*/ 1802464 w 2065862"/>
                          <a:gd name="connsiteY21" fmla="*/ 263396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30512 h 2580415"/>
                          <a:gd name="connsiteX26" fmla="*/ 1549396 w 2065862"/>
                          <a:gd name="connsiteY26" fmla="*/ 258041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729261 h 2580415"/>
                          <a:gd name="connsiteX7" fmla="*/ 2065862 w 2065862"/>
                          <a:gd name="connsiteY7" fmla="*/ 1458524 h 2580415"/>
                          <a:gd name="connsiteX8" fmla="*/ 2065862 w 2065862"/>
                          <a:gd name="connsiteY8" fmla="*/ 2063949 h 2580415"/>
                          <a:gd name="connsiteX9" fmla="*/ 1823122 w 2065862"/>
                          <a:gd name="connsiteY9" fmla="*/ 2306688 h 2580415"/>
                          <a:gd name="connsiteX10" fmla="*/ 1549396 w 2065862"/>
                          <a:gd name="connsiteY10" fmla="*/ 2580415 h 2580415"/>
                          <a:gd name="connsiteX11" fmla="*/ 1017435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45726 h 2580415"/>
                          <a:gd name="connsiteX16" fmla="*/ 0 w 2065862"/>
                          <a:gd name="connsiteY16" fmla="*/ 516465 h 2580415"/>
                          <a:gd name="connsiteX17" fmla="*/ 0 w 2065862"/>
                          <a:gd name="connsiteY17" fmla="*/ 516465 h 2580415"/>
                          <a:gd name="connsiteX18" fmla="*/ 485477 w 2065862"/>
                          <a:gd name="connsiteY18" fmla="*/ 516465 h 2580415"/>
                          <a:gd name="connsiteX19" fmla="*/ 1032930 w 2065862"/>
                          <a:gd name="connsiteY19" fmla="*/ 516465 h 2580415"/>
                          <a:gd name="connsiteX20" fmla="*/ 1549396 w 2065862"/>
                          <a:gd name="connsiteY20" fmla="*/ 516465 h 2580415"/>
                          <a:gd name="connsiteX21" fmla="*/ 1817958 w 2065862"/>
                          <a:gd name="connsiteY21" fmla="*/ 247902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71792 h 2580415"/>
                          <a:gd name="connsiteX26" fmla="*/ 1549396 w 2065862"/>
                          <a:gd name="connsiteY26" fmla="*/ 258041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667343 h 2580415"/>
                          <a:gd name="connsiteX7" fmla="*/ 2065862 w 2065862"/>
                          <a:gd name="connsiteY7" fmla="*/ 1314046 h 2580415"/>
                          <a:gd name="connsiteX8" fmla="*/ 2065862 w 2065862"/>
                          <a:gd name="connsiteY8" fmla="*/ 2063949 h 2580415"/>
                          <a:gd name="connsiteX9" fmla="*/ 1817958 w 2065862"/>
                          <a:gd name="connsiteY9" fmla="*/ 2311852 h 2580415"/>
                          <a:gd name="connsiteX10" fmla="*/ 1549396 w 2065862"/>
                          <a:gd name="connsiteY10" fmla="*/ 2580415 h 2580415"/>
                          <a:gd name="connsiteX11" fmla="*/ 1032930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66367 h 2580415"/>
                          <a:gd name="connsiteX16" fmla="*/ 0 w 2065862"/>
                          <a:gd name="connsiteY16" fmla="*/ 516465 h 2580415"/>
                          <a:gd name="connsiteX17" fmla="*/ 0 w 2065862"/>
                          <a:gd name="connsiteY17" fmla="*/ 516465 h 2580415"/>
                          <a:gd name="connsiteX18" fmla="*/ 500971 w 2065862"/>
                          <a:gd name="connsiteY18" fmla="*/ 516465 h 2580415"/>
                          <a:gd name="connsiteX19" fmla="*/ 1001942 w 2065862"/>
                          <a:gd name="connsiteY19" fmla="*/ 516465 h 2580415"/>
                          <a:gd name="connsiteX20" fmla="*/ 1549396 w 2065862"/>
                          <a:gd name="connsiteY20" fmla="*/ 516465 h 2580415"/>
                          <a:gd name="connsiteX21" fmla="*/ 1802464 w 2065862"/>
                          <a:gd name="connsiteY21" fmla="*/ 263396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30512 h 2580415"/>
                          <a:gd name="connsiteX26" fmla="*/ 1549396 w 2065862"/>
                          <a:gd name="connsiteY26" fmla="*/ 2580415 h 2580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65862" h="2580415" stroke="0" extrusionOk="0">
                            <a:moveTo>
                              <a:pt x="0" y="516465"/>
                            </a:moveTo>
                            <a:cubicBezTo>
                              <a:pt x="211597" y="551559"/>
                              <a:pt x="314779" y="467411"/>
                              <a:pt x="547453" y="516465"/>
                            </a:cubicBezTo>
                            <a:cubicBezTo>
                              <a:pt x="746559" y="554126"/>
                              <a:pt x="854165" y="496882"/>
                              <a:pt x="1079412" y="516465"/>
                            </a:cubicBezTo>
                            <a:cubicBezTo>
                              <a:pt x="1302054" y="566864"/>
                              <a:pt x="1390242" y="514763"/>
                              <a:pt x="1549396" y="516465"/>
                            </a:cubicBezTo>
                            <a:cubicBezTo>
                              <a:pt x="1545567" y="666745"/>
                              <a:pt x="1569529" y="985562"/>
                              <a:pt x="1549396" y="1163169"/>
                            </a:cubicBezTo>
                            <a:cubicBezTo>
                              <a:pt x="1545244" y="1345650"/>
                              <a:pt x="1508779" y="1478704"/>
                              <a:pt x="1549396" y="1851152"/>
                            </a:cubicBezTo>
                            <a:cubicBezTo>
                              <a:pt x="1591344" y="2208897"/>
                              <a:pt x="1508576" y="2248788"/>
                              <a:pt x="1549396" y="2580415"/>
                            </a:cubicBezTo>
                            <a:cubicBezTo>
                              <a:pt x="1360610" y="2584604"/>
                              <a:pt x="1171720" y="2591381"/>
                              <a:pt x="1079412" y="2580415"/>
                            </a:cubicBezTo>
                            <a:cubicBezTo>
                              <a:pt x="1020394" y="2568104"/>
                              <a:pt x="777274" y="2544412"/>
                              <a:pt x="578440" y="2580415"/>
                            </a:cubicBezTo>
                            <a:cubicBezTo>
                              <a:pt x="438833" y="2654400"/>
                              <a:pt x="148537" y="2592327"/>
                              <a:pt x="0" y="2580415"/>
                            </a:cubicBezTo>
                            <a:cubicBezTo>
                              <a:pt x="-38247" y="2312072"/>
                              <a:pt x="-66450" y="2054492"/>
                              <a:pt x="0" y="1933710"/>
                            </a:cubicBezTo>
                            <a:cubicBezTo>
                              <a:pt x="-57615" y="1820551"/>
                              <a:pt x="-37061" y="1468858"/>
                              <a:pt x="0" y="1225087"/>
                            </a:cubicBezTo>
                            <a:cubicBezTo>
                              <a:pt x="-42405" y="940995"/>
                              <a:pt x="14933" y="814446"/>
                              <a:pt x="0" y="516465"/>
                            </a:cubicBezTo>
                            <a:close/>
                          </a:path>
                          <a:path w="2065862" h="2580415" fill="darkenLess" stroke="0" extrusionOk="0">
                            <a:moveTo>
                              <a:pt x="1549396" y="516465"/>
                            </a:moveTo>
                            <a:cubicBezTo>
                              <a:pt x="1616191" y="494007"/>
                              <a:pt x="1735872" y="329586"/>
                              <a:pt x="1807628" y="258232"/>
                            </a:cubicBezTo>
                            <a:cubicBezTo>
                              <a:pt x="1923363" y="184977"/>
                              <a:pt x="2027469" y="34217"/>
                              <a:pt x="2065862" y="0"/>
                            </a:cubicBezTo>
                            <a:cubicBezTo>
                              <a:pt x="2086078" y="203144"/>
                              <a:pt x="2016760" y="384864"/>
                              <a:pt x="2065862" y="626064"/>
                            </a:cubicBezTo>
                            <a:cubicBezTo>
                              <a:pt x="2061452" y="883266"/>
                              <a:pt x="2077357" y="1150794"/>
                              <a:pt x="2065862" y="1334687"/>
                            </a:cubicBezTo>
                            <a:cubicBezTo>
                              <a:pt x="2014393" y="1522939"/>
                              <a:pt x="2074974" y="1819054"/>
                              <a:pt x="2065862" y="2063949"/>
                            </a:cubicBezTo>
                            <a:cubicBezTo>
                              <a:pt x="1965027" y="2134101"/>
                              <a:pt x="1836342" y="2262697"/>
                              <a:pt x="1807628" y="2322181"/>
                            </a:cubicBezTo>
                            <a:cubicBezTo>
                              <a:pt x="1760201" y="2380516"/>
                              <a:pt x="1591029" y="2555881"/>
                              <a:pt x="1549396" y="2580415"/>
                            </a:cubicBezTo>
                            <a:cubicBezTo>
                              <a:pt x="1514679" y="2348388"/>
                              <a:pt x="1532847" y="2158930"/>
                              <a:pt x="1549396" y="1871792"/>
                            </a:cubicBezTo>
                            <a:cubicBezTo>
                              <a:pt x="1604898" y="1628033"/>
                              <a:pt x="1494252" y="1523363"/>
                              <a:pt x="1549396" y="1204448"/>
                            </a:cubicBezTo>
                            <a:cubicBezTo>
                              <a:pt x="1583189" y="899595"/>
                              <a:pt x="1552070" y="772706"/>
                              <a:pt x="1549396" y="516465"/>
                            </a:cubicBezTo>
                            <a:close/>
                          </a:path>
                          <a:path w="2065862" h="2580415" fill="lightenLess" stroke="0" extrusionOk="0">
                            <a:moveTo>
                              <a:pt x="0" y="516465"/>
                            </a:moveTo>
                            <a:cubicBezTo>
                              <a:pt x="94039" y="449159"/>
                              <a:pt x="130951" y="360570"/>
                              <a:pt x="258232" y="258232"/>
                            </a:cubicBezTo>
                            <a:cubicBezTo>
                              <a:pt x="410824" y="140075"/>
                              <a:pt x="462117" y="112117"/>
                              <a:pt x="516465" y="0"/>
                            </a:cubicBezTo>
                            <a:cubicBezTo>
                              <a:pt x="755913" y="-10819"/>
                              <a:pt x="853432" y="-20837"/>
                              <a:pt x="1032931" y="0"/>
                            </a:cubicBezTo>
                            <a:cubicBezTo>
                              <a:pt x="1241879" y="-7894"/>
                              <a:pt x="1340868" y="-20879"/>
                              <a:pt x="1518408" y="0"/>
                            </a:cubicBezTo>
                            <a:cubicBezTo>
                              <a:pt x="1763512" y="-17374"/>
                              <a:pt x="1810813" y="-26252"/>
                              <a:pt x="2065862" y="0"/>
                            </a:cubicBezTo>
                            <a:cubicBezTo>
                              <a:pt x="1954547" y="119059"/>
                              <a:pt x="1920223" y="169265"/>
                              <a:pt x="1812793" y="253067"/>
                            </a:cubicBezTo>
                            <a:cubicBezTo>
                              <a:pt x="1739181" y="353005"/>
                              <a:pt x="1661222" y="356378"/>
                              <a:pt x="1549396" y="516465"/>
                            </a:cubicBezTo>
                            <a:cubicBezTo>
                              <a:pt x="1317364" y="492025"/>
                              <a:pt x="1280735" y="514520"/>
                              <a:pt x="1032930" y="516465"/>
                            </a:cubicBezTo>
                            <a:cubicBezTo>
                              <a:pt x="798423" y="493710"/>
                              <a:pt x="632086" y="509305"/>
                              <a:pt x="516465" y="516465"/>
                            </a:cubicBezTo>
                            <a:cubicBezTo>
                              <a:pt x="402924" y="533952"/>
                              <a:pt x="86119" y="547400"/>
                              <a:pt x="0" y="516465"/>
                            </a:cubicBezTo>
                            <a:close/>
                          </a:path>
                          <a:path w="2065862" h="2580415" fill="none" extrusionOk="0">
                            <a:moveTo>
                              <a:pt x="0" y="516465"/>
                            </a:moveTo>
                            <a:cubicBezTo>
                              <a:pt x="96983" y="422544"/>
                              <a:pt x="124757" y="358026"/>
                              <a:pt x="253068" y="263396"/>
                            </a:cubicBezTo>
                            <a:cubicBezTo>
                              <a:pt x="365093" y="201042"/>
                              <a:pt x="431284" y="64326"/>
                              <a:pt x="516465" y="0"/>
                            </a:cubicBezTo>
                            <a:cubicBezTo>
                              <a:pt x="647944" y="37337"/>
                              <a:pt x="880217" y="31391"/>
                              <a:pt x="1032931" y="0"/>
                            </a:cubicBezTo>
                            <a:cubicBezTo>
                              <a:pt x="1224765" y="-25928"/>
                              <a:pt x="1309942" y="-8211"/>
                              <a:pt x="1518408" y="0"/>
                            </a:cubicBezTo>
                            <a:cubicBezTo>
                              <a:pt x="1753770" y="-34279"/>
                              <a:pt x="1914733" y="2009"/>
                              <a:pt x="2065862" y="0"/>
                            </a:cubicBezTo>
                            <a:cubicBezTo>
                              <a:pt x="2070845" y="113815"/>
                              <a:pt x="2061950" y="502771"/>
                              <a:pt x="2065862" y="667343"/>
                            </a:cubicBezTo>
                            <a:cubicBezTo>
                              <a:pt x="2054409" y="815211"/>
                              <a:pt x="2101260" y="1102397"/>
                              <a:pt x="2065862" y="1314046"/>
                            </a:cubicBezTo>
                            <a:cubicBezTo>
                              <a:pt x="2019143" y="1471687"/>
                              <a:pt x="2003057" y="1726445"/>
                              <a:pt x="2065862" y="2063949"/>
                            </a:cubicBezTo>
                            <a:cubicBezTo>
                              <a:pt x="2013773" y="2129026"/>
                              <a:pt x="1934885" y="2191610"/>
                              <a:pt x="1817958" y="2311852"/>
                            </a:cubicBezTo>
                            <a:cubicBezTo>
                              <a:pt x="1708265" y="2425779"/>
                              <a:pt x="1654514" y="2472763"/>
                              <a:pt x="1549396" y="2580415"/>
                            </a:cubicBezTo>
                            <a:cubicBezTo>
                              <a:pt x="1362441" y="2595712"/>
                              <a:pt x="1286299" y="2601392"/>
                              <a:pt x="1032930" y="2580415"/>
                            </a:cubicBezTo>
                            <a:cubicBezTo>
                              <a:pt x="806483" y="2585915"/>
                              <a:pt x="711125" y="2622672"/>
                              <a:pt x="531959" y="2580415"/>
                            </a:cubicBezTo>
                            <a:cubicBezTo>
                              <a:pt x="399127" y="2591171"/>
                              <a:pt x="236443" y="2584031"/>
                              <a:pt x="0" y="2580415"/>
                            </a:cubicBezTo>
                            <a:cubicBezTo>
                              <a:pt x="11188" y="2350771"/>
                              <a:pt x="11182" y="2217273"/>
                              <a:pt x="0" y="1933710"/>
                            </a:cubicBezTo>
                            <a:cubicBezTo>
                              <a:pt x="34423" y="1663688"/>
                              <a:pt x="-10497" y="1562727"/>
                              <a:pt x="0" y="1266367"/>
                            </a:cubicBezTo>
                            <a:cubicBezTo>
                              <a:pt x="8022" y="1030418"/>
                              <a:pt x="-2762" y="821466"/>
                              <a:pt x="0" y="516465"/>
                            </a:cubicBezTo>
                            <a:close/>
                            <a:moveTo>
                              <a:pt x="0" y="516465"/>
                            </a:moveTo>
                            <a:cubicBezTo>
                              <a:pt x="136162" y="529104"/>
                              <a:pt x="379526" y="508105"/>
                              <a:pt x="500971" y="516465"/>
                            </a:cubicBezTo>
                            <a:cubicBezTo>
                              <a:pt x="642056" y="515782"/>
                              <a:pt x="855926" y="514850"/>
                              <a:pt x="1001942" y="516465"/>
                            </a:cubicBezTo>
                            <a:cubicBezTo>
                              <a:pt x="1211675" y="504047"/>
                              <a:pt x="1409740" y="520673"/>
                              <a:pt x="1549396" y="516465"/>
                            </a:cubicBezTo>
                            <a:cubicBezTo>
                              <a:pt x="1692804" y="395814"/>
                              <a:pt x="1727724" y="335896"/>
                              <a:pt x="1802464" y="263396"/>
                            </a:cubicBezTo>
                            <a:cubicBezTo>
                              <a:pt x="1885815" y="160097"/>
                              <a:pt x="2026004" y="23797"/>
                              <a:pt x="2065862" y="0"/>
                            </a:cubicBezTo>
                            <a:moveTo>
                              <a:pt x="1549396" y="516465"/>
                            </a:moveTo>
                            <a:cubicBezTo>
                              <a:pt x="1552132" y="705007"/>
                              <a:pt x="1527858" y="828755"/>
                              <a:pt x="1549396" y="1163169"/>
                            </a:cubicBezTo>
                            <a:cubicBezTo>
                              <a:pt x="1604451" y="1454878"/>
                              <a:pt x="1546609" y="1533203"/>
                              <a:pt x="1549396" y="1830512"/>
                            </a:cubicBezTo>
                            <a:cubicBezTo>
                              <a:pt x="1572348" y="2120025"/>
                              <a:pt x="1575476" y="2422014"/>
                              <a:pt x="1549396" y="2580415"/>
                            </a:cubicBezTo>
                          </a:path>
                          <a:path w="2065862" h="2580415" fill="none" stroke="0" extrusionOk="0">
                            <a:moveTo>
                              <a:pt x="0" y="516465"/>
                            </a:moveTo>
                            <a:cubicBezTo>
                              <a:pt x="77879" y="419603"/>
                              <a:pt x="188475" y="349869"/>
                              <a:pt x="253068" y="263396"/>
                            </a:cubicBezTo>
                            <a:cubicBezTo>
                              <a:pt x="335248" y="190256"/>
                              <a:pt x="438081" y="70774"/>
                              <a:pt x="516465" y="0"/>
                            </a:cubicBezTo>
                            <a:cubicBezTo>
                              <a:pt x="762734" y="-17472"/>
                              <a:pt x="914262" y="-76"/>
                              <a:pt x="1032931" y="0"/>
                            </a:cubicBezTo>
                            <a:cubicBezTo>
                              <a:pt x="1142124" y="15185"/>
                              <a:pt x="1415944" y="10448"/>
                              <a:pt x="1518408" y="0"/>
                            </a:cubicBezTo>
                            <a:cubicBezTo>
                              <a:pt x="1613284" y="-43017"/>
                              <a:pt x="1850455" y="-2750"/>
                              <a:pt x="2065862" y="0"/>
                            </a:cubicBezTo>
                            <a:cubicBezTo>
                              <a:pt x="2056718" y="295393"/>
                              <a:pt x="2036965" y="413784"/>
                              <a:pt x="2065862" y="729261"/>
                            </a:cubicBezTo>
                            <a:cubicBezTo>
                              <a:pt x="2082862" y="1039620"/>
                              <a:pt x="2021903" y="1278624"/>
                              <a:pt x="2065862" y="1458524"/>
                            </a:cubicBezTo>
                            <a:cubicBezTo>
                              <a:pt x="2087956" y="1715972"/>
                              <a:pt x="2094421" y="1886934"/>
                              <a:pt x="2065862" y="2063949"/>
                            </a:cubicBezTo>
                            <a:cubicBezTo>
                              <a:pt x="1973326" y="2160629"/>
                              <a:pt x="1937759" y="2238299"/>
                              <a:pt x="1823122" y="2306688"/>
                            </a:cubicBezTo>
                            <a:cubicBezTo>
                              <a:pt x="1739440" y="2410991"/>
                              <a:pt x="1659197" y="2423098"/>
                              <a:pt x="1549396" y="2580415"/>
                            </a:cubicBezTo>
                            <a:cubicBezTo>
                              <a:pt x="1413480" y="2591887"/>
                              <a:pt x="1151685" y="2559787"/>
                              <a:pt x="1017435" y="2580415"/>
                            </a:cubicBezTo>
                            <a:cubicBezTo>
                              <a:pt x="894086" y="2556501"/>
                              <a:pt x="710692" y="2616989"/>
                              <a:pt x="531959" y="2580415"/>
                            </a:cubicBezTo>
                            <a:cubicBezTo>
                              <a:pt x="393679" y="2554485"/>
                              <a:pt x="167331" y="2549411"/>
                              <a:pt x="0" y="2580415"/>
                            </a:cubicBezTo>
                            <a:cubicBezTo>
                              <a:pt x="-3272" y="2328349"/>
                              <a:pt x="10484" y="2183172"/>
                              <a:pt x="0" y="1933710"/>
                            </a:cubicBezTo>
                            <a:cubicBezTo>
                              <a:pt x="-12643" y="1776119"/>
                              <a:pt x="-18599" y="1560629"/>
                              <a:pt x="0" y="1245726"/>
                            </a:cubicBezTo>
                            <a:cubicBezTo>
                              <a:pt x="39477" y="921787"/>
                              <a:pt x="-20615" y="886701"/>
                              <a:pt x="0" y="516465"/>
                            </a:cubicBezTo>
                            <a:close/>
                            <a:moveTo>
                              <a:pt x="0" y="516465"/>
                            </a:moveTo>
                            <a:cubicBezTo>
                              <a:pt x="124506" y="543563"/>
                              <a:pt x="307600" y="541373"/>
                              <a:pt x="485477" y="516465"/>
                            </a:cubicBezTo>
                            <a:cubicBezTo>
                              <a:pt x="614336" y="534610"/>
                              <a:pt x="862516" y="524802"/>
                              <a:pt x="1032930" y="516465"/>
                            </a:cubicBezTo>
                            <a:cubicBezTo>
                              <a:pt x="1217042" y="473530"/>
                              <a:pt x="1381695" y="548559"/>
                              <a:pt x="1549396" y="516465"/>
                            </a:cubicBezTo>
                            <a:cubicBezTo>
                              <a:pt x="1650178" y="434314"/>
                              <a:pt x="1711399" y="369211"/>
                              <a:pt x="1817958" y="247902"/>
                            </a:cubicBezTo>
                            <a:cubicBezTo>
                              <a:pt x="1934075" y="125625"/>
                              <a:pt x="1945721" y="89768"/>
                              <a:pt x="2065862" y="0"/>
                            </a:cubicBezTo>
                            <a:moveTo>
                              <a:pt x="1549396" y="516465"/>
                            </a:moveTo>
                            <a:cubicBezTo>
                              <a:pt x="1564218" y="662473"/>
                              <a:pt x="1538804" y="987629"/>
                              <a:pt x="1549396" y="1163169"/>
                            </a:cubicBezTo>
                            <a:cubicBezTo>
                              <a:pt x="1525309" y="1299400"/>
                              <a:pt x="1549300" y="1692126"/>
                              <a:pt x="1549396" y="1871792"/>
                            </a:cubicBezTo>
                            <a:cubicBezTo>
                              <a:pt x="1531581" y="2049548"/>
                              <a:pt x="1501895" y="2396441"/>
                              <a:pt x="1549396" y="2580415"/>
                            </a:cubicBezTo>
                          </a:path>
                          <a:path w="2065862" h="2580415" fill="none" stroke="0" extrusionOk="0">
                            <a:moveTo>
                              <a:pt x="0" y="516465"/>
                            </a:moveTo>
                            <a:cubicBezTo>
                              <a:pt x="103224" y="414102"/>
                              <a:pt x="143405" y="361226"/>
                              <a:pt x="253068" y="263396"/>
                            </a:cubicBezTo>
                            <a:cubicBezTo>
                              <a:pt x="358776" y="198585"/>
                              <a:pt x="453305" y="112369"/>
                              <a:pt x="516465" y="0"/>
                            </a:cubicBezTo>
                            <a:cubicBezTo>
                              <a:pt x="596738" y="11223"/>
                              <a:pt x="870372" y="22638"/>
                              <a:pt x="1032931" y="0"/>
                            </a:cubicBezTo>
                            <a:cubicBezTo>
                              <a:pt x="1235538" y="-42746"/>
                              <a:pt x="1314819" y="-13501"/>
                              <a:pt x="1518408" y="0"/>
                            </a:cubicBezTo>
                            <a:cubicBezTo>
                              <a:pt x="1708262" y="20838"/>
                              <a:pt x="1860270" y="17687"/>
                              <a:pt x="2065862" y="0"/>
                            </a:cubicBezTo>
                            <a:cubicBezTo>
                              <a:pt x="2072596" y="140753"/>
                              <a:pt x="2040195" y="507790"/>
                              <a:pt x="2065862" y="667343"/>
                            </a:cubicBezTo>
                            <a:cubicBezTo>
                              <a:pt x="2067895" y="792922"/>
                              <a:pt x="2101185" y="1119756"/>
                              <a:pt x="2065862" y="1314046"/>
                            </a:cubicBezTo>
                            <a:cubicBezTo>
                              <a:pt x="2051569" y="1522572"/>
                              <a:pt x="2068297" y="1722617"/>
                              <a:pt x="2065862" y="2063949"/>
                            </a:cubicBezTo>
                            <a:cubicBezTo>
                              <a:pt x="2005506" y="2114838"/>
                              <a:pt x="1960625" y="2222676"/>
                              <a:pt x="1817958" y="2311852"/>
                            </a:cubicBezTo>
                            <a:cubicBezTo>
                              <a:pt x="1701716" y="2426758"/>
                              <a:pt x="1655028" y="2469320"/>
                              <a:pt x="1549396" y="2580415"/>
                            </a:cubicBezTo>
                            <a:cubicBezTo>
                              <a:pt x="1412514" y="2620456"/>
                              <a:pt x="1237313" y="2617621"/>
                              <a:pt x="1032930" y="2580415"/>
                            </a:cubicBezTo>
                            <a:cubicBezTo>
                              <a:pt x="794398" y="2511159"/>
                              <a:pt x="738001" y="2584730"/>
                              <a:pt x="531959" y="2580415"/>
                            </a:cubicBezTo>
                            <a:cubicBezTo>
                              <a:pt x="371891" y="2571738"/>
                              <a:pt x="263999" y="2574286"/>
                              <a:pt x="0" y="2580415"/>
                            </a:cubicBezTo>
                            <a:cubicBezTo>
                              <a:pt x="23828" y="2378235"/>
                              <a:pt x="-46033" y="2193601"/>
                              <a:pt x="0" y="1933710"/>
                            </a:cubicBezTo>
                            <a:cubicBezTo>
                              <a:pt x="32454" y="1644535"/>
                              <a:pt x="-27301" y="1531618"/>
                              <a:pt x="0" y="1266367"/>
                            </a:cubicBezTo>
                            <a:cubicBezTo>
                              <a:pt x="-20583" y="991790"/>
                              <a:pt x="-28495" y="839309"/>
                              <a:pt x="0" y="516465"/>
                            </a:cubicBezTo>
                            <a:close/>
                            <a:moveTo>
                              <a:pt x="0" y="516465"/>
                            </a:moveTo>
                            <a:cubicBezTo>
                              <a:pt x="157513" y="498175"/>
                              <a:pt x="369952" y="553940"/>
                              <a:pt x="500971" y="516465"/>
                            </a:cubicBezTo>
                            <a:cubicBezTo>
                              <a:pt x="561075" y="513820"/>
                              <a:pt x="825965" y="532516"/>
                              <a:pt x="1001942" y="516465"/>
                            </a:cubicBezTo>
                            <a:cubicBezTo>
                              <a:pt x="1188625" y="532080"/>
                              <a:pt x="1430883" y="503587"/>
                              <a:pt x="1549396" y="516465"/>
                            </a:cubicBezTo>
                            <a:cubicBezTo>
                              <a:pt x="1662335" y="412687"/>
                              <a:pt x="1699912" y="339230"/>
                              <a:pt x="1802464" y="263396"/>
                            </a:cubicBezTo>
                            <a:cubicBezTo>
                              <a:pt x="1913891" y="196145"/>
                              <a:pt x="1999613" y="44018"/>
                              <a:pt x="2065862" y="0"/>
                            </a:cubicBezTo>
                            <a:moveTo>
                              <a:pt x="1549396" y="516465"/>
                            </a:moveTo>
                            <a:cubicBezTo>
                              <a:pt x="1554352" y="730922"/>
                              <a:pt x="1520724" y="808219"/>
                              <a:pt x="1549396" y="1163169"/>
                            </a:cubicBezTo>
                            <a:cubicBezTo>
                              <a:pt x="1569000" y="1466973"/>
                              <a:pt x="1543306" y="1529643"/>
                              <a:pt x="1549396" y="1830512"/>
                            </a:cubicBezTo>
                            <a:cubicBezTo>
                              <a:pt x="1545500" y="2125873"/>
                              <a:pt x="1614702" y="2387396"/>
                              <a:pt x="1549396" y="2580415"/>
                            </a:cubicBezTo>
                          </a:path>
                          <a:path w="2065862" h="2580415" fill="none" stroke="0" extrusionOk="0">
                            <a:moveTo>
                              <a:pt x="0" y="516465"/>
                            </a:moveTo>
                            <a:cubicBezTo>
                              <a:pt x="86938" y="414291"/>
                              <a:pt x="135734" y="343069"/>
                              <a:pt x="253068" y="263396"/>
                            </a:cubicBezTo>
                            <a:cubicBezTo>
                              <a:pt x="351575" y="201899"/>
                              <a:pt x="454665" y="68327"/>
                              <a:pt x="516465" y="0"/>
                            </a:cubicBezTo>
                            <a:cubicBezTo>
                              <a:pt x="692473" y="36212"/>
                              <a:pt x="845006" y="32382"/>
                              <a:pt x="1032931" y="0"/>
                            </a:cubicBezTo>
                            <a:cubicBezTo>
                              <a:pt x="1241781" y="-37381"/>
                              <a:pt x="1318590" y="6917"/>
                              <a:pt x="1518408" y="0"/>
                            </a:cubicBezTo>
                            <a:cubicBezTo>
                              <a:pt x="1740542" y="16455"/>
                              <a:pt x="1896971" y="-20344"/>
                              <a:pt x="2065862" y="0"/>
                            </a:cubicBezTo>
                            <a:cubicBezTo>
                              <a:pt x="2071308" y="133404"/>
                              <a:pt x="2043120" y="527834"/>
                              <a:pt x="2065862" y="667343"/>
                            </a:cubicBezTo>
                            <a:cubicBezTo>
                              <a:pt x="2047367" y="796075"/>
                              <a:pt x="2132522" y="1158700"/>
                              <a:pt x="2065862" y="1314046"/>
                            </a:cubicBezTo>
                            <a:cubicBezTo>
                              <a:pt x="1985168" y="1467392"/>
                              <a:pt x="2034241" y="1769829"/>
                              <a:pt x="2065862" y="2063949"/>
                            </a:cubicBezTo>
                            <a:cubicBezTo>
                              <a:pt x="2020949" y="2107224"/>
                              <a:pt x="1940247" y="2191459"/>
                              <a:pt x="1817958" y="2311852"/>
                            </a:cubicBezTo>
                            <a:cubicBezTo>
                              <a:pt x="1710995" y="2429838"/>
                              <a:pt x="1647275" y="2463133"/>
                              <a:pt x="1549396" y="2580415"/>
                            </a:cubicBezTo>
                            <a:cubicBezTo>
                              <a:pt x="1367569" y="2598151"/>
                              <a:pt x="1279454" y="2603600"/>
                              <a:pt x="1032930" y="2580415"/>
                            </a:cubicBezTo>
                            <a:cubicBezTo>
                              <a:pt x="814532" y="2558038"/>
                              <a:pt x="706503" y="2593208"/>
                              <a:pt x="531959" y="2580415"/>
                            </a:cubicBezTo>
                            <a:cubicBezTo>
                              <a:pt x="386667" y="2592992"/>
                              <a:pt x="225610" y="2549747"/>
                              <a:pt x="0" y="2580415"/>
                            </a:cubicBezTo>
                            <a:cubicBezTo>
                              <a:pt x="26093" y="2401745"/>
                              <a:pt x="38760" y="2235894"/>
                              <a:pt x="0" y="1933710"/>
                            </a:cubicBezTo>
                            <a:cubicBezTo>
                              <a:pt x="14340" y="1663101"/>
                              <a:pt x="-3533" y="1534419"/>
                              <a:pt x="0" y="1266367"/>
                            </a:cubicBezTo>
                            <a:cubicBezTo>
                              <a:pt x="-19577" y="994426"/>
                              <a:pt x="-14411" y="871261"/>
                              <a:pt x="0" y="516465"/>
                            </a:cubicBezTo>
                            <a:close/>
                            <a:moveTo>
                              <a:pt x="0" y="516465"/>
                            </a:moveTo>
                            <a:cubicBezTo>
                              <a:pt x="157566" y="489032"/>
                              <a:pt x="381049" y="511895"/>
                              <a:pt x="500971" y="516465"/>
                            </a:cubicBezTo>
                            <a:cubicBezTo>
                              <a:pt x="621303" y="524106"/>
                              <a:pt x="876591" y="516078"/>
                              <a:pt x="1001942" y="516465"/>
                            </a:cubicBezTo>
                            <a:cubicBezTo>
                              <a:pt x="1192783" y="536234"/>
                              <a:pt x="1418795" y="509600"/>
                              <a:pt x="1549396" y="516465"/>
                            </a:cubicBezTo>
                            <a:cubicBezTo>
                              <a:pt x="1673519" y="401880"/>
                              <a:pt x="1714515" y="349417"/>
                              <a:pt x="1802464" y="263396"/>
                            </a:cubicBezTo>
                            <a:cubicBezTo>
                              <a:pt x="1887848" y="173647"/>
                              <a:pt x="2013107" y="28613"/>
                              <a:pt x="2065862" y="0"/>
                            </a:cubicBezTo>
                            <a:moveTo>
                              <a:pt x="1549396" y="516465"/>
                            </a:moveTo>
                            <a:cubicBezTo>
                              <a:pt x="1558756" y="728440"/>
                              <a:pt x="1529529" y="830933"/>
                              <a:pt x="1549396" y="1163169"/>
                            </a:cubicBezTo>
                            <a:cubicBezTo>
                              <a:pt x="1583463" y="1485201"/>
                              <a:pt x="1536420" y="1543915"/>
                              <a:pt x="1549396" y="1830512"/>
                            </a:cubicBezTo>
                            <a:cubicBezTo>
                              <a:pt x="1602183" y="2079115"/>
                              <a:pt x="1625606" y="2428348"/>
                              <a:pt x="1549396" y="2580415"/>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8B47BEE-EF75-2F76-8FBD-F88E791B28BC}"/>
                  </a:ext>
                </a:extLst>
              </p:cNvPr>
              <p:cNvSpPr txBox="1"/>
              <p:nvPr/>
            </p:nvSpPr>
            <p:spPr>
              <a:xfrm>
                <a:off x="10473666" y="4225822"/>
                <a:ext cx="1690121" cy="600052"/>
              </a:xfrm>
              <a:prstGeom prst="rect">
                <a:avLst/>
              </a:prstGeom>
              <a:noFill/>
            </p:spPr>
            <p:txBody>
              <a:bodyPr wrap="square" rtlCol="0">
                <a:normAutofit/>
              </a:bodyPr>
              <a:lstStyle/>
              <a:p>
                <a:r>
                  <a:rPr lang="es-ES" sz="1500" b="1" dirty="0">
                    <a:latin typeface="PT Sans" panose="020B0503020203020204" pitchFamily="34" charset="0"/>
                    <a:cs typeface="Arial" panose="020B0604020202020204" pitchFamily="34" charset="0"/>
                  </a:rPr>
                  <a:t>TECHNOSOL </a:t>
                </a:r>
              </a:p>
              <a:p>
                <a:r>
                  <a:rPr lang="es-ES" sz="1500" b="1" dirty="0">
                    <a:latin typeface="PT Sans" panose="020B0503020203020204" pitchFamily="34" charset="0"/>
                    <a:cs typeface="Arial" panose="020B0604020202020204" pitchFamily="34" charset="0"/>
                  </a:rPr>
                  <a:t>(25 cm)</a:t>
                </a:r>
                <a:endParaRPr lang="en-GB" sz="1500" b="1" dirty="0">
                  <a:latin typeface="PT Sans" panose="020B0503020203020204" pitchFamily="34" charset="0"/>
                  <a:cs typeface="Arial" panose="020B0604020202020204" pitchFamily="34" charset="0"/>
                </a:endParaRPr>
              </a:p>
            </p:txBody>
          </p:sp>
        </p:grpSp>
        <p:sp>
          <p:nvSpPr>
            <p:cNvPr id="30" name="TextBox 29">
              <a:extLst>
                <a:ext uri="{FF2B5EF4-FFF2-40B4-BE49-F238E27FC236}">
                  <a16:creationId xmlns:a16="http://schemas.microsoft.com/office/drawing/2014/main" id="{61E07178-2539-473F-0EB0-6A2553C26FF8}"/>
                </a:ext>
              </a:extLst>
            </p:cNvPr>
            <p:cNvSpPr txBox="1"/>
            <p:nvPr/>
          </p:nvSpPr>
          <p:spPr>
            <a:xfrm>
              <a:off x="10487340" y="5584669"/>
              <a:ext cx="1580681" cy="600052"/>
            </a:xfrm>
            <a:prstGeom prst="rect">
              <a:avLst/>
            </a:prstGeom>
            <a:noFill/>
          </p:spPr>
          <p:txBody>
            <a:bodyPr wrap="square" rtlCol="0">
              <a:normAutofit fontScale="85000" lnSpcReduction="10000"/>
            </a:bodyPr>
            <a:lstStyle/>
            <a:p>
              <a:pPr>
                <a:lnSpc>
                  <a:spcPct val="110000"/>
                </a:lnSpc>
              </a:pPr>
              <a:r>
                <a:rPr lang="es-ES" b="1" dirty="0">
                  <a:latin typeface="PT Sans" panose="020B0503020203020204" pitchFamily="34" charset="0"/>
                  <a:cs typeface="Arial" panose="020B0604020202020204" pitchFamily="34" charset="0"/>
                </a:rPr>
                <a:t>POLLUTED SOIL </a:t>
              </a:r>
            </a:p>
            <a:p>
              <a:pPr>
                <a:lnSpc>
                  <a:spcPct val="110000"/>
                </a:lnSpc>
              </a:pPr>
              <a:r>
                <a:rPr lang="es-ES" b="1" dirty="0">
                  <a:latin typeface="PT Sans" panose="020B0503020203020204" pitchFamily="34" charset="0"/>
                  <a:cs typeface="Arial" panose="020B0604020202020204" pitchFamily="34" charset="0"/>
                </a:rPr>
                <a:t>(~ 5 cm)</a:t>
              </a:r>
              <a:endParaRPr lang="en-GB" b="1" dirty="0">
                <a:latin typeface="PT Sans" panose="020B0503020203020204" pitchFamily="34" charset="0"/>
                <a:cs typeface="Arial" panose="020B0604020202020204" pitchFamily="34" charset="0"/>
              </a:endParaRPr>
            </a:p>
          </p:txBody>
        </p:sp>
      </p:grpSp>
      <p:sp>
        <p:nvSpPr>
          <p:cNvPr id="6" name="TextBox 5">
            <a:extLst>
              <a:ext uri="{FF2B5EF4-FFF2-40B4-BE49-F238E27FC236}">
                <a16:creationId xmlns:a16="http://schemas.microsoft.com/office/drawing/2014/main" id="{D333A41F-FF43-26CA-3C6D-063BFFB6E75C}"/>
              </a:ext>
            </a:extLst>
          </p:cNvPr>
          <p:cNvSpPr txBox="1"/>
          <p:nvPr/>
        </p:nvSpPr>
        <p:spPr>
          <a:xfrm>
            <a:off x="333374" y="6427219"/>
            <a:ext cx="2024357" cy="276999"/>
          </a:xfrm>
          <a:prstGeom prst="rect">
            <a:avLst/>
          </a:prstGeom>
          <a:noFill/>
        </p:spPr>
        <p:txBody>
          <a:bodyPr wrap="square" rtlCol="0">
            <a:spAutoFit/>
          </a:bodyPr>
          <a:lstStyle/>
          <a:p>
            <a:r>
              <a:rPr lang="en-GB" sz="1200" dirty="0">
                <a:solidFill>
                  <a:schemeClr val="bg1"/>
                </a:solidFill>
                <a:latin typeface="PT Sans" panose="020B0503020203020204" pitchFamily="34" charset="0"/>
              </a:rPr>
              <a:t>Author: A. Aguilar-Garrido</a:t>
            </a:r>
          </a:p>
        </p:txBody>
      </p:sp>
      <p:grpSp>
        <p:nvGrpSpPr>
          <p:cNvPr id="9" name="Group 8">
            <a:extLst>
              <a:ext uri="{FF2B5EF4-FFF2-40B4-BE49-F238E27FC236}">
                <a16:creationId xmlns:a16="http://schemas.microsoft.com/office/drawing/2014/main" id="{39761535-6BA2-9A84-624B-6BBD87CF6AB2}"/>
              </a:ext>
            </a:extLst>
          </p:cNvPr>
          <p:cNvGrpSpPr/>
          <p:nvPr/>
        </p:nvGrpSpPr>
        <p:grpSpPr>
          <a:xfrm>
            <a:off x="345472" y="1423316"/>
            <a:ext cx="11537586" cy="4060507"/>
            <a:chOff x="345472" y="1423316"/>
            <a:chExt cx="11537586" cy="4060507"/>
          </a:xfrm>
        </p:grpSpPr>
        <p:cxnSp>
          <p:nvCxnSpPr>
            <p:cNvPr id="37" name="Straight Connector 36">
              <a:extLst>
                <a:ext uri="{FF2B5EF4-FFF2-40B4-BE49-F238E27FC236}">
                  <a16:creationId xmlns:a16="http://schemas.microsoft.com/office/drawing/2014/main" id="{48BC81E9-D0F8-8BB9-24D2-62248D1AB079}"/>
                </a:ext>
              </a:extLst>
            </p:cNvPr>
            <p:cNvCxnSpPr>
              <a:cxnSpLocks/>
            </p:cNvCxnSpPr>
            <p:nvPr/>
          </p:nvCxnSpPr>
          <p:spPr>
            <a:xfrm flipV="1">
              <a:off x="4904697" y="1423316"/>
              <a:ext cx="3266069" cy="338471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25D7067-F555-E5A8-3F07-AB7BE0812DA9}"/>
                </a:ext>
              </a:extLst>
            </p:cNvPr>
            <p:cNvCxnSpPr>
              <a:cxnSpLocks/>
            </p:cNvCxnSpPr>
            <p:nvPr/>
          </p:nvCxnSpPr>
          <p:spPr>
            <a:xfrm flipV="1">
              <a:off x="5710720" y="3242923"/>
              <a:ext cx="2478048" cy="1582951"/>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Picture 9" descr="A picture containing grass, outdoor, sky, ground&#10;&#10;Description automatically generated">
              <a:extLst>
                <a:ext uri="{FF2B5EF4-FFF2-40B4-BE49-F238E27FC236}">
                  <a16:creationId xmlns:a16="http://schemas.microsoft.com/office/drawing/2014/main" id="{C79D8073-09D3-40D3-577E-8DCCCA68ABB4}"/>
                </a:ext>
              </a:extLst>
            </p:cNvPr>
            <p:cNvPicPr>
              <a:picLocks noChangeAspect="1"/>
            </p:cNvPicPr>
            <p:nvPr/>
          </p:nvPicPr>
          <p:blipFill rotWithShape="1">
            <a:blip r:embed="rId9">
              <a:extLst>
                <a:ext uri="{28A0092B-C50C-407E-A947-70E740481C1C}">
                  <a14:useLocalDpi xmlns:a14="http://schemas.microsoft.com/office/drawing/2010/main" val="0"/>
                </a:ext>
              </a:extLst>
            </a:blip>
            <a:srcRect t="13449" b="8726"/>
            <a:stretch/>
          </p:blipFill>
          <p:spPr>
            <a:xfrm>
              <a:off x="8181135" y="1423316"/>
              <a:ext cx="3701923" cy="1823643"/>
            </a:xfrm>
            <a:prstGeom prst="rect">
              <a:avLst/>
            </a:prstGeom>
            <a:effectLst>
              <a:outerShdw blurRad="50800" dist="38100" dir="2700000" algn="tl" rotWithShape="0">
                <a:prstClr val="black">
                  <a:alpha val="40000"/>
                </a:prstClr>
              </a:outerShdw>
            </a:effectLst>
          </p:spPr>
        </p:pic>
        <p:sp>
          <p:nvSpPr>
            <p:cNvPr id="16" name="TextBox 15">
              <a:extLst>
                <a:ext uri="{FF2B5EF4-FFF2-40B4-BE49-F238E27FC236}">
                  <a16:creationId xmlns:a16="http://schemas.microsoft.com/office/drawing/2014/main" id="{D60C9552-81DB-5DDB-898F-4611755EB5CE}"/>
                </a:ext>
              </a:extLst>
            </p:cNvPr>
            <p:cNvSpPr txBox="1"/>
            <p:nvPr/>
          </p:nvSpPr>
          <p:spPr>
            <a:xfrm>
              <a:off x="9125164" y="2205465"/>
              <a:ext cx="831267" cy="547874"/>
            </a:xfrm>
            <a:prstGeom prst="rect">
              <a:avLst/>
            </a:prstGeom>
            <a:noFill/>
          </p:spPr>
          <p:txBody>
            <a:bodyPr wrap="square" rtlCol="0">
              <a:normAutofit/>
            </a:bodyPr>
            <a:lstStyle/>
            <a:p>
              <a:pPr>
                <a:lnSpc>
                  <a:spcPct val="90000"/>
                </a:lnSpc>
                <a:spcAft>
                  <a:spcPts val="600"/>
                </a:spcAft>
              </a:pPr>
              <a:r>
                <a:rPr lang="es-ES" sz="32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T4</a:t>
              </a:r>
              <a:endParaRPr lang="en-GB" sz="3200" baseline="-250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23EE721F-4F7C-3B29-6617-602E28E7F4D4}"/>
                </a:ext>
              </a:extLst>
            </p:cNvPr>
            <p:cNvSpPr txBox="1"/>
            <p:nvPr/>
          </p:nvSpPr>
          <p:spPr>
            <a:xfrm>
              <a:off x="10473666" y="2213895"/>
              <a:ext cx="735809" cy="547874"/>
            </a:xfrm>
            <a:prstGeom prst="rect">
              <a:avLst/>
            </a:prstGeom>
            <a:noFill/>
          </p:spPr>
          <p:txBody>
            <a:bodyPr wrap="square" rtlCol="0">
              <a:normAutofit/>
            </a:bodyPr>
            <a:lstStyle/>
            <a:p>
              <a:pPr>
                <a:lnSpc>
                  <a:spcPct val="90000"/>
                </a:lnSpc>
                <a:spcAft>
                  <a:spcPts val="600"/>
                </a:spcAft>
              </a:pPr>
              <a:r>
                <a:rPr lang="es-ES" sz="32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T6</a:t>
              </a:r>
              <a:endParaRPr lang="en-GB" sz="3200" baseline="-250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B94C417-8F3D-F92A-D2BB-3C83C10E1C99}"/>
                </a:ext>
              </a:extLst>
            </p:cNvPr>
            <p:cNvSpPr txBox="1"/>
            <p:nvPr/>
          </p:nvSpPr>
          <p:spPr>
            <a:xfrm>
              <a:off x="345472" y="5144663"/>
              <a:ext cx="1207337"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1</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EC027A4-A177-F8EB-57E8-9596CB75CC38}"/>
                </a:ext>
              </a:extLst>
            </p:cNvPr>
            <p:cNvSpPr txBox="1"/>
            <p:nvPr/>
          </p:nvSpPr>
          <p:spPr>
            <a:xfrm>
              <a:off x="4658268" y="4844637"/>
              <a:ext cx="1383703"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2</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9832764-876A-799C-27DA-444C1761594B}"/>
                </a:ext>
              </a:extLst>
            </p:cNvPr>
            <p:cNvSpPr txBox="1"/>
            <p:nvPr/>
          </p:nvSpPr>
          <p:spPr>
            <a:xfrm>
              <a:off x="6733477" y="5062529"/>
              <a:ext cx="1411274" cy="339160"/>
            </a:xfrm>
            <a:prstGeom prst="rect">
              <a:avLst/>
            </a:prstGeom>
            <a:noFill/>
          </p:spPr>
          <p:txBody>
            <a:bodyPr wrap="square" rtlCol="0">
              <a:normAutofit/>
            </a:bodyPr>
            <a:lstStyle/>
            <a:p>
              <a:pPr algn="ctr">
                <a:lnSpc>
                  <a:spcPct val="90000"/>
                </a:lnSpc>
                <a:spcAft>
                  <a:spcPts val="600"/>
                </a:spcAft>
              </a:pPr>
              <a:r>
                <a:rPr lang="es-ES"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rPr>
                <a:t>Replica 3</a:t>
              </a:r>
              <a:endParaRPr lang="en-GB" sz="1600" dirty="0">
                <a:solidFill>
                  <a:schemeClr val="bg1"/>
                </a:solidFill>
                <a:effectLst>
                  <a:outerShdw blurRad="38100" dist="38100" dir="2700000" algn="tl">
                    <a:srgbClr val="000000">
                      <a:alpha val="43137"/>
                    </a:srgbClr>
                  </a:outerShdw>
                </a:effectLst>
                <a:latin typeface="PT Sans" panose="020B0503020203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6056A0A-80CB-4993-1446-596B36E75763}"/>
                </a:ext>
              </a:extLst>
            </p:cNvPr>
            <p:cNvSpPr txBox="1"/>
            <p:nvPr/>
          </p:nvSpPr>
          <p:spPr>
            <a:xfrm>
              <a:off x="8144459" y="3013799"/>
              <a:ext cx="2024357" cy="246221"/>
            </a:xfrm>
            <a:prstGeom prst="rect">
              <a:avLst/>
            </a:prstGeom>
            <a:noFill/>
          </p:spPr>
          <p:txBody>
            <a:bodyPr wrap="square" rtlCol="0">
              <a:spAutoFit/>
            </a:bodyPr>
            <a:lstStyle/>
            <a:p>
              <a:r>
                <a:rPr lang="en-GB" sz="1000" dirty="0">
                  <a:solidFill>
                    <a:schemeClr val="bg1"/>
                  </a:solidFill>
                  <a:latin typeface="PT Sans" panose="020B0503020203020204" pitchFamily="34" charset="0"/>
                </a:rPr>
                <a:t>Author: A. Aguilar-Garrido</a:t>
              </a:r>
            </a:p>
          </p:txBody>
        </p:sp>
      </p:grpSp>
      <p:grpSp>
        <p:nvGrpSpPr>
          <p:cNvPr id="4" name="Group 3">
            <a:extLst>
              <a:ext uri="{FF2B5EF4-FFF2-40B4-BE49-F238E27FC236}">
                <a16:creationId xmlns:a16="http://schemas.microsoft.com/office/drawing/2014/main" id="{4A848AD8-83FE-E3EF-C389-0FB485CEE6E0}"/>
              </a:ext>
            </a:extLst>
          </p:cNvPr>
          <p:cNvGrpSpPr/>
          <p:nvPr/>
        </p:nvGrpSpPr>
        <p:grpSpPr>
          <a:xfrm>
            <a:off x="8225444" y="3335792"/>
            <a:ext cx="3966556" cy="752953"/>
            <a:chOff x="8225444" y="3335792"/>
            <a:chExt cx="3966556" cy="752953"/>
          </a:xfrm>
        </p:grpSpPr>
        <p:sp>
          <p:nvSpPr>
            <p:cNvPr id="27" name="Cube 55">
              <a:extLst>
                <a:ext uri="{FF2B5EF4-FFF2-40B4-BE49-F238E27FC236}">
                  <a16:creationId xmlns:a16="http://schemas.microsoft.com/office/drawing/2014/main" id="{238C8C6D-F60D-483C-D3BF-4FAC7FDF214C}"/>
                </a:ext>
              </a:extLst>
            </p:cNvPr>
            <p:cNvSpPr/>
            <p:nvPr/>
          </p:nvSpPr>
          <p:spPr>
            <a:xfrm>
              <a:off x="8225444" y="3425201"/>
              <a:ext cx="2261896" cy="663544"/>
            </a:xfrm>
            <a:custGeom>
              <a:avLst/>
              <a:gdLst>
                <a:gd name="connsiteX0" fmla="*/ 0 w 2261896"/>
                <a:gd name="connsiteY0" fmla="*/ 505739 h 663544"/>
                <a:gd name="connsiteX1" fmla="*/ 596491 w 2261896"/>
                <a:gd name="connsiteY1" fmla="*/ 505739 h 663544"/>
                <a:gd name="connsiteX2" fmla="*/ 1176103 w 2261896"/>
                <a:gd name="connsiteY2" fmla="*/ 505739 h 663544"/>
                <a:gd name="connsiteX3" fmla="*/ 1688187 w 2261896"/>
                <a:gd name="connsiteY3" fmla="*/ 505739 h 663544"/>
                <a:gd name="connsiteX4" fmla="*/ 1688187 w 2261896"/>
                <a:gd name="connsiteY4" fmla="*/ 663544 h 663544"/>
                <a:gd name="connsiteX5" fmla="*/ 1125457 w 2261896"/>
                <a:gd name="connsiteY5" fmla="*/ 663544 h 663544"/>
                <a:gd name="connsiteX6" fmla="*/ 528964 w 2261896"/>
                <a:gd name="connsiteY6" fmla="*/ 663544 h 663544"/>
                <a:gd name="connsiteX7" fmla="*/ 0 w 2261896"/>
                <a:gd name="connsiteY7" fmla="*/ 663544 h 663544"/>
                <a:gd name="connsiteX8" fmla="*/ 0 w 2261896"/>
                <a:gd name="connsiteY8" fmla="*/ 505739 h 663544"/>
                <a:gd name="connsiteX0" fmla="*/ 1688187 w 2261896"/>
                <a:gd name="connsiteY0" fmla="*/ 505739 h 663544"/>
                <a:gd name="connsiteX1" fmla="*/ 1957829 w 2261896"/>
                <a:gd name="connsiteY1" fmla="*/ 268041 h 663544"/>
                <a:gd name="connsiteX2" fmla="*/ 2261896 w 2261896"/>
                <a:gd name="connsiteY2" fmla="*/ 0 h 663544"/>
                <a:gd name="connsiteX3" fmla="*/ 2261896 w 2261896"/>
                <a:gd name="connsiteY3" fmla="*/ 157802 h 663544"/>
                <a:gd name="connsiteX4" fmla="*/ 1980779 w 2261896"/>
                <a:gd name="connsiteY4" fmla="*/ 405614 h 663544"/>
                <a:gd name="connsiteX5" fmla="*/ 1688187 w 2261896"/>
                <a:gd name="connsiteY5" fmla="*/ 663544 h 663544"/>
                <a:gd name="connsiteX6" fmla="*/ 1688187 w 2261896"/>
                <a:gd name="connsiteY6" fmla="*/ 505739 h 663544"/>
                <a:gd name="connsiteX0" fmla="*/ 0 w 2261896"/>
                <a:gd name="connsiteY0" fmla="*/ 505739 h 663544"/>
                <a:gd name="connsiteX1" fmla="*/ 298327 w 2261896"/>
                <a:gd name="connsiteY1" fmla="*/ 242753 h 663544"/>
                <a:gd name="connsiteX2" fmla="*/ 573706 w 2261896"/>
                <a:gd name="connsiteY2" fmla="*/ 0 h 663544"/>
                <a:gd name="connsiteX3" fmla="*/ 1102672 w 2261896"/>
                <a:gd name="connsiteY3" fmla="*/ 0 h 663544"/>
                <a:gd name="connsiteX4" fmla="*/ 1682283 w 2261896"/>
                <a:gd name="connsiteY4" fmla="*/ 0 h 663544"/>
                <a:gd name="connsiteX5" fmla="*/ 2261896 w 2261896"/>
                <a:gd name="connsiteY5" fmla="*/ 0 h 663544"/>
                <a:gd name="connsiteX6" fmla="*/ 1969304 w 2261896"/>
                <a:gd name="connsiteY6" fmla="*/ 257927 h 663544"/>
                <a:gd name="connsiteX7" fmla="*/ 1688187 w 2261896"/>
                <a:gd name="connsiteY7" fmla="*/ 505739 h 663544"/>
                <a:gd name="connsiteX8" fmla="*/ 1125457 w 2261896"/>
                <a:gd name="connsiteY8" fmla="*/ 505739 h 663544"/>
                <a:gd name="connsiteX9" fmla="*/ 562727 w 2261896"/>
                <a:gd name="connsiteY9" fmla="*/ 505739 h 663544"/>
                <a:gd name="connsiteX10" fmla="*/ 0 w 2261896"/>
                <a:gd name="connsiteY10" fmla="*/ 505739 h 663544"/>
                <a:gd name="connsiteX0" fmla="*/ 0 w 2261896"/>
                <a:gd name="connsiteY0" fmla="*/ 505739 h 663544"/>
                <a:gd name="connsiteX1" fmla="*/ 275378 w 2261896"/>
                <a:gd name="connsiteY1" fmla="*/ 262983 h 663544"/>
                <a:gd name="connsiteX2" fmla="*/ 573706 w 2261896"/>
                <a:gd name="connsiteY2" fmla="*/ 0 h 663544"/>
                <a:gd name="connsiteX3" fmla="*/ 1136436 w 2261896"/>
                <a:gd name="connsiteY3" fmla="*/ 0 h 663544"/>
                <a:gd name="connsiteX4" fmla="*/ 1732929 w 2261896"/>
                <a:gd name="connsiteY4" fmla="*/ 0 h 663544"/>
                <a:gd name="connsiteX5" fmla="*/ 2261896 w 2261896"/>
                <a:gd name="connsiteY5" fmla="*/ 0 h 663544"/>
                <a:gd name="connsiteX6" fmla="*/ 2261896 w 2261896"/>
                <a:gd name="connsiteY6" fmla="*/ 157802 h 663544"/>
                <a:gd name="connsiteX7" fmla="*/ 1986515 w 2261896"/>
                <a:gd name="connsiteY7" fmla="*/ 400558 h 663544"/>
                <a:gd name="connsiteX8" fmla="*/ 1688187 w 2261896"/>
                <a:gd name="connsiteY8" fmla="*/ 663544 h 663544"/>
                <a:gd name="connsiteX9" fmla="*/ 1142340 w 2261896"/>
                <a:gd name="connsiteY9" fmla="*/ 663544 h 663544"/>
                <a:gd name="connsiteX10" fmla="*/ 545846 w 2261896"/>
                <a:gd name="connsiteY10" fmla="*/ 663544 h 663544"/>
                <a:gd name="connsiteX11" fmla="*/ 0 w 2261896"/>
                <a:gd name="connsiteY11" fmla="*/ 663544 h 663544"/>
                <a:gd name="connsiteX12" fmla="*/ 0 w 2261896"/>
                <a:gd name="connsiteY12" fmla="*/ 505739 h 663544"/>
                <a:gd name="connsiteX13" fmla="*/ 0 w 2261896"/>
                <a:gd name="connsiteY13" fmla="*/ 505739 h 663544"/>
                <a:gd name="connsiteX14" fmla="*/ 579610 w 2261896"/>
                <a:gd name="connsiteY14" fmla="*/ 505739 h 663544"/>
                <a:gd name="connsiteX15" fmla="*/ 1159221 w 2261896"/>
                <a:gd name="connsiteY15" fmla="*/ 505739 h 663544"/>
                <a:gd name="connsiteX16" fmla="*/ 1688187 w 2261896"/>
                <a:gd name="connsiteY16" fmla="*/ 505739 h 663544"/>
                <a:gd name="connsiteX17" fmla="*/ 1975041 w 2261896"/>
                <a:gd name="connsiteY17" fmla="*/ 252869 h 663544"/>
                <a:gd name="connsiteX18" fmla="*/ 2261896 w 2261896"/>
                <a:gd name="connsiteY18" fmla="*/ 0 h 663544"/>
                <a:gd name="connsiteX19" fmla="*/ 1688187 w 2261896"/>
                <a:gd name="connsiteY19" fmla="*/ 505739 h 663544"/>
                <a:gd name="connsiteX20" fmla="*/ 1688187 w 2261896"/>
                <a:gd name="connsiteY20" fmla="*/ 663544 h 663544"/>
                <a:gd name="connsiteX0" fmla="*/ 0 w 2261896"/>
                <a:gd name="connsiteY0" fmla="*/ 505739 h 663544"/>
                <a:gd name="connsiteX1" fmla="*/ 281115 w 2261896"/>
                <a:gd name="connsiteY1" fmla="*/ 257927 h 663544"/>
                <a:gd name="connsiteX2" fmla="*/ 573706 w 2261896"/>
                <a:gd name="connsiteY2" fmla="*/ 0 h 663544"/>
                <a:gd name="connsiteX3" fmla="*/ 1170199 w 2261896"/>
                <a:gd name="connsiteY3" fmla="*/ 0 h 663544"/>
                <a:gd name="connsiteX4" fmla="*/ 1732929 w 2261896"/>
                <a:gd name="connsiteY4" fmla="*/ 0 h 663544"/>
                <a:gd name="connsiteX5" fmla="*/ 2261896 w 2261896"/>
                <a:gd name="connsiteY5" fmla="*/ 0 h 663544"/>
                <a:gd name="connsiteX6" fmla="*/ 2261896 w 2261896"/>
                <a:gd name="connsiteY6" fmla="*/ 157802 h 663544"/>
                <a:gd name="connsiteX7" fmla="*/ 1980779 w 2261896"/>
                <a:gd name="connsiteY7" fmla="*/ 405614 h 663544"/>
                <a:gd name="connsiteX8" fmla="*/ 1688187 w 2261896"/>
                <a:gd name="connsiteY8" fmla="*/ 663544 h 663544"/>
                <a:gd name="connsiteX9" fmla="*/ 1125457 w 2261896"/>
                <a:gd name="connsiteY9" fmla="*/ 663544 h 663544"/>
                <a:gd name="connsiteX10" fmla="*/ 596491 w 2261896"/>
                <a:gd name="connsiteY10" fmla="*/ 663544 h 663544"/>
                <a:gd name="connsiteX11" fmla="*/ 0 w 2261896"/>
                <a:gd name="connsiteY11" fmla="*/ 663544 h 663544"/>
                <a:gd name="connsiteX12" fmla="*/ 0 w 2261896"/>
                <a:gd name="connsiteY12" fmla="*/ 505739 h 663544"/>
                <a:gd name="connsiteX13" fmla="*/ 0 w 2261896"/>
                <a:gd name="connsiteY13" fmla="*/ 505739 h 663544"/>
                <a:gd name="connsiteX14" fmla="*/ 596491 w 2261896"/>
                <a:gd name="connsiteY14" fmla="*/ 505739 h 663544"/>
                <a:gd name="connsiteX15" fmla="*/ 1176103 w 2261896"/>
                <a:gd name="connsiteY15" fmla="*/ 505739 h 663544"/>
                <a:gd name="connsiteX16" fmla="*/ 1688187 w 2261896"/>
                <a:gd name="connsiteY16" fmla="*/ 505739 h 663544"/>
                <a:gd name="connsiteX17" fmla="*/ 1963566 w 2261896"/>
                <a:gd name="connsiteY17" fmla="*/ 262983 h 663544"/>
                <a:gd name="connsiteX18" fmla="*/ 2261896 w 2261896"/>
                <a:gd name="connsiteY18" fmla="*/ 0 h 663544"/>
                <a:gd name="connsiteX19" fmla="*/ 1688187 w 2261896"/>
                <a:gd name="connsiteY19" fmla="*/ 505739 h 663544"/>
                <a:gd name="connsiteX20" fmla="*/ 1688187 w 2261896"/>
                <a:gd name="connsiteY20" fmla="*/ 663544 h 663544"/>
                <a:gd name="connsiteX0" fmla="*/ 0 w 2261896"/>
                <a:gd name="connsiteY0" fmla="*/ 505739 h 663544"/>
                <a:gd name="connsiteX1" fmla="*/ 275378 w 2261896"/>
                <a:gd name="connsiteY1" fmla="*/ 262983 h 663544"/>
                <a:gd name="connsiteX2" fmla="*/ 573706 w 2261896"/>
                <a:gd name="connsiteY2" fmla="*/ 0 h 663544"/>
                <a:gd name="connsiteX3" fmla="*/ 1136436 w 2261896"/>
                <a:gd name="connsiteY3" fmla="*/ 0 h 663544"/>
                <a:gd name="connsiteX4" fmla="*/ 1732929 w 2261896"/>
                <a:gd name="connsiteY4" fmla="*/ 0 h 663544"/>
                <a:gd name="connsiteX5" fmla="*/ 2261896 w 2261896"/>
                <a:gd name="connsiteY5" fmla="*/ 0 h 663544"/>
                <a:gd name="connsiteX6" fmla="*/ 2261896 w 2261896"/>
                <a:gd name="connsiteY6" fmla="*/ 157802 h 663544"/>
                <a:gd name="connsiteX7" fmla="*/ 1986515 w 2261896"/>
                <a:gd name="connsiteY7" fmla="*/ 400558 h 663544"/>
                <a:gd name="connsiteX8" fmla="*/ 1688187 w 2261896"/>
                <a:gd name="connsiteY8" fmla="*/ 663544 h 663544"/>
                <a:gd name="connsiteX9" fmla="*/ 1142340 w 2261896"/>
                <a:gd name="connsiteY9" fmla="*/ 663544 h 663544"/>
                <a:gd name="connsiteX10" fmla="*/ 545846 w 2261896"/>
                <a:gd name="connsiteY10" fmla="*/ 663544 h 663544"/>
                <a:gd name="connsiteX11" fmla="*/ 0 w 2261896"/>
                <a:gd name="connsiteY11" fmla="*/ 663544 h 663544"/>
                <a:gd name="connsiteX12" fmla="*/ 0 w 2261896"/>
                <a:gd name="connsiteY12" fmla="*/ 505739 h 663544"/>
                <a:gd name="connsiteX13" fmla="*/ 0 w 2261896"/>
                <a:gd name="connsiteY13" fmla="*/ 505739 h 663544"/>
                <a:gd name="connsiteX14" fmla="*/ 579610 w 2261896"/>
                <a:gd name="connsiteY14" fmla="*/ 505739 h 663544"/>
                <a:gd name="connsiteX15" fmla="*/ 1159221 w 2261896"/>
                <a:gd name="connsiteY15" fmla="*/ 505739 h 663544"/>
                <a:gd name="connsiteX16" fmla="*/ 1688187 w 2261896"/>
                <a:gd name="connsiteY16" fmla="*/ 505739 h 663544"/>
                <a:gd name="connsiteX17" fmla="*/ 1975041 w 2261896"/>
                <a:gd name="connsiteY17" fmla="*/ 252869 h 663544"/>
                <a:gd name="connsiteX18" fmla="*/ 2261896 w 2261896"/>
                <a:gd name="connsiteY18" fmla="*/ 0 h 663544"/>
                <a:gd name="connsiteX19" fmla="*/ 1688187 w 2261896"/>
                <a:gd name="connsiteY19" fmla="*/ 505739 h 663544"/>
                <a:gd name="connsiteX20" fmla="*/ 1688187 w 2261896"/>
                <a:gd name="connsiteY20" fmla="*/ 663544 h 663544"/>
                <a:gd name="connsiteX0" fmla="*/ 0 w 2261896"/>
                <a:gd name="connsiteY0" fmla="*/ 505739 h 663544"/>
                <a:gd name="connsiteX1" fmla="*/ 275378 w 2261896"/>
                <a:gd name="connsiteY1" fmla="*/ 262983 h 663544"/>
                <a:gd name="connsiteX2" fmla="*/ 573706 w 2261896"/>
                <a:gd name="connsiteY2" fmla="*/ 0 h 663544"/>
                <a:gd name="connsiteX3" fmla="*/ 1136436 w 2261896"/>
                <a:gd name="connsiteY3" fmla="*/ 0 h 663544"/>
                <a:gd name="connsiteX4" fmla="*/ 1732929 w 2261896"/>
                <a:gd name="connsiteY4" fmla="*/ 0 h 663544"/>
                <a:gd name="connsiteX5" fmla="*/ 2261896 w 2261896"/>
                <a:gd name="connsiteY5" fmla="*/ 0 h 663544"/>
                <a:gd name="connsiteX6" fmla="*/ 2261896 w 2261896"/>
                <a:gd name="connsiteY6" fmla="*/ 157802 h 663544"/>
                <a:gd name="connsiteX7" fmla="*/ 1986515 w 2261896"/>
                <a:gd name="connsiteY7" fmla="*/ 400558 h 663544"/>
                <a:gd name="connsiteX8" fmla="*/ 1688187 w 2261896"/>
                <a:gd name="connsiteY8" fmla="*/ 663544 h 663544"/>
                <a:gd name="connsiteX9" fmla="*/ 1142340 w 2261896"/>
                <a:gd name="connsiteY9" fmla="*/ 663544 h 663544"/>
                <a:gd name="connsiteX10" fmla="*/ 545846 w 2261896"/>
                <a:gd name="connsiteY10" fmla="*/ 663544 h 663544"/>
                <a:gd name="connsiteX11" fmla="*/ 0 w 2261896"/>
                <a:gd name="connsiteY11" fmla="*/ 663544 h 663544"/>
                <a:gd name="connsiteX12" fmla="*/ 0 w 2261896"/>
                <a:gd name="connsiteY12" fmla="*/ 505739 h 663544"/>
                <a:gd name="connsiteX13" fmla="*/ 0 w 2261896"/>
                <a:gd name="connsiteY13" fmla="*/ 505739 h 663544"/>
                <a:gd name="connsiteX14" fmla="*/ 579610 w 2261896"/>
                <a:gd name="connsiteY14" fmla="*/ 505739 h 663544"/>
                <a:gd name="connsiteX15" fmla="*/ 1159221 w 2261896"/>
                <a:gd name="connsiteY15" fmla="*/ 505739 h 663544"/>
                <a:gd name="connsiteX16" fmla="*/ 1688187 w 2261896"/>
                <a:gd name="connsiteY16" fmla="*/ 505739 h 663544"/>
                <a:gd name="connsiteX17" fmla="*/ 1975041 w 2261896"/>
                <a:gd name="connsiteY17" fmla="*/ 252869 h 663544"/>
                <a:gd name="connsiteX18" fmla="*/ 2261896 w 2261896"/>
                <a:gd name="connsiteY18" fmla="*/ 0 h 663544"/>
                <a:gd name="connsiteX19" fmla="*/ 1688187 w 2261896"/>
                <a:gd name="connsiteY19" fmla="*/ 505739 h 663544"/>
                <a:gd name="connsiteX20" fmla="*/ 1688187 w 2261896"/>
                <a:gd name="connsiteY20" fmla="*/ 663544 h 663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1896" h="663544" stroke="0" extrusionOk="0">
                  <a:moveTo>
                    <a:pt x="0" y="505739"/>
                  </a:moveTo>
                  <a:cubicBezTo>
                    <a:pt x="296139" y="539001"/>
                    <a:pt x="391086" y="494774"/>
                    <a:pt x="596491" y="505739"/>
                  </a:cubicBezTo>
                  <a:cubicBezTo>
                    <a:pt x="751492" y="501136"/>
                    <a:pt x="862974" y="496791"/>
                    <a:pt x="1176103" y="505739"/>
                  </a:cubicBezTo>
                  <a:cubicBezTo>
                    <a:pt x="1428224" y="507820"/>
                    <a:pt x="1430322" y="524011"/>
                    <a:pt x="1688187" y="505739"/>
                  </a:cubicBezTo>
                  <a:cubicBezTo>
                    <a:pt x="1681402" y="526837"/>
                    <a:pt x="1677570" y="571091"/>
                    <a:pt x="1688187" y="663544"/>
                  </a:cubicBezTo>
                  <a:cubicBezTo>
                    <a:pt x="1593865" y="734936"/>
                    <a:pt x="1246423" y="560144"/>
                    <a:pt x="1125457" y="663544"/>
                  </a:cubicBezTo>
                  <a:cubicBezTo>
                    <a:pt x="1032820" y="759403"/>
                    <a:pt x="701937" y="620467"/>
                    <a:pt x="528964" y="663544"/>
                  </a:cubicBezTo>
                  <a:cubicBezTo>
                    <a:pt x="306328" y="753198"/>
                    <a:pt x="82403" y="619978"/>
                    <a:pt x="0" y="663544"/>
                  </a:cubicBezTo>
                  <a:cubicBezTo>
                    <a:pt x="-909" y="593644"/>
                    <a:pt x="32185" y="555294"/>
                    <a:pt x="0" y="505739"/>
                  </a:cubicBezTo>
                  <a:close/>
                </a:path>
                <a:path w="2261896" h="663544" fill="darkenLess" stroke="0" extrusionOk="0">
                  <a:moveTo>
                    <a:pt x="1688187" y="505739"/>
                  </a:moveTo>
                  <a:cubicBezTo>
                    <a:pt x="1736368" y="460225"/>
                    <a:pt x="1834737" y="326142"/>
                    <a:pt x="1957829" y="268041"/>
                  </a:cubicBezTo>
                  <a:cubicBezTo>
                    <a:pt x="1972518" y="148612"/>
                    <a:pt x="2096501" y="75862"/>
                    <a:pt x="2261896" y="0"/>
                  </a:cubicBezTo>
                  <a:cubicBezTo>
                    <a:pt x="2254755" y="46614"/>
                    <a:pt x="2218238" y="87316"/>
                    <a:pt x="2261896" y="157802"/>
                  </a:cubicBezTo>
                  <a:cubicBezTo>
                    <a:pt x="2124166" y="276816"/>
                    <a:pt x="2101201" y="245657"/>
                    <a:pt x="1980779" y="405614"/>
                  </a:cubicBezTo>
                  <a:cubicBezTo>
                    <a:pt x="1875775" y="575586"/>
                    <a:pt x="1785942" y="576235"/>
                    <a:pt x="1688187" y="663544"/>
                  </a:cubicBezTo>
                  <a:cubicBezTo>
                    <a:pt x="1699405" y="614158"/>
                    <a:pt x="1697538" y="555673"/>
                    <a:pt x="1688187" y="505739"/>
                  </a:cubicBezTo>
                  <a:close/>
                </a:path>
                <a:path w="2261896" h="663544" fill="lightenLess" stroke="0" extrusionOk="0">
                  <a:moveTo>
                    <a:pt x="0" y="505739"/>
                  </a:moveTo>
                  <a:cubicBezTo>
                    <a:pt x="79901" y="378268"/>
                    <a:pt x="165813" y="359337"/>
                    <a:pt x="298327" y="242753"/>
                  </a:cubicBezTo>
                  <a:cubicBezTo>
                    <a:pt x="392297" y="159464"/>
                    <a:pt x="495419" y="47896"/>
                    <a:pt x="573706" y="0"/>
                  </a:cubicBezTo>
                  <a:cubicBezTo>
                    <a:pt x="733696" y="4803"/>
                    <a:pt x="960398" y="52156"/>
                    <a:pt x="1102672" y="0"/>
                  </a:cubicBezTo>
                  <a:cubicBezTo>
                    <a:pt x="1170132" y="-13963"/>
                    <a:pt x="1422831" y="4422"/>
                    <a:pt x="1682283" y="0"/>
                  </a:cubicBezTo>
                  <a:cubicBezTo>
                    <a:pt x="1946753" y="-5648"/>
                    <a:pt x="2044368" y="32029"/>
                    <a:pt x="2261896" y="0"/>
                  </a:cubicBezTo>
                  <a:cubicBezTo>
                    <a:pt x="2152020" y="104425"/>
                    <a:pt x="2089984" y="202597"/>
                    <a:pt x="1969304" y="257927"/>
                  </a:cubicBezTo>
                  <a:cubicBezTo>
                    <a:pt x="1857536" y="361760"/>
                    <a:pt x="1781925" y="387088"/>
                    <a:pt x="1688187" y="505739"/>
                  </a:cubicBezTo>
                  <a:cubicBezTo>
                    <a:pt x="1437941" y="499143"/>
                    <a:pt x="1324186" y="503579"/>
                    <a:pt x="1125457" y="505739"/>
                  </a:cubicBezTo>
                  <a:cubicBezTo>
                    <a:pt x="833936" y="613532"/>
                    <a:pt x="740460" y="451334"/>
                    <a:pt x="562727" y="505739"/>
                  </a:cubicBezTo>
                  <a:cubicBezTo>
                    <a:pt x="466523" y="510830"/>
                    <a:pt x="258669" y="490728"/>
                    <a:pt x="0" y="505739"/>
                  </a:cubicBezTo>
                  <a:close/>
                </a:path>
                <a:path w="2261896" h="663544" fill="none" extrusionOk="0">
                  <a:moveTo>
                    <a:pt x="0" y="505739"/>
                  </a:moveTo>
                  <a:cubicBezTo>
                    <a:pt x="67192" y="435047"/>
                    <a:pt x="237013" y="403247"/>
                    <a:pt x="275378" y="262983"/>
                  </a:cubicBezTo>
                  <a:cubicBezTo>
                    <a:pt x="397306" y="106279"/>
                    <a:pt x="456706" y="117100"/>
                    <a:pt x="573706" y="0"/>
                  </a:cubicBezTo>
                  <a:cubicBezTo>
                    <a:pt x="825345" y="18357"/>
                    <a:pt x="949352" y="-23827"/>
                    <a:pt x="1136436" y="0"/>
                  </a:cubicBezTo>
                  <a:cubicBezTo>
                    <a:pt x="1352622" y="47591"/>
                    <a:pt x="1609777" y="48972"/>
                    <a:pt x="1732929" y="0"/>
                  </a:cubicBezTo>
                  <a:cubicBezTo>
                    <a:pt x="1961782" y="-30925"/>
                    <a:pt x="2038178" y="16341"/>
                    <a:pt x="2261896" y="0"/>
                  </a:cubicBezTo>
                  <a:cubicBezTo>
                    <a:pt x="2269305" y="54858"/>
                    <a:pt x="2270625" y="117568"/>
                    <a:pt x="2261896" y="157802"/>
                  </a:cubicBezTo>
                  <a:cubicBezTo>
                    <a:pt x="2188681" y="233173"/>
                    <a:pt x="2040581" y="355133"/>
                    <a:pt x="1986515" y="400558"/>
                  </a:cubicBezTo>
                  <a:cubicBezTo>
                    <a:pt x="1962227" y="477056"/>
                    <a:pt x="1783920" y="597049"/>
                    <a:pt x="1688187" y="663544"/>
                  </a:cubicBezTo>
                  <a:cubicBezTo>
                    <a:pt x="1421296" y="737152"/>
                    <a:pt x="1418133" y="649225"/>
                    <a:pt x="1142340" y="663544"/>
                  </a:cubicBezTo>
                  <a:cubicBezTo>
                    <a:pt x="854291" y="731150"/>
                    <a:pt x="677212" y="638105"/>
                    <a:pt x="545846" y="663544"/>
                  </a:cubicBezTo>
                  <a:cubicBezTo>
                    <a:pt x="427103" y="690495"/>
                    <a:pt x="254046" y="569839"/>
                    <a:pt x="0" y="663544"/>
                  </a:cubicBezTo>
                  <a:cubicBezTo>
                    <a:pt x="7908" y="612663"/>
                    <a:pt x="9302" y="536931"/>
                    <a:pt x="0" y="505739"/>
                  </a:cubicBezTo>
                  <a:close/>
                  <a:moveTo>
                    <a:pt x="0" y="505739"/>
                  </a:moveTo>
                  <a:cubicBezTo>
                    <a:pt x="228716" y="494698"/>
                    <a:pt x="350084" y="514304"/>
                    <a:pt x="579610" y="505739"/>
                  </a:cubicBezTo>
                  <a:cubicBezTo>
                    <a:pt x="820932" y="450991"/>
                    <a:pt x="968219" y="565358"/>
                    <a:pt x="1159221" y="505739"/>
                  </a:cubicBezTo>
                  <a:cubicBezTo>
                    <a:pt x="1388073" y="488280"/>
                    <a:pt x="1429756" y="517975"/>
                    <a:pt x="1688187" y="505739"/>
                  </a:cubicBezTo>
                  <a:cubicBezTo>
                    <a:pt x="1731824" y="438545"/>
                    <a:pt x="1839314" y="373973"/>
                    <a:pt x="1975041" y="252869"/>
                  </a:cubicBezTo>
                  <a:cubicBezTo>
                    <a:pt x="2077957" y="166613"/>
                    <a:pt x="2206936" y="84500"/>
                    <a:pt x="2261896" y="0"/>
                  </a:cubicBezTo>
                  <a:moveTo>
                    <a:pt x="1688187" y="505739"/>
                  </a:moveTo>
                  <a:cubicBezTo>
                    <a:pt x="1673925" y="538580"/>
                    <a:pt x="1659847" y="577542"/>
                    <a:pt x="1688187" y="663544"/>
                  </a:cubicBezTo>
                </a:path>
                <a:path w="2261896" h="663544" fill="none" stroke="0" extrusionOk="0">
                  <a:moveTo>
                    <a:pt x="0" y="505739"/>
                  </a:moveTo>
                  <a:cubicBezTo>
                    <a:pt x="100954" y="361828"/>
                    <a:pt x="269017" y="434294"/>
                    <a:pt x="281115" y="257927"/>
                  </a:cubicBezTo>
                  <a:cubicBezTo>
                    <a:pt x="385979" y="125195"/>
                    <a:pt x="474681" y="118462"/>
                    <a:pt x="573706" y="0"/>
                  </a:cubicBezTo>
                  <a:cubicBezTo>
                    <a:pt x="868701" y="-13368"/>
                    <a:pt x="926954" y="13989"/>
                    <a:pt x="1170199" y="0"/>
                  </a:cubicBezTo>
                  <a:cubicBezTo>
                    <a:pt x="1354563" y="-12874"/>
                    <a:pt x="1480484" y="31036"/>
                    <a:pt x="1732929" y="0"/>
                  </a:cubicBezTo>
                  <a:cubicBezTo>
                    <a:pt x="1958941" y="5187"/>
                    <a:pt x="2082524" y="25893"/>
                    <a:pt x="2261896" y="0"/>
                  </a:cubicBezTo>
                  <a:cubicBezTo>
                    <a:pt x="2294051" y="31992"/>
                    <a:pt x="2244705" y="104981"/>
                    <a:pt x="2261896" y="157802"/>
                  </a:cubicBezTo>
                  <a:cubicBezTo>
                    <a:pt x="2132476" y="248713"/>
                    <a:pt x="2117634" y="311698"/>
                    <a:pt x="1980779" y="405614"/>
                  </a:cubicBezTo>
                  <a:cubicBezTo>
                    <a:pt x="1864028" y="546809"/>
                    <a:pt x="1799983" y="583500"/>
                    <a:pt x="1688187" y="663544"/>
                  </a:cubicBezTo>
                  <a:cubicBezTo>
                    <a:pt x="1596658" y="724766"/>
                    <a:pt x="1246379" y="639600"/>
                    <a:pt x="1125457" y="663544"/>
                  </a:cubicBezTo>
                  <a:cubicBezTo>
                    <a:pt x="996070" y="650160"/>
                    <a:pt x="832856" y="560835"/>
                    <a:pt x="596491" y="663544"/>
                  </a:cubicBezTo>
                  <a:cubicBezTo>
                    <a:pt x="486313" y="763137"/>
                    <a:pt x="142573" y="694777"/>
                    <a:pt x="0" y="663544"/>
                  </a:cubicBezTo>
                  <a:cubicBezTo>
                    <a:pt x="4125" y="624700"/>
                    <a:pt x="20924" y="553028"/>
                    <a:pt x="0" y="505739"/>
                  </a:cubicBezTo>
                  <a:close/>
                  <a:moveTo>
                    <a:pt x="0" y="505739"/>
                  </a:moveTo>
                  <a:cubicBezTo>
                    <a:pt x="230683" y="513376"/>
                    <a:pt x="519888" y="568937"/>
                    <a:pt x="596491" y="505739"/>
                  </a:cubicBezTo>
                  <a:cubicBezTo>
                    <a:pt x="885207" y="448192"/>
                    <a:pt x="1073013" y="560010"/>
                    <a:pt x="1176103" y="505739"/>
                  </a:cubicBezTo>
                  <a:cubicBezTo>
                    <a:pt x="1420522" y="437503"/>
                    <a:pt x="1599449" y="530819"/>
                    <a:pt x="1688187" y="505739"/>
                  </a:cubicBezTo>
                  <a:cubicBezTo>
                    <a:pt x="1810952" y="404924"/>
                    <a:pt x="1873888" y="322701"/>
                    <a:pt x="1963566" y="262983"/>
                  </a:cubicBezTo>
                  <a:cubicBezTo>
                    <a:pt x="2083822" y="110111"/>
                    <a:pt x="2166249" y="97433"/>
                    <a:pt x="2261896" y="0"/>
                  </a:cubicBezTo>
                  <a:moveTo>
                    <a:pt x="1688187" y="505739"/>
                  </a:moveTo>
                  <a:cubicBezTo>
                    <a:pt x="1698022" y="519366"/>
                    <a:pt x="1683108" y="601404"/>
                    <a:pt x="1688187" y="663544"/>
                  </a:cubicBezTo>
                </a:path>
                <a:path w="2261896" h="663544" fill="none" stroke="0" extrusionOk="0">
                  <a:moveTo>
                    <a:pt x="0" y="505739"/>
                  </a:moveTo>
                  <a:cubicBezTo>
                    <a:pt x="94604" y="405147"/>
                    <a:pt x="161554" y="385547"/>
                    <a:pt x="275378" y="262983"/>
                  </a:cubicBezTo>
                  <a:cubicBezTo>
                    <a:pt x="357594" y="112335"/>
                    <a:pt x="462651" y="132274"/>
                    <a:pt x="573706" y="0"/>
                  </a:cubicBezTo>
                  <a:cubicBezTo>
                    <a:pt x="812921" y="-11579"/>
                    <a:pt x="931916" y="40212"/>
                    <a:pt x="1136436" y="0"/>
                  </a:cubicBezTo>
                  <a:cubicBezTo>
                    <a:pt x="1277155" y="-77961"/>
                    <a:pt x="1572138" y="54130"/>
                    <a:pt x="1732929" y="0"/>
                  </a:cubicBezTo>
                  <a:cubicBezTo>
                    <a:pt x="1949872" y="-45445"/>
                    <a:pt x="2030652" y="32703"/>
                    <a:pt x="2261896" y="0"/>
                  </a:cubicBezTo>
                  <a:cubicBezTo>
                    <a:pt x="2274264" y="45096"/>
                    <a:pt x="2240732" y="100744"/>
                    <a:pt x="2261896" y="157802"/>
                  </a:cubicBezTo>
                  <a:cubicBezTo>
                    <a:pt x="2163782" y="253303"/>
                    <a:pt x="2031098" y="358629"/>
                    <a:pt x="1986515" y="400558"/>
                  </a:cubicBezTo>
                  <a:cubicBezTo>
                    <a:pt x="1944568" y="480113"/>
                    <a:pt x="1728455" y="610935"/>
                    <a:pt x="1688187" y="663544"/>
                  </a:cubicBezTo>
                  <a:cubicBezTo>
                    <a:pt x="1421149" y="691637"/>
                    <a:pt x="1371185" y="645107"/>
                    <a:pt x="1142340" y="663544"/>
                  </a:cubicBezTo>
                  <a:cubicBezTo>
                    <a:pt x="936720" y="718877"/>
                    <a:pt x="794930" y="671489"/>
                    <a:pt x="545846" y="663544"/>
                  </a:cubicBezTo>
                  <a:cubicBezTo>
                    <a:pt x="377338" y="735325"/>
                    <a:pt x="247007" y="629616"/>
                    <a:pt x="0" y="663544"/>
                  </a:cubicBezTo>
                  <a:cubicBezTo>
                    <a:pt x="1548" y="601684"/>
                    <a:pt x="11201" y="562462"/>
                    <a:pt x="0" y="505739"/>
                  </a:cubicBezTo>
                  <a:close/>
                  <a:moveTo>
                    <a:pt x="0" y="505739"/>
                  </a:moveTo>
                  <a:cubicBezTo>
                    <a:pt x="169580" y="564724"/>
                    <a:pt x="444516" y="499375"/>
                    <a:pt x="579610" y="505739"/>
                  </a:cubicBezTo>
                  <a:cubicBezTo>
                    <a:pt x="789473" y="474600"/>
                    <a:pt x="919956" y="555222"/>
                    <a:pt x="1159221" y="505739"/>
                  </a:cubicBezTo>
                  <a:cubicBezTo>
                    <a:pt x="1392457" y="458205"/>
                    <a:pt x="1438613" y="489450"/>
                    <a:pt x="1688187" y="505739"/>
                  </a:cubicBezTo>
                  <a:cubicBezTo>
                    <a:pt x="1709145" y="452814"/>
                    <a:pt x="1875587" y="416283"/>
                    <a:pt x="1975041" y="252869"/>
                  </a:cubicBezTo>
                  <a:cubicBezTo>
                    <a:pt x="2115414" y="92295"/>
                    <a:pt x="2196481" y="62076"/>
                    <a:pt x="2261896" y="0"/>
                  </a:cubicBezTo>
                  <a:moveTo>
                    <a:pt x="1688187" y="505739"/>
                  </a:moveTo>
                  <a:cubicBezTo>
                    <a:pt x="1714856" y="531005"/>
                    <a:pt x="1662600" y="607945"/>
                    <a:pt x="1688187" y="663544"/>
                  </a:cubicBezTo>
                </a:path>
                <a:path w="2261896" h="663544" fill="none" stroke="0" extrusionOk="0">
                  <a:moveTo>
                    <a:pt x="0" y="505739"/>
                  </a:moveTo>
                  <a:cubicBezTo>
                    <a:pt x="17595" y="465231"/>
                    <a:pt x="186969" y="387963"/>
                    <a:pt x="275378" y="262983"/>
                  </a:cubicBezTo>
                  <a:cubicBezTo>
                    <a:pt x="388268" y="123626"/>
                    <a:pt x="468539" y="95526"/>
                    <a:pt x="573706" y="0"/>
                  </a:cubicBezTo>
                  <a:cubicBezTo>
                    <a:pt x="841484" y="-27686"/>
                    <a:pt x="930260" y="6536"/>
                    <a:pt x="1136436" y="0"/>
                  </a:cubicBezTo>
                  <a:cubicBezTo>
                    <a:pt x="1323464" y="-20064"/>
                    <a:pt x="1582184" y="55956"/>
                    <a:pt x="1732929" y="0"/>
                  </a:cubicBezTo>
                  <a:cubicBezTo>
                    <a:pt x="1946436" y="-16492"/>
                    <a:pt x="2047235" y="4522"/>
                    <a:pt x="2261896" y="0"/>
                  </a:cubicBezTo>
                  <a:cubicBezTo>
                    <a:pt x="2273487" y="47906"/>
                    <a:pt x="2253357" y="101698"/>
                    <a:pt x="2261896" y="157802"/>
                  </a:cubicBezTo>
                  <a:cubicBezTo>
                    <a:pt x="2200678" y="207017"/>
                    <a:pt x="2035158" y="360166"/>
                    <a:pt x="1986515" y="400558"/>
                  </a:cubicBezTo>
                  <a:cubicBezTo>
                    <a:pt x="1980359" y="450944"/>
                    <a:pt x="1763215" y="593153"/>
                    <a:pt x="1688187" y="663544"/>
                  </a:cubicBezTo>
                  <a:cubicBezTo>
                    <a:pt x="1426003" y="726978"/>
                    <a:pt x="1383026" y="641047"/>
                    <a:pt x="1142340" y="663544"/>
                  </a:cubicBezTo>
                  <a:cubicBezTo>
                    <a:pt x="925701" y="749497"/>
                    <a:pt x="745513" y="658776"/>
                    <a:pt x="545846" y="663544"/>
                  </a:cubicBezTo>
                  <a:cubicBezTo>
                    <a:pt x="366067" y="689134"/>
                    <a:pt x="264309" y="609884"/>
                    <a:pt x="0" y="663544"/>
                  </a:cubicBezTo>
                  <a:cubicBezTo>
                    <a:pt x="12221" y="603842"/>
                    <a:pt x="22198" y="555628"/>
                    <a:pt x="0" y="505739"/>
                  </a:cubicBezTo>
                  <a:close/>
                  <a:moveTo>
                    <a:pt x="0" y="505739"/>
                  </a:moveTo>
                  <a:cubicBezTo>
                    <a:pt x="114540" y="535008"/>
                    <a:pt x="251982" y="560571"/>
                    <a:pt x="579610" y="505739"/>
                  </a:cubicBezTo>
                  <a:cubicBezTo>
                    <a:pt x="778646" y="456364"/>
                    <a:pt x="905606" y="529395"/>
                    <a:pt x="1159221" y="505739"/>
                  </a:cubicBezTo>
                  <a:cubicBezTo>
                    <a:pt x="1385330" y="461019"/>
                    <a:pt x="1432927" y="501209"/>
                    <a:pt x="1688187" y="505739"/>
                  </a:cubicBezTo>
                  <a:cubicBezTo>
                    <a:pt x="1737943" y="476025"/>
                    <a:pt x="1888655" y="370634"/>
                    <a:pt x="1975041" y="252869"/>
                  </a:cubicBezTo>
                  <a:cubicBezTo>
                    <a:pt x="2066514" y="135068"/>
                    <a:pt x="2227646" y="93192"/>
                    <a:pt x="2261896" y="0"/>
                  </a:cubicBezTo>
                  <a:moveTo>
                    <a:pt x="1688187" y="505739"/>
                  </a:moveTo>
                  <a:cubicBezTo>
                    <a:pt x="1663182" y="530194"/>
                    <a:pt x="1668579" y="581961"/>
                    <a:pt x="1688187" y="663544"/>
                  </a:cubicBezTo>
                </a:path>
                <a:path w="2261896" h="663544" fill="none" stroke="0" extrusionOk="0">
                  <a:moveTo>
                    <a:pt x="0" y="505739"/>
                  </a:moveTo>
                  <a:cubicBezTo>
                    <a:pt x="52403" y="446329"/>
                    <a:pt x="194182" y="386733"/>
                    <a:pt x="275378" y="262983"/>
                  </a:cubicBezTo>
                  <a:cubicBezTo>
                    <a:pt x="400907" y="93110"/>
                    <a:pt x="465476" y="106070"/>
                    <a:pt x="573706" y="0"/>
                  </a:cubicBezTo>
                  <a:cubicBezTo>
                    <a:pt x="838339" y="-25192"/>
                    <a:pt x="934808" y="-15696"/>
                    <a:pt x="1136436" y="0"/>
                  </a:cubicBezTo>
                  <a:cubicBezTo>
                    <a:pt x="1312551" y="-1384"/>
                    <a:pt x="1581474" y="46900"/>
                    <a:pt x="1732929" y="0"/>
                  </a:cubicBezTo>
                  <a:cubicBezTo>
                    <a:pt x="1963181" y="-39962"/>
                    <a:pt x="2037539" y="26149"/>
                    <a:pt x="2261896" y="0"/>
                  </a:cubicBezTo>
                  <a:cubicBezTo>
                    <a:pt x="2278788" y="50877"/>
                    <a:pt x="2264510" y="100029"/>
                    <a:pt x="2261896" y="157802"/>
                  </a:cubicBezTo>
                  <a:cubicBezTo>
                    <a:pt x="2196027" y="231321"/>
                    <a:pt x="2040326" y="346590"/>
                    <a:pt x="1986515" y="400558"/>
                  </a:cubicBezTo>
                  <a:cubicBezTo>
                    <a:pt x="1953020" y="467102"/>
                    <a:pt x="1759332" y="602780"/>
                    <a:pt x="1688187" y="663544"/>
                  </a:cubicBezTo>
                  <a:cubicBezTo>
                    <a:pt x="1419935" y="729465"/>
                    <a:pt x="1398889" y="644016"/>
                    <a:pt x="1142340" y="663544"/>
                  </a:cubicBezTo>
                  <a:cubicBezTo>
                    <a:pt x="856924" y="769738"/>
                    <a:pt x="730746" y="595716"/>
                    <a:pt x="545846" y="663544"/>
                  </a:cubicBezTo>
                  <a:cubicBezTo>
                    <a:pt x="423618" y="717395"/>
                    <a:pt x="223867" y="653981"/>
                    <a:pt x="0" y="663544"/>
                  </a:cubicBezTo>
                  <a:cubicBezTo>
                    <a:pt x="8482" y="606368"/>
                    <a:pt x="18288" y="545376"/>
                    <a:pt x="0" y="505739"/>
                  </a:cubicBezTo>
                  <a:close/>
                  <a:moveTo>
                    <a:pt x="0" y="505739"/>
                  </a:moveTo>
                  <a:cubicBezTo>
                    <a:pt x="237356" y="504882"/>
                    <a:pt x="331525" y="511278"/>
                    <a:pt x="579610" y="505739"/>
                  </a:cubicBezTo>
                  <a:cubicBezTo>
                    <a:pt x="814744" y="502315"/>
                    <a:pt x="945318" y="572213"/>
                    <a:pt x="1159221" y="505739"/>
                  </a:cubicBezTo>
                  <a:cubicBezTo>
                    <a:pt x="1377130" y="476420"/>
                    <a:pt x="1438331" y="534891"/>
                    <a:pt x="1688187" y="505739"/>
                  </a:cubicBezTo>
                  <a:cubicBezTo>
                    <a:pt x="1709776" y="433780"/>
                    <a:pt x="1847648" y="431736"/>
                    <a:pt x="1975041" y="252869"/>
                  </a:cubicBezTo>
                  <a:cubicBezTo>
                    <a:pt x="2086423" y="146615"/>
                    <a:pt x="2191806" y="77519"/>
                    <a:pt x="2261896" y="0"/>
                  </a:cubicBezTo>
                  <a:moveTo>
                    <a:pt x="1688187" y="505739"/>
                  </a:moveTo>
                  <a:cubicBezTo>
                    <a:pt x="1677825" y="535751"/>
                    <a:pt x="1662581" y="574244"/>
                    <a:pt x="1688187" y="663544"/>
                  </a:cubicBezTo>
                </a:path>
              </a:pathLst>
            </a:custGeom>
            <a:pattFill prst="lgConfetti">
              <a:fgClr>
                <a:srgbClr val="362412"/>
              </a:fgClr>
              <a:bgClr>
                <a:srgbClr val="E0E0E0"/>
              </a:bgClr>
            </a:pattFill>
            <a:ln>
              <a:solidFill>
                <a:schemeClr val="bg2">
                  <a:lumMod val="25000"/>
                </a:schemeClr>
              </a:solidFill>
              <a:extLst>
                <a:ext uri="{C807C97D-BFC1-408E-A445-0C87EB9F89A2}">
                  <ask:lineSketchStyleProps xmlns:ask="http://schemas.microsoft.com/office/drawing/2018/sketchyshapes" sd="2296274117">
                    <a:custGeom>
                      <a:avLst/>
                      <a:gdLst>
                        <a:gd name="connsiteX0" fmla="*/ 0 w 2075315"/>
                        <a:gd name="connsiteY0" fmla="*/ 526382 h 690628"/>
                        <a:gd name="connsiteX1" fmla="*/ 547288 w 2075315"/>
                        <a:gd name="connsiteY1" fmla="*/ 526382 h 690628"/>
                        <a:gd name="connsiteX2" fmla="*/ 1079088 w 2075315"/>
                        <a:gd name="connsiteY2" fmla="*/ 526382 h 690628"/>
                        <a:gd name="connsiteX3" fmla="*/ 1548931 w 2075315"/>
                        <a:gd name="connsiteY3" fmla="*/ 526382 h 690628"/>
                        <a:gd name="connsiteX4" fmla="*/ 1548931 w 2075315"/>
                        <a:gd name="connsiteY4" fmla="*/ 690628 h 690628"/>
                        <a:gd name="connsiteX5" fmla="*/ 1032620 w 2075315"/>
                        <a:gd name="connsiteY5" fmla="*/ 690628 h 690628"/>
                        <a:gd name="connsiteX6" fmla="*/ 485331 w 2075315"/>
                        <a:gd name="connsiteY6" fmla="*/ 690628 h 690628"/>
                        <a:gd name="connsiteX7" fmla="*/ 0 w 2075315"/>
                        <a:gd name="connsiteY7" fmla="*/ 690628 h 690628"/>
                        <a:gd name="connsiteX8" fmla="*/ 0 w 2075315"/>
                        <a:gd name="connsiteY8" fmla="*/ 526382 h 690628"/>
                        <a:gd name="connsiteX0" fmla="*/ 1548931 w 2075315"/>
                        <a:gd name="connsiteY0" fmla="*/ 526382 h 690628"/>
                        <a:gd name="connsiteX1" fmla="*/ 1796331 w 2075315"/>
                        <a:gd name="connsiteY1" fmla="*/ 278982 h 690628"/>
                        <a:gd name="connsiteX2" fmla="*/ 2075315 w 2075315"/>
                        <a:gd name="connsiteY2" fmla="*/ 0 h 690628"/>
                        <a:gd name="connsiteX3" fmla="*/ 2075315 w 2075315"/>
                        <a:gd name="connsiteY3" fmla="*/ 164244 h 690628"/>
                        <a:gd name="connsiteX4" fmla="*/ 1817387 w 2075315"/>
                        <a:gd name="connsiteY4" fmla="*/ 422171 h 690628"/>
                        <a:gd name="connsiteX5" fmla="*/ 1548931 w 2075315"/>
                        <a:gd name="connsiteY5" fmla="*/ 690628 h 690628"/>
                        <a:gd name="connsiteX6" fmla="*/ 1548931 w 2075315"/>
                        <a:gd name="connsiteY6" fmla="*/ 526382 h 690628"/>
                        <a:gd name="connsiteX0" fmla="*/ 0 w 2075315"/>
                        <a:gd name="connsiteY0" fmla="*/ 526382 h 690628"/>
                        <a:gd name="connsiteX1" fmla="*/ 273719 w 2075315"/>
                        <a:gd name="connsiteY1" fmla="*/ 252662 h 690628"/>
                        <a:gd name="connsiteX2" fmla="*/ 526382 w 2075315"/>
                        <a:gd name="connsiteY2" fmla="*/ 0 h 690628"/>
                        <a:gd name="connsiteX3" fmla="*/ 1011714 w 2075315"/>
                        <a:gd name="connsiteY3" fmla="*/ 0 h 690628"/>
                        <a:gd name="connsiteX4" fmla="*/ 1543514 w 2075315"/>
                        <a:gd name="connsiteY4" fmla="*/ 0 h 690628"/>
                        <a:gd name="connsiteX5" fmla="*/ 2075315 w 2075315"/>
                        <a:gd name="connsiteY5" fmla="*/ 0 h 690628"/>
                        <a:gd name="connsiteX6" fmla="*/ 1806859 w 2075315"/>
                        <a:gd name="connsiteY6" fmla="*/ 268455 h 690628"/>
                        <a:gd name="connsiteX7" fmla="*/ 1548931 w 2075315"/>
                        <a:gd name="connsiteY7" fmla="*/ 526382 h 690628"/>
                        <a:gd name="connsiteX8" fmla="*/ 1032620 w 2075315"/>
                        <a:gd name="connsiteY8" fmla="*/ 526382 h 690628"/>
                        <a:gd name="connsiteX9" fmla="*/ 516309 w 2075315"/>
                        <a:gd name="connsiteY9" fmla="*/ 526382 h 690628"/>
                        <a:gd name="connsiteX10" fmla="*/ 0 w 2075315"/>
                        <a:gd name="connsiteY10" fmla="*/ 526382 h 690628"/>
                        <a:gd name="connsiteX0" fmla="*/ 0 w 2075315"/>
                        <a:gd name="connsiteY0" fmla="*/ 526382 h 690628"/>
                        <a:gd name="connsiteX1" fmla="*/ 252663 w 2075315"/>
                        <a:gd name="connsiteY1" fmla="*/ 273718 h 690628"/>
                        <a:gd name="connsiteX2" fmla="*/ 526382 w 2075315"/>
                        <a:gd name="connsiteY2" fmla="*/ 0 h 690628"/>
                        <a:gd name="connsiteX3" fmla="*/ 1042693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22650 w 2075315"/>
                        <a:gd name="connsiteY7" fmla="*/ 416908 h 690628"/>
                        <a:gd name="connsiteX8" fmla="*/ 1548931 w 2075315"/>
                        <a:gd name="connsiteY8" fmla="*/ 690628 h 690628"/>
                        <a:gd name="connsiteX9" fmla="*/ 1048110 w 2075315"/>
                        <a:gd name="connsiteY9" fmla="*/ 690628 h 690628"/>
                        <a:gd name="connsiteX10" fmla="*/ 500820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31799 w 2075315"/>
                        <a:gd name="connsiteY14" fmla="*/ 526382 h 690628"/>
                        <a:gd name="connsiteX15" fmla="*/ 1063599 w 2075315"/>
                        <a:gd name="connsiteY15" fmla="*/ 526382 h 690628"/>
                        <a:gd name="connsiteX16" fmla="*/ 1548931 w 2075315"/>
                        <a:gd name="connsiteY16" fmla="*/ 526382 h 690628"/>
                        <a:gd name="connsiteX17" fmla="*/ 1812123 w 2075315"/>
                        <a:gd name="connsiteY17" fmla="*/ 263191 h 690628"/>
                        <a:gd name="connsiteX18" fmla="*/ 2075315 w 2075315"/>
                        <a:gd name="connsiteY18" fmla="*/ 0 h 690628"/>
                        <a:gd name="connsiteX19" fmla="*/ 1548931 w 2075315"/>
                        <a:gd name="connsiteY19" fmla="*/ 526382 h 690628"/>
                        <a:gd name="connsiteX20" fmla="*/ 1548931 w 2075315"/>
                        <a:gd name="connsiteY20" fmla="*/ 690628 h 690628"/>
                        <a:gd name="connsiteX0" fmla="*/ 0 w 2075315"/>
                        <a:gd name="connsiteY0" fmla="*/ 526382 h 690628"/>
                        <a:gd name="connsiteX1" fmla="*/ 257927 w 2075315"/>
                        <a:gd name="connsiteY1" fmla="*/ 268455 h 690628"/>
                        <a:gd name="connsiteX2" fmla="*/ 526382 w 2075315"/>
                        <a:gd name="connsiteY2" fmla="*/ 0 h 690628"/>
                        <a:gd name="connsiteX3" fmla="*/ 1073671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17387 w 2075315"/>
                        <a:gd name="connsiteY7" fmla="*/ 422171 h 690628"/>
                        <a:gd name="connsiteX8" fmla="*/ 1548931 w 2075315"/>
                        <a:gd name="connsiteY8" fmla="*/ 690628 h 690628"/>
                        <a:gd name="connsiteX9" fmla="*/ 1032620 w 2075315"/>
                        <a:gd name="connsiteY9" fmla="*/ 690628 h 690628"/>
                        <a:gd name="connsiteX10" fmla="*/ 547288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47288 w 2075315"/>
                        <a:gd name="connsiteY14" fmla="*/ 526382 h 690628"/>
                        <a:gd name="connsiteX15" fmla="*/ 1079088 w 2075315"/>
                        <a:gd name="connsiteY15" fmla="*/ 526382 h 690628"/>
                        <a:gd name="connsiteX16" fmla="*/ 1548931 w 2075315"/>
                        <a:gd name="connsiteY16" fmla="*/ 526382 h 690628"/>
                        <a:gd name="connsiteX17" fmla="*/ 1801594 w 2075315"/>
                        <a:gd name="connsiteY17" fmla="*/ 273718 h 690628"/>
                        <a:gd name="connsiteX18" fmla="*/ 2075315 w 2075315"/>
                        <a:gd name="connsiteY18" fmla="*/ 0 h 690628"/>
                        <a:gd name="connsiteX19" fmla="*/ 1548931 w 2075315"/>
                        <a:gd name="connsiteY19" fmla="*/ 526382 h 690628"/>
                        <a:gd name="connsiteX20" fmla="*/ 1548931 w 2075315"/>
                        <a:gd name="connsiteY20" fmla="*/ 690628 h 690628"/>
                        <a:gd name="connsiteX0" fmla="*/ 0 w 2075315"/>
                        <a:gd name="connsiteY0" fmla="*/ 526382 h 690628"/>
                        <a:gd name="connsiteX1" fmla="*/ 252663 w 2075315"/>
                        <a:gd name="connsiteY1" fmla="*/ 273718 h 690628"/>
                        <a:gd name="connsiteX2" fmla="*/ 526382 w 2075315"/>
                        <a:gd name="connsiteY2" fmla="*/ 0 h 690628"/>
                        <a:gd name="connsiteX3" fmla="*/ 1042693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22650 w 2075315"/>
                        <a:gd name="connsiteY7" fmla="*/ 416908 h 690628"/>
                        <a:gd name="connsiteX8" fmla="*/ 1548931 w 2075315"/>
                        <a:gd name="connsiteY8" fmla="*/ 690628 h 690628"/>
                        <a:gd name="connsiteX9" fmla="*/ 1048110 w 2075315"/>
                        <a:gd name="connsiteY9" fmla="*/ 690628 h 690628"/>
                        <a:gd name="connsiteX10" fmla="*/ 500820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31799 w 2075315"/>
                        <a:gd name="connsiteY14" fmla="*/ 526382 h 690628"/>
                        <a:gd name="connsiteX15" fmla="*/ 1063599 w 2075315"/>
                        <a:gd name="connsiteY15" fmla="*/ 526382 h 690628"/>
                        <a:gd name="connsiteX16" fmla="*/ 1548931 w 2075315"/>
                        <a:gd name="connsiteY16" fmla="*/ 526382 h 690628"/>
                        <a:gd name="connsiteX17" fmla="*/ 1812123 w 2075315"/>
                        <a:gd name="connsiteY17" fmla="*/ 263191 h 690628"/>
                        <a:gd name="connsiteX18" fmla="*/ 2075315 w 2075315"/>
                        <a:gd name="connsiteY18" fmla="*/ 0 h 690628"/>
                        <a:gd name="connsiteX19" fmla="*/ 1548931 w 2075315"/>
                        <a:gd name="connsiteY19" fmla="*/ 526382 h 690628"/>
                        <a:gd name="connsiteX20" fmla="*/ 1548931 w 2075315"/>
                        <a:gd name="connsiteY20" fmla="*/ 690628 h 69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75315" h="690628" stroke="0" extrusionOk="0">
                          <a:moveTo>
                            <a:pt x="0" y="526382"/>
                          </a:moveTo>
                          <a:cubicBezTo>
                            <a:pt x="271180" y="552480"/>
                            <a:pt x="361068" y="521594"/>
                            <a:pt x="547288" y="526382"/>
                          </a:cubicBezTo>
                          <a:cubicBezTo>
                            <a:pt x="693009" y="518838"/>
                            <a:pt x="805264" y="521210"/>
                            <a:pt x="1079088" y="526382"/>
                          </a:cubicBezTo>
                          <a:cubicBezTo>
                            <a:pt x="1309850" y="527600"/>
                            <a:pt x="1312925" y="545520"/>
                            <a:pt x="1548931" y="526382"/>
                          </a:cubicBezTo>
                          <a:cubicBezTo>
                            <a:pt x="1547824" y="552591"/>
                            <a:pt x="1539715" y="596288"/>
                            <a:pt x="1548931" y="690628"/>
                          </a:cubicBezTo>
                          <a:cubicBezTo>
                            <a:pt x="1456560" y="756274"/>
                            <a:pt x="1152278" y="606286"/>
                            <a:pt x="1032620" y="690628"/>
                          </a:cubicBezTo>
                          <a:cubicBezTo>
                            <a:pt x="923664" y="755405"/>
                            <a:pt x="683478" y="649518"/>
                            <a:pt x="485331" y="690628"/>
                          </a:cubicBezTo>
                          <a:cubicBezTo>
                            <a:pt x="258453" y="758494"/>
                            <a:pt x="108454" y="653344"/>
                            <a:pt x="0" y="690628"/>
                          </a:cubicBezTo>
                          <a:cubicBezTo>
                            <a:pt x="-2873" y="617822"/>
                            <a:pt x="22182" y="581852"/>
                            <a:pt x="0" y="526382"/>
                          </a:cubicBezTo>
                          <a:close/>
                        </a:path>
                        <a:path w="2075315" h="690628" fill="darkenLess" stroke="0" extrusionOk="0">
                          <a:moveTo>
                            <a:pt x="1548931" y="526382"/>
                          </a:moveTo>
                          <a:cubicBezTo>
                            <a:pt x="1587833" y="465230"/>
                            <a:pt x="1709734" y="336614"/>
                            <a:pt x="1796331" y="278982"/>
                          </a:cubicBezTo>
                          <a:cubicBezTo>
                            <a:pt x="1825755" y="185069"/>
                            <a:pt x="1959607" y="95692"/>
                            <a:pt x="2075315" y="0"/>
                          </a:cubicBezTo>
                          <a:cubicBezTo>
                            <a:pt x="2071984" y="47356"/>
                            <a:pt x="2042053" y="97468"/>
                            <a:pt x="2075315" y="164244"/>
                          </a:cubicBezTo>
                          <a:cubicBezTo>
                            <a:pt x="1955422" y="286465"/>
                            <a:pt x="1926393" y="261286"/>
                            <a:pt x="1817387" y="422171"/>
                          </a:cubicBezTo>
                          <a:cubicBezTo>
                            <a:pt x="1719861" y="587277"/>
                            <a:pt x="1623866" y="609050"/>
                            <a:pt x="1548931" y="690628"/>
                          </a:cubicBezTo>
                          <a:cubicBezTo>
                            <a:pt x="1549203" y="629362"/>
                            <a:pt x="1556197" y="579766"/>
                            <a:pt x="1548931" y="526382"/>
                          </a:cubicBezTo>
                          <a:close/>
                        </a:path>
                        <a:path w="2075315" h="690628" fill="lightenLess" stroke="0" extrusionOk="0">
                          <a:moveTo>
                            <a:pt x="0" y="526382"/>
                          </a:moveTo>
                          <a:cubicBezTo>
                            <a:pt x="72127" y="395355"/>
                            <a:pt x="156492" y="377595"/>
                            <a:pt x="273719" y="252662"/>
                          </a:cubicBezTo>
                          <a:cubicBezTo>
                            <a:pt x="360772" y="162592"/>
                            <a:pt x="453392" y="56723"/>
                            <a:pt x="526382" y="0"/>
                          </a:cubicBezTo>
                          <a:cubicBezTo>
                            <a:pt x="708732" y="-25334"/>
                            <a:pt x="870036" y="54954"/>
                            <a:pt x="1011714" y="0"/>
                          </a:cubicBezTo>
                          <a:cubicBezTo>
                            <a:pt x="1121171" y="-34985"/>
                            <a:pt x="1357379" y="7252"/>
                            <a:pt x="1543514" y="0"/>
                          </a:cubicBezTo>
                          <a:cubicBezTo>
                            <a:pt x="1776599" y="-6200"/>
                            <a:pt x="1878110" y="24803"/>
                            <a:pt x="2075315" y="0"/>
                          </a:cubicBezTo>
                          <a:cubicBezTo>
                            <a:pt x="1985263" y="96582"/>
                            <a:pt x="1921928" y="187219"/>
                            <a:pt x="1806859" y="268455"/>
                          </a:cubicBezTo>
                          <a:cubicBezTo>
                            <a:pt x="1697934" y="382260"/>
                            <a:pt x="1638325" y="391481"/>
                            <a:pt x="1548931" y="526382"/>
                          </a:cubicBezTo>
                          <a:cubicBezTo>
                            <a:pt x="1319123" y="528775"/>
                            <a:pt x="1224320" y="516525"/>
                            <a:pt x="1032620" y="526382"/>
                          </a:cubicBezTo>
                          <a:cubicBezTo>
                            <a:pt x="787301" y="603866"/>
                            <a:pt x="676892" y="476937"/>
                            <a:pt x="516309" y="526382"/>
                          </a:cubicBezTo>
                          <a:cubicBezTo>
                            <a:pt x="409132" y="534528"/>
                            <a:pt x="225031" y="500271"/>
                            <a:pt x="0" y="526382"/>
                          </a:cubicBezTo>
                          <a:close/>
                        </a:path>
                        <a:path w="2075315" h="690628" fill="none" extrusionOk="0">
                          <a:moveTo>
                            <a:pt x="0" y="526382"/>
                          </a:moveTo>
                          <a:cubicBezTo>
                            <a:pt x="69580" y="452893"/>
                            <a:pt x="186322" y="416394"/>
                            <a:pt x="252663" y="273718"/>
                          </a:cubicBezTo>
                          <a:cubicBezTo>
                            <a:pt x="361159" y="113110"/>
                            <a:pt x="421719" y="130515"/>
                            <a:pt x="526382" y="0"/>
                          </a:cubicBezTo>
                          <a:cubicBezTo>
                            <a:pt x="752306" y="1239"/>
                            <a:pt x="879123" y="5579"/>
                            <a:pt x="1042693" y="0"/>
                          </a:cubicBezTo>
                          <a:cubicBezTo>
                            <a:pt x="1236835" y="26190"/>
                            <a:pt x="1428091" y="49616"/>
                            <a:pt x="1589982" y="0"/>
                          </a:cubicBezTo>
                          <a:cubicBezTo>
                            <a:pt x="1784782" y="-55126"/>
                            <a:pt x="1864344" y="39117"/>
                            <a:pt x="2075315" y="0"/>
                          </a:cubicBezTo>
                          <a:cubicBezTo>
                            <a:pt x="2085127" y="58978"/>
                            <a:pt x="2078746" y="109299"/>
                            <a:pt x="2075315" y="164244"/>
                          </a:cubicBezTo>
                          <a:cubicBezTo>
                            <a:pt x="2008216" y="245172"/>
                            <a:pt x="1867305" y="366887"/>
                            <a:pt x="1822650" y="416908"/>
                          </a:cubicBezTo>
                          <a:cubicBezTo>
                            <a:pt x="1781844" y="484694"/>
                            <a:pt x="1618900" y="618645"/>
                            <a:pt x="1548931" y="690628"/>
                          </a:cubicBezTo>
                          <a:cubicBezTo>
                            <a:pt x="1313168" y="748652"/>
                            <a:pt x="1282985" y="681264"/>
                            <a:pt x="1048110" y="690628"/>
                          </a:cubicBezTo>
                          <a:cubicBezTo>
                            <a:pt x="793659" y="751293"/>
                            <a:pt x="650323" y="656276"/>
                            <a:pt x="500820" y="690628"/>
                          </a:cubicBezTo>
                          <a:cubicBezTo>
                            <a:pt x="367946" y="728779"/>
                            <a:pt x="213580" y="646414"/>
                            <a:pt x="0" y="690628"/>
                          </a:cubicBezTo>
                          <a:cubicBezTo>
                            <a:pt x="2637" y="635420"/>
                            <a:pt x="16005" y="563016"/>
                            <a:pt x="0" y="526382"/>
                          </a:cubicBezTo>
                          <a:close/>
                          <a:moveTo>
                            <a:pt x="0" y="526382"/>
                          </a:moveTo>
                          <a:cubicBezTo>
                            <a:pt x="215284" y="503128"/>
                            <a:pt x="306229" y="562321"/>
                            <a:pt x="531799" y="526382"/>
                          </a:cubicBezTo>
                          <a:cubicBezTo>
                            <a:pt x="731373" y="489427"/>
                            <a:pt x="878590" y="588545"/>
                            <a:pt x="1063599" y="526382"/>
                          </a:cubicBezTo>
                          <a:cubicBezTo>
                            <a:pt x="1267764" y="495718"/>
                            <a:pt x="1313159" y="538354"/>
                            <a:pt x="1548931" y="526382"/>
                          </a:cubicBezTo>
                          <a:cubicBezTo>
                            <a:pt x="1581240" y="440266"/>
                            <a:pt x="1696281" y="414665"/>
                            <a:pt x="1812123" y="263191"/>
                          </a:cubicBezTo>
                          <a:cubicBezTo>
                            <a:pt x="1913110" y="155779"/>
                            <a:pt x="2022014" y="86133"/>
                            <a:pt x="2075315" y="0"/>
                          </a:cubicBezTo>
                          <a:moveTo>
                            <a:pt x="1548931" y="526382"/>
                          </a:moveTo>
                          <a:cubicBezTo>
                            <a:pt x="1538033" y="559377"/>
                            <a:pt x="1529569" y="609457"/>
                            <a:pt x="1548931" y="690628"/>
                          </a:cubicBezTo>
                        </a:path>
                        <a:path w="2075315" h="690628" fill="none" stroke="0" extrusionOk="0">
                          <a:moveTo>
                            <a:pt x="0" y="526382"/>
                          </a:moveTo>
                          <a:cubicBezTo>
                            <a:pt x="86041" y="394806"/>
                            <a:pt x="225630" y="433515"/>
                            <a:pt x="257927" y="268455"/>
                          </a:cubicBezTo>
                          <a:cubicBezTo>
                            <a:pt x="351345" y="128588"/>
                            <a:pt x="427044" y="145390"/>
                            <a:pt x="526382" y="0"/>
                          </a:cubicBezTo>
                          <a:cubicBezTo>
                            <a:pt x="795621" y="-26304"/>
                            <a:pt x="862537" y="34270"/>
                            <a:pt x="1073671" y="0"/>
                          </a:cubicBezTo>
                          <a:cubicBezTo>
                            <a:pt x="1246433" y="-46035"/>
                            <a:pt x="1363018" y="31972"/>
                            <a:pt x="1589982" y="0"/>
                          </a:cubicBezTo>
                          <a:cubicBezTo>
                            <a:pt x="1791190" y="-12315"/>
                            <a:pt x="1930484" y="33349"/>
                            <a:pt x="2075315" y="0"/>
                          </a:cubicBezTo>
                          <a:cubicBezTo>
                            <a:pt x="2103073" y="45067"/>
                            <a:pt x="2057521" y="110888"/>
                            <a:pt x="2075315" y="164244"/>
                          </a:cubicBezTo>
                          <a:cubicBezTo>
                            <a:pt x="1971615" y="263433"/>
                            <a:pt x="1927235" y="324960"/>
                            <a:pt x="1817387" y="422171"/>
                          </a:cubicBezTo>
                          <a:cubicBezTo>
                            <a:pt x="1709927" y="549243"/>
                            <a:pt x="1651025" y="587192"/>
                            <a:pt x="1548931" y="690628"/>
                          </a:cubicBezTo>
                          <a:cubicBezTo>
                            <a:pt x="1452901" y="741449"/>
                            <a:pt x="1133147" y="630869"/>
                            <a:pt x="1032620" y="690628"/>
                          </a:cubicBezTo>
                          <a:cubicBezTo>
                            <a:pt x="921601" y="697228"/>
                            <a:pt x="761354" y="615418"/>
                            <a:pt x="547288" y="690628"/>
                          </a:cubicBezTo>
                          <a:cubicBezTo>
                            <a:pt x="414253" y="782494"/>
                            <a:pt x="139512" y="682078"/>
                            <a:pt x="0" y="690628"/>
                          </a:cubicBezTo>
                          <a:cubicBezTo>
                            <a:pt x="2075" y="645103"/>
                            <a:pt x="14697" y="581249"/>
                            <a:pt x="0" y="526382"/>
                          </a:cubicBezTo>
                          <a:close/>
                          <a:moveTo>
                            <a:pt x="0" y="526382"/>
                          </a:moveTo>
                          <a:cubicBezTo>
                            <a:pt x="219411" y="526448"/>
                            <a:pt x="461552" y="587825"/>
                            <a:pt x="547288" y="526382"/>
                          </a:cubicBezTo>
                          <a:cubicBezTo>
                            <a:pt x="786991" y="471447"/>
                            <a:pt x="956134" y="572431"/>
                            <a:pt x="1079088" y="526382"/>
                          </a:cubicBezTo>
                          <a:cubicBezTo>
                            <a:pt x="1299778" y="462000"/>
                            <a:pt x="1463859" y="547230"/>
                            <a:pt x="1548931" y="526382"/>
                          </a:cubicBezTo>
                          <a:cubicBezTo>
                            <a:pt x="1632722" y="421980"/>
                            <a:pt x="1717854" y="344729"/>
                            <a:pt x="1801594" y="273718"/>
                          </a:cubicBezTo>
                          <a:cubicBezTo>
                            <a:pt x="1912088" y="122974"/>
                            <a:pt x="1980913" y="104863"/>
                            <a:pt x="2075315" y="0"/>
                          </a:cubicBezTo>
                          <a:moveTo>
                            <a:pt x="1548931" y="526382"/>
                          </a:moveTo>
                          <a:cubicBezTo>
                            <a:pt x="1555578" y="550931"/>
                            <a:pt x="1549615" y="629762"/>
                            <a:pt x="1548931" y="690628"/>
                          </a:cubicBezTo>
                        </a:path>
                        <a:path w="2075315" h="690628" fill="none" stroke="0" extrusionOk="0">
                          <a:moveTo>
                            <a:pt x="0" y="526382"/>
                          </a:moveTo>
                          <a:cubicBezTo>
                            <a:pt x="80272" y="430543"/>
                            <a:pt x="145092" y="405521"/>
                            <a:pt x="252663" y="273718"/>
                          </a:cubicBezTo>
                          <a:cubicBezTo>
                            <a:pt x="329140" y="113577"/>
                            <a:pt x="430150" y="140644"/>
                            <a:pt x="526382" y="0"/>
                          </a:cubicBezTo>
                          <a:cubicBezTo>
                            <a:pt x="737970" y="-32619"/>
                            <a:pt x="858165" y="35510"/>
                            <a:pt x="1042693" y="0"/>
                          </a:cubicBezTo>
                          <a:cubicBezTo>
                            <a:pt x="1160283" y="-87589"/>
                            <a:pt x="1458575" y="51192"/>
                            <a:pt x="1589982" y="0"/>
                          </a:cubicBezTo>
                          <a:cubicBezTo>
                            <a:pt x="1773462" y="-39719"/>
                            <a:pt x="1868305" y="35898"/>
                            <a:pt x="2075315" y="0"/>
                          </a:cubicBezTo>
                          <a:cubicBezTo>
                            <a:pt x="2087448" y="45800"/>
                            <a:pt x="2068951" y="108073"/>
                            <a:pt x="2075315" y="164244"/>
                          </a:cubicBezTo>
                          <a:cubicBezTo>
                            <a:pt x="1991076" y="280343"/>
                            <a:pt x="1879053" y="360372"/>
                            <a:pt x="1822650" y="416908"/>
                          </a:cubicBezTo>
                          <a:cubicBezTo>
                            <a:pt x="1777838" y="484573"/>
                            <a:pt x="1599191" y="620682"/>
                            <a:pt x="1548931" y="690628"/>
                          </a:cubicBezTo>
                          <a:cubicBezTo>
                            <a:pt x="1303563" y="742301"/>
                            <a:pt x="1270546" y="662223"/>
                            <a:pt x="1048110" y="690628"/>
                          </a:cubicBezTo>
                          <a:cubicBezTo>
                            <a:pt x="834624" y="755606"/>
                            <a:pt x="719842" y="676788"/>
                            <a:pt x="500820" y="690628"/>
                          </a:cubicBezTo>
                          <a:cubicBezTo>
                            <a:pt x="331891" y="731297"/>
                            <a:pt x="212755" y="661705"/>
                            <a:pt x="0" y="690628"/>
                          </a:cubicBezTo>
                          <a:cubicBezTo>
                            <a:pt x="2727" y="624672"/>
                            <a:pt x="10638" y="587408"/>
                            <a:pt x="0" y="526382"/>
                          </a:cubicBezTo>
                          <a:close/>
                          <a:moveTo>
                            <a:pt x="0" y="526382"/>
                          </a:moveTo>
                          <a:cubicBezTo>
                            <a:pt x="178466" y="574907"/>
                            <a:pt x="397480" y="494584"/>
                            <a:pt x="531799" y="526382"/>
                          </a:cubicBezTo>
                          <a:cubicBezTo>
                            <a:pt x="698542" y="537342"/>
                            <a:pt x="847314" y="604312"/>
                            <a:pt x="1063599" y="526382"/>
                          </a:cubicBezTo>
                          <a:cubicBezTo>
                            <a:pt x="1271466" y="471646"/>
                            <a:pt x="1321521" y="519827"/>
                            <a:pt x="1548931" y="526382"/>
                          </a:cubicBezTo>
                          <a:cubicBezTo>
                            <a:pt x="1564590" y="480619"/>
                            <a:pt x="1719648" y="426048"/>
                            <a:pt x="1812123" y="263191"/>
                          </a:cubicBezTo>
                          <a:cubicBezTo>
                            <a:pt x="1938703" y="92700"/>
                            <a:pt x="2003089" y="67922"/>
                            <a:pt x="2075315" y="0"/>
                          </a:cubicBezTo>
                          <a:moveTo>
                            <a:pt x="1548931" y="526382"/>
                          </a:moveTo>
                          <a:cubicBezTo>
                            <a:pt x="1559561" y="557547"/>
                            <a:pt x="1529380" y="626976"/>
                            <a:pt x="1548931" y="690628"/>
                          </a:cubicBezTo>
                        </a:path>
                        <a:path w="2075315" h="690628" fill="none" stroke="0" extrusionOk="0">
                          <a:moveTo>
                            <a:pt x="0" y="526382"/>
                          </a:moveTo>
                          <a:cubicBezTo>
                            <a:pt x="34347" y="462432"/>
                            <a:pt x="180871" y="401126"/>
                            <a:pt x="252663" y="273718"/>
                          </a:cubicBezTo>
                          <a:cubicBezTo>
                            <a:pt x="363282" y="121144"/>
                            <a:pt x="422865" y="113269"/>
                            <a:pt x="526382" y="0"/>
                          </a:cubicBezTo>
                          <a:cubicBezTo>
                            <a:pt x="760106" y="-11740"/>
                            <a:pt x="857805" y="4953"/>
                            <a:pt x="1042693" y="0"/>
                          </a:cubicBezTo>
                          <a:cubicBezTo>
                            <a:pt x="1211239" y="-14403"/>
                            <a:pt x="1471116" y="60646"/>
                            <a:pt x="1589982" y="0"/>
                          </a:cubicBezTo>
                          <a:cubicBezTo>
                            <a:pt x="1786025" y="-37139"/>
                            <a:pt x="1883082" y="14550"/>
                            <a:pt x="2075315" y="0"/>
                          </a:cubicBezTo>
                          <a:cubicBezTo>
                            <a:pt x="2090636" y="55897"/>
                            <a:pt x="2070037" y="108038"/>
                            <a:pt x="2075315" y="164244"/>
                          </a:cubicBezTo>
                          <a:cubicBezTo>
                            <a:pt x="2023617" y="236303"/>
                            <a:pt x="1877659" y="361404"/>
                            <a:pt x="1822650" y="416908"/>
                          </a:cubicBezTo>
                          <a:cubicBezTo>
                            <a:pt x="1811894" y="483001"/>
                            <a:pt x="1623485" y="623315"/>
                            <a:pt x="1548931" y="690628"/>
                          </a:cubicBezTo>
                          <a:cubicBezTo>
                            <a:pt x="1304547" y="750844"/>
                            <a:pt x="1262592" y="665852"/>
                            <a:pt x="1048110" y="690628"/>
                          </a:cubicBezTo>
                          <a:cubicBezTo>
                            <a:pt x="811775" y="750235"/>
                            <a:pt x="663601" y="645086"/>
                            <a:pt x="500820" y="690628"/>
                          </a:cubicBezTo>
                          <a:cubicBezTo>
                            <a:pt x="362284" y="742660"/>
                            <a:pt x="232051" y="646742"/>
                            <a:pt x="0" y="690628"/>
                          </a:cubicBezTo>
                          <a:cubicBezTo>
                            <a:pt x="4012" y="641099"/>
                            <a:pt x="16819" y="580946"/>
                            <a:pt x="0" y="526382"/>
                          </a:cubicBezTo>
                          <a:close/>
                          <a:moveTo>
                            <a:pt x="0" y="526382"/>
                          </a:moveTo>
                          <a:cubicBezTo>
                            <a:pt x="121809" y="512418"/>
                            <a:pt x="267050" y="570755"/>
                            <a:pt x="531799" y="526382"/>
                          </a:cubicBezTo>
                          <a:cubicBezTo>
                            <a:pt x="705796" y="496414"/>
                            <a:pt x="840881" y="564692"/>
                            <a:pt x="1063599" y="526382"/>
                          </a:cubicBezTo>
                          <a:cubicBezTo>
                            <a:pt x="1268059" y="487382"/>
                            <a:pt x="1308274" y="532559"/>
                            <a:pt x="1548931" y="526382"/>
                          </a:cubicBezTo>
                          <a:cubicBezTo>
                            <a:pt x="1608399" y="477333"/>
                            <a:pt x="1709483" y="351595"/>
                            <a:pt x="1812123" y="263191"/>
                          </a:cubicBezTo>
                          <a:cubicBezTo>
                            <a:pt x="1920095" y="137168"/>
                            <a:pt x="2040580" y="90542"/>
                            <a:pt x="2075315" y="0"/>
                          </a:cubicBezTo>
                          <a:moveTo>
                            <a:pt x="1548931" y="526382"/>
                          </a:moveTo>
                          <a:cubicBezTo>
                            <a:pt x="1538963" y="552797"/>
                            <a:pt x="1526684" y="606201"/>
                            <a:pt x="1548931" y="690628"/>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TextBox 27">
              <a:extLst>
                <a:ext uri="{FF2B5EF4-FFF2-40B4-BE49-F238E27FC236}">
                  <a16:creationId xmlns:a16="http://schemas.microsoft.com/office/drawing/2014/main" id="{44746D83-59EE-7597-AADB-47DC4068314D}"/>
                </a:ext>
              </a:extLst>
            </p:cNvPr>
            <p:cNvSpPr txBox="1"/>
            <p:nvPr/>
          </p:nvSpPr>
          <p:spPr>
            <a:xfrm>
              <a:off x="10473667" y="3335792"/>
              <a:ext cx="1718333" cy="600052"/>
            </a:xfrm>
            <a:prstGeom prst="rect">
              <a:avLst/>
            </a:prstGeom>
            <a:noFill/>
          </p:spPr>
          <p:txBody>
            <a:bodyPr wrap="square" rtlCol="0">
              <a:normAutofit/>
            </a:bodyPr>
            <a:lstStyle/>
            <a:p>
              <a:r>
                <a:rPr lang="es-ES" sz="1500" b="1" dirty="0">
                  <a:latin typeface="PT Sans" panose="020B0503020203020204" pitchFamily="34" charset="0"/>
                  <a:cs typeface="Arial" panose="020B0604020202020204" pitchFamily="34" charset="0"/>
                </a:rPr>
                <a:t>SEED BANK </a:t>
              </a:r>
            </a:p>
            <a:p>
              <a:r>
                <a:rPr lang="es-ES" sz="1500" b="1" dirty="0">
                  <a:latin typeface="PT Sans" panose="020B0503020203020204" pitchFamily="34" charset="0"/>
                  <a:cs typeface="Arial" panose="020B0604020202020204" pitchFamily="34" charset="0"/>
                </a:rPr>
                <a:t>(~ 2.5 cm)</a:t>
              </a:r>
              <a:endParaRPr lang="en-GB" sz="1500" b="1" dirty="0">
                <a:latin typeface="PT Sans" panose="020B0503020203020204" pitchFamily="34" charset="0"/>
                <a:cs typeface="Arial" panose="020B0604020202020204" pitchFamily="34" charset="0"/>
              </a:endParaRPr>
            </a:p>
          </p:txBody>
        </p:sp>
      </p:grpSp>
    </p:spTree>
    <p:extLst>
      <p:ext uri="{BB962C8B-B14F-4D97-AF65-F5344CB8AC3E}">
        <p14:creationId xmlns:p14="http://schemas.microsoft.com/office/powerpoint/2010/main" val="326436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C32B1A4-0E06-73BA-4C6E-3F8FB35EA992}"/>
              </a:ext>
            </a:extLst>
          </p:cNvPr>
          <p:cNvGraphicFramePr/>
          <p:nvPr>
            <p:extLst>
              <p:ext uri="{D42A27DB-BD31-4B8C-83A1-F6EECF244321}">
                <p14:modId xmlns:p14="http://schemas.microsoft.com/office/powerpoint/2010/main" val="2450007466"/>
              </p:ext>
            </p:extLst>
          </p:nvPr>
        </p:nvGraphicFramePr>
        <p:xfrm>
          <a:off x="191324" y="160826"/>
          <a:ext cx="11808000" cy="30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 Título">
            <a:extLst>
              <a:ext uri="{FF2B5EF4-FFF2-40B4-BE49-F238E27FC236}">
                <a16:creationId xmlns:a16="http://schemas.microsoft.com/office/drawing/2014/main" id="{E4DECD1A-E13C-9F40-B6A7-57F2B00817C7}"/>
              </a:ext>
            </a:extLst>
          </p:cNvPr>
          <p:cNvSpPr txBox="1">
            <a:spLocks/>
          </p:cNvSpPr>
          <p:nvPr/>
        </p:nvSpPr>
        <p:spPr>
          <a:xfrm>
            <a:off x="333374" y="993448"/>
            <a:ext cx="2124075" cy="309600"/>
          </a:xfrm>
          <a:prstGeom prst="rect">
            <a:avLst/>
          </a:prstGeom>
          <a:solidFill>
            <a:srgbClr val="007BEA"/>
          </a:solidFill>
          <a:ln w="12700">
            <a:solidFill>
              <a:schemeClr val="tx1"/>
            </a:solidFill>
          </a:ln>
          <a:effectLst>
            <a:outerShdw blurRad="50800" dist="38100" dir="2700000" algn="tl" rotWithShape="0">
              <a:prstClr val="black">
                <a:alpha val="40000"/>
              </a:prstClr>
            </a:outerShdw>
          </a:effectLst>
        </p:spPr>
        <p:txBody>
          <a:bodyPr vert="horz" lIns="108000" tIns="108000" rIns="108000" bIns="108000" rtlCol="0" anchor="ctr">
            <a:noAutofit/>
          </a:bodyPr>
          <a:lstStyle>
            <a:lvl1pPr algn="ctr" defTabSz="3027487" rtl="0" eaLnBrk="1" latinLnBrk="0" hangingPunct="1">
              <a:lnSpc>
                <a:spcPct val="90000"/>
              </a:lnSpc>
              <a:spcBef>
                <a:spcPct val="0"/>
              </a:spcBef>
              <a:buNone/>
              <a:defRPr sz="19865" kern="1200">
                <a:solidFill>
                  <a:schemeClr val="tx1"/>
                </a:solidFill>
                <a:latin typeface="+mj-lt"/>
                <a:ea typeface="+mj-ea"/>
                <a:cs typeface="+mj-cs"/>
              </a:defRPr>
            </a:lvl1pPr>
          </a:lstStyle>
          <a:p>
            <a:pPr algn="just">
              <a:lnSpc>
                <a:spcPct val="100000"/>
              </a:lnSpc>
            </a:pP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Arial" panose="020B0604020202020204" pitchFamily="34" charset="0"/>
              </a:rPr>
              <a:t>Experimental monitoring</a:t>
            </a:r>
          </a:p>
        </p:txBody>
      </p:sp>
      <p:sp>
        <p:nvSpPr>
          <p:cNvPr id="14" name="TextBox 13">
            <a:extLst>
              <a:ext uri="{FF2B5EF4-FFF2-40B4-BE49-F238E27FC236}">
                <a16:creationId xmlns:a16="http://schemas.microsoft.com/office/drawing/2014/main" id="{0E3D89B2-0552-6FAC-46B0-8B3F3B5F5A0A}"/>
              </a:ext>
            </a:extLst>
          </p:cNvPr>
          <p:cNvSpPr txBox="1"/>
          <p:nvPr/>
        </p:nvSpPr>
        <p:spPr>
          <a:xfrm>
            <a:off x="333374" y="565403"/>
            <a:ext cx="2619376" cy="307777"/>
          </a:xfrm>
          <a:prstGeom prst="rect">
            <a:avLst/>
          </a:prstGeom>
          <a:solidFill>
            <a:srgbClr val="FAAD00"/>
          </a:solidFill>
          <a:ln>
            <a:solidFill>
              <a:schemeClr val="tx2">
                <a:lumMod val="75000"/>
              </a:schemeClr>
            </a:solidFill>
          </a:ln>
          <a:effectLst>
            <a:outerShdw blurRad="50800" dist="38100" dir="2700000" algn="tl" rotWithShape="0">
              <a:prstClr val="black">
                <a:alpha val="40000"/>
              </a:prstClr>
            </a:outerShdw>
          </a:effectLst>
        </p:spPr>
        <p:txBody>
          <a:bodyPr wrap="square" rtlCol="0">
            <a:spAutoFit/>
          </a:bodyPr>
          <a:lstStyle/>
          <a:p>
            <a:pPr algn="just"/>
            <a:r>
              <a:rPr lang="en-GB" sz="1400" b="1" dirty="0">
                <a:solidFill>
                  <a:schemeClr val="bg1"/>
                </a:solidFill>
                <a:effectLst>
                  <a:outerShdw blurRad="38100" dist="38100" dir="2700000" algn="tl">
                    <a:srgbClr val="000000">
                      <a:alpha val="43137"/>
                    </a:srgbClr>
                  </a:outerShdw>
                </a:effectLst>
                <a:latin typeface="PT Sans" panose="020B0503020203020204" pitchFamily="34" charset="0"/>
              </a:rPr>
              <a:t>TWO TECHNOSOLS (T4 and T6)</a:t>
            </a:r>
            <a:endParaRPr lang="en-GB" sz="1400" b="1" dirty="0">
              <a:effectLst>
                <a:outerShdw blurRad="38100" dist="38100" dir="2700000" algn="tl">
                  <a:srgbClr val="000000">
                    <a:alpha val="43137"/>
                  </a:srgbClr>
                </a:outerShdw>
              </a:effectLst>
              <a:latin typeface="PT Sans" panose="020B0503020203020204" pitchFamily="34" charset="0"/>
            </a:endParaRPr>
          </a:p>
        </p:txBody>
      </p:sp>
      <p:grpSp>
        <p:nvGrpSpPr>
          <p:cNvPr id="29" name="Group 28">
            <a:extLst>
              <a:ext uri="{FF2B5EF4-FFF2-40B4-BE49-F238E27FC236}">
                <a16:creationId xmlns:a16="http://schemas.microsoft.com/office/drawing/2014/main" id="{6BA46F57-A536-5544-4857-13A46CDFEC93}"/>
              </a:ext>
            </a:extLst>
          </p:cNvPr>
          <p:cNvGrpSpPr/>
          <p:nvPr/>
        </p:nvGrpSpPr>
        <p:grpSpPr>
          <a:xfrm>
            <a:off x="6981128" y="2302122"/>
            <a:ext cx="3351592" cy="915941"/>
            <a:chOff x="6343385" y="2307504"/>
            <a:chExt cx="3276751" cy="915941"/>
          </a:xfrm>
        </p:grpSpPr>
        <p:sp>
          <p:nvSpPr>
            <p:cNvPr id="13" name="TextBox 12">
              <a:extLst>
                <a:ext uri="{FF2B5EF4-FFF2-40B4-BE49-F238E27FC236}">
                  <a16:creationId xmlns:a16="http://schemas.microsoft.com/office/drawing/2014/main" id="{EB1F5EDA-68DA-D911-CB1D-662C7DBEAF3C}"/>
                </a:ext>
              </a:extLst>
            </p:cNvPr>
            <p:cNvSpPr txBox="1"/>
            <p:nvPr/>
          </p:nvSpPr>
          <p:spPr>
            <a:xfrm>
              <a:off x="7447544" y="2307504"/>
              <a:ext cx="2172592" cy="914401"/>
            </a:xfrm>
            <a:prstGeom prst="rect">
              <a:avLst/>
            </a:prstGeom>
            <a:noFill/>
            <a:ln w="19050">
              <a:solidFill>
                <a:srgbClr val="FF0000"/>
              </a:solidFill>
              <a:prstDash val="dash"/>
            </a:ln>
          </p:spPr>
          <p:txBody>
            <a:bodyPr wrap="square" rtlCol="0">
              <a:normAutofit/>
            </a:bodyPr>
            <a:lstStyle>
              <a:defPPr>
                <a:defRPr lang="en-US"/>
              </a:defPPr>
              <a:lvl1pPr>
                <a:spcAft>
                  <a:spcPts val="600"/>
                </a:spcAft>
                <a:defRPr sz="1400" b="1">
                  <a:latin typeface="PT Sans" panose="020B0503020203020204" pitchFamily="34" charset="0"/>
                  <a:cs typeface="Arial" panose="020B0604020202020204" pitchFamily="34" charset="0"/>
                </a:defRPr>
              </a:lvl1pPr>
            </a:lstStyle>
            <a:p>
              <a:r>
                <a:rPr lang="en-GB" dirty="0"/>
                <a:t>2 TIMES</a:t>
              </a:r>
            </a:p>
            <a:p>
              <a:r>
                <a:rPr lang="es-ES" dirty="0">
                  <a:solidFill>
                    <a:srgbClr val="007BEA"/>
                  </a:solidFill>
                </a:rPr>
                <a:t>t</a:t>
              </a:r>
              <a:r>
                <a:rPr lang="es-ES" baseline="-25000" dirty="0">
                  <a:solidFill>
                    <a:srgbClr val="007BEA"/>
                  </a:solidFill>
                </a:rPr>
                <a:t>0</a:t>
              </a:r>
              <a:r>
                <a:rPr lang="es-ES" dirty="0">
                  <a:solidFill>
                    <a:srgbClr val="007BEA"/>
                  </a:solidFill>
                </a:rPr>
                <a:t> = 0 </a:t>
              </a:r>
              <a:r>
                <a:rPr lang="es-ES" dirty="0" err="1">
                  <a:solidFill>
                    <a:srgbClr val="007BEA"/>
                  </a:solidFill>
                </a:rPr>
                <a:t>months</a:t>
              </a:r>
              <a:r>
                <a:rPr lang="es-ES" dirty="0">
                  <a:solidFill>
                    <a:srgbClr val="007BEA"/>
                  </a:solidFill>
                </a:rPr>
                <a:t> </a:t>
              </a:r>
              <a:r>
                <a:rPr lang="es-ES" b="0" dirty="0"/>
                <a:t>(</a:t>
              </a:r>
              <a:r>
                <a:rPr lang="es-ES" b="0" dirty="0" err="1"/>
                <a:t>Apr</a:t>
              </a:r>
              <a:r>
                <a:rPr lang="es-ES" b="0" dirty="0"/>
                <a:t>. 2021)</a:t>
              </a:r>
            </a:p>
            <a:p>
              <a:r>
                <a:rPr lang="es-ES" dirty="0">
                  <a:solidFill>
                    <a:srgbClr val="007BEA"/>
                  </a:solidFill>
                </a:rPr>
                <a:t>t</a:t>
              </a:r>
              <a:r>
                <a:rPr lang="es-ES" baseline="-25000" dirty="0">
                  <a:solidFill>
                    <a:srgbClr val="007BEA"/>
                  </a:solidFill>
                </a:rPr>
                <a:t>1</a:t>
              </a:r>
              <a:r>
                <a:rPr lang="es-ES" dirty="0">
                  <a:solidFill>
                    <a:srgbClr val="007BEA"/>
                  </a:solidFill>
                </a:rPr>
                <a:t> = 12 </a:t>
              </a:r>
              <a:r>
                <a:rPr lang="es-ES" dirty="0" err="1">
                  <a:solidFill>
                    <a:srgbClr val="007BEA"/>
                  </a:solidFill>
                </a:rPr>
                <a:t>months</a:t>
              </a:r>
              <a:r>
                <a:rPr lang="es-ES" dirty="0">
                  <a:solidFill>
                    <a:srgbClr val="007BEA"/>
                  </a:solidFill>
                </a:rPr>
                <a:t> </a:t>
              </a:r>
              <a:r>
                <a:rPr lang="es-ES" b="0" dirty="0"/>
                <a:t>(</a:t>
              </a:r>
              <a:r>
                <a:rPr lang="es-ES" b="0" dirty="0" err="1"/>
                <a:t>Apr</a:t>
              </a:r>
              <a:r>
                <a:rPr lang="es-ES" b="0" dirty="0"/>
                <a:t>. 2022)</a:t>
              </a:r>
            </a:p>
          </p:txBody>
        </p:sp>
        <p:pic>
          <p:nvPicPr>
            <p:cNvPr id="17" name="Graphic 16" descr="Hourglass Finished outline">
              <a:extLst>
                <a:ext uri="{FF2B5EF4-FFF2-40B4-BE49-F238E27FC236}">
                  <a16:creationId xmlns:a16="http://schemas.microsoft.com/office/drawing/2014/main" id="{454EC93D-9C4F-1744-F758-FAD0853A98C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43385" y="2309045"/>
              <a:ext cx="914400" cy="914400"/>
            </a:xfrm>
            <a:prstGeom prst="rect">
              <a:avLst/>
            </a:prstGeom>
            <a:effectLst>
              <a:outerShdw blurRad="50800" dist="38100" dir="2700000" algn="tl" rotWithShape="0">
                <a:prstClr val="black">
                  <a:alpha val="40000"/>
                </a:prstClr>
              </a:outerShdw>
            </a:effectLst>
          </p:spPr>
        </p:pic>
      </p:grpSp>
      <p:sp>
        <p:nvSpPr>
          <p:cNvPr id="39" name="TextBox 38">
            <a:extLst>
              <a:ext uri="{FF2B5EF4-FFF2-40B4-BE49-F238E27FC236}">
                <a16:creationId xmlns:a16="http://schemas.microsoft.com/office/drawing/2014/main" id="{390494F1-275B-71BA-1DBE-AD94CF0E2B1D}"/>
              </a:ext>
            </a:extLst>
          </p:cNvPr>
          <p:cNvSpPr txBox="1"/>
          <p:nvPr/>
        </p:nvSpPr>
        <p:spPr>
          <a:xfrm>
            <a:off x="807461" y="1479651"/>
            <a:ext cx="1391127" cy="309600"/>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Sampling</a:t>
            </a:r>
            <a:endParaRPr lang="en-GB" sz="1400" b="1" dirty="0">
              <a:solidFill>
                <a:schemeClr val="bg1"/>
              </a:solidFill>
              <a:effectLst>
                <a:outerShdw blurRad="38100" dist="38100" dir="2700000" algn="tl">
                  <a:srgbClr val="000000">
                    <a:alpha val="43137"/>
                  </a:srgbClr>
                </a:outerShdw>
              </a:effectLst>
            </a:endParaRPr>
          </a:p>
        </p:txBody>
      </p:sp>
      <p:grpSp>
        <p:nvGrpSpPr>
          <p:cNvPr id="18" name="Group 17">
            <a:extLst>
              <a:ext uri="{FF2B5EF4-FFF2-40B4-BE49-F238E27FC236}">
                <a16:creationId xmlns:a16="http://schemas.microsoft.com/office/drawing/2014/main" id="{C8E87E62-FF8F-FF9B-E408-9371CC1BA695}"/>
              </a:ext>
            </a:extLst>
          </p:cNvPr>
          <p:cNvGrpSpPr/>
          <p:nvPr/>
        </p:nvGrpSpPr>
        <p:grpSpPr>
          <a:xfrm>
            <a:off x="868082" y="2013655"/>
            <a:ext cx="4663121" cy="1603418"/>
            <a:chOff x="1219576" y="2013100"/>
            <a:chExt cx="4663121" cy="1603418"/>
          </a:xfrm>
        </p:grpSpPr>
        <p:grpSp>
          <p:nvGrpSpPr>
            <p:cNvPr id="38" name="Group 37">
              <a:extLst>
                <a:ext uri="{FF2B5EF4-FFF2-40B4-BE49-F238E27FC236}">
                  <a16:creationId xmlns:a16="http://schemas.microsoft.com/office/drawing/2014/main" id="{80716FF4-04C0-3C50-CCB1-4E7F145F5F7A}"/>
                </a:ext>
              </a:extLst>
            </p:cNvPr>
            <p:cNvGrpSpPr/>
            <p:nvPr/>
          </p:nvGrpSpPr>
          <p:grpSpPr>
            <a:xfrm>
              <a:off x="1219576" y="2013100"/>
              <a:ext cx="1269887" cy="1603418"/>
              <a:chOff x="881669" y="2032775"/>
              <a:chExt cx="889981" cy="1300787"/>
            </a:xfrm>
          </p:grpSpPr>
          <p:sp>
            <p:nvSpPr>
              <p:cNvPr id="23" name="Cube 62">
                <a:extLst>
                  <a:ext uri="{FF2B5EF4-FFF2-40B4-BE49-F238E27FC236}">
                    <a16:creationId xmlns:a16="http://schemas.microsoft.com/office/drawing/2014/main" id="{F83E526E-1CDE-7BF5-CD24-0EA3C706E371}"/>
                  </a:ext>
                </a:extLst>
              </p:cNvPr>
              <p:cNvSpPr/>
              <p:nvPr/>
            </p:nvSpPr>
            <p:spPr>
              <a:xfrm>
                <a:off x="881669" y="2733510"/>
                <a:ext cx="889981" cy="600052"/>
              </a:xfrm>
              <a:custGeom>
                <a:avLst/>
                <a:gdLst>
                  <a:gd name="connsiteX0" fmla="*/ 0 w 889981"/>
                  <a:gd name="connsiteY0" fmla="*/ 138484 h 600052"/>
                  <a:gd name="connsiteX1" fmla="*/ 235844 w 889981"/>
                  <a:gd name="connsiteY1" fmla="*/ 138484 h 600052"/>
                  <a:gd name="connsiteX2" fmla="*/ 438314 w 889981"/>
                  <a:gd name="connsiteY2" fmla="*/ 138484 h 600052"/>
                  <a:gd name="connsiteX3" fmla="*/ 667485 w 889981"/>
                  <a:gd name="connsiteY3" fmla="*/ 138484 h 600052"/>
                  <a:gd name="connsiteX4" fmla="*/ 667485 w 889981"/>
                  <a:gd name="connsiteY4" fmla="*/ 296955 h 600052"/>
                  <a:gd name="connsiteX5" fmla="*/ 667485 w 889981"/>
                  <a:gd name="connsiteY5" fmla="*/ 450811 h 600052"/>
                  <a:gd name="connsiteX6" fmla="*/ 667485 w 889981"/>
                  <a:gd name="connsiteY6" fmla="*/ 600052 h 600052"/>
                  <a:gd name="connsiteX7" fmla="*/ 451664 w 889981"/>
                  <a:gd name="connsiteY7" fmla="*/ 600052 h 600052"/>
                  <a:gd name="connsiteX8" fmla="*/ 242519 w 889981"/>
                  <a:gd name="connsiteY8" fmla="*/ 600052 h 600052"/>
                  <a:gd name="connsiteX9" fmla="*/ 0 w 889981"/>
                  <a:gd name="connsiteY9" fmla="*/ 600052 h 600052"/>
                  <a:gd name="connsiteX10" fmla="*/ 0 w 889981"/>
                  <a:gd name="connsiteY10" fmla="*/ 450811 h 600052"/>
                  <a:gd name="connsiteX11" fmla="*/ 0 w 889981"/>
                  <a:gd name="connsiteY11" fmla="*/ 292340 h 600052"/>
                  <a:gd name="connsiteX12" fmla="*/ 0 w 889981"/>
                  <a:gd name="connsiteY12" fmla="*/ 138484 h 600052"/>
                  <a:gd name="connsiteX0" fmla="*/ 667485 w 889981"/>
                  <a:gd name="connsiteY0" fmla="*/ 138484 h 600052"/>
                  <a:gd name="connsiteX1" fmla="*/ 774282 w 889981"/>
                  <a:gd name="connsiteY1" fmla="*/ 72011 h 600052"/>
                  <a:gd name="connsiteX2" fmla="*/ 889981 w 889981"/>
                  <a:gd name="connsiteY2" fmla="*/ 0 h 600052"/>
                  <a:gd name="connsiteX3" fmla="*/ 889981 w 889981"/>
                  <a:gd name="connsiteY3" fmla="*/ 158471 h 600052"/>
                  <a:gd name="connsiteX4" fmla="*/ 889981 w 889981"/>
                  <a:gd name="connsiteY4" fmla="*/ 298479 h 600052"/>
                  <a:gd name="connsiteX5" fmla="*/ 889981 w 889981"/>
                  <a:gd name="connsiteY5" fmla="*/ 461567 h 600052"/>
                  <a:gd name="connsiteX6" fmla="*/ 780957 w 889981"/>
                  <a:gd name="connsiteY6" fmla="*/ 529424 h 600052"/>
                  <a:gd name="connsiteX7" fmla="*/ 667485 w 889981"/>
                  <a:gd name="connsiteY7" fmla="*/ 600052 h 600052"/>
                  <a:gd name="connsiteX8" fmla="*/ 667485 w 889981"/>
                  <a:gd name="connsiteY8" fmla="*/ 441580 h 600052"/>
                  <a:gd name="connsiteX9" fmla="*/ 667485 w 889981"/>
                  <a:gd name="connsiteY9" fmla="*/ 278492 h 600052"/>
                  <a:gd name="connsiteX10" fmla="*/ 667485 w 889981"/>
                  <a:gd name="connsiteY10" fmla="*/ 138484 h 600052"/>
                  <a:gd name="connsiteX0" fmla="*/ 0 w 889981"/>
                  <a:gd name="connsiteY0" fmla="*/ 138484 h 600052"/>
                  <a:gd name="connsiteX1" fmla="*/ 115697 w 889981"/>
                  <a:gd name="connsiteY1" fmla="*/ 66472 h 600052"/>
                  <a:gd name="connsiteX2" fmla="*/ 222495 w 889981"/>
                  <a:gd name="connsiteY2" fmla="*/ 0 h 600052"/>
                  <a:gd name="connsiteX3" fmla="*/ 458339 w 889981"/>
                  <a:gd name="connsiteY3" fmla="*/ 0 h 600052"/>
                  <a:gd name="connsiteX4" fmla="*/ 694185 w 889981"/>
                  <a:gd name="connsiteY4" fmla="*/ 0 h 600052"/>
                  <a:gd name="connsiteX5" fmla="*/ 889981 w 889981"/>
                  <a:gd name="connsiteY5" fmla="*/ 0 h 600052"/>
                  <a:gd name="connsiteX6" fmla="*/ 780957 w 889981"/>
                  <a:gd name="connsiteY6" fmla="*/ 67857 h 600052"/>
                  <a:gd name="connsiteX7" fmla="*/ 667485 w 889981"/>
                  <a:gd name="connsiteY7" fmla="*/ 138484 h 600052"/>
                  <a:gd name="connsiteX8" fmla="*/ 438314 w 889981"/>
                  <a:gd name="connsiteY8" fmla="*/ 138484 h 600052"/>
                  <a:gd name="connsiteX9" fmla="*/ 222495 w 889981"/>
                  <a:gd name="connsiteY9" fmla="*/ 138484 h 600052"/>
                  <a:gd name="connsiteX10" fmla="*/ 0 w 889981"/>
                  <a:gd name="connsiteY10" fmla="*/ 138484 h 600052"/>
                  <a:gd name="connsiteX0" fmla="*/ 0 w 889981"/>
                  <a:gd name="connsiteY0" fmla="*/ 138484 h 600052"/>
                  <a:gd name="connsiteX1" fmla="*/ 113472 w 889981"/>
                  <a:gd name="connsiteY1" fmla="*/ 67857 h 600052"/>
                  <a:gd name="connsiteX2" fmla="*/ 222495 w 889981"/>
                  <a:gd name="connsiteY2" fmla="*/ 0 h 600052"/>
                  <a:gd name="connsiteX3" fmla="*/ 431640 w 889981"/>
                  <a:gd name="connsiteY3" fmla="*/ 0 h 600052"/>
                  <a:gd name="connsiteX4" fmla="*/ 634111 w 889981"/>
                  <a:gd name="connsiteY4" fmla="*/ 0 h 600052"/>
                  <a:gd name="connsiteX5" fmla="*/ 889981 w 889981"/>
                  <a:gd name="connsiteY5" fmla="*/ 0 h 600052"/>
                  <a:gd name="connsiteX6" fmla="*/ 889981 w 889981"/>
                  <a:gd name="connsiteY6" fmla="*/ 149240 h 600052"/>
                  <a:gd name="connsiteX7" fmla="*/ 889981 w 889981"/>
                  <a:gd name="connsiteY7" fmla="*/ 312326 h 600052"/>
                  <a:gd name="connsiteX8" fmla="*/ 889981 w 889981"/>
                  <a:gd name="connsiteY8" fmla="*/ 461567 h 600052"/>
                  <a:gd name="connsiteX9" fmla="*/ 783183 w 889981"/>
                  <a:gd name="connsiteY9" fmla="*/ 528039 h 600052"/>
                  <a:gd name="connsiteX10" fmla="*/ 667485 w 889981"/>
                  <a:gd name="connsiteY10" fmla="*/ 600052 h 600052"/>
                  <a:gd name="connsiteX11" fmla="*/ 458339 w 889981"/>
                  <a:gd name="connsiteY11" fmla="*/ 600052 h 600052"/>
                  <a:gd name="connsiteX12" fmla="*/ 255868 w 889981"/>
                  <a:gd name="connsiteY12" fmla="*/ 600052 h 600052"/>
                  <a:gd name="connsiteX13" fmla="*/ 0 w 889981"/>
                  <a:gd name="connsiteY13" fmla="*/ 600052 h 600052"/>
                  <a:gd name="connsiteX14" fmla="*/ 0 w 889981"/>
                  <a:gd name="connsiteY14" fmla="*/ 441580 h 600052"/>
                  <a:gd name="connsiteX15" fmla="*/ 0 w 889981"/>
                  <a:gd name="connsiteY15" fmla="*/ 283108 h 600052"/>
                  <a:gd name="connsiteX16" fmla="*/ 0 w 889981"/>
                  <a:gd name="connsiteY16" fmla="*/ 138484 h 600052"/>
                  <a:gd name="connsiteX17" fmla="*/ 0 w 889981"/>
                  <a:gd name="connsiteY17" fmla="*/ 138484 h 600052"/>
                  <a:gd name="connsiteX18" fmla="*/ 235844 w 889981"/>
                  <a:gd name="connsiteY18" fmla="*/ 138484 h 600052"/>
                  <a:gd name="connsiteX19" fmla="*/ 471689 w 889981"/>
                  <a:gd name="connsiteY19" fmla="*/ 138484 h 600052"/>
                  <a:gd name="connsiteX20" fmla="*/ 667485 w 889981"/>
                  <a:gd name="connsiteY20" fmla="*/ 138484 h 600052"/>
                  <a:gd name="connsiteX21" fmla="*/ 780957 w 889981"/>
                  <a:gd name="connsiteY21" fmla="*/ 67857 h 600052"/>
                  <a:gd name="connsiteX22" fmla="*/ 889981 w 889981"/>
                  <a:gd name="connsiteY22" fmla="*/ 0 h 600052"/>
                  <a:gd name="connsiteX23" fmla="*/ 667485 w 889981"/>
                  <a:gd name="connsiteY23" fmla="*/ 138484 h 600052"/>
                  <a:gd name="connsiteX24" fmla="*/ 667485 w 889981"/>
                  <a:gd name="connsiteY24" fmla="*/ 283108 h 600052"/>
                  <a:gd name="connsiteX25" fmla="*/ 667485 w 889981"/>
                  <a:gd name="connsiteY25" fmla="*/ 446195 h 600052"/>
                  <a:gd name="connsiteX26" fmla="*/ 667485 w 889981"/>
                  <a:gd name="connsiteY26" fmla="*/ 600052 h 600052"/>
                  <a:gd name="connsiteX0" fmla="*/ 0 w 889981"/>
                  <a:gd name="connsiteY0" fmla="*/ 138484 h 600052"/>
                  <a:gd name="connsiteX1" fmla="*/ 111247 w 889981"/>
                  <a:gd name="connsiteY1" fmla="*/ 69241 h 600052"/>
                  <a:gd name="connsiteX2" fmla="*/ 222495 w 889981"/>
                  <a:gd name="connsiteY2" fmla="*/ 0 h 600052"/>
                  <a:gd name="connsiteX3" fmla="*/ 431640 w 889981"/>
                  <a:gd name="connsiteY3" fmla="*/ 0 h 600052"/>
                  <a:gd name="connsiteX4" fmla="*/ 647460 w 889981"/>
                  <a:gd name="connsiteY4" fmla="*/ 0 h 600052"/>
                  <a:gd name="connsiteX5" fmla="*/ 889981 w 889981"/>
                  <a:gd name="connsiteY5" fmla="*/ 0 h 600052"/>
                  <a:gd name="connsiteX6" fmla="*/ 889981 w 889981"/>
                  <a:gd name="connsiteY6" fmla="*/ 158471 h 600052"/>
                  <a:gd name="connsiteX7" fmla="*/ 889981 w 889981"/>
                  <a:gd name="connsiteY7" fmla="*/ 321558 h 600052"/>
                  <a:gd name="connsiteX8" fmla="*/ 889981 w 889981"/>
                  <a:gd name="connsiteY8" fmla="*/ 461567 h 600052"/>
                  <a:gd name="connsiteX9" fmla="*/ 785407 w 889981"/>
                  <a:gd name="connsiteY9" fmla="*/ 526655 h 600052"/>
                  <a:gd name="connsiteX10" fmla="*/ 667485 w 889981"/>
                  <a:gd name="connsiteY10" fmla="*/ 600052 h 600052"/>
                  <a:gd name="connsiteX11" fmla="*/ 451664 w 889981"/>
                  <a:gd name="connsiteY11" fmla="*/ 600052 h 600052"/>
                  <a:gd name="connsiteX12" fmla="*/ 235844 w 889981"/>
                  <a:gd name="connsiteY12" fmla="*/ 600052 h 600052"/>
                  <a:gd name="connsiteX13" fmla="*/ 0 w 889981"/>
                  <a:gd name="connsiteY13" fmla="*/ 600052 h 600052"/>
                  <a:gd name="connsiteX14" fmla="*/ 0 w 889981"/>
                  <a:gd name="connsiteY14" fmla="*/ 446195 h 600052"/>
                  <a:gd name="connsiteX15" fmla="*/ 0 w 889981"/>
                  <a:gd name="connsiteY15" fmla="*/ 301571 h 600052"/>
                  <a:gd name="connsiteX16" fmla="*/ 0 w 889981"/>
                  <a:gd name="connsiteY16" fmla="*/ 138484 h 600052"/>
                  <a:gd name="connsiteX17" fmla="*/ 0 w 889981"/>
                  <a:gd name="connsiteY17" fmla="*/ 138484 h 600052"/>
                  <a:gd name="connsiteX18" fmla="*/ 235844 w 889981"/>
                  <a:gd name="connsiteY18" fmla="*/ 138484 h 600052"/>
                  <a:gd name="connsiteX19" fmla="*/ 444990 w 889981"/>
                  <a:gd name="connsiteY19" fmla="*/ 138484 h 600052"/>
                  <a:gd name="connsiteX20" fmla="*/ 667485 w 889981"/>
                  <a:gd name="connsiteY20" fmla="*/ 138484 h 600052"/>
                  <a:gd name="connsiteX21" fmla="*/ 780957 w 889981"/>
                  <a:gd name="connsiteY21" fmla="*/ 67857 h 600052"/>
                  <a:gd name="connsiteX22" fmla="*/ 889981 w 889981"/>
                  <a:gd name="connsiteY22" fmla="*/ 0 h 600052"/>
                  <a:gd name="connsiteX23" fmla="*/ 667485 w 889981"/>
                  <a:gd name="connsiteY23" fmla="*/ 138484 h 600052"/>
                  <a:gd name="connsiteX24" fmla="*/ 667485 w 889981"/>
                  <a:gd name="connsiteY24" fmla="*/ 283108 h 600052"/>
                  <a:gd name="connsiteX25" fmla="*/ 667485 w 889981"/>
                  <a:gd name="connsiteY25" fmla="*/ 427733 h 600052"/>
                  <a:gd name="connsiteX26" fmla="*/ 667485 w 889981"/>
                  <a:gd name="connsiteY26" fmla="*/ 600052 h 600052"/>
                  <a:gd name="connsiteX0" fmla="*/ 0 w 889981"/>
                  <a:gd name="connsiteY0" fmla="*/ 138484 h 600052"/>
                  <a:gd name="connsiteX1" fmla="*/ 113472 w 889981"/>
                  <a:gd name="connsiteY1" fmla="*/ 67857 h 600052"/>
                  <a:gd name="connsiteX2" fmla="*/ 222495 w 889981"/>
                  <a:gd name="connsiteY2" fmla="*/ 0 h 600052"/>
                  <a:gd name="connsiteX3" fmla="*/ 431640 w 889981"/>
                  <a:gd name="connsiteY3" fmla="*/ 0 h 600052"/>
                  <a:gd name="connsiteX4" fmla="*/ 634111 w 889981"/>
                  <a:gd name="connsiteY4" fmla="*/ 0 h 600052"/>
                  <a:gd name="connsiteX5" fmla="*/ 889981 w 889981"/>
                  <a:gd name="connsiteY5" fmla="*/ 0 h 600052"/>
                  <a:gd name="connsiteX6" fmla="*/ 889981 w 889981"/>
                  <a:gd name="connsiteY6" fmla="*/ 149240 h 600052"/>
                  <a:gd name="connsiteX7" fmla="*/ 889981 w 889981"/>
                  <a:gd name="connsiteY7" fmla="*/ 312326 h 600052"/>
                  <a:gd name="connsiteX8" fmla="*/ 889981 w 889981"/>
                  <a:gd name="connsiteY8" fmla="*/ 461567 h 600052"/>
                  <a:gd name="connsiteX9" fmla="*/ 783183 w 889981"/>
                  <a:gd name="connsiteY9" fmla="*/ 528039 h 600052"/>
                  <a:gd name="connsiteX10" fmla="*/ 667485 w 889981"/>
                  <a:gd name="connsiteY10" fmla="*/ 600052 h 600052"/>
                  <a:gd name="connsiteX11" fmla="*/ 458339 w 889981"/>
                  <a:gd name="connsiteY11" fmla="*/ 600052 h 600052"/>
                  <a:gd name="connsiteX12" fmla="*/ 255868 w 889981"/>
                  <a:gd name="connsiteY12" fmla="*/ 600052 h 600052"/>
                  <a:gd name="connsiteX13" fmla="*/ 0 w 889981"/>
                  <a:gd name="connsiteY13" fmla="*/ 600052 h 600052"/>
                  <a:gd name="connsiteX14" fmla="*/ 0 w 889981"/>
                  <a:gd name="connsiteY14" fmla="*/ 441580 h 600052"/>
                  <a:gd name="connsiteX15" fmla="*/ 0 w 889981"/>
                  <a:gd name="connsiteY15" fmla="*/ 283108 h 600052"/>
                  <a:gd name="connsiteX16" fmla="*/ 0 w 889981"/>
                  <a:gd name="connsiteY16" fmla="*/ 138484 h 600052"/>
                  <a:gd name="connsiteX17" fmla="*/ 0 w 889981"/>
                  <a:gd name="connsiteY17" fmla="*/ 138484 h 600052"/>
                  <a:gd name="connsiteX18" fmla="*/ 235844 w 889981"/>
                  <a:gd name="connsiteY18" fmla="*/ 138484 h 600052"/>
                  <a:gd name="connsiteX19" fmla="*/ 471689 w 889981"/>
                  <a:gd name="connsiteY19" fmla="*/ 138484 h 600052"/>
                  <a:gd name="connsiteX20" fmla="*/ 667485 w 889981"/>
                  <a:gd name="connsiteY20" fmla="*/ 138484 h 600052"/>
                  <a:gd name="connsiteX21" fmla="*/ 780957 w 889981"/>
                  <a:gd name="connsiteY21" fmla="*/ 67857 h 600052"/>
                  <a:gd name="connsiteX22" fmla="*/ 889981 w 889981"/>
                  <a:gd name="connsiteY22" fmla="*/ 0 h 600052"/>
                  <a:gd name="connsiteX23" fmla="*/ 667485 w 889981"/>
                  <a:gd name="connsiteY23" fmla="*/ 138484 h 600052"/>
                  <a:gd name="connsiteX24" fmla="*/ 667485 w 889981"/>
                  <a:gd name="connsiteY24" fmla="*/ 283108 h 600052"/>
                  <a:gd name="connsiteX25" fmla="*/ 667485 w 889981"/>
                  <a:gd name="connsiteY25" fmla="*/ 446195 h 600052"/>
                  <a:gd name="connsiteX26" fmla="*/ 667485 w 889981"/>
                  <a:gd name="connsiteY26" fmla="*/ 600052 h 600052"/>
                  <a:gd name="connsiteX0" fmla="*/ 0 w 889981"/>
                  <a:gd name="connsiteY0" fmla="*/ 138484 h 600052"/>
                  <a:gd name="connsiteX1" fmla="*/ 113472 w 889981"/>
                  <a:gd name="connsiteY1" fmla="*/ 67857 h 600052"/>
                  <a:gd name="connsiteX2" fmla="*/ 222495 w 889981"/>
                  <a:gd name="connsiteY2" fmla="*/ 0 h 600052"/>
                  <a:gd name="connsiteX3" fmla="*/ 431640 w 889981"/>
                  <a:gd name="connsiteY3" fmla="*/ 0 h 600052"/>
                  <a:gd name="connsiteX4" fmla="*/ 634111 w 889981"/>
                  <a:gd name="connsiteY4" fmla="*/ 0 h 600052"/>
                  <a:gd name="connsiteX5" fmla="*/ 889981 w 889981"/>
                  <a:gd name="connsiteY5" fmla="*/ 0 h 600052"/>
                  <a:gd name="connsiteX6" fmla="*/ 889981 w 889981"/>
                  <a:gd name="connsiteY6" fmla="*/ 149240 h 600052"/>
                  <a:gd name="connsiteX7" fmla="*/ 889981 w 889981"/>
                  <a:gd name="connsiteY7" fmla="*/ 312326 h 600052"/>
                  <a:gd name="connsiteX8" fmla="*/ 889981 w 889981"/>
                  <a:gd name="connsiteY8" fmla="*/ 461567 h 600052"/>
                  <a:gd name="connsiteX9" fmla="*/ 783183 w 889981"/>
                  <a:gd name="connsiteY9" fmla="*/ 528039 h 600052"/>
                  <a:gd name="connsiteX10" fmla="*/ 667485 w 889981"/>
                  <a:gd name="connsiteY10" fmla="*/ 600052 h 600052"/>
                  <a:gd name="connsiteX11" fmla="*/ 458339 w 889981"/>
                  <a:gd name="connsiteY11" fmla="*/ 600052 h 600052"/>
                  <a:gd name="connsiteX12" fmla="*/ 255868 w 889981"/>
                  <a:gd name="connsiteY12" fmla="*/ 600052 h 600052"/>
                  <a:gd name="connsiteX13" fmla="*/ 0 w 889981"/>
                  <a:gd name="connsiteY13" fmla="*/ 600052 h 600052"/>
                  <a:gd name="connsiteX14" fmla="*/ 0 w 889981"/>
                  <a:gd name="connsiteY14" fmla="*/ 441580 h 600052"/>
                  <a:gd name="connsiteX15" fmla="*/ 0 w 889981"/>
                  <a:gd name="connsiteY15" fmla="*/ 283108 h 600052"/>
                  <a:gd name="connsiteX16" fmla="*/ 0 w 889981"/>
                  <a:gd name="connsiteY16" fmla="*/ 138484 h 600052"/>
                  <a:gd name="connsiteX17" fmla="*/ 0 w 889981"/>
                  <a:gd name="connsiteY17" fmla="*/ 138484 h 600052"/>
                  <a:gd name="connsiteX18" fmla="*/ 235844 w 889981"/>
                  <a:gd name="connsiteY18" fmla="*/ 138484 h 600052"/>
                  <a:gd name="connsiteX19" fmla="*/ 471689 w 889981"/>
                  <a:gd name="connsiteY19" fmla="*/ 138484 h 600052"/>
                  <a:gd name="connsiteX20" fmla="*/ 667485 w 889981"/>
                  <a:gd name="connsiteY20" fmla="*/ 138484 h 600052"/>
                  <a:gd name="connsiteX21" fmla="*/ 780957 w 889981"/>
                  <a:gd name="connsiteY21" fmla="*/ 67857 h 600052"/>
                  <a:gd name="connsiteX22" fmla="*/ 889981 w 889981"/>
                  <a:gd name="connsiteY22" fmla="*/ 0 h 600052"/>
                  <a:gd name="connsiteX23" fmla="*/ 667485 w 889981"/>
                  <a:gd name="connsiteY23" fmla="*/ 138484 h 600052"/>
                  <a:gd name="connsiteX24" fmla="*/ 667485 w 889981"/>
                  <a:gd name="connsiteY24" fmla="*/ 283108 h 600052"/>
                  <a:gd name="connsiteX25" fmla="*/ 667485 w 889981"/>
                  <a:gd name="connsiteY25" fmla="*/ 446195 h 600052"/>
                  <a:gd name="connsiteX26" fmla="*/ 667485 w 889981"/>
                  <a:gd name="connsiteY26" fmla="*/ 600052 h 60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89981" h="600052" stroke="0" extrusionOk="0">
                    <a:moveTo>
                      <a:pt x="0" y="138484"/>
                    </a:moveTo>
                    <a:cubicBezTo>
                      <a:pt x="112523" y="152882"/>
                      <a:pt x="144182" y="154868"/>
                      <a:pt x="235844" y="138484"/>
                    </a:cubicBezTo>
                    <a:cubicBezTo>
                      <a:pt x="300944" y="134203"/>
                      <a:pt x="365799" y="135066"/>
                      <a:pt x="438314" y="138484"/>
                    </a:cubicBezTo>
                    <a:cubicBezTo>
                      <a:pt x="538667" y="143234"/>
                      <a:pt x="563611" y="145163"/>
                      <a:pt x="667485" y="138484"/>
                    </a:cubicBezTo>
                    <a:cubicBezTo>
                      <a:pt x="672483" y="216401"/>
                      <a:pt x="667182" y="266691"/>
                      <a:pt x="667485" y="296955"/>
                    </a:cubicBezTo>
                    <a:cubicBezTo>
                      <a:pt x="671491" y="351609"/>
                      <a:pt x="680028" y="391257"/>
                      <a:pt x="667485" y="450811"/>
                    </a:cubicBezTo>
                    <a:cubicBezTo>
                      <a:pt x="633840" y="480159"/>
                      <a:pt x="676241" y="541077"/>
                      <a:pt x="667485" y="600052"/>
                    </a:cubicBezTo>
                    <a:cubicBezTo>
                      <a:pt x="620083" y="581365"/>
                      <a:pt x="496500" y="610139"/>
                      <a:pt x="451664" y="600052"/>
                    </a:cubicBezTo>
                    <a:cubicBezTo>
                      <a:pt x="371153" y="592183"/>
                      <a:pt x="316194" y="601411"/>
                      <a:pt x="242519" y="600052"/>
                    </a:cubicBezTo>
                    <a:cubicBezTo>
                      <a:pt x="167809" y="582573"/>
                      <a:pt x="79293" y="573727"/>
                      <a:pt x="0" y="600052"/>
                    </a:cubicBezTo>
                    <a:cubicBezTo>
                      <a:pt x="-16707" y="582273"/>
                      <a:pt x="12394" y="492755"/>
                      <a:pt x="0" y="450811"/>
                    </a:cubicBezTo>
                    <a:cubicBezTo>
                      <a:pt x="-30102" y="404859"/>
                      <a:pt x="-27933" y="322342"/>
                      <a:pt x="0" y="292340"/>
                    </a:cubicBezTo>
                    <a:cubicBezTo>
                      <a:pt x="-15082" y="277957"/>
                      <a:pt x="22668" y="179209"/>
                      <a:pt x="0" y="138484"/>
                    </a:cubicBezTo>
                    <a:close/>
                  </a:path>
                  <a:path w="889981" h="600052" fill="darkenLess" stroke="0" extrusionOk="0">
                    <a:moveTo>
                      <a:pt x="667485" y="138484"/>
                    </a:moveTo>
                    <a:cubicBezTo>
                      <a:pt x="699287" y="96646"/>
                      <a:pt x="739318" y="88046"/>
                      <a:pt x="774282" y="72011"/>
                    </a:cubicBezTo>
                    <a:cubicBezTo>
                      <a:pt x="828768" y="45833"/>
                      <a:pt x="862042" y="20002"/>
                      <a:pt x="889981" y="0"/>
                    </a:cubicBezTo>
                    <a:cubicBezTo>
                      <a:pt x="898694" y="69527"/>
                      <a:pt x="899435" y="83749"/>
                      <a:pt x="889981" y="158471"/>
                    </a:cubicBezTo>
                    <a:cubicBezTo>
                      <a:pt x="906339" y="213839"/>
                      <a:pt x="894237" y="257598"/>
                      <a:pt x="889981" y="298479"/>
                    </a:cubicBezTo>
                    <a:cubicBezTo>
                      <a:pt x="880807" y="350640"/>
                      <a:pt x="884324" y="396092"/>
                      <a:pt x="889981" y="461567"/>
                    </a:cubicBezTo>
                    <a:cubicBezTo>
                      <a:pt x="837748" y="496668"/>
                      <a:pt x="834978" y="507289"/>
                      <a:pt x="780957" y="529424"/>
                    </a:cubicBezTo>
                    <a:cubicBezTo>
                      <a:pt x="718212" y="552589"/>
                      <a:pt x="732612" y="577808"/>
                      <a:pt x="667485" y="600052"/>
                    </a:cubicBezTo>
                    <a:cubicBezTo>
                      <a:pt x="653034" y="543609"/>
                      <a:pt x="676676" y="504959"/>
                      <a:pt x="667485" y="441580"/>
                    </a:cubicBezTo>
                    <a:cubicBezTo>
                      <a:pt x="659255" y="359278"/>
                      <a:pt x="665856" y="345002"/>
                      <a:pt x="667485" y="278492"/>
                    </a:cubicBezTo>
                    <a:cubicBezTo>
                      <a:pt x="653206" y="232627"/>
                      <a:pt x="649519" y="195435"/>
                      <a:pt x="667485" y="138484"/>
                    </a:cubicBezTo>
                    <a:close/>
                  </a:path>
                  <a:path w="889981" h="600052" fill="lightenLess" stroke="0" extrusionOk="0">
                    <a:moveTo>
                      <a:pt x="0" y="138484"/>
                    </a:moveTo>
                    <a:cubicBezTo>
                      <a:pt x="23542" y="128571"/>
                      <a:pt x="79951" y="109139"/>
                      <a:pt x="115697" y="66472"/>
                    </a:cubicBezTo>
                    <a:cubicBezTo>
                      <a:pt x="168796" y="28134"/>
                      <a:pt x="177924" y="23298"/>
                      <a:pt x="222495" y="0"/>
                    </a:cubicBezTo>
                    <a:cubicBezTo>
                      <a:pt x="317314" y="-20072"/>
                      <a:pt x="385911" y="9410"/>
                      <a:pt x="458339" y="0"/>
                    </a:cubicBezTo>
                    <a:cubicBezTo>
                      <a:pt x="496665" y="-25579"/>
                      <a:pt x="623952" y="-11501"/>
                      <a:pt x="694185" y="0"/>
                    </a:cubicBezTo>
                    <a:cubicBezTo>
                      <a:pt x="790141" y="-7587"/>
                      <a:pt x="798186" y="7268"/>
                      <a:pt x="889981" y="0"/>
                    </a:cubicBezTo>
                    <a:cubicBezTo>
                      <a:pt x="859898" y="40590"/>
                      <a:pt x="813761" y="43231"/>
                      <a:pt x="780957" y="67857"/>
                    </a:cubicBezTo>
                    <a:cubicBezTo>
                      <a:pt x="748478" y="104122"/>
                      <a:pt x="673007" y="121491"/>
                      <a:pt x="667485" y="138484"/>
                    </a:cubicBezTo>
                    <a:cubicBezTo>
                      <a:pt x="567594" y="140417"/>
                      <a:pt x="511836" y="136750"/>
                      <a:pt x="438314" y="138484"/>
                    </a:cubicBezTo>
                    <a:cubicBezTo>
                      <a:pt x="372449" y="113983"/>
                      <a:pt x="295609" y="110062"/>
                      <a:pt x="222495" y="138484"/>
                    </a:cubicBezTo>
                    <a:cubicBezTo>
                      <a:pt x="144229" y="129858"/>
                      <a:pt x="54087" y="142102"/>
                      <a:pt x="0" y="138484"/>
                    </a:cubicBezTo>
                    <a:close/>
                  </a:path>
                  <a:path w="889981" h="600052" fill="none" extrusionOk="0">
                    <a:moveTo>
                      <a:pt x="0" y="138484"/>
                    </a:moveTo>
                    <a:cubicBezTo>
                      <a:pt x="41133" y="106013"/>
                      <a:pt x="55205" y="100056"/>
                      <a:pt x="113472" y="67857"/>
                    </a:cubicBezTo>
                    <a:cubicBezTo>
                      <a:pt x="169572" y="33944"/>
                      <a:pt x="175093" y="23785"/>
                      <a:pt x="222495" y="0"/>
                    </a:cubicBezTo>
                    <a:cubicBezTo>
                      <a:pt x="316178" y="-71"/>
                      <a:pt x="376581" y="9323"/>
                      <a:pt x="431640" y="0"/>
                    </a:cubicBezTo>
                    <a:cubicBezTo>
                      <a:pt x="487637" y="3812"/>
                      <a:pt x="591789" y="7515"/>
                      <a:pt x="634111" y="0"/>
                    </a:cubicBezTo>
                    <a:cubicBezTo>
                      <a:pt x="712772" y="25481"/>
                      <a:pt x="818640" y="10598"/>
                      <a:pt x="889981" y="0"/>
                    </a:cubicBezTo>
                    <a:cubicBezTo>
                      <a:pt x="889725" y="76162"/>
                      <a:pt x="887970" y="84218"/>
                      <a:pt x="889981" y="149240"/>
                    </a:cubicBezTo>
                    <a:cubicBezTo>
                      <a:pt x="898317" y="203641"/>
                      <a:pt x="882238" y="275345"/>
                      <a:pt x="889981" y="312326"/>
                    </a:cubicBezTo>
                    <a:cubicBezTo>
                      <a:pt x="908990" y="351017"/>
                      <a:pt x="876701" y="389796"/>
                      <a:pt x="889981" y="461567"/>
                    </a:cubicBezTo>
                    <a:cubicBezTo>
                      <a:pt x="874668" y="481375"/>
                      <a:pt x="807661" y="487076"/>
                      <a:pt x="783183" y="528039"/>
                    </a:cubicBezTo>
                    <a:cubicBezTo>
                      <a:pt x="749499" y="572802"/>
                      <a:pt x="711428" y="583202"/>
                      <a:pt x="667485" y="600052"/>
                    </a:cubicBezTo>
                    <a:cubicBezTo>
                      <a:pt x="616631" y="600087"/>
                      <a:pt x="504508" y="601028"/>
                      <a:pt x="458339" y="600052"/>
                    </a:cubicBezTo>
                    <a:cubicBezTo>
                      <a:pt x="398903" y="603937"/>
                      <a:pt x="352862" y="618288"/>
                      <a:pt x="255868" y="600052"/>
                    </a:cubicBezTo>
                    <a:cubicBezTo>
                      <a:pt x="196611" y="606012"/>
                      <a:pt x="91633" y="586541"/>
                      <a:pt x="0" y="600052"/>
                    </a:cubicBezTo>
                    <a:cubicBezTo>
                      <a:pt x="7880" y="530687"/>
                      <a:pt x="-6255" y="520451"/>
                      <a:pt x="0" y="441580"/>
                    </a:cubicBezTo>
                    <a:cubicBezTo>
                      <a:pt x="12806" y="373999"/>
                      <a:pt x="-5850" y="359623"/>
                      <a:pt x="0" y="283108"/>
                    </a:cubicBezTo>
                    <a:cubicBezTo>
                      <a:pt x="3402" y="201067"/>
                      <a:pt x="-18907" y="183349"/>
                      <a:pt x="0" y="138484"/>
                    </a:cubicBezTo>
                    <a:close/>
                    <a:moveTo>
                      <a:pt x="0" y="138484"/>
                    </a:moveTo>
                    <a:cubicBezTo>
                      <a:pt x="113114" y="155635"/>
                      <a:pt x="140650" y="125037"/>
                      <a:pt x="235844" y="138484"/>
                    </a:cubicBezTo>
                    <a:cubicBezTo>
                      <a:pt x="347825" y="154322"/>
                      <a:pt x="368406" y="128143"/>
                      <a:pt x="471689" y="138484"/>
                    </a:cubicBezTo>
                    <a:cubicBezTo>
                      <a:pt x="537976" y="142830"/>
                      <a:pt x="582897" y="141666"/>
                      <a:pt x="667485" y="138484"/>
                    </a:cubicBezTo>
                    <a:cubicBezTo>
                      <a:pt x="699453" y="108760"/>
                      <a:pt x="748114" y="86352"/>
                      <a:pt x="780957" y="67857"/>
                    </a:cubicBezTo>
                    <a:cubicBezTo>
                      <a:pt x="820376" y="43731"/>
                      <a:pt x="839413" y="30759"/>
                      <a:pt x="889981" y="0"/>
                    </a:cubicBezTo>
                    <a:moveTo>
                      <a:pt x="667485" y="138484"/>
                    </a:moveTo>
                    <a:cubicBezTo>
                      <a:pt x="661479" y="188207"/>
                      <a:pt x="674519" y="227374"/>
                      <a:pt x="667485" y="283108"/>
                    </a:cubicBezTo>
                    <a:cubicBezTo>
                      <a:pt x="678112" y="348852"/>
                      <a:pt x="662554" y="407847"/>
                      <a:pt x="667485" y="446195"/>
                    </a:cubicBezTo>
                    <a:cubicBezTo>
                      <a:pt x="638385" y="490500"/>
                      <a:pt x="643544" y="557973"/>
                      <a:pt x="667485" y="600052"/>
                    </a:cubicBezTo>
                  </a:path>
                  <a:path w="889981" h="600052" fill="none" stroke="0" extrusionOk="0">
                    <a:moveTo>
                      <a:pt x="0" y="138484"/>
                    </a:moveTo>
                    <a:cubicBezTo>
                      <a:pt x="33781" y="114385"/>
                      <a:pt x="58883" y="81227"/>
                      <a:pt x="111247" y="69241"/>
                    </a:cubicBezTo>
                    <a:cubicBezTo>
                      <a:pt x="138545" y="54140"/>
                      <a:pt x="177789" y="39739"/>
                      <a:pt x="222495" y="0"/>
                    </a:cubicBezTo>
                    <a:cubicBezTo>
                      <a:pt x="315280" y="6561"/>
                      <a:pt x="376704" y="6825"/>
                      <a:pt x="431640" y="0"/>
                    </a:cubicBezTo>
                    <a:cubicBezTo>
                      <a:pt x="503890" y="-3200"/>
                      <a:pt x="590522" y="-685"/>
                      <a:pt x="647460" y="0"/>
                    </a:cubicBezTo>
                    <a:cubicBezTo>
                      <a:pt x="677318" y="-28654"/>
                      <a:pt x="809354" y="8076"/>
                      <a:pt x="889981" y="0"/>
                    </a:cubicBezTo>
                    <a:cubicBezTo>
                      <a:pt x="894534" y="53138"/>
                      <a:pt x="905656" y="85814"/>
                      <a:pt x="889981" y="158471"/>
                    </a:cubicBezTo>
                    <a:cubicBezTo>
                      <a:pt x="892067" y="229057"/>
                      <a:pt x="888467" y="265052"/>
                      <a:pt x="889981" y="321558"/>
                    </a:cubicBezTo>
                    <a:cubicBezTo>
                      <a:pt x="896576" y="383312"/>
                      <a:pt x="906828" y="434030"/>
                      <a:pt x="889981" y="461567"/>
                    </a:cubicBezTo>
                    <a:cubicBezTo>
                      <a:pt x="856298" y="491790"/>
                      <a:pt x="833822" y="494533"/>
                      <a:pt x="785407" y="526655"/>
                    </a:cubicBezTo>
                    <a:cubicBezTo>
                      <a:pt x="750144" y="556253"/>
                      <a:pt x="723319" y="570799"/>
                      <a:pt x="667485" y="600052"/>
                    </a:cubicBezTo>
                    <a:cubicBezTo>
                      <a:pt x="613035" y="614356"/>
                      <a:pt x="528968" y="589372"/>
                      <a:pt x="451664" y="600052"/>
                    </a:cubicBezTo>
                    <a:cubicBezTo>
                      <a:pt x="367978" y="594901"/>
                      <a:pt x="328766" y="600503"/>
                      <a:pt x="235844" y="600052"/>
                    </a:cubicBezTo>
                    <a:cubicBezTo>
                      <a:pt x="131364" y="597318"/>
                      <a:pt x="56252" y="594179"/>
                      <a:pt x="0" y="600052"/>
                    </a:cubicBezTo>
                    <a:cubicBezTo>
                      <a:pt x="-118" y="528830"/>
                      <a:pt x="9081" y="513062"/>
                      <a:pt x="0" y="446195"/>
                    </a:cubicBezTo>
                    <a:cubicBezTo>
                      <a:pt x="1348" y="378236"/>
                      <a:pt x="-4613" y="350601"/>
                      <a:pt x="0" y="301571"/>
                    </a:cubicBezTo>
                    <a:cubicBezTo>
                      <a:pt x="417" y="245243"/>
                      <a:pt x="14451" y="216850"/>
                      <a:pt x="0" y="138484"/>
                    </a:cubicBezTo>
                    <a:close/>
                    <a:moveTo>
                      <a:pt x="0" y="138484"/>
                    </a:moveTo>
                    <a:cubicBezTo>
                      <a:pt x="115129" y="133969"/>
                      <a:pt x="177542" y="143649"/>
                      <a:pt x="235844" y="138484"/>
                    </a:cubicBezTo>
                    <a:cubicBezTo>
                      <a:pt x="295685" y="144585"/>
                      <a:pt x="342664" y="134749"/>
                      <a:pt x="444990" y="138484"/>
                    </a:cubicBezTo>
                    <a:cubicBezTo>
                      <a:pt x="535129" y="128038"/>
                      <a:pt x="588205" y="145679"/>
                      <a:pt x="667485" y="138484"/>
                    </a:cubicBezTo>
                    <a:cubicBezTo>
                      <a:pt x="689360" y="120498"/>
                      <a:pt x="731037" y="99315"/>
                      <a:pt x="780957" y="67857"/>
                    </a:cubicBezTo>
                    <a:cubicBezTo>
                      <a:pt x="812908" y="47292"/>
                      <a:pt x="837355" y="28862"/>
                      <a:pt x="889981" y="0"/>
                    </a:cubicBezTo>
                    <a:moveTo>
                      <a:pt x="667485" y="138484"/>
                    </a:moveTo>
                    <a:cubicBezTo>
                      <a:pt x="666429" y="208004"/>
                      <a:pt x="657468" y="221338"/>
                      <a:pt x="667485" y="283108"/>
                    </a:cubicBezTo>
                    <a:cubicBezTo>
                      <a:pt x="682377" y="344727"/>
                      <a:pt x="662319" y="353969"/>
                      <a:pt x="667485" y="427733"/>
                    </a:cubicBezTo>
                    <a:cubicBezTo>
                      <a:pt x="661060" y="495974"/>
                      <a:pt x="665281" y="546471"/>
                      <a:pt x="667485" y="600052"/>
                    </a:cubicBezTo>
                  </a:path>
                  <a:path w="889981" h="600052" fill="none" stroke="0" extrusionOk="0">
                    <a:moveTo>
                      <a:pt x="0" y="138484"/>
                    </a:moveTo>
                    <a:cubicBezTo>
                      <a:pt x="43515" y="110784"/>
                      <a:pt x="51385" y="105128"/>
                      <a:pt x="113472" y="67857"/>
                    </a:cubicBezTo>
                    <a:cubicBezTo>
                      <a:pt x="167333" y="32434"/>
                      <a:pt x="175680" y="27767"/>
                      <a:pt x="222495" y="0"/>
                    </a:cubicBezTo>
                    <a:cubicBezTo>
                      <a:pt x="317759" y="-5494"/>
                      <a:pt x="389542" y="604"/>
                      <a:pt x="431640" y="0"/>
                    </a:cubicBezTo>
                    <a:cubicBezTo>
                      <a:pt x="489681" y="12172"/>
                      <a:pt x="551571" y="-11385"/>
                      <a:pt x="634111" y="0"/>
                    </a:cubicBezTo>
                    <a:cubicBezTo>
                      <a:pt x="719113" y="-1629"/>
                      <a:pt x="804824" y="-11506"/>
                      <a:pt x="889981" y="0"/>
                    </a:cubicBezTo>
                    <a:cubicBezTo>
                      <a:pt x="891359" y="69893"/>
                      <a:pt x="882602" y="88821"/>
                      <a:pt x="889981" y="149240"/>
                    </a:cubicBezTo>
                    <a:cubicBezTo>
                      <a:pt x="878571" y="227818"/>
                      <a:pt x="901927" y="256948"/>
                      <a:pt x="889981" y="312326"/>
                    </a:cubicBezTo>
                    <a:cubicBezTo>
                      <a:pt x="911241" y="369433"/>
                      <a:pt x="885395" y="417943"/>
                      <a:pt x="889981" y="461567"/>
                    </a:cubicBezTo>
                    <a:cubicBezTo>
                      <a:pt x="854624" y="479505"/>
                      <a:pt x="825262" y="500469"/>
                      <a:pt x="783183" y="528039"/>
                    </a:cubicBezTo>
                    <a:cubicBezTo>
                      <a:pt x="754874" y="561766"/>
                      <a:pt x="690991" y="588140"/>
                      <a:pt x="667485" y="600052"/>
                    </a:cubicBezTo>
                    <a:cubicBezTo>
                      <a:pt x="624436" y="598444"/>
                      <a:pt x="509574" y="602444"/>
                      <a:pt x="458339" y="600052"/>
                    </a:cubicBezTo>
                    <a:cubicBezTo>
                      <a:pt x="409734" y="601896"/>
                      <a:pt x="351744" y="608834"/>
                      <a:pt x="255868" y="600052"/>
                    </a:cubicBezTo>
                    <a:cubicBezTo>
                      <a:pt x="186951" y="590236"/>
                      <a:pt x="86859" y="612909"/>
                      <a:pt x="0" y="600052"/>
                    </a:cubicBezTo>
                    <a:cubicBezTo>
                      <a:pt x="3901" y="526943"/>
                      <a:pt x="-1725" y="506843"/>
                      <a:pt x="0" y="441580"/>
                    </a:cubicBezTo>
                    <a:cubicBezTo>
                      <a:pt x="-5858" y="371009"/>
                      <a:pt x="-6931" y="355300"/>
                      <a:pt x="0" y="283108"/>
                    </a:cubicBezTo>
                    <a:cubicBezTo>
                      <a:pt x="1595" y="206713"/>
                      <a:pt x="-3949" y="187055"/>
                      <a:pt x="0" y="138484"/>
                    </a:cubicBezTo>
                    <a:close/>
                    <a:moveTo>
                      <a:pt x="0" y="138484"/>
                    </a:moveTo>
                    <a:cubicBezTo>
                      <a:pt x="105371" y="154594"/>
                      <a:pt x="144070" y="142271"/>
                      <a:pt x="235844" y="138484"/>
                    </a:cubicBezTo>
                    <a:cubicBezTo>
                      <a:pt x="316240" y="164972"/>
                      <a:pt x="399309" y="141898"/>
                      <a:pt x="471689" y="138484"/>
                    </a:cubicBezTo>
                    <a:cubicBezTo>
                      <a:pt x="563847" y="147233"/>
                      <a:pt x="606025" y="129100"/>
                      <a:pt x="667485" y="138484"/>
                    </a:cubicBezTo>
                    <a:cubicBezTo>
                      <a:pt x="680514" y="126809"/>
                      <a:pt x="735817" y="74965"/>
                      <a:pt x="780957" y="67857"/>
                    </a:cubicBezTo>
                    <a:cubicBezTo>
                      <a:pt x="816020" y="45894"/>
                      <a:pt x="832680" y="29305"/>
                      <a:pt x="889981" y="0"/>
                    </a:cubicBezTo>
                    <a:moveTo>
                      <a:pt x="667485" y="138484"/>
                    </a:moveTo>
                    <a:cubicBezTo>
                      <a:pt x="652539" y="190001"/>
                      <a:pt x="650398" y="232992"/>
                      <a:pt x="667485" y="283108"/>
                    </a:cubicBezTo>
                    <a:cubicBezTo>
                      <a:pt x="685032" y="336451"/>
                      <a:pt x="661765" y="414167"/>
                      <a:pt x="667485" y="446195"/>
                    </a:cubicBezTo>
                    <a:cubicBezTo>
                      <a:pt x="663713" y="484595"/>
                      <a:pt x="655254" y="553719"/>
                      <a:pt x="667485" y="600052"/>
                    </a:cubicBezTo>
                  </a:path>
                  <a:path w="889981" h="600052" fill="none" stroke="0" extrusionOk="0">
                    <a:moveTo>
                      <a:pt x="0" y="138484"/>
                    </a:moveTo>
                    <a:cubicBezTo>
                      <a:pt x="42849" y="110194"/>
                      <a:pt x="57000" y="103079"/>
                      <a:pt x="113472" y="67857"/>
                    </a:cubicBezTo>
                    <a:cubicBezTo>
                      <a:pt x="169787" y="36465"/>
                      <a:pt x="176314" y="26715"/>
                      <a:pt x="222495" y="0"/>
                    </a:cubicBezTo>
                    <a:cubicBezTo>
                      <a:pt x="318887" y="1542"/>
                      <a:pt x="380611" y="9360"/>
                      <a:pt x="431640" y="0"/>
                    </a:cubicBezTo>
                    <a:cubicBezTo>
                      <a:pt x="499814" y="-5779"/>
                      <a:pt x="566062" y="7478"/>
                      <a:pt x="634111" y="0"/>
                    </a:cubicBezTo>
                    <a:cubicBezTo>
                      <a:pt x="699981" y="15506"/>
                      <a:pt x="807951" y="11569"/>
                      <a:pt x="889981" y="0"/>
                    </a:cubicBezTo>
                    <a:cubicBezTo>
                      <a:pt x="887420" y="76249"/>
                      <a:pt x="885345" y="83528"/>
                      <a:pt x="889981" y="149240"/>
                    </a:cubicBezTo>
                    <a:cubicBezTo>
                      <a:pt x="892049" y="220454"/>
                      <a:pt x="897781" y="273505"/>
                      <a:pt x="889981" y="312326"/>
                    </a:cubicBezTo>
                    <a:cubicBezTo>
                      <a:pt x="892024" y="359029"/>
                      <a:pt x="870626" y="402447"/>
                      <a:pt x="889981" y="461567"/>
                    </a:cubicBezTo>
                    <a:cubicBezTo>
                      <a:pt x="869138" y="475390"/>
                      <a:pt x="806450" y="493211"/>
                      <a:pt x="783183" y="528039"/>
                    </a:cubicBezTo>
                    <a:cubicBezTo>
                      <a:pt x="744562" y="558469"/>
                      <a:pt x="716690" y="572049"/>
                      <a:pt x="667485" y="600052"/>
                    </a:cubicBezTo>
                    <a:cubicBezTo>
                      <a:pt x="621308" y="598540"/>
                      <a:pt x="517310" y="609662"/>
                      <a:pt x="458339" y="600052"/>
                    </a:cubicBezTo>
                    <a:cubicBezTo>
                      <a:pt x="399901" y="577587"/>
                      <a:pt x="344721" y="620307"/>
                      <a:pt x="255868" y="600052"/>
                    </a:cubicBezTo>
                    <a:cubicBezTo>
                      <a:pt x="195869" y="594405"/>
                      <a:pt x="72979" y="602225"/>
                      <a:pt x="0" y="600052"/>
                    </a:cubicBezTo>
                    <a:cubicBezTo>
                      <a:pt x="9463" y="527907"/>
                      <a:pt x="-2184" y="517520"/>
                      <a:pt x="0" y="441580"/>
                    </a:cubicBezTo>
                    <a:cubicBezTo>
                      <a:pt x="5605" y="371621"/>
                      <a:pt x="-10072" y="360819"/>
                      <a:pt x="0" y="283108"/>
                    </a:cubicBezTo>
                    <a:cubicBezTo>
                      <a:pt x="-777" y="210494"/>
                      <a:pt x="-24290" y="186283"/>
                      <a:pt x="0" y="138484"/>
                    </a:cubicBezTo>
                    <a:close/>
                    <a:moveTo>
                      <a:pt x="0" y="138484"/>
                    </a:moveTo>
                    <a:cubicBezTo>
                      <a:pt x="106085" y="150860"/>
                      <a:pt x="140890" y="141241"/>
                      <a:pt x="235844" y="138484"/>
                    </a:cubicBezTo>
                    <a:cubicBezTo>
                      <a:pt x="339317" y="135533"/>
                      <a:pt x="383751" y="122723"/>
                      <a:pt x="471689" y="138484"/>
                    </a:cubicBezTo>
                    <a:cubicBezTo>
                      <a:pt x="556710" y="122553"/>
                      <a:pt x="614681" y="152279"/>
                      <a:pt x="667485" y="138484"/>
                    </a:cubicBezTo>
                    <a:cubicBezTo>
                      <a:pt x="698989" y="106095"/>
                      <a:pt x="758858" y="99904"/>
                      <a:pt x="780957" y="67857"/>
                    </a:cubicBezTo>
                    <a:cubicBezTo>
                      <a:pt x="809884" y="50137"/>
                      <a:pt x="835331" y="30781"/>
                      <a:pt x="889981" y="0"/>
                    </a:cubicBezTo>
                    <a:moveTo>
                      <a:pt x="667485" y="138484"/>
                    </a:moveTo>
                    <a:cubicBezTo>
                      <a:pt x="661412" y="188357"/>
                      <a:pt x="656332" y="223066"/>
                      <a:pt x="667485" y="283108"/>
                    </a:cubicBezTo>
                    <a:cubicBezTo>
                      <a:pt x="687821" y="350496"/>
                      <a:pt x="669319" y="407251"/>
                      <a:pt x="667485" y="446195"/>
                    </a:cubicBezTo>
                    <a:cubicBezTo>
                      <a:pt x="654935" y="488931"/>
                      <a:pt x="676494" y="562647"/>
                      <a:pt x="667485" y="600052"/>
                    </a:cubicBezTo>
                  </a:path>
                  <a:path w="889981" h="600052" fill="none" stroke="0" extrusionOk="0">
                    <a:moveTo>
                      <a:pt x="0" y="138484"/>
                    </a:moveTo>
                    <a:cubicBezTo>
                      <a:pt x="45425" y="111124"/>
                      <a:pt x="54560" y="100031"/>
                      <a:pt x="113472" y="67857"/>
                    </a:cubicBezTo>
                    <a:cubicBezTo>
                      <a:pt x="170776" y="34273"/>
                      <a:pt x="174786" y="26366"/>
                      <a:pt x="222495" y="0"/>
                    </a:cubicBezTo>
                    <a:cubicBezTo>
                      <a:pt x="309286" y="-10645"/>
                      <a:pt x="365110" y="2408"/>
                      <a:pt x="431640" y="0"/>
                    </a:cubicBezTo>
                    <a:cubicBezTo>
                      <a:pt x="493827" y="-3227"/>
                      <a:pt x="578073" y="2233"/>
                      <a:pt x="634111" y="0"/>
                    </a:cubicBezTo>
                    <a:cubicBezTo>
                      <a:pt x="711673" y="27548"/>
                      <a:pt x="813928" y="11788"/>
                      <a:pt x="889981" y="0"/>
                    </a:cubicBezTo>
                    <a:cubicBezTo>
                      <a:pt x="889310" y="74538"/>
                      <a:pt x="887014" y="83636"/>
                      <a:pt x="889981" y="149240"/>
                    </a:cubicBezTo>
                    <a:cubicBezTo>
                      <a:pt x="888585" y="213081"/>
                      <a:pt x="887074" y="273337"/>
                      <a:pt x="889981" y="312326"/>
                    </a:cubicBezTo>
                    <a:cubicBezTo>
                      <a:pt x="906247" y="359261"/>
                      <a:pt x="876487" y="397225"/>
                      <a:pt x="889981" y="461567"/>
                    </a:cubicBezTo>
                    <a:cubicBezTo>
                      <a:pt x="871335" y="481675"/>
                      <a:pt x="799381" y="488660"/>
                      <a:pt x="783183" y="528039"/>
                    </a:cubicBezTo>
                    <a:cubicBezTo>
                      <a:pt x="753620" y="558238"/>
                      <a:pt x="713526" y="583263"/>
                      <a:pt x="667485" y="600052"/>
                    </a:cubicBezTo>
                    <a:cubicBezTo>
                      <a:pt x="622365" y="602400"/>
                      <a:pt x="508827" y="596281"/>
                      <a:pt x="458339" y="600052"/>
                    </a:cubicBezTo>
                    <a:cubicBezTo>
                      <a:pt x="392980" y="590192"/>
                      <a:pt x="343093" y="617659"/>
                      <a:pt x="255868" y="600052"/>
                    </a:cubicBezTo>
                    <a:cubicBezTo>
                      <a:pt x="192980" y="595539"/>
                      <a:pt x="78601" y="596531"/>
                      <a:pt x="0" y="600052"/>
                    </a:cubicBezTo>
                    <a:cubicBezTo>
                      <a:pt x="17450" y="527123"/>
                      <a:pt x="-6284" y="520676"/>
                      <a:pt x="0" y="441580"/>
                    </a:cubicBezTo>
                    <a:cubicBezTo>
                      <a:pt x="10271" y="375146"/>
                      <a:pt x="-6842" y="359928"/>
                      <a:pt x="0" y="283108"/>
                    </a:cubicBezTo>
                    <a:cubicBezTo>
                      <a:pt x="843" y="207920"/>
                      <a:pt x="-17703" y="187273"/>
                      <a:pt x="0" y="138484"/>
                    </a:cubicBezTo>
                    <a:close/>
                    <a:moveTo>
                      <a:pt x="0" y="138484"/>
                    </a:moveTo>
                    <a:cubicBezTo>
                      <a:pt x="111295" y="158030"/>
                      <a:pt x="148405" y="135045"/>
                      <a:pt x="235844" y="138484"/>
                    </a:cubicBezTo>
                    <a:cubicBezTo>
                      <a:pt x="341047" y="146130"/>
                      <a:pt x="371019" y="125433"/>
                      <a:pt x="471689" y="138484"/>
                    </a:cubicBezTo>
                    <a:cubicBezTo>
                      <a:pt x="519593" y="148255"/>
                      <a:pt x="584104" y="134176"/>
                      <a:pt x="667485" y="138484"/>
                    </a:cubicBezTo>
                    <a:cubicBezTo>
                      <a:pt x="706202" y="123633"/>
                      <a:pt x="738794" y="85650"/>
                      <a:pt x="780957" y="67857"/>
                    </a:cubicBezTo>
                    <a:cubicBezTo>
                      <a:pt x="814078" y="45734"/>
                      <a:pt x="840527" y="21963"/>
                      <a:pt x="889981" y="0"/>
                    </a:cubicBezTo>
                    <a:moveTo>
                      <a:pt x="667485" y="138484"/>
                    </a:moveTo>
                    <a:cubicBezTo>
                      <a:pt x="655585" y="195612"/>
                      <a:pt x="674532" y="219736"/>
                      <a:pt x="667485" y="283108"/>
                    </a:cubicBezTo>
                    <a:cubicBezTo>
                      <a:pt x="688132" y="348271"/>
                      <a:pt x="670326" y="413928"/>
                      <a:pt x="667485" y="446195"/>
                    </a:cubicBezTo>
                    <a:cubicBezTo>
                      <a:pt x="650961" y="491908"/>
                      <a:pt x="641134" y="560455"/>
                      <a:pt x="667485" y="600052"/>
                    </a:cubicBezTo>
                  </a:path>
                </a:pathLst>
              </a:custGeom>
              <a:pattFill prst="lgConfetti">
                <a:fgClr>
                  <a:srgbClr val="FFCF37"/>
                </a:fgClr>
                <a:bgClr>
                  <a:schemeClr val="bg1">
                    <a:lumMod val="95000"/>
                  </a:schemeClr>
                </a:bgClr>
              </a:pattFill>
              <a:ln>
                <a:solidFill>
                  <a:schemeClr val="bg2">
                    <a:lumMod val="25000"/>
                  </a:schemeClr>
                </a:solidFill>
                <a:extLst>
                  <a:ext uri="{C807C97D-BFC1-408E-A445-0C87EB9F89A2}">
                    <ask:lineSketchStyleProps xmlns:ask="http://schemas.microsoft.com/office/drawing/2018/sketchyshapes" sd="2241262410">
                      <a:custGeom>
                        <a:avLst/>
                        <a:gdLst>
                          <a:gd name="connsiteX0" fmla="*/ 0 w 2065862"/>
                          <a:gd name="connsiteY0" fmla="*/ 516465 h 2237842"/>
                          <a:gd name="connsiteX1" fmla="*/ 547453 w 2065862"/>
                          <a:gd name="connsiteY1" fmla="*/ 516465 h 2237842"/>
                          <a:gd name="connsiteX2" fmla="*/ 1017435 w 2065862"/>
                          <a:gd name="connsiteY2" fmla="*/ 516465 h 2237842"/>
                          <a:gd name="connsiteX3" fmla="*/ 1549396 w 2065862"/>
                          <a:gd name="connsiteY3" fmla="*/ 516465 h 2237842"/>
                          <a:gd name="connsiteX4" fmla="*/ 1549396 w 2065862"/>
                          <a:gd name="connsiteY4" fmla="*/ 1107471 h 2237842"/>
                          <a:gd name="connsiteX5" fmla="*/ 1549396 w 2065862"/>
                          <a:gd name="connsiteY5" fmla="*/ 1681262 h 2237842"/>
                          <a:gd name="connsiteX6" fmla="*/ 1549396 w 2065862"/>
                          <a:gd name="connsiteY6" fmla="*/ 2237842 h 2237842"/>
                          <a:gd name="connsiteX7" fmla="*/ 1048423 w 2065862"/>
                          <a:gd name="connsiteY7" fmla="*/ 2237842 h 2237842"/>
                          <a:gd name="connsiteX8" fmla="*/ 562947 w 2065862"/>
                          <a:gd name="connsiteY8" fmla="*/ 2237842 h 2237842"/>
                          <a:gd name="connsiteX9" fmla="*/ 0 w 2065862"/>
                          <a:gd name="connsiteY9" fmla="*/ 2237842 h 2237842"/>
                          <a:gd name="connsiteX10" fmla="*/ 0 w 2065862"/>
                          <a:gd name="connsiteY10" fmla="*/ 1681262 h 2237842"/>
                          <a:gd name="connsiteX11" fmla="*/ 0 w 2065862"/>
                          <a:gd name="connsiteY11" fmla="*/ 1090257 h 2237842"/>
                          <a:gd name="connsiteX12" fmla="*/ 0 w 2065862"/>
                          <a:gd name="connsiteY12" fmla="*/ 516465 h 2237842"/>
                          <a:gd name="connsiteX0" fmla="*/ 1549396 w 2065862"/>
                          <a:gd name="connsiteY0" fmla="*/ 516465 h 2237842"/>
                          <a:gd name="connsiteX1" fmla="*/ 1797298 w 2065862"/>
                          <a:gd name="connsiteY1" fmla="*/ 268562 h 2237842"/>
                          <a:gd name="connsiteX2" fmla="*/ 2065862 w 2065862"/>
                          <a:gd name="connsiteY2" fmla="*/ 0 h 2237842"/>
                          <a:gd name="connsiteX3" fmla="*/ 2065862 w 2065862"/>
                          <a:gd name="connsiteY3" fmla="*/ 591005 h 2237842"/>
                          <a:gd name="connsiteX4" fmla="*/ 2065862 w 2065862"/>
                          <a:gd name="connsiteY4" fmla="*/ 1113155 h 2237842"/>
                          <a:gd name="connsiteX5" fmla="*/ 2065862 w 2065862"/>
                          <a:gd name="connsiteY5" fmla="*/ 1721375 h 2237842"/>
                          <a:gd name="connsiteX6" fmla="*/ 1812793 w 2065862"/>
                          <a:gd name="connsiteY6" fmla="*/ 1974444 h 2237842"/>
                          <a:gd name="connsiteX7" fmla="*/ 1549396 w 2065862"/>
                          <a:gd name="connsiteY7" fmla="*/ 2237842 h 2237842"/>
                          <a:gd name="connsiteX8" fmla="*/ 1549396 w 2065862"/>
                          <a:gd name="connsiteY8" fmla="*/ 1646835 h 2237842"/>
                          <a:gd name="connsiteX9" fmla="*/ 1549396 w 2065862"/>
                          <a:gd name="connsiteY9" fmla="*/ 1038615 h 2237842"/>
                          <a:gd name="connsiteX10" fmla="*/ 1549396 w 2065862"/>
                          <a:gd name="connsiteY10" fmla="*/ 516465 h 2237842"/>
                          <a:gd name="connsiteX0" fmla="*/ 0 w 2065862"/>
                          <a:gd name="connsiteY0" fmla="*/ 516465 h 2237842"/>
                          <a:gd name="connsiteX1" fmla="*/ 268562 w 2065862"/>
                          <a:gd name="connsiteY1" fmla="*/ 247903 h 2237842"/>
                          <a:gd name="connsiteX2" fmla="*/ 516465 w 2065862"/>
                          <a:gd name="connsiteY2" fmla="*/ 0 h 2237842"/>
                          <a:gd name="connsiteX3" fmla="*/ 1063918 w 2065862"/>
                          <a:gd name="connsiteY3" fmla="*/ 0 h 2237842"/>
                          <a:gd name="connsiteX4" fmla="*/ 1611372 w 2065862"/>
                          <a:gd name="connsiteY4" fmla="*/ 0 h 2237842"/>
                          <a:gd name="connsiteX5" fmla="*/ 2065862 w 2065862"/>
                          <a:gd name="connsiteY5" fmla="*/ 0 h 2237842"/>
                          <a:gd name="connsiteX6" fmla="*/ 1812793 w 2065862"/>
                          <a:gd name="connsiteY6" fmla="*/ 253067 h 2237842"/>
                          <a:gd name="connsiteX7" fmla="*/ 1549396 w 2065862"/>
                          <a:gd name="connsiteY7" fmla="*/ 516465 h 2237842"/>
                          <a:gd name="connsiteX8" fmla="*/ 1017435 w 2065862"/>
                          <a:gd name="connsiteY8" fmla="*/ 516465 h 2237842"/>
                          <a:gd name="connsiteX9" fmla="*/ 516465 w 2065862"/>
                          <a:gd name="connsiteY9" fmla="*/ 516465 h 2237842"/>
                          <a:gd name="connsiteX10" fmla="*/ 0 w 2065862"/>
                          <a:gd name="connsiteY10" fmla="*/ 516465 h 2237842"/>
                          <a:gd name="connsiteX0" fmla="*/ 0 w 2065862"/>
                          <a:gd name="connsiteY0" fmla="*/ 516465 h 2237842"/>
                          <a:gd name="connsiteX1" fmla="*/ 263397 w 2065862"/>
                          <a:gd name="connsiteY1" fmla="*/ 253067 h 2237842"/>
                          <a:gd name="connsiteX2" fmla="*/ 516465 w 2065862"/>
                          <a:gd name="connsiteY2" fmla="*/ 0 h 2237842"/>
                          <a:gd name="connsiteX3" fmla="*/ 1001943 w 2065862"/>
                          <a:gd name="connsiteY3" fmla="*/ 0 h 2237842"/>
                          <a:gd name="connsiteX4" fmla="*/ 1471926 w 2065862"/>
                          <a:gd name="connsiteY4" fmla="*/ 0 h 2237842"/>
                          <a:gd name="connsiteX5" fmla="*/ 2065862 w 2065862"/>
                          <a:gd name="connsiteY5" fmla="*/ 0 h 2237842"/>
                          <a:gd name="connsiteX6" fmla="*/ 2065862 w 2065862"/>
                          <a:gd name="connsiteY6" fmla="*/ 556578 h 2237842"/>
                          <a:gd name="connsiteX7" fmla="*/ 2065862 w 2065862"/>
                          <a:gd name="connsiteY7" fmla="*/ 1164796 h 2237842"/>
                          <a:gd name="connsiteX8" fmla="*/ 2065862 w 2065862"/>
                          <a:gd name="connsiteY8" fmla="*/ 1721375 h 2237842"/>
                          <a:gd name="connsiteX9" fmla="*/ 1817958 w 2065862"/>
                          <a:gd name="connsiteY9" fmla="*/ 1969278 h 2237842"/>
                          <a:gd name="connsiteX10" fmla="*/ 1549396 w 2065862"/>
                          <a:gd name="connsiteY10" fmla="*/ 2237842 h 2237842"/>
                          <a:gd name="connsiteX11" fmla="*/ 1063918 w 2065862"/>
                          <a:gd name="connsiteY11" fmla="*/ 2237842 h 2237842"/>
                          <a:gd name="connsiteX12" fmla="*/ 593934 w 2065862"/>
                          <a:gd name="connsiteY12" fmla="*/ 2237842 h 2237842"/>
                          <a:gd name="connsiteX13" fmla="*/ 0 w 2065862"/>
                          <a:gd name="connsiteY13" fmla="*/ 2237842 h 2237842"/>
                          <a:gd name="connsiteX14" fmla="*/ 0 w 2065862"/>
                          <a:gd name="connsiteY14" fmla="*/ 1646835 h 2237842"/>
                          <a:gd name="connsiteX15" fmla="*/ 0 w 2065862"/>
                          <a:gd name="connsiteY15" fmla="*/ 1055829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94906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664048 h 2237842"/>
                          <a:gd name="connsiteX26" fmla="*/ 1549396 w 2065862"/>
                          <a:gd name="connsiteY26" fmla="*/ 2237842 h 2237842"/>
                          <a:gd name="connsiteX0" fmla="*/ 0 w 2065862"/>
                          <a:gd name="connsiteY0" fmla="*/ 516465 h 2237842"/>
                          <a:gd name="connsiteX1" fmla="*/ 258232 w 2065862"/>
                          <a:gd name="connsiteY1" fmla="*/ 258232 h 2237842"/>
                          <a:gd name="connsiteX2" fmla="*/ 516465 w 2065862"/>
                          <a:gd name="connsiteY2" fmla="*/ 0 h 2237842"/>
                          <a:gd name="connsiteX3" fmla="*/ 1001943 w 2065862"/>
                          <a:gd name="connsiteY3" fmla="*/ 0 h 2237842"/>
                          <a:gd name="connsiteX4" fmla="*/ 1502913 w 2065862"/>
                          <a:gd name="connsiteY4" fmla="*/ 0 h 2237842"/>
                          <a:gd name="connsiteX5" fmla="*/ 2065862 w 2065862"/>
                          <a:gd name="connsiteY5" fmla="*/ 0 h 2237842"/>
                          <a:gd name="connsiteX6" fmla="*/ 2065862 w 2065862"/>
                          <a:gd name="connsiteY6" fmla="*/ 591005 h 2237842"/>
                          <a:gd name="connsiteX7" fmla="*/ 2065862 w 2065862"/>
                          <a:gd name="connsiteY7" fmla="*/ 1199225 h 2237842"/>
                          <a:gd name="connsiteX8" fmla="*/ 2065862 w 2065862"/>
                          <a:gd name="connsiteY8" fmla="*/ 1721375 h 2237842"/>
                          <a:gd name="connsiteX9" fmla="*/ 1823122 w 2065862"/>
                          <a:gd name="connsiteY9" fmla="*/ 1964115 h 2237842"/>
                          <a:gd name="connsiteX10" fmla="*/ 1549396 w 2065862"/>
                          <a:gd name="connsiteY10" fmla="*/ 2237842 h 2237842"/>
                          <a:gd name="connsiteX11" fmla="*/ 1048423 w 2065862"/>
                          <a:gd name="connsiteY11" fmla="*/ 2237842 h 2237842"/>
                          <a:gd name="connsiteX12" fmla="*/ 547453 w 2065862"/>
                          <a:gd name="connsiteY12" fmla="*/ 2237842 h 2237842"/>
                          <a:gd name="connsiteX13" fmla="*/ 0 w 2065862"/>
                          <a:gd name="connsiteY13" fmla="*/ 2237842 h 2237842"/>
                          <a:gd name="connsiteX14" fmla="*/ 0 w 2065862"/>
                          <a:gd name="connsiteY14" fmla="*/ 1664048 h 2237842"/>
                          <a:gd name="connsiteX15" fmla="*/ 0 w 2065862"/>
                          <a:gd name="connsiteY15" fmla="*/ 1124685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32930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595194 h 2237842"/>
                          <a:gd name="connsiteX26" fmla="*/ 1549396 w 2065862"/>
                          <a:gd name="connsiteY26" fmla="*/ 2237842 h 2237842"/>
                          <a:gd name="connsiteX0" fmla="*/ 0 w 2065862"/>
                          <a:gd name="connsiteY0" fmla="*/ 516465 h 2237842"/>
                          <a:gd name="connsiteX1" fmla="*/ 263397 w 2065862"/>
                          <a:gd name="connsiteY1" fmla="*/ 253067 h 2237842"/>
                          <a:gd name="connsiteX2" fmla="*/ 516465 w 2065862"/>
                          <a:gd name="connsiteY2" fmla="*/ 0 h 2237842"/>
                          <a:gd name="connsiteX3" fmla="*/ 1001943 w 2065862"/>
                          <a:gd name="connsiteY3" fmla="*/ 0 h 2237842"/>
                          <a:gd name="connsiteX4" fmla="*/ 1471926 w 2065862"/>
                          <a:gd name="connsiteY4" fmla="*/ 0 h 2237842"/>
                          <a:gd name="connsiteX5" fmla="*/ 2065862 w 2065862"/>
                          <a:gd name="connsiteY5" fmla="*/ 0 h 2237842"/>
                          <a:gd name="connsiteX6" fmla="*/ 2065862 w 2065862"/>
                          <a:gd name="connsiteY6" fmla="*/ 556578 h 2237842"/>
                          <a:gd name="connsiteX7" fmla="*/ 2065862 w 2065862"/>
                          <a:gd name="connsiteY7" fmla="*/ 1164796 h 2237842"/>
                          <a:gd name="connsiteX8" fmla="*/ 2065862 w 2065862"/>
                          <a:gd name="connsiteY8" fmla="*/ 1721375 h 2237842"/>
                          <a:gd name="connsiteX9" fmla="*/ 1817958 w 2065862"/>
                          <a:gd name="connsiteY9" fmla="*/ 1969278 h 2237842"/>
                          <a:gd name="connsiteX10" fmla="*/ 1549396 w 2065862"/>
                          <a:gd name="connsiteY10" fmla="*/ 2237842 h 2237842"/>
                          <a:gd name="connsiteX11" fmla="*/ 1063918 w 2065862"/>
                          <a:gd name="connsiteY11" fmla="*/ 2237842 h 2237842"/>
                          <a:gd name="connsiteX12" fmla="*/ 593934 w 2065862"/>
                          <a:gd name="connsiteY12" fmla="*/ 2237842 h 2237842"/>
                          <a:gd name="connsiteX13" fmla="*/ 0 w 2065862"/>
                          <a:gd name="connsiteY13" fmla="*/ 2237842 h 2237842"/>
                          <a:gd name="connsiteX14" fmla="*/ 0 w 2065862"/>
                          <a:gd name="connsiteY14" fmla="*/ 1646835 h 2237842"/>
                          <a:gd name="connsiteX15" fmla="*/ 0 w 2065862"/>
                          <a:gd name="connsiteY15" fmla="*/ 1055829 h 2237842"/>
                          <a:gd name="connsiteX16" fmla="*/ 0 w 2065862"/>
                          <a:gd name="connsiteY16" fmla="*/ 516465 h 2237842"/>
                          <a:gd name="connsiteX17" fmla="*/ 0 w 2065862"/>
                          <a:gd name="connsiteY17" fmla="*/ 516465 h 2237842"/>
                          <a:gd name="connsiteX18" fmla="*/ 547453 w 2065862"/>
                          <a:gd name="connsiteY18" fmla="*/ 516465 h 2237842"/>
                          <a:gd name="connsiteX19" fmla="*/ 1094906 w 2065862"/>
                          <a:gd name="connsiteY19" fmla="*/ 516465 h 2237842"/>
                          <a:gd name="connsiteX20" fmla="*/ 1549396 w 2065862"/>
                          <a:gd name="connsiteY20" fmla="*/ 516465 h 2237842"/>
                          <a:gd name="connsiteX21" fmla="*/ 1812793 w 2065862"/>
                          <a:gd name="connsiteY21" fmla="*/ 253067 h 2237842"/>
                          <a:gd name="connsiteX22" fmla="*/ 2065862 w 2065862"/>
                          <a:gd name="connsiteY22" fmla="*/ 0 h 2237842"/>
                          <a:gd name="connsiteX23" fmla="*/ 1549396 w 2065862"/>
                          <a:gd name="connsiteY23" fmla="*/ 516465 h 2237842"/>
                          <a:gd name="connsiteX24" fmla="*/ 1549396 w 2065862"/>
                          <a:gd name="connsiteY24" fmla="*/ 1055829 h 2237842"/>
                          <a:gd name="connsiteX25" fmla="*/ 1549396 w 2065862"/>
                          <a:gd name="connsiteY25" fmla="*/ 1664048 h 2237842"/>
                          <a:gd name="connsiteX26" fmla="*/ 1549396 w 2065862"/>
                          <a:gd name="connsiteY26" fmla="*/ 2237842 h 22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65862" h="2237842" stroke="0" extrusionOk="0">
                            <a:moveTo>
                              <a:pt x="0" y="516465"/>
                            </a:moveTo>
                            <a:cubicBezTo>
                              <a:pt x="249275" y="539896"/>
                              <a:pt x="340627" y="548117"/>
                              <a:pt x="547453" y="516465"/>
                            </a:cubicBezTo>
                            <a:cubicBezTo>
                              <a:pt x="710562" y="503383"/>
                              <a:pt x="845845" y="502503"/>
                              <a:pt x="1017435" y="516465"/>
                            </a:cubicBezTo>
                            <a:cubicBezTo>
                              <a:pt x="1245755" y="534451"/>
                              <a:pt x="1303933" y="527759"/>
                              <a:pt x="1549396" y="516465"/>
                            </a:cubicBezTo>
                            <a:cubicBezTo>
                              <a:pt x="1561767" y="798562"/>
                              <a:pt x="1553173" y="977298"/>
                              <a:pt x="1549396" y="1107471"/>
                            </a:cubicBezTo>
                            <a:cubicBezTo>
                              <a:pt x="1552015" y="1303066"/>
                              <a:pt x="1577116" y="1474849"/>
                              <a:pt x="1549396" y="1681262"/>
                            </a:cubicBezTo>
                            <a:cubicBezTo>
                              <a:pt x="1486704" y="1809253"/>
                              <a:pt x="1565870" y="2022490"/>
                              <a:pt x="1549396" y="2237842"/>
                            </a:cubicBezTo>
                            <a:cubicBezTo>
                              <a:pt x="1438200" y="2194365"/>
                              <a:pt x="1158507" y="2261772"/>
                              <a:pt x="1048423" y="2237842"/>
                            </a:cubicBezTo>
                            <a:cubicBezTo>
                              <a:pt x="879832" y="2215898"/>
                              <a:pt x="762403" y="2246712"/>
                              <a:pt x="562947" y="2237842"/>
                            </a:cubicBezTo>
                            <a:cubicBezTo>
                              <a:pt x="356634" y="2210682"/>
                              <a:pt x="172192" y="2176451"/>
                              <a:pt x="0" y="2237842"/>
                            </a:cubicBezTo>
                            <a:cubicBezTo>
                              <a:pt x="-32231" y="2137382"/>
                              <a:pt x="18687" y="1838594"/>
                              <a:pt x="0" y="1681262"/>
                            </a:cubicBezTo>
                            <a:cubicBezTo>
                              <a:pt x="-50777" y="1514902"/>
                              <a:pt x="-58879" y="1205871"/>
                              <a:pt x="0" y="1090257"/>
                            </a:cubicBezTo>
                            <a:cubicBezTo>
                              <a:pt x="-29600" y="1020538"/>
                              <a:pt x="45884" y="675800"/>
                              <a:pt x="0" y="516465"/>
                            </a:cubicBezTo>
                            <a:close/>
                          </a:path>
                          <a:path w="2065862" h="2237842" fill="darkenLess" stroke="0" extrusionOk="0">
                            <a:moveTo>
                              <a:pt x="1549396" y="516465"/>
                            </a:moveTo>
                            <a:cubicBezTo>
                              <a:pt x="1630851" y="383614"/>
                              <a:pt x="1721269" y="341051"/>
                              <a:pt x="1797298" y="268562"/>
                            </a:cubicBezTo>
                            <a:cubicBezTo>
                              <a:pt x="1912583" y="174063"/>
                              <a:pt x="1993671" y="84780"/>
                              <a:pt x="2065862" y="0"/>
                            </a:cubicBezTo>
                            <a:cubicBezTo>
                              <a:pt x="2084639" y="259817"/>
                              <a:pt x="2088536" y="320414"/>
                              <a:pt x="2065862" y="591005"/>
                            </a:cubicBezTo>
                            <a:cubicBezTo>
                              <a:pt x="2084395" y="806793"/>
                              <a:pt x="2069127" y="956684"/>
                              <a:pt x="2065862" y="1113155"/>
                            </a:cubicBezTo>
                            <a:cubicBezTo>
                              <a:pt x="2048144" y="1303962"/>
                              <a:pt x="2065056" y="1451676"/>
                              <a:pt x="2065862" y="1721375"/>
                            </a:cubicBezTo>
                            <a:cubicBezTo>
                              <a:pt x="1947102" y="1851312"/>
                              <a:pt x="1937716" y="1885394"/>
                              <a:pt x="1812793" y="1974444"/>
                            </a:cubicBezTo>
                            <a:cubicBezTo>
                              <a:pt x="1671022" y="2064617"/>
                              <a:pt x="1693298" y="2139174"/>
                              <a:pt x="1549396" y="2237842"/>
                            </a:cubicBezTo>
                            <a:cubicBezTo>
                              <a:pt x="1525422" y="2020933"/>
                              <a:pt x="1567340" y="1891117"/>
                              <a:pt x="1549396" y="1646835"/>
                            </a:cubicBezTo>
                            <a:cubicBezTo>
                              <a:pt x="1530838" y="1341478"/>
                              <a:pt x="1547849" y="1271139"/>
                              <a:pt x="1549396" y="1038615"/>
                            </a:cubicBezTo>
                            <a:cubicBezTo>
                              <a:pt x="1522795" y="855883"/>
                              <a:pt x="1517992" y="744677"/>
                              <a:pt x="1549396" y="516465"/>
                            </a:cubicBezTo>
                            <a:close/>
                          </a:path>
                          <a:path w="2065862" h="2237842" fill="lightenLess" stroke="0" extrusionOk="0">
                            <a:moveTo>
                              <a:pt x="0" y="516465"/>
                            </a:moveTo>
                            <a:cubicBezTo>
                              <a:pt x="58500" y="470539"/>
                              <a:pt x="177300" y="399835"/>
                              <a:pt x="268562" y="247903"/>
                            </a:cubicBezTo>
                            <a:cubicBezTo>
                              <a:pt x="390467" y="107911"/>
                              <a:pt x="412584" y="88273"/>
                              <a:pt x="516465" y="0"/>
                            </a:cubicBezTo>
                            <a:cubicBezTo>
                              <a:pt x="757096" y="-44096"/>
                              <a:pt x="903663" y="19727"/>
                              <a:pt x="1063918" y="0"/>
                            </a:cubicBezTo>
                            <a:cubicBezTo>
                              <a:pt x="1160427" y="-74811"/>
                              <a:pt x="1444437" y="-33936"/>
                              <a:pt x="1611372" y="0"/>
                            </a:cubicBezTo>
                            <a:cubicBezTo>
                              <a:pt x="1829475" y="-27864"/>
                              <a:pt x="1849687" y="22785"/>
                              <a:pt x="2065862" y="0"/>
                            </a:cubicBezTo>
                            <a:cubicBezTo>
                              <a:pt x="1996151" y="134612"/>
                              <a:pt x="1891930" y="155097"/>
                              <a:pt x="1812793" y="253067"/>
                            </a:cubicBezTo>
                            <a:cubicBezTo>
                              <a:pt x="1735916" y="386113"/>
                              <a:pt x="1571607" y="450392"/>
                              <a:pt x="1549396" y="516465"/>
                            </a:cubicBezTo>
                            <a:cubicBezTo>
                              <a:pt x="1314949" y="527279"/>
                              <a:pt x="1198817" y="503136"/>
                              <a:pt x="1017435" y="516465"/>
                            </a:cubicBezTo>
                            <a:cubicBezTo>
                              <a:pt x="856785" y="478802"/>
                              <a:pt x="693488" y="473643"/>
                              <a:pt x="516465" y="516465"/>
                            </a:cubicBezTo>
                            <a:cubicBezTo>
                              <a:pt x="326613" y="493772"/>
                              <a:pt x="150003" y="536894"/>
                              <a:pt x="0" y="516465"/>
                            </a:cubicBezTo>
                            <a:close/>
                          </a:path>
                          <a:path w="2065862" h="2237842" fill="none" extrusionOk="0">
                            <a:moveTo>
                              <a:pt x="0" y="516465"/>
                            </a:moveTo>
                            <a:cubicBezTo>
                              <a:pt x="98285" y="407522"/>
                              <a:pt x="130118" y="375883"/>
                              <a:pt x="263397" y="253067"/>
                            </a:cubicBezTo>
                            <a:cubicBezTo>
                              <a:pt x="396971" y="127830"/>
                              <a:pt x="404512" y="96246"/>
                              <a:pt x="516465" y="0"/>
                            </a:cubicBezTo>
                            <a:cubicBezTo>
                              <a:pt x="729662" y="-16522"/>
                              <a:pt x="872911" y="26313"/>
                              <a:pt x="1001943" y="0"/>
                            </a:cubicBezTo>
                            <a:cubicBezTo>
                              <a:pt x="1123927" y="12636"/>
                              <a:pt x="1345334" y="18117"/>
                              <a:pt x="1471926" y="0"/>
                            </a:cubicBezTo>
                            <a:cubicBezTo>
                              <a:pt x="1664994" y="55336"/>
                              <a:pt x="1898411" y="33186"/>
                              <a:pt x="2065862" y="0"/>
                            </a:cubicBezTo>
                            <a:cubicBezTo>
                              <a:pt x="2064975" y="277680"/>
                              <a:pt x="2060669" y="315347"/>
                              <a:pt x="2065862" y="556578"/>
                            </a:cubicBezTo>
                            <a:cubicBezTo>
                              <a:pt x="2073710" y="783672"/>
                              <a:pt x="2044278" y="1021006"/>
                              <a:pt x="2065862" y="1164796"/>
                            </a:cubicBezTo>
                            <a:cubicBezTo>
                              <a:pt x="2110513" y="1315310"/>
                              <a:pt x="2047016" y="1496043"/>
                              <a:pt x="2065862" y="1721375"/>
                            </a:cubicBezTo>
                            <a:cubicBezTo>
                              <a:pt x="2006883" y="1795640"/>
                              <a:pt x="1874968" y="1824519"/>
                              <a:pt x="1817958" y="1969278"/>
                            </a:cubicBezTo>
                            <a:cubicBezTo>
                              <a:pt x="1734998" y="2110281"/>
                              <a:pt x="1641082" y="2174729"/>
                              <a:pt x="1549396" y="2237842"/>
                            </a:cubicBezTo>
                            <a:cubicBezTo>
                              <a:pt x="1451735" y="2259568"/>
                              <a:pt x="1171224" y="2233138"/>
                              <a:pt x="1063918" y="2237842"/>
                            </a:cubicBezTo>
                            <a:cubicBezTo>
                              <a:pt x="908324" y="2225436"/>
                              <a:pt x="809482" y="2281699"/>
                              <a:pt x="593934" y="2237842"/>
                            </a:cubicBezTo>
                            <a:cubicBezTo>
                              <a:pt x="434306" y="2237322"/>
                              <a:pt x="172315" y="2210241"/>
                              <a:pt x="0" y="2237842"/>
                            </a:cubicBezTo>
                            <a:cubicBezTo>
                              <a:pt x="30008" y="1970676"/>
                              <a:pt x="-17107" y="1922588"/>
                              <a:pt x="0" y="1646835"/>
                            </a:cubicBezTo>
                            <a:cubicBezTo>
                              <a:pt x="17775" y="1401584"/>
                              <a:pt x="-14842" y="1335522"/>
                              <a:pt x="0" y="1055829"/>
                            </a:cubicBezTo>
                            <a:cubicBezTo>
                              <a:pt x="13639" y="769309"/>
                              <a:pt x="-32684" y="690321"/>
                              <a:pt x="0" y="516465"/>
                            </a:cubicBezTo>
                            <a:close/>
                            <a:moveTo>
                              <a:pt x="0" y="516465"/>
                            </a:moveTo>
                            <a:cubicBezTo>
                              <a:pt x="254082" y="567837"/>
                              <a:pt x="342544" y="492921"/>
                              <a:pt x="547453" y="516465"/>
                            </a:cubicBezTo>
                            <a:cubicBezTo>
                              <a:pt x="789887" y="566169"/>
                              <a:pt x="857552" y="486246"/>
                              <a:pt x="1094906" y="516465"/>
                            </a:cubicBezTo>
                            <a:cubicBezTo>
                              <a:pt x="1266687" y="517244"/>
                              <a:pt x="1398793" y="518933"/>
                              <a:pt x="1549396" y="516465"/>
                            </a:cubicBezTo>
                            <a:cubicBezTo>
                              <a:pt x="1628007" y="434237"/>
                              <a:pt x="1731771" y="331658"/>
                              <a:pt x="1812793" y="253067"/>
                            </a:cubicBezTo>
                            <a:cubicBezTo>
                              <a:pt x="1903231" y="166432"/>
                              <a:pt x="1951894" y="105531"/>
                              <a:pt x="2065862" y="0"/>
                            </a:cubicBezTo>
                            <a:moveTo>
                              <a:pt x="1549396" y="516465"/>
                            </a:moveTo>
                            <a:cubicBezTo>
                              <a:pt x="1525093" y="701035"/>
                              <a:pt x="1569421" y="820313"/>
                              <a:pt x="1549396" y="1055829"/>
                            </a:cubicBezTo>
                            <a:cubicBezTo>
                              <a:pt x="1586157" y="1304113"/>
                              <a:pt x="1559011" y="1506695"/>
                              <a:pt x="1549396" y="1664048"/>
                            </a:cubicBezTo>
                            <a:cubicBezTo>
                              <a:pt x="1499764" y="1826541"/>
                              <a:pt x="1509222" y="2085722"/>
                              <a:pt x="1549396" y="2237842"/>
                            </a:cubicBezTo>
                          </a:path>
                          <a:path w="2065862" h="2237842" fill="none" stroke="0" extrusionOk="0">
                            <a:moveTo>
                              <a:pt x="0" y="516465"/>
                            </a:moveTo>
                            <a:cubicBezTo>
                              <a:pt x="85185" y="440764"/>
                              <a:pt x="143795" y="310292"/>
                              <a:pt x="258232" y="258232"/>
                            </a:cubicBezTo>
                            <a:cubicBezTo>
                              <a:pt x="320592" y="182744"/>
                              <a:pt x="412646" y="115511"/>
                              <a:pt x="516465" y="0"/>
                            </a:cubicBezTo>
                            <a:cubicBezTo>
                              <a:pt x="756403" y="2927"/>
                              <a:pt x="892558" y="-988"/>
                              <a:pt x="1001943" y="0"/>
                            </a:cubicBezTo>
                            <a:cubicBezTo>
                              <a:pt x="1170641" y="8132"/>
                              <a:pt x="1388659" y="8880"/>
                              <a:pt x="1502913" y="0"/>
                            </a:cubicBezTo>
                            <a:cubicBezTo>
                              <a:pt x="1563309" y="-56334"/>
                              <a:pt x="1831140" y="-20529"/>
                              <a:pt x="2065862" y="0"/>
                            </a:cubicBezTo>
                            <a:cubicBezTo>
                              <a:pt x="2073486" y="198737"/>
                              <a:pt x="2093933" y="349278"/>
                              <a:pt x="2065862" y="591005"/>
                            </a:cubicBezTo>
                            <a:cubicBezTo>
                              <a:pt x="2070692" y="841053"/>
                              <a:pt x="2066478" y="986483"/>
                              <a:pt x="2065862" y="1199225"/>
                            </a:cubicBezTo>
                            <a:cubicBezTo>
                              <a:pt x="2073719" y="1434907"/>
                              <a:pt x="2091373" y="1610897"/>
                              <a:pt x="2065862" y="1721375"/>
                            </a:cubicBezTo>
                            <a:cubicBezTo>
                              <a:pt x="1996548" y="1826191"/>
                              <a:pt x="1924527" y="1851683"/>
                              <a:pt x="1823122" y="1964115"/>
                            </a:cubicBezTo>
                            <a:cubicBezTo>
                              <a:pt x="1740236" y="2064342"/>
                              <a:pt x="1673958" y="2127214"/>
                              <a:pt x="1549396" y="2237842"/>
                            </a:cubicBezTo>
                            <a:cubicBezTo>
                              <a:pt x="1445262" y="2265124"/>
                              <a:pt x="1228127" y="2235702"/>
                              <a:pt x="1048423" y="2237842"/>
                            </a:cubicBezTo>
                            <a:cubicBezTo>
                              <a:pt x="849093" y="2210607"/>
                              <a:pt x="771832" y="2225871"/>
                              <a:pt x="547453" y="2237842"/>
                            </a:cubicBezTo>
                            <a:cubicBezTo>
                              <a:pt x="316591" y="2249477"/>
                              <a:pt x="126077" y="2220316"/>
                              <a:pt x="0" y="2237842"/>
                            </a:cubicBezTo>
                            <a:cubicBezTo>
                              <a:pt x="-3840" y="1970263"/>
                              <a:pt x="12787" y="1910581"/>
                              <a:pt x="0" y="1664048"/>
                            </a:cubicBezTo>
                            <a:cubicBezTo>
                              <a:pt x="6154" y="1412575"/>
                              <a:pt x="-4035" y="1314600"/>
                              <a:pt x="0" y="1124685"/>
                            </a:cubicBezTo>
                            <a:cubicBezTo>
                              <a:pt x="-21132" y="924362"/>
                              <a:pt x="46634" y="811352"/>
                              <a:pt x="0" y="516465"/>
                            </a:cubicBezTo>
                            <a:close/>
                            <a:moveTo>
                              <a:pt x="0" y="516465"/>
                            </a:moveTo>
                            <a:cubicBezTo>
                              <a:pt x="267500" y="483184"/>
                              <a:pt x="407055" y="508890"/>
                              <a:pt x="547453" y="516465"/>
                            </a:cubicBezTo>
                            <a:cubicBezTo>
                              <a:pt x="687487" y="556028"/>
                              <a:pt x="828534" y="496281"/>
                              <a:pt x="1032930" y="516465"/>
                            </a:cubicBezTo>
                            <a:cubicBezTo>
                              <a:pt x="1237996" y="476201"/>
                              <a:pt x="1364250" y="517355"/>
                              <a:pt x="1549396" y="516465"/>
                            </a:cubicBezTo>
                            <a:cubicBezTo>
                              <a:pt x="1617287" y="442540"/>
                              <a:pt x="1696453" y="344974"/>
                              <a:pt x="1812793" y="253067"/>
                            </a:cubicBezTo>
                            <a:cubicBezTo>
                              <a:pt x="1895261" y="176145"/>
                              <a:pt x="1934819" y="107408"/>
                              <a:pt x="2065862" y="0"/>
                            </a:cubicBezTo>
                            <a:moveTo>
                              <a:pt x="1549396" y="516465"/>
                            </a:moveTo>
                            <a:cubicBezTo>
                              <a:pt x="1545000" y="777070"/>
                              <a:pt x="1528854" y="817509"/>
                              <a:pt x="1549396" y="1055829"/>
                            </a:cubicBezTo>
                            <a:cubicBezTo>
                              <a:pt x="1578907" y="1288109"/>
                              <a:pt x="1539090" y="1339376"/>
                              <a:pt x="1549396" y="1595194"/>
                            </a:cubicBezTo>
                            <a:cubicBezTo>
                              <a:pt x="1547626" y="1845345"/>
                              <a:pt x="1543035" y="2020520"/>
                              <a:pt x="1549396" y="2237842"/>
                            </a:cubicBezTo>
                          </a:path>
                          <a:path w="2065862" h="2237842" fill="none" stroke="0" extrusionOk="0">
                            <a:moveTo>
                              <a:pt x="0" y="516465"/>
                            </a:moveTo>
                            <a:cubicBezTo>
                              <a:pt x="96728" y="418276"/>
                              <a:pt x="116895" y="385076"/>
                              <a:pt x="263397" y="253067"/>
                            </a:cubicBezTo>
                            <a:cubicBezTo>
                              <a:pt x="388979" y="123163"/>
                              <a:pt x="408087" y="102165"/>
                              <a:pt x="516465" y="0"/>
                            </a:cubicBezTo>
                            <a:cubicBezTo>
                              <a:pt x="752722" y="-35747"/>
                              <a:pt x="900375" y="-20323"/>
                              <a:pt x="1001943" y="0"/>
                            </a:cubicBezTo>
                            <a:cubicBezTo>
                              <a:pt x="1140744" y="47394"/>
                              <a:pt x="1275606" y="-35239"/>
                              <a:pt x="1471926" y="0"/>
                            </a:cubicBezTo>
                            <a:cubicBezTo>
                              <a:pt x="1632709" y="21117"/>
                              <a:pt x="1872756" y="-30878"/>
                              <a:pt x="2065862" y="0"/>
                            </a:cubicBezTo>
                            <a:cubicBezTo>
                              <a:pt x="2075567" y="274605"/>
                              <a:pt x="2040508" y="331947"/>
                              <a:pt x="2065862" y="556578"/>
                            </a:cubicBezTo>
                            <a:cubicBezTo>
                              <a:pt x="2038004" y="821528"/>
                              <a:pt x="2082025" y="947432"/>
                              <a:pt x="2065862" y="1164796"/>
                            </a:cubicBezTo>
                            <a:cubicBezTo>
                              <a:pt x="2112873" y="1375024"/>
                              <a:pt x="2034609" y="1530379"/>
                              <a:pt x="2065862" y="1721375"/>
                            </a:cubicBezTo>
                            <a:cubicBezTo>
                              <a:pt x="1977633" y="1775636"/>
                              <a:pt x="1919314" y="1859764"/>
                              <a:pt x="1817958" y="1969278"/>
                            </a:cubicBezTo>
                            <a:cubicBezTo>
                              <a:pt x="1751350" y="2089943"/>
                              <a:pt x="1600527" y="2170685"/>
                              <a:pt x="1549396" y="2237842"/>
                            </a:cubicBezTo>
                            <a:cubicBezTo>
                              <a:pt x="1461452" y="2242188"/>
                              <a:pt x="1201184" y="2236371"/>
                              <a:pt x="1063918" y="2237842"/>
                            </a:cubicBezTo>
                            <a:cubicBezTo>
                              <a:pt x="940251" y="2237957"/>
                              <a:pt x="796908" y="2257819"/>
                              <a:pt x="593934" y="2237842"/>
                            </a:cubicBezTo>
                            <a:cubicBezTo>
                              <a:pt x="433774" y="2208948"/>
                              <a:pt x="182625" y="2241997"/>
                              <a:pt x="0" y="2237842"/>
                            </a:cubicBezTo>
                            <a:cubicBezTo>
                              <a:pt x="23061" y="1967695"/>
                              <a:pt x="-1050" y="1884159"/>
                              <a:pt x="0" y="1646835"/>
                            </a:cubicBezTo>
                            <a:cubicBezTo>
                              <a:pt x="-15916" y="1384032"/>
                              <a:pt x="-19745" y="1322315"/>
                              <a:pt x="0" y="1055829"/>
                            </a:cubicBezTo>
                            <a:cubicBezTo>
                              <a:pt x="-316" y="775865"/>
                              <a:pt x="-9090" y="699388"/>
                              <a:pt x="0" y="516465"/>
                            </a:cubicBezTo>
                            <a:close/>
                            <a:moveTo>
                              <a:pt x="0" y="516465"/>
                            </a:moveTo>
                            <a:cubicBezTo>
                              <a:pt x="242285" y="574896"/>
                              <a:pt x="335208" y="526005"/>
                              <a:pt x="547453" y="516465"/>
                            </a:cubicBezTo>
                            <a:cubicBezTo>
                              <a:pt x="724895" y="549349"/>
                              <a:pt x="901043" y="511382"/>
                              <a:pt x="1094906" y="516465"/>
                            </a:cubicBezTo>
                            <a:cubicBezTo>
                              <a:pt x="1320704" y="540316"/>
                              <a:pt x="1404471" y="491888"/>
                              <a:pt x="1549396" y="516465"/>
                            </a:cubicBezTo>
                            <a:cubicBezTo>
                              <a:pt x="1597946" y="449180"/>
                              <a:pt x="1701035" y="308615"/>
                              <a:pt x="1812793" y="253067"/>
                            </a:cubicBezTo>
                            <a:cubicBezTo>
                              <a:pt x="1896238" y="171402"/>
                              <a:pt x="1939139" y="103440"/>
                              <a:pt x="2065862" y="0"/>
                            </a:cubicBezTo>
                            <a:moveTo>
                              <a:pt x="1549396" y="516465"/>
                            </a:moveTo>
                            <a:cubicBezTo>
                              <a:pt x="1505403" y="702663"/>
                              <a:pt x="1517036" y="862957"/>
                              <a:pt x="1549396" y="1055829"/>
                            </a:cubicBezTo>
                            <a:cubicBezTo>
                              <a:pt x="1588065" y="1255463"/>
                              <a:pt x="1542815" y="1538070"/>
                              <a:pt x="1549396" y="1664048"/>
                            </a:cubicBezTo>
                            <a:cubicBezTo>
                              <a:pt x="1530425" y="1822167"/>
                              <a:pt x="1507820" y="2086082"/>
                              <a:pt x="1549396" y="2237842"/>
                            </a:cubicBezTo>
                          </a:path>
                          <a:path w="2065862" h="2237842" fill="none" stroke="0" extrusionOk="0">
                            <a:moveTo>
                              <a:pt x="0" y="516465"/>
                            </a:moveTo>
                            <a:cubicBezTo>
                              <a:pt x="98236" y="410883"/>
                              <a:pt x="125808" y="376040"/>
                              <a:pt x="263397" y="253067"/>
                            </a:cubicBezTo>
                            <a:cubicBezTo>
                              <a:pt x="391974" y="128199"/>
                              <a:pt x="408778" y="98496"/>
                              <a:pt x="516465" y="0"/>
                            </a:cubicBezTo>
                            <a:cubicBezTo>
                              <a:pt x="725639" y="-16118"/>
                              <a:pt x="870419" y="9075"/>
                              <a:pt x="1001943" y="0"/>
                            </a:cubicBezTo>
                            <a:cubicBezTo>
                              <a:pt x="1155987" y="-2924"/>
                              <a:pt x="1324714" y="-17060"/>
                              <a:pt x="1471926" y="0"/>
                            </a:cubicBezTo>
                            <a:cubicBezTo>
                              <a:pt x="1620270" y="81995"/>
                              <a:pt x="1881958" y="47271"/>
                              <a:pt x="2065862" y="0"/>
                            </a:cubicBezTo>
                            <a:cubicBezTo>
                              <a:pt x="2058877" y="285912"/>
                              <a:pt x="2052488" y="317296"/>
                              <a:pt x="2065862" y="556578"/>
                            </a:cubicBezTo>
                            <a:cubicBezTo>
                              <a:pt x="2073986" y="788174"/>
                              <a:pt x="2085748" y="1007771"/>
                              <a:pt x="2065862" y="1164796"/>
                            </a:cubicBezTo>
                            <a:cubicBezTo>
                              <a:pt x="2076685" y="1329668"/>
                              <a:pt x="2014856" y="1475580"/>
                              <a:pt x="2065862" y="1721375"/>
                            </a:cubicBezTo>
                            <a:cubicBezTo>
                              <a:pt x="2031204" y="1777608"/>
                              <a:pt x="1871676" y="1833092"/>
                              <a:pt x="1817958" y="1969278"/>
                            </a:cubicBezTo>
                            <a:cubicBezTo>
                              <a:pt x="1750349" y="2075181"/>
                              <a:pt x="1653841" y="2168677"/>
                              <a:pt x="1549396" y="2237842"/>
                            </a:cubicBezTo>
                            <a:cubicBezTo>
                              <a:pt x="1428293" y="2238903"/>
                              <a:pt x="1205883" y="2247976"/>
                              <a:pt x="1063918" y="2237842"/>
                            </a:cubicBezTo>
                            <a:cubicBezTo>
                              <a:pt x="942837" y="2211555"/>
                              <a:pt x="781126" y="2303484"/>
                              <a:pt x="593934" y="2237842"/>
                            </a:cubicBezTo>
                            <a:cubicBezTo>
                              <a:pt x="449030" y="2232510"/>
                              <a:pt x="173279" y="2209267"/>
                              <a:pt x="0" y="2237842"/>
                            </a:cubicBezTo>
                            <a:cubicBezTo>
                              <a:pt x="34849" y="1975045"/>
                              <a:pt x="-5169" y="1914940"/>
                              <a:pt x="0" y="1646835"/>
                            </a:cubicBezTo>
                            <a:cubicBezTo>
                              <a:pt x="22662" y="1392599"/>
                              <a:pt x="-18893" y="1344760"/>
                              <a:pt x="0" y="1055829"/>
                            </a:cubicBezTo>
                            <a:cubicBezTo>
                              <a:pt x="-8529" y="786305"/>
                              <a:pt x="-49423" y="700627"/>
                              <a:pt x="0" y="516465"/>
                            </a:cubicBezTo>
                            <a:close/>
                            <a:moveTo>
                              <a:pt x="0" y="516465"/>
                            </a:moveTo>
                            <a:cubicBezTo>
                              <a:pt x="256572" y="564405"/>
                              <a:pt x="343235" y="513395"/>
                              <a:pt x="547453" y="516465"/>
                            </a:cubicBezTo>
                            <a:cubicBezTo>
                              <a:pt x="785872" y="532397"/>
                              <a:pt x="893385" y="453073"/>
                              <a:pt x="1094906" y="516465"/>
                            </a:cubicBezTo>
                            <a:cubicBezTo>
                              <a:pt x="1297455" y="505873"/>
                              <a:pt x="1423463" y="547862"/>
                              <a:pt x="1549396" y="516465"/>
                            </a:cubicBezTo>
                            <a:cubicBezTo>
                              <a:pt x="1625105" y="417696"/>
                              <a:pt x="1742971" y="382677"/>
                              <a:pt x="1812793" y="253067"/>
                            </a:cubicBezTo>
                            <a:cubicBezTo>
                              <a:pt x="1881049" y="184819"/>
                              <a:pt x="1935531" y="126776"/>
                              <a:pt x="2065862" y="0"/>
                            </a:cubicBezTo>
                            <a:moveTo>
                              <a:pt x="1549396" y="516465"/>
                            </a:moveTo>
                            <a:cubicBezTo>
                              <a:pt x="1540468" y="690162"/>
                              <a:pt x="1518646" y="826958"/>
                              <a:pt x="1549396" y="1055829"/>
                            </a:cubicBezTo>
                            <a:cubicBezTo>
                              <a:pt x="1605565" y="1302002"/>
                              <a:pt x="1552715" y="1534937"/>
                              <a:pt x="1549396" y="1664048"/>
                            </a:cubicBezTo>
                            <a:cubicBezTo>
                              <a:pt x="1525095" y="1826035"/>
                              <a:pt x="1553486" y="2096736"/>
                              <a:pt x="1549396" y="2237842"/>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Cube 63">
                <a:extLst>
                  <a:ext uri="{FF2B5EF4-FFF2-40B4-BE49-F238E27FC236}">
                    <a16:creationId xmlns:a16="http://schemas.microsoft.com/office/drawing/2014/main" id="{3CBB1DC1-8094-3AC3-BF40-84783508F6E4}"/>
                  </a:ext>
                </a:extLst>
              </p:cNvPr>
              <p:cNvSpPr/>
              <p:nvPr/>
            </p:nvSpPr>
            <p:spPr>
              <a:xfrm>
                <a:off x="881669" y="2032775"/>
                <a:ext cx="889981" cy="944452"/>
              </a:xfrm>
              <a:custGeom>
                <a:avLst/>
                <a:gdLst>
                  <a:gd name="connsiteX0" fmla="*/ 0 w 889981"/>
                  <a:gd name="connsiteY0" fmla="*/ 189030 h 944452"/>
                  <a:gd name="connsiteX1" fmla="*/ 235844 w 889981"/>
                  <a:gd name="connsiteY1" fmla="*/ 189030 h 944452"/>
                  <a:gd name="connsiteX2" fmla="*/ 465014 w 889981"/>
                  <a:gd name="connsiteY2" fmla="*/ 189030 h 944452"/>
                  <a:gd name="connsiteX3" fmla="*/ 667485 w 889981"/>
                  <a:gd name="connsiteY3" fmla="*/ 189030 h 944452"/>
                  <a:gd name="connsiteX4" fmla="*/ 667485 w 889981"/>
                  <a:gd name="connsiteY4" fmla="*/ 425728 h 944452"/>
                  <a:gd name="connsiteX5" fmla="*/ 667485 w 889981"/>
                  <a:gd name="connsiteY5" fmla="*/ 677536 h 944452"/>
                  <a:gd name="connsiteX6" fmla="*/ 667485 w 889981"/>
                  <a:gd name="connsiteY6" fmla="*/ 944452 h 944452"/>
                  <a:gd name="connsiteX7" fmla="*/ 465014 w 889981"/>
                  <a:gd name="connsiteY7" fmla="*/ 944452 h 944452"/>
                  <a:gd name="connsiteX8" fmla="*/ 249194 w 889981"/>
                  <a:gd name="connsiteY8" fmla="*/ 944452 h 944452"/>
                  <a:gd name="connsiteX9" fmla="*/ 0 w 889981"/>
                  <a:gd name="connsiteY9" fmla="*/ 944452 h 944452"/>
                  <a:gd name="connsiteX10" fmla="*/ 0 w 889981"/>
                  <a:gd name="connsiteY10" fmla="*/ 707752 h 944452"/>
                  <a:gd name="connsiteX11" fmla="*/ 0 w 889981"/>
                  <a:gd name="connsiteY11" fmla="*/ 448391 h 944452"/>
                  <a:gd name="connsiteX12" fmla="*/ 0 w 889981"/>
                  <a:gd name="connsiteY12" fmla="*/ 189030 h 944452"/>
                  <a:gd name="connsiteX0" fmla="*/ 667485 w 889981"/>
                  <a:gd name="connsiteY0" fmla="*/ 189030 h 944452"/>
                  <a:gd name="connsiteX1" fmla="*/ 778732 w 889981"/>
                  <a:gd name="connsiteY1" fmla="*/ 94514 h 944452"/>
                  <a:gd name="connsiteX2" fmla="*/ 889981 w 889981"/>
                  <a:gd name="connsiteY2" fmla="*/ 0 h 944452"/>
                  <a:gd name="connsiteX3" fmla="*/ 889981 w 889981"/>
                  <a:gd name="connsiteY3" fmla="*/ 229144 h 944452"/>
                  <a:gd name="connsiteX4" fmla="*/ 889981 w 889981"/>
                  <a:gd name="connsiteY4" fmla="*/ 488505 h 944452"/>
                  <a:gd name="connsiteX5" fmla="*/ 889981 w 889981"/>
                  <a:gd name="connsiteY5" fmla="*/ 755421 h 944452"/>
                  <a:gd name="connsiteX6" fmla="*/ 778732 w 889981"/>
                  <a:gd name="connsiteY6" fmla="*/ 849936 h 944452"/>
                  <a:gd name="connsiteX7" fmla="*/ 667485 w 889981"/>
                  <a:gd name="connsiteY7" fmla="*/ 944452 h 944452"/>
                  <a:gd name="connsiteX8" fmla="*/ 667485 w 889981"/>
                  <a:gd name="connsiteY8" fmla="*/ 685090 h 944452"/>
                  <a:gd name="connsiteX9" fmla="*/ 667485 w 889981"/>
                  <a:gd name="connsiteY9" fmla="*/ 440837 h 944452"/>
                  <a:gd name="connsiteX10" fmla="*/ 667485 w 889981"/>
                  <a:gd name="connsiteY10" fmla="*/ 189030 h 944452"/>
                  <a:gd name="connsiteX0" fmla="*/ 0 w 889981"/>
                  <a:gd name="connsiteY0" fmla="*/ 189030 h 944452"/>
                  <a:gd name="connsiteX1" fmla="*/ 111247 w 889981"/>
                  <a:gd name="connsiteY1" fmla="*/ 94514 h 944452"/>
                  <a:gd name="connsiteX2" fmla="*/ 222495 w 889981"/>
                  <a:gd name="connsiteY2" fmla="*/ 0 h 944452"/>
                  <a:gd name="connsiteX3" fmla="*/ 444990 w 889981"/>
                  <a:gd name="connsiteY3" fmla="*/ 0 h 944452"/>
                  <a:gd name="connsiteX4" fmla="*/ 654135 w 889981"/>
                  <a:gd name="connsiteY4" fmla="*/ 0 h 944452"/>
                  <a:gd name="connsiteX5" fmla="*/ 889981 w 889981"/>
                  <a:gd name="connsiteY5" fmla="*/ 0 h 944452"/>
                  <a:gd name="connsiteX6" fmla="*/ 780957 w 889981"/>
                  <a:gd name="connsiteY6" fmla="*/ 92624 h 944452"/>
                  <a:gd name="connsiteX7" fmla="*/ 667485 w 889981"/>
                  <a:gd name="connsiteY7" fmla="*/ 189030 h 944452"/>
                  <a:gd name="connsiteX8" fmla="*/ 444990 w 889981"/>
                  <a:gd name="connsiteY8" fmla="*/ 189030 h 944452"/>
                  <a:gd name="connsiteX9" fmla="*/ 222495 w 889981"/>
                  <a:gd name="connsiteY9" fmla="*/ 189030 h 944452"/>
                  <a:gd name="connsiteX10" fmla="*/ 0 w 889981"/>
                  <a:gd name="connsiteY10" fmla="*/ 189030 h 944452"/>
                  <a:gd name="connsiteX0" fmla="*/ 0 w 889981"/>
                  <a:gd name="connsiteY0" fmla="*/ 189030 h 944452"/>
                  <a:gd name="connsiteX1" fmla="*/ 109022 w 889981"/>
                  <a:gd name="connsiteY1" fmla="*/ 96404 h 944452"/>
                  <a:gd name="connsiteX2" fmla="*/ 222495 w 889981"/>
                  <a:gd name="connsiteY2" fmla="*/ 0 h 944452"/>
                  <a:gd name="connsiteX3" fmla="*/ 444990 w 889981"/>
                  <a:gd name="connsiteY3" fmla="*/ 0 h 944452"/>
                  <a:gd name="connsiteX4" fmla="*/ 654135 w 889981"/>
                  <a:gd name="connsiteY4" fmla="*/ 0 h 944452"/>
                  <a:gd name="connsiteX5" fmla="*/ 889981 w 889981"/>
                  <a:gd name="connsiteY5" fmla="*/ 0 h 944452"/>
                  <a:gd name="connsiteX6" fmla="*/ 889981 w 889981"/>
                  <a:gd name="connsiteY6" fmla="*/ 244252 h 944452"/>
                  <a:gd name="connsiteX7" fmla="*/ 889981 w 889981"/>
                  <a:gd name="connsiteY7" fmla="*/ 480951 h 944452"/>
                  <a:gd name="connsiteX8" fmla="*/ 889981 w 889981"/>
                  <a:gd name="connsiteY8" fmla="*/ 755421 h 944452"/>
                  <a:gd name="connsiteX9" fmla="*/ 783183 w 889981"/>
                  <a:gd name="connsiteY9" fmla="*/ 846155 h 944452"/>
                  <a:gd name="connsiteX10" fmla="*/ 667485 w 889981"/>
                  <a:gd name="connsiteY10" fmla="*/ 944452 h 944452"/>
                  <a:gd name="connsiteX11" fmla="*/ 444990 w 889981"/>
                  <a:gd name="connsiteY11" fmla="*/ 944452 h 944452"/>
                  <a:gd name="connsiteX12" fmla="*/ 229169 w 889981"/>
                  <a:gd name="connsiteY12" fmla="*/ 944452 h 944452"/>
                  <a:gd name="connsiteX13" fmla="*/ 0 w 889981"/>
                  <a:gd name="connsiteY13" fmla="*/ 944452 h 944452"/>
                  <a:gd name="connsiteX14" fmla="*/ 0 w 889981"/>
                  <a:gd name="connsiteY14" fmla="*/ 707752 h 944452"/>
                  <a:gd name="connsiteX15" fmla="*/ 0 w 889981"/>
                  <a:gd name="connsiteY15" fmla="*/ 463500 h 944452"/>
                  <a:gd name="connsiteX16" fmla="*/ 0 w 889981"/>
                  <a:gd name="connsiteY16" fmla="*/ 189030 h 944452"/>
                  <a:gd name="connsiteX17" fmla="*/ 0 w 889981"/>
                  <a:gd name="connsiteY17" fmla="*/ 189030 h 944452"/>
                  <a:gd name="connsiteX18" fmla="*/ 215820 w 889981"/>
                  <a:gd name="connsiteY18" fmla="*/ 189030 h 944452"/>
                  <a:gd name="connsiteX19" fmla="*/ 431640 w 889981"/>
                  <a:gd name="connsiteY19" fmla="*/ 189030 h 944452"/>
                  <a:gd name="connsiteX20" fmla="*/ 667485 w 889981"/>
                  <a:gd name="connsiteY20" fmla="*/ 189030 h 944452"/>
                  <a:gd name="connsiteX21" fmla="*/ 776508 w 889981"/>
                  <a:gd name="connsiteY21" fmla="*/ 96404 h 944452"/>
                  <a:gd name="connsiteX22" fmla="*/ 889981 w 889981"/>
                  <a:gd name="connsiteY22" fmla="*/ 0 h 944452"/>
                  <a:gd name="connsiteX23" fmla="*/ 667485 w 889981"/>
                  <a:gd name="connsiteY23" fmla="*/ 189030 h 944452"/>
                  <a:gd name="connsiteX24" fmla="*/ 667485 w 889981"/>
                  <a:gd name="connsiteY24" fmla="*/ 425728 h 944452"/>
                  <a:gd name="connsiteX25" fmla="*/ 667485 w 889981"/>
                  <a:gd name="connsiteY25" fmla="*/ 669981 h 944452"/>
                  <a:gd name="connsiteX26" fmla="*/ 667485 w 889981"/>
                  <a:gd name="connsiteY26" fmla="*/ 944452 h 944452"/>
                  <a:gd name="connsiteX0" fmla="*/ 0 w 889981"/>
                  <a:gd name="connsiteY0" fmla="*/ 189030 h 944452"/>
                  <a:gd name="connsiteX1" fmla="*/ 109022 w 889981"/>
                  <a:gd name="connsiteY1" fmla="*/ 96404 h 944452"/>
                  <a:gd name="connsiteX2" fmla="*/ 222495 w 889981"/>
                  <a:gd name="connsiteY2" fmla="*/ 0 h 944452"/>
                  <a:gd name="connsiteX3" fmla="*/ 444990 w 889981"/>
                  <a:gd name="connsiteY3" fmla="*/ 0 h 944452"/>
                  <a:gd name="connsiteX4" fmla="*/ 654135 w 889981"/>
                  <a:gd name="connsiteY4" fmla="*/ 0 h 944452"/>
                  <a:gd name="connsiteX5" fmla="*/ 889981 w 889981"/>
                  <a:gd name="connsiteY5" fmla="*/ 0 h 944452"/>
                  <a:gd name="connsiteX6" fmla="*/ 889981 w 889981"/>
                  <a:gd name="connsiteY6" fmla="*/ 266915 h 944452"/>
                  <a:gd name="connsiteX7" fmla="*/ 889981 w 889981"/>
                  <a:gd name="connsiteY7" fmla="*/ 533831 h 944452"/>
                  <a:gd name="connsiteX8" fmla="*/ 889981 w 889981"/>
                  <a:gd name="connsiteY8" fmla="*/ 755421 h 944452"/>
                  <a:gd name="connsiteX9" fmla="*/ 785407 w 889981"/>
                  <a:gd name="connsiteY9" fmla="*/ 844265 h 944452"/>
                  <a:gd name="connsiteX10" fmla="*/ 667485 w 889981"/>
                  <a:gd name="connsiteY10" fmla="*/ 944452 h 944452"/>
                  <a:gd name="connsiteX11" fmla="*/ 438314 w 889981"/>
                  <a:gd name="connsiteY11" fmla="*/ 944452 h 944452"/>
                  <a:gd name="connsiteX12" fmla="*/ 229169 w 889981"/>
                  <a:gd name="connsiteY12" fmla="*/ 944452 h 944452"/>
                  <a:gd name="connsiteX13" fmla="*/ 0 w 889981"/>
                  <a:gd name="connsiteY13" fmla="*/ 944452 h 944452"/>
                  <a:gd name="connsiteX14" fmla="*/ 0 w 889981"/>
                  <a:gd name="connsiteY14" fmla="*/ 707752 h 944452"/>
                  <a:gd name="connsiteX15" fmla="*/ 0 w 889981"/>
                  <a:gd name="connsiteY15" fmla="*/ 455945 h 944452"/>
                  <a:gd name="connsiteX16" fmla="*/ 0 w 889981"/>
                  <a:gd name="connsiteY16" fmla="*/ 189030 h 944452"/>
                  <a:gd name="connsiteX17" fmla="*/ 0 w 889981"/>
                  <a:gd name="connsiteY17" fmla="*/ 189030 h 944452"/>
                  <a:gd name="connsiteX18" fmla="*/ 209145 w 889981"/>
                  <a:gd name="connsiteY18" fmla="*/ 189030 h 944452"/>
                  <a:gd name="connsiteX19" fmla="*/ 444990 w 889981"/>
                  <a:gd name="connsiteY19" fmla="*/ 189030 h 944452"/>
                  <a:gd name="connsiteX20" fmla="*/ 667485 w 889981"/>
                  <a:gd name="connsiteY20" fmla="*/ 189030 h 944452"/>
                  <a:gd name="connsiteX21" fmla="*/ 783183 w 889981"/>
                  <a:gd name="connsiteY21" fmla="*/ 90734 h 944452"/>
                  <a:gd name="connsiteX22" fmla="*/ 889981 w 889981"/>
                  <a:gd name="connsiteY22" fmla="*/ 0 h 944452"/>
                  <a:gd name="connsiteX23" fmla="*/ 667485 w 889981"/>
                  <a:gd name="connsiteY23" fmla="*/ 189030 h 944452"/>
                  <a:gd name="connsiteX24" fmla="*/ 667485 w 889981"/>
                  <a:gd name="connsiteY24" fmla="*/ 425728 h 944452"/>
                  <a:gd name="connsiteX25" fmla="*/ 667485 w 889981"/>
                  <a:gd name="connsiteY25" fmla="*/ 685090 h 944452"/>
                  <a:gd name="connsiteX26" fmla="*/ 667485 w 889981"/>
                  <a:gd name="connsiteY26" fmla="*/ 944452 h 944452"/>
                  <a:gd name="connsiteX0" fmla="*/ 0 w 889981"/>
                  <a:gd name="connsiteY0" fmla="*/ 189030 h 944452"/>
                  <a:gd name="connsiteX1" fmla="*/ 109022 w 889981"/>
                  <a:gd name="connsiteY1" fmla="*/ 96404 h 944452"/>
                  <a:gd name="connsiteX2" fmla="*/ 222495 w 889981"/>
                  <a:gd name="connsiteY2" fmla="*/ 0 h 944452"/>
                  <a:gd name="connsiteX3" fmla="*/ 444990 w 889981"/>
                  <a:gd name="connsiteY3" fmla="*/ 0 h 944452"/>
                  <a:gd name="connsiteX4" fmla="*/ 654135 w 889981"/>
                  <a:gd name="connsiteY4" fmla="*/ 0 h 944452"/>
                  <a:gd name="connsiteX5" fmla="*/ 889981 w 889981"/>
                  <a:gd name="connsiteY5" fmla="*/ 0 h 944452"/>
                  <a:gd name="connsiteX6" fmla="*/ 889981 w 889981"/>
                  <a:gd name="connsiteY6" fmla="*/ 244252 h 944452"/>
                  <a:gd name="connsiteX7" fmla="*/ 889981 w 889981"/>
                  <a:gd name="connsiteY7" fmla="*/ 480951 h 944452"/>
                  <a:gd name="connsiteX8" fmla="*/ 889981 w 889981"/>
                  <a:gd name="connsiteY8" fmla="*/ 755421 h 944452"/>
                  <a:gd name="connsiteX9" fmla="*/ 783183 w 889981"/>
                  <a:gd name="connsiteY9" fmla="*/ 846155 h 944452"/>
                  <a:gd name="connsiteX10" fmla="*/ 667485 w 889981"/>
                  <a:gd name="connsiteY10" fmla="*/ 944452 h 944452"/>
                  <a:gd name="connsiteX11" fmla="*/ 444990 w 889981"/>
                  <a:gd name="connsiteY11" fmla="*/ 944452 h 944452"/>
                  <a:gd name="connsiteX12" fmla="*/ 229169 w 889981"/>
                  <a:gd name="connsiteY12" fmla="*/ 944452 h 944452"/>
                  <a:gd name="connsiteX13" fmla="*/ 0 w 889981"/>
                  <a:gd name="connsiteY13" fmla="*/ 944452 h 944452"/>
                  <a:gd name="connsiteX14" fmla="*/ 0 w 889981"/>
                  <a:gd name="connsiteY14" fmla="*/ 707752 h 944452"/>
                  <a:gd name="connsiteX15" fmla="*/ 0 w 889981"/>
                  <a:gd name="connsiteY15" fmla="*/ 463500 h 944452"/>
                  <a:gd name="connsiteX16" fmla="*/ 0 w 889981"/>
                  <a:gd name="connsiteY16" fmla="*/ 189030 h 944452"/>
                  <a:gd name="connsiteX17" fmla="*/ 0 w 889981"/>
                  <a:gd name="connsiteY17" fmla="*/ 189030 h 944452"/>
                  <a:gd name="connsiteX18" fmla="*/ 215820 w 889981"/>
                  <a:gd name="connsiteY18" fmla="*/ 189030 h 944452"/>
                  <a:gd name="connsiteX19" fmla="*/ 431640 w 889981"/>
                  <a:gd name="connsiteY19" fmla="*/ 189030 h 944452"/>
                  <a:gd name="connsiteX20" fmla="*/ 667485 w 889981"/>
                  <a:gd name="connsiteY20" fmla="*/ 189030 h 944452"/>
                  <a:gd name="connsiteX21" fmla="*/ 776508 w 889981"/>
                  <a:gd name="connsiteY21" fmla="*/ 96404 h 944452"/>
                  <a:gd name="connsiteX22" fmla="*/ 889981 w 889981"/>
                  <a:gd name="connsiteY22" fmla="*/ 0 h 944452"/>
                  <a:gd name="connsiteX23" fmla="*/ 667485 w 889981"/>
                  <a:gd name="connsiteY23" fmla="*/ 189030 h 944452"/>
                  <a:gd name="connsiteX24" fmla="*/ 667485 w 889981"/>
                  <a:gd name="connsiteY24" fmla="*/ 425728 h 944452"/>
                  <a:gd name="connsiteX25" fmla="*/ 667485 w 889981"/>
                  <a:gd name="connsiteY25" fmla="*/ 669981 h 944452"/>
                  <a:gd name="connsiteX26" fmla="*/ 667485 w 889981"/>
                  <a:gd name="connsiteY26" fmla="*/ 944452 h 944452"/>
                  <a:gd name="connsiteX0" fmla="*/ 0 w 889981"/>
                  <a:gd name="connsiteY0" fmla="*/ 189030 h 944452"/>
                  <a:gd name="connsiteX1" fmla="*/ 109022 w 889981"/>
                  <a:gd name="connsiteY1" fmla="*/ 96404 h 944452"/>
                  <a:gd name="connsiteX2" fmla="*/ 222495 w 889981"/>
                  <a:gd name="connsiteY2" fmla="*/ 0 h 944452"/>
                  <a:gd name="connsiteX3" fmla="*/ 444990 w 889981"/>
                  <a:gd name="connsiteY3" fmla="*/ 0 h 944452"/>
                  <a:gd name="connsiteX4" fmla="*/ 654135 w 889981"/>
                  <a:gd name="connsiteY4" fmla="*/ 0 h 944452"/>
                  <a:gd name="connsiteX5" fmla="*/ 889981 w 889981"/>
                  <a:gd name="connsiteY5" fmla="*/ 0 h 944452"/>
                  <a:gd name="connsiteX6" fmla="*/ 889981 w 889981"/>
                  <a:gd name="connsiteY6" fmla="*/ 244252 h 944452"/>
                  <a:gd name="connsiteX7" fmla="*/ 889981 w 889981"/>
                  <a:gd name="connsiteY7" fmla="*/ 480951 h 944452"/>
                  <a:gd name="connsiteX8" fmla="*/ 889981 w 889981"/>
                  <a:gd name="connsiteY8" fmla="*/ 755421 h 944452"/>
                  <a:gd name="connsiteX9" fmla="*/ 783183 w 889981"/>
                  <a:gd name="connsiteY9" fmla="*/ 846155 h 944452"/>
                  <a:gd name="connsiteX10" fmla="*/ 667485 w 889981"/>
                  <a:gd name="connsiteY10" fmla="*/ 944452 h 944452"/>
                  <a:gd name="connsiteX11" fmla="*/ 444990 w 889981"/>
                  <a:gd name="connsiteY11" fmla="*/ 944452 h 944452"/>
                  <a:gd name="connsiteX12" fmla="*/ 229169 w 889981"/>
                  <a:gd name="connsiteY12" fmla="*/ 944452 h 944452"/>
                  <a:gd name="connsiteX13" fmla="*/ 0 w 889981"/>
                  <a:gd name="connsiteY13" fmla="*/ 944452 h 944452"/>
                  <a:gd name="connsiteX14" fmla="*/ 0 w 889981"/>
                  <a:gd name="connsiteY14" fmla="*/ 707752 h 944452"/>
                  <a:gd name="connsiteX15" fmla="*/ 0 w 889981"/>
                  <a:gd name="connsiteY15" fmla="*/ 463500 h 944452"/>
                  <a:gd name="connsiteX16" fmla="*/ 0 w 889981"/>
                  <a:gd name="connsiteY16" fmla="*/ 189030 h 944452"/>
                  <a:gd name="connsiteX17" fmla="*/ 0 w 889981"/>
                  <a:gd name="connsiteY17" fmla="*/ 189030 h 944452"/>
                  <a:gd name="connsiteX18" fmla="*/ 215820 w 889981"/>
                  <a:gd name="connsiteY18" fmla="*/ 189030 h 944452"/>
                  <a:gd name="connsiteX19" fmla="*/ 431640 w 889981"/>
                  <a:gd name="connsiteY19" fmla="*/ 189030 h 944452"/>
                  <a:gd name="connsiteX20" fmla="*/ 667485 w 889981"/>
                  <a:gd name="connsiteY20" fmla="*/ 189030 h 944452"/>
                  <a:gd name="connsiteX21" fmla="*/ 776508 w 889981"/>
                  <a:gd name="connsiteY21" fmla="*/ 96404 h 944452"/>
                  <a:gd name="connsiteX22" fmla="*/ 889981 w 889981"/>
                  <a:gd name="connsiteY22" fmla="*/ 0 h 944452"/>
                  <a:gd name="connsiteX23" fmla="*/ 667485 w 889981"/>
                  <a:gd name="connsiteY23" fmla="*/ 189030 h 944452"/>
                  <a:gd name="connsiteX24" fmla="*/ 667485 w 889981"/>
                  <a:gd name="connsiteY24" fmla="*/ 425728 h 944452"/>
                  <a:gd name="connsiteX25" fmla="*/ 667485 w 889981"/>
                  <a:gd name="connsiteY25" fmla="*/ 669981 h 944452"/>
                  <a:gd name="connsiteX26" fmla="*/ 667485 w 889981"/>
                  <a:gd name="connsiteY26" fmla="*/ 944452 h 94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89981" h="944452" stroke="0" extrusionOk="0">
                    <a:moveTo>
                      <a:pt x="0" y="189030"/>
                    </a:moveTo>
                    <a:cubicBezTo>
                      <a:pt x="91720" y="209848"/>
                      <a:pt x="130907" y="158834"/>
                      <a:pt x="235844" y="189030"/>
                    </a:cubicBezTo>
                    <a:cubicBezTo>
                      <a:pt x="316087" y="206646"/>
                      <a:pt x="362536" y="180389"/>
                      <a:pt x="465014" y="189030"/>
                    </a:cubicBezTo>
                    <a:cubicBezTo>
                      <a:pt x="561806" y="208781"/>
                      <a:pt x="593938" y="187510"/>
                      <a:pt x="667485" y="189030"/>
                    </a:cubicBezTo>
                    <a:cubicBezTo>
                      <a:pt x="655238" y="236277"/>
                      <a:pt x="674842" y="356552"/>
                      <a:pt x="667485" y="425728"/>
                    </a:cubicBezTo>
                    <a:cubicBezTo>
                      <a:pt x="671888" y="500627"/>
                      <a:pt x="646819" y="533720"/>
                      <a:pt x="667485" y="677536"/>
                    </a:cubicBezTo>
                    <a:cubicBezTo>
                      <a:pt x="687315" y="810738"/>
                      <a:pt x="640833" y="822318"/>
                      <a:pt x="667485" y="944452"/>
                    </a:cubicBezTo>
                    <a:cubicBezTo>
                      <a:pt x="590939" y="950732"/>
                      <a:pt x="503584" y="948206"/>
                      <a:pt x="465014" y="944452"/>
                    </a:cubicBezTo>
                    <a:cubicBezTo>
                      <a:pt x="459294" y="940397"/>
                      <a:pt x="337904" y="929849"/>
                      <a:pt x="249194" y="944452"/>
                    </a:cubicBezTo>
                    <a:cubicBezTo>
                      <a:pt x="193015" y="980610"/>
                      <a:pt x="50536" y="950090"/>
                      <a:pt x="0" y="944452"/>
                    </a:cubicBezTo>
                    <a:cubicBezTo>
                      <a:pt x="-19443" y="841253"/>
                      <a:pt x="-39100" y="747674"/>
                      <a:pt x="0" y="707752"/>
                    </a:cubicBezTo>
                    <a:cubicBezTo>
                      <a:pt x="-35167" y="669625"/>
                      <a:pt x="-19829" y="534312"/>
                      <a:pt x="0" y="448391"/>
                    </a:cubicBezTo>
                    <a:cubicBezTo>
                      <a:pt x="-19613" y="344713"/>
                      <a:pt x="9010" y="289512"/>
                      <a:pt x="0" y="189030"/>
                    </a:cubicBezTo>
                    <a:close/>
                  </a:path>
                  <a:path w="889981" h="944452" fill="darkenLess" stroke="0" extrusionOk="0">
                    <a:moveTo>
                      <a:pt x="667485" y="189030"/>
                    </a:moveTo>
                    <a:cubicBezTo>
                      <a:pt x="696904" y="186457"/>
                      <a:pt x="755380" y="116434"/>
                      <a:pt x="778732" y="94514"/>
                    </a:cubicBezTo>
                    <a:cubicBezTo>
                      <a:pt x="829733" y="68694"/>
                      <a:pt x="875775" y="10314"/>
                      <a:pt x="889981" y="0"/>
                    </a:cubicBezTo>
                    <a:cubicBezTo>
                      <a:pt x="905683" y="65776"/>
                      <a:pt x="858970" y="133701"/>
                      <a:pt x="889981" y="229144"/>
                    </a:cubicBezTo>
                    <a:cubicBezTo>
                      <a:pt x="884717" y="335287"/>
                      <a:pt x="897602" y="407269"/>
                      <a:pt x="889981" y="488505"/>
                    </a:cubicBezTo>
                    <a:cubicBezTo>
                      <a:pt x="865590" y="559074"/>
                      <a:pt x="907892" y="665048"/>
                      <a:pt x="889981" y="755421"/>
                    </a:cubicBezTo>
                    <a:cubicBezTo>
                      <a:pt x="845604" y="781452"/>
                      <a:pt x="787172" y="827987"/>
                      <a:pt x="778732" y="849936"/>
                    </a:cubicBezTo>
                    <a:cubicBezTo>
                      <a:pt x="759890" y="871334"/>
                      <a:pt x="684823" y="937363"/>
                      <a:pt x="667485" y="944452"/>
                    </a:cubicBezTo>
                    <a:cubicBezTo>
                      <a:pt x="648928" y="863099"/>
                      <a:pt x="658374" y="799699"/>
                      <a:pt x="667485" y="685090"/>
                    </a:cubicBezTo>
                    <a:cubicBezTo>
                      <a:pt x="697310" y="591185"/>
                      <a:pt x="641407" y="564452"/>
                      <a:pt x="667485" y="440837"/>
                    </a:cubicBezTo>
                    <a:cubicBezTo>
                      <a:pt x="682304" y="318849"/>
                      <a:pt x="666399" y="284419"/>
                      <a:pt x="667485" y="189030"/>
                    </a:cubicBezTo>
                    <a:close/>
                  </a:path>
                  <a:path w="889981" h="944452" fill="lightenLess" stroke="0" extrusionOk="0">
                    <a:moveTo>
                      <a:pt x="0" y="189030"/>
                    </a:moveTo>
                    <a:cubicBezTo>
                      <a:pt x="37660" y="168334"/>
                      <a:pt x="59127" y="125072"/>
                      <a:pt x="111247" y="94514"/>
                    </a:cubicBezTo>
                    <a:cubicBezTo>
                      <a:pt x="182127" y="50585"/>
                      <a:pt x="200820" y="42342"/>
                      <a:pt x="222495" y="0"/>
                    </a:cubicBezTo>
                    <a:cubicBezTo>
                      <a:pt x="321839" y="-2139"/>
                      <a:pt x="364034" y="-13065"/>
                      <a:pt x="444990" y="0"/>
                    </a:cubicBezTo>
                    <a:cubicBezTo>
                      <a:pt x="538896" y="-11207"/>
                      <a:pt x="580478" y="-16997"/>
                      <a:pt x="654135" y="0"/>
                    </a:cubicBezTo>
                    <a:cubicBezTo>
                      <a:pt x="760960" y="-8129"/>
                      <a:pt x="777445" y="-12006"/>
                      <a:pt x="889981" y="0"/>
                    </a:cubicBezTo>
                    <a:cubicBezTo>
                      <a:pt x="837407" y="40120"/>
                      <a:pt x="829698" y="61876"/>
                      <a:pt x="780957" y="92624"/>
                    </a:cubicBezTo>
                    <a:cubicBezTo>
                      <a:pt x="751207" y="130624"/>
                      <a:pt x="716978" y="127738"/>
                      <a:pt x="667485" y="189030"/>
                    </a:cubicBezTo>
                    <a:cubicBezTo>
                      <a:pt x="570427" y="177374"/>
                      <a:pt x="551585" y="187608"/>
                      <a:pt x="444990" y="189030"/>
                    </a:cubicBezTo>
                    <a:cubicBezTo>
                      <a:pt x="348587" y="178004"/>
                      <a:pt x="279500" y="178142"/>
                      <a:pt x="222495" y="189030"/>
                    </a:cubicBezTo>
                    <a:cubicBezTo>
                      <a:pt x="180359" y="196304"/>
                      <a:pt x="32123" y="208523"/>
                      <a:pt x="0" y="189030"/>
                    </a:cubicBezTo>
                    <a:close/>
                  </a:path>
                  <a:path w="889981" h="944452" fill="none" extrusionOk="0">
                    <a:moveTo>
                      <a:pt x="0" y="189030"/>
                    </a:moveTo>
                    <a:cubicBezTo>
                      <a:pt x="38641" y="155327"/>
                      <a:pt x="51824" y="131314"/>
                      <a:pt x="109022" y="96404"/>
                    </a:cubicBezTo>
                    <a:cubicBezTo>
                      <a:pt x="151742" y="78739"/>
                      <a:pt x="191872" y="18861"/>
                      <a:pt x="222495" y="0"/>
                    </a:cubicBezTo>
                    <a:cubicBezTo>
                      <a:pt x="287114" y="16828"/>
                      <a:pt x="389447" y="-1567"/>
                      <a:pt x="444990" y="0"/>
                    </a:cubicBezTo>
                    <a:cubicBezTo>
                      <a:pt x="531128" y="-11757"/>
                      <a:pt x="569214" y="-5748"/>
                      <a:pt x="654135" y="0"/>
                    </a:cubicBezTo>
                    <a:cubicBezTo>
                      <a:pt x="767830" y="-5345"/>
                      <a:pt x="827226" y="-2537"/>
                      <a:pt x="889981" y="0"/>
                    </a:cubicBezTo>
                    <a:cubicBezTo>
                      <a:pt x="890749" y="38125"/>
                      <a:pt x="883046" y="188118"/>
                      <a:pt x="889981" y="244252"/>
                    </a:cubicBezTo>
                    <a:cubicBezTo>
                      <a:pt x="872607" y="287563"/>
                      <a:pt x="918730" y="400903"/>
                      <a:pt x="889981" y="480951"/>
                    </a:cubicBezTo>
                    <a:cubicBezTo>
                      <a:pt x="866956" y="528770"/>
                      <a:pt x="859151" y="631302"/>
                      <a:pt x="889981" y="755421"/>
                    </a:cubicBezTo>
                    <a:cubicBezTo>
                      <a:pt x="867909" y="784739"/>
                      <a:pt x="836749" y="802866"/>
                      <a:pt x="783183" y="846155"/>
                    </a:cubicBezTo>
                    <a:cubicBezTo>
                      <a:pt x="733438" y="889393"/>
                      <a:pt x="712571" y="903276"/>
                      <a:pt x="667485" y="944452"/>
                    </a:cubicBezTo>
                    <a:cubicBezTo>
                      <a:pt x="582973" y="952614"/>
                      <a:pt x="561628" y="952802"/>
                      <a:pt x="444990" y="944452"/>
                    </a:cubicBezTo>
                    <a:cubicBezTo>
                      <a:pt x="338188" y="951660"/>
                      <a:pt x="308336" y="962926"/>
                      <a:pt x="229169" y="944452"/>
                    </a:cubicBezTo>
                    <a:cubicBezTo>
                      <a:pt x="184301" y="951178"/>
                      <a:pt x="87742" y="939805"/>
                      <a:pt x="0" y="944452"/>
                    </a:cubicBezTo>
                    <a:cubicBezTo>
                      <a:pt x="9170" y="854946"/>
                      <a:pt x="6850" y="822009"/>
                      <a:pt x="0" y="707752"/>
                    </a:cubicBezTo>
                    <a:cubicBezTo>
                      <a:pt x="22402" y="611570"/>
                      <a:pt x="-5607" y="581490"/>
                      <a:pt x="0" y="463500"/>
                    </a:cubicBezTo>
                    <a:cubicBezTo>
                      <a:pt x="-4532" y="382924"/>
                      <a:pt x="644" y="293454"/>
                      <a:pt x="0" y="189030"/>
                    </a:cubicBezTo>
                    <a:close/>
                    <a:moveTo>
                      <a:pt x="0" y="189030"/>
                    </a:moveTo>
                    <a:cubicBezTo>
                      <a:pt x="65433" y="189257"/>
                      <a:pt x="162577" y="183052"/>
                      <a:pt x="215820" y="189030"/>
                    </a:cubicBezTo>
                    <a:cubicBezTo>
                      <a:pt x="307944" y="198654"/>
                      <a:pt x="329007" y="192077"/>
                      <a:pt x="431640" y="189030"/>
                    </a:cubicBezTo>
                    <a:cubicBezTo>
                      <a:pt x="530595" y="195393"/>
                      <a:pt x="610075" y="190526"/>
                      <a:pt x="667485" y="189030"/>
                    </a:cubicBezTo>
                    <a:cubicBezTo>
                      <a:pt x="729563" y="143283"/>
                      <a:pt x="744293" y="122185"/>
                      <a:pt x="776508" y="96404"/>
                    </a:cubicBezTo>
                    <a:cubicBezTo>
                      <a:pt x="816682" y="56642"/>
                      <a:pt x="873707" y="5259"/>
                      <a:pt x="889981" y="0"/>
                    </a:cubicBezTo>
                    <a:moveTo>
                      <a:pt x="667485" y="189030"/>
                    </a:moveTo>
                    <a:cubicBezTo>
                      <a:pt x="663247" y="254634"/>
                      <a:pt x="664534" y="295762"/>
                      <a:pt x="667485" y="425728"/>
                    </a:cubicBezTo>
                    <a:cubicBezTo>
                      <a:pt x="696482" y="526209"/>
                      <a:pt x="665239" y="564117"/>
                      <a:pt x="667485" y="669981"/>
                    </a:cubicBezTo>
                    <a:cubicBezTo>
                      <a:pt x="672219" y="773562"/>
                      <a:pt x="680704" y="891032"/>
                      <a:pt x="667485" y="944452"/>
                    </a:cubicBezTo>
                  </a:path>
                  <a:path w="889981" h="944452" fill="none" stroke="0" extrusionOk="0">
                    <a:moveTo>
                      <a:pt x="0" y="189030"/>
                    </a:moveTo>
                    <a:cubicBezTo>
                      <a:pt x="31904" y="156527"/>
                      <a:pt x="86475" y="130658"/>
                      <a:pt x="109022" y="96404"/>
                    </a:cubicBezTo>
                    <a:cubicBezTo>
                      <a:pt x="135467" y="72157"/>
                      <a:pt x="191737" y="24611"/>
                      <a:pt x="222495" y="0"/>
                    </a:cubicBezTo>
                    <a:cubicBezTo>
                      <a:pt x="316562" y="-10217"/>
                      <a:pt x="393076" y="983"/>
                      <a:pt x="444990" y="0"/>
                    </a:cubicBezTo>
                    <a:cubicBezTo>
                      <a:pt x="490725" y="5273"/>
                      <a:pt x="608454" y="-96"/>
                      <a:pt x="654135" y="0"/>
                    </a:cubicBezTo>
                    <a:cubicBezTo>
                      <a:pt x="687532" y="-10261"/>
                      <a:pt x="804465" y="14359"/>
                      <a:pt x="889981" y="0"/>
                    </a:cubicBezTo>
                    <a:cubicBezTo>
                      <a:pt x="878753" y="115446"/>
                      <a:pt x="877629" y="146064"/>
                      <a:pt x="889981" y="266915"/>
                    </a:cubicBezTo>
                    <a:cubicBezTo>
                      <a:pt x="893141" y="383222"/>
                      <a:pt x="875218" y="466891"/>
                      <a:pt x="889981" y="533831"/>
                    </a:cubicBezTo>
                    <a:cubicBezTo>
                      <a:pt x="906194" y="641774"/>
                      <a:pt x="904967" y="696254"/>
                      <a:pt x="889981" y="755421"/>
                    </a:cubicBezTo>
                    <a:cubicBezTo>
                      <a:pt x="853097" y="789597"/>
                      <a:pt x="833607" y="820492"/>
                      <a:pt x="785407" y="844265"/>
                    </a:cubicBezTo>
                    <a:cubicBezTo>
                      <a:pt x="748976" y="880590"/>
                      <a:pt x="707224" y="890623"/>
                      <a:pt x="667485" y="944452"/>
                    </a:cubicBezTo>
                    <a:cubicBezTo>
                      <a:pt x="612731" y="956781"/>
                      <a:pt x="500503" y="930453"/>
                      <a:pt x="438314" y="944452"/>
                    </a:cubicBezTo>
                    <a:cubicBezTo>
                      <a:pt x="382602" y="917213"/>
                      <a:pt x="315761" y="965098"/>
                      <a:pt x="229169" y="944452"/>
                    </a:cubicBezTo>
                    <a:cubicBezTo>
                      <a:pt x="167821" y="924631"/>
                      <a:pt x="79014" y="917155"/>
                      <a:pt x="0" y="944452"/>
                    </a:cubicBezTo>
                    <a:cubicBezTo>
                      <a:pt x="935" y="864389"/>
                      <a:pt x="10959" y="807685"/>
                      <a:pt x="0" y="707752"/>
                    </a:cubicBezTo>
                    <a:cubicBezTo>
                      <a:pt x="372" y="648681"/>
                      <a:pt x="6122" y="566820"/>
                      <a:pt x="0" y="455945"/>
                    </a:cubicBezTo>
                    <a:cubicBezTo>
                      <a:pt x="16214" y="338410"/>
                      <a:pt x="-10681" y="326438"/>
                      <a:pt x="0" y="189030"/>
                    </a:cubicBezTo>
                    <a:close/>
                    <a:moveTo>
                      <a:pt x="0" y="189030"/>
                    </a:moveTo>
                    <a:cubicBezTo>
                      <a:pt x="50245" y="199805"/>
                      <a:pt x="128723" y="201720"/>
                      <a:pt x="209145" y="189030"/>
                    </a:cubicBezTo>
                    <a:cubicBezTo>
                      <a:pt x="265789" y="193707"/>
                      <a:pt x="379275" y="182394"/>
                      <a:pt x="444990" y="189030"/>
                    </a:cubicBezTo>
                    <a:cubicBezTo>
                      <a:pt x="510631" y="178528"/>
                      <a:pt x="601403" y="189250"/>
                      <a:pt x="667485" y="189030"/>
                    </a:cubicBezTo>
                    <a:cubicBezTo>
                      <a:pt x="705054" y="158324"/>
                      <a:pt x="737260" y="137194"/>
                      <a:pt x="783183" y="90734"/>
                    </a:cubicBezTo>
                    <a:cubicBezTo>
                      <a:pt x="832585" y="44837"/>
                      <a:pt x="837710" y="32273"/>
                      <a:pt x="889981" y="0"/>
                    </a:cubicBezTo>
                    <a:moveTo>
                      <a:pt x="667485" y="189030"/>
                    </a:moveTo>
                    <a:cubicBezTo>
                      <a:pt x="663874" y="234925"/>
                      <a:pt x="659736" y="348387"/>
                      <a:pt x="667485" y="425728"/>
                    </a:cubicBezTo>
                    <a:cubicBezTo>
                      <a:pt x="652386" y="480990"/>
                      <a:pt x="669056" y="615533"/>
                      <a:pt x="667485" y="685090"/>
                    </a:cubicBezTo>
                    <a:cubicBezTo>
                      <a:pt x="657314" y="747860"/>
                      <a:pt x="655639" y="888645"/>
                      <a:pt x="667485" y="944452"/>
                    </a:cubicBezTo>
                  </a:path>
                  <a:path w="889981" h="944452" fill="none" stroke="0" extrusionOk="0">
                    <a:moveTo>
                      <a:pt x="0" y="189030"/>
                    </a:moveTo>
                    <a:cubicBezTo>
                      <a:pt x="47055" y="152053"/>
                      <a:pt x="63667" y="133534"/>
                      <a:pt x="109022" y="96404"/>
                    </a:cubicBezTo>
                    <a:cubicBezTo>
                      <a:pt x="157418" y="77688"/>
                      <a:pt x="186358" y="33560"/>
                      <a:pt x="222495" y="0"/>
                    </a:cubicBezTo>
                    <a:cubicBezTo>
                      <a:pt x="262522" y="-1386"/>
                      <a:pt x="382936" y="-4029"/>
                      <a:pt x="444990" y="0"/>
                    </a:cubicBezTo>
                    <a:cubicBezTo>
                      <a:pt x="539034" y="-20077"/>
                      <a:pt x="563252" y="2500"/>
                      <a:pt x="654135" y="0"/>
                    </a:cubicBezTo>
                    <a:cubicBezTo>
                      <a:pt x="720408" y="12471"/>
                      <a:pt x="807508" y="-6883"/>
                      <a:pt x="889981" y="0"/>
                    </a:cubicBezTo>
                    <a:cubicBezTo>
                      <a:pt x="891135" y="49403"/>
                      <a:pt x="882180" y="178629"/>
                      <a:pt x="889981" y="244252"/>
                    </a:cubicBezTo>
                    <a:cubicBezTo>
                      <a:pt x="898460" y="278902"/>
                      <a:pt x="904003" y="411221"/>
                      <a:pt x="889981" y="480951"/>
                    </a:cubicBezTo>
                    <a:cubicBezTo>
                      <a:pt x="885731" y="559731"/>
                      <a:pt x="879969" y="631876"/>
                      <a:pt x="889981" y="755421"/>
                    </a:cubicBezTo>
                    <a:cubicBezTo>
                      <a:pt x="865781" y="777145"/>
                      <a:pt x="835910" y="812945"/>
                      <a:pt x="783183" y="846155"/>
                    </a:cubicBezTo>
                    <a:cubicBezTo>
                      <a:pt x="735396" y="887982"/>
                      <a:pt x="714678" y="907158"/>
                      <a:pt x="667485" y="944452"/>
                    </a:cubicBezTo>
                    <a:cubicBezTo>
                      <a:pt x="599513" y="961043"/>
                      <a:pt x="522888" y="947962"/>
                      <a:pt x="444990" y="944452"/>
                    </a:cubicBezTo>
                    <a:cubicBezTo>
                      <a:pt x="348505" y="912716"/>
                      <a:pt x="319306" y="945208"/>
                      <a:pt x="229169" y="944452"/>
                    </a:cubicBezTo>
                    <a:cubicBezTo>
                      <a:pt x="156142" y="944757"/>
                      <a:pt x="114686" y="936637"/>
                      <a:pt x="0" y="944452"/>
                    </a:cubicBezTo>
                    <a:cubicBezTo>
                      <a:pt x="1084" y="868823"/>
                      <a:pt x="-5136" y="801200"/>
                      <a:pt x="0" y="707752"/>
                    </a:cubicBezTo>
                    <a:cubicBezTo>
                      <a:pt x="18033" y="592059"/>
                      <a:pt x="-13140" y="548556"/>
                      <a:pt x="0" y="463500"/>
                    </a:cubicBezTo>
                    <a:cubicBezTo>
                      <a:pt x="-13570" y="357365"/>
                      <a:pt x="-15142" y="307001"/>
                      <a:pt x="0" y="189030"/>
                    </a:cubicBezTo>
                    <a:close/>
                    <a:moveTo>
                      <a:pt x="0" y="189030"/>
                    </a:moveTo>
                    <a:cubicBezTo>
                      <a:pt x="68602" y="183890"/>
                      <a:pt x="155683" y="201658"/>
                      <a:pt x="215820" y="189030"/>
                    </a:cubicBezTo>
                    <a:cubicBezTo>
                      <a:pt x="242368" y="183734"/>
                      <a:pt x="372948" y="199242"/>
                      <a:pt x="431640" y="189030"/>
                    </a:cubicBezTo>
                    <a:cubicBezTo>
                      <a:pt x="514585" y="192726"/>
                      <a:pt x="610755" y="188707"/>
                      <a:pt x="667485" y="189030"/>
                    </a:cubicBezTo>
                    <a:cubicBezTo>
                      <a:pt x="712131" y="151161"/>
                      <a:pt x="737378" y="128852"/>
                      <a:pt x="776508" y="96404"/>
                    </a:cubicBezTo>
                    <a:cubicBezTo>
                      <a:pt x="828300" y="68917"/>
                      <a:pt x="855786" y="13644"/>
                      <a:pt x="889981" y="0"/>
                    </a:cubicBezTo>
                    <a:moveTo>
                      <a:pt x="667485" y="189030"/>
                    </a:moveTo>
                    <a:cubicBezTo>
                      <a:pt x="668179" y="263822"/>
                      <a:pt x="656117" y="294021"/>
                      <a:pt x="667485" y="425728"/>
                    </a:cubicBezTo>
                    <a:cubicBezTo>
                      <a:pt x="677819" y="531452"/>
                      <a:pt x="662445" y="563573"/>
                      <a:pt x="667485" y="669981"/>
                    </a:cubicBezTo>
                    <a:cubicBezTo>
                      <a:pt x="668866" y="781584"/>
                      <a:pt x="693695" y="869458"/>
                      <a:pt x="667485" y="944452"/>
                    </a:cubicBezTo>
                  </a:path>
                  <a:path w="889981" h="944452" fill="none" stroke="0" extrusionOk="0">
                    <a:moveTo>
                      <a:pt x="0" y="189030"/>
                    </a:moveTo>
                    <a:cubicBezTo>
                      <a:pt x="37311" y="148924"/>
                      <a:pt x="56652" y="127432"/>
                      <a:pt x="109022" y="96404"/>
                    </a:cubicBezTo>
                    <a:cubicBezTo>
                      <a:pt x="152593" y="75359"/>
                      <a:pt x="195917" y="27146"/>
                      <a:pt x="222495" y="0"/>
                    </a:cubicBezTo>
                    <a:cubicBezTo>
                      <a:pt x="295554" y="24293"/>
                      <a:pt x="368620" y="17192"/>
                      <a:pt x="444990" y="0"/>
                    </a:cubicBezTo>
                    <a:cubicBezTo>
                      <a:pt x="535932" y="-6627"/>
                      <a:pt x="560529" y="6230"/>
                      <a:pt x="654135" y="0"/>
                    </a:cubicBezTo>
                    <a:cubicBezTo>
                      <a:pt x="734607" y="2949"/>
                      <a:pt x="810708" y="-8547"/>
                      <a:pt x="889981" y="0"/>
                    </a:cubicBezTo>
                    <a:cubicBezTo>
                      <a:pt x="885094" y="43086"/>
                      <a:pt x="885190" y="190796"/>
                      <a:pt x="889981" y="244252"/>
                    </a:cubicBezTo>
                    <a:cubicBezTo>
                      <a:pt x="883365" y="283621"/>
                      <a:pt x="917948" y="421927"/>
                      <a:pt x="889981" y="480951"/>
                    </a:cubicBezTo>
                    <a:cubicBezTo>
                      <a:pt x="829261" y="535010"/>
                      <a:pt x="857953" y="655062"/>
                      <a:pt x="889981" y="755421"/>
                    </a:cubicBezTo>
                    <a:cubicBezTo>
                      <a:pt x="870944" y="765357"/>
                      <a:pt x="829956" y="801451"/>
                      <a:pt x="783183" y="846155"/>
                    </a:cubicBezTo>
                    <a:cubicBezTo>
                      <a:pt x="738755" y="893912"/>
                      <a:pt x="708424" y="901832"/>
                      <a:pt x="667485" y="944452"/>
                    </a:cubicBezTo>
                    <a:cubicBezTo>
                      <a:pt x="595647" y="953470"/>
                      <a:pt x="549989" y="949433"/>
                      <a:pt x="444990" y="944452"/>
                    </a:cubicBezTo>
                    <a:cubicBezTo>
                      <a:pt x="350351" y="939107"/>
                      <a:pt x="308270" y="952900"/>
                      <a:pt x="229169" y="944452"/>
                    </a:cubicBezTo>
                    <a:cubicBezTo>
                      <a:pt x="164215" y="935288"/>
                      <a:pt x="101458" y="934722"/>
                      <a:pt x="0" y="944452"/>
                    </a:cubicBezTo>
                    <a:cubicBezTo>
                      <a:pt x="4197" y="870626"/>
                      <a:pt x="17952" y="815266"/>
                      <a:pt x="0" y="707752"/>
                    </a:cubicBezTo>
                    <a:cubicBezTo>
                      <a:pt x="11313" y="599884"/>
                      <a:pt x="17" y="559260"/>
                      <a:pt x="0" y="463500"/>
                    </a:cubicBezTo>
                    <a:cubicBezTo>
                      <a:pt x="-2748" y="365411"/>
                      <a:pt x="-7598" y="323065"/>
                      <a:pt x="0" y="189030"/>
                    </a:cubicBezTo>
                    <a:close/>
                    <a:moveTo>
                      <a:pt x="0" y="189030"/>
                    </a:moveTo>
                    <a:cubicBezTo>
                      <a:pt x="71021" y="175988"/>
                      <a:pt x="165854" y="192542"/>
                      <a:pt x="215820" y="189030"/>
                    </a:cubicBezTo>
                    <a:cubicBezTo>
                      <a:pt x="261266" y="186788"/>
                      <a:pt x="376572" y="184618"/>
                      <a:pt x="431640" y="189030"/>
                    </a:cubicBezTo>
                    <a:cubicBezTo>
                      <a:pt x="518562" y="191171"/>
                      <a:pt x="624025" y="187203"/>
                      <a:pt x="667485" y="189030"/>
                    </a:cubicBezTo>
                    <a:cubicBezTo>
                      <a:pt x="720823" y="146346"/>
                      <a:pt x="739117" y="124935"/>
                      <a:pt x="776508" y="96404"/>
                    </a:cubicBezTo>
                    <a:cubicBezTo>
                      <a:pt x="810779" y="61446"/>
                      <a:pt x="863903" y="13519"/>
                      <a:pt x="889981" y="0"/>
                    </a:cubicBezTo>
                    <a:moveTo>
                      <a:pt x="667485" y="189030"/>
                    </a:moveTo>
                    <a:cubicBezTo>
                      <a:pt x="670510" y="268169"/>
                      <a:pt x="651941" y="297270"/>
                      <a:pt x="667485" y="425728"/>
                    </a:cubicBezTo>
                    <a:cubicBezTo>
                      <a:pt x="682595" y="542724"/>
                      <a:pt x="662252" y="567860"/>
                      <a:pt x="667485" y="669981"/>
                    </a:cubicBezTo>
                    <a:cubicBezTo>
                      <a:pt x="691208" y="749923"/>
                      <a:pt x="713736" y="880964"/>
                      <a:pt x="667485" y="944452"/>
                    </a:cubicBezTo>
                  </a:path>
                  <a:path w="889981" h="944452" fill="none" stroke="0" extrusionOk="0">
                    <a:moveTo>
                      <a:pt x="0" y="189030"/>
                    </a:moveTo>
                    <a:cubicBezTo>
                      <a:pt x="37995" y="158063"/>
                      <a:pt x="53875" y="128585"/>
                      <a:pt x="109022" y="96404"/>
                    </a:cubicBezTo>
                    <a:cubicBezTo>
                      <a:pt x="156668" y="77222"/>
                      <a:pt x="190653" y="15843"/>
                      <a:pt x="222495" y="0"/>
                    </a:cubicBezTo>
                    <a:cubicBezTo>
                      <a:pt x="280376" y="14609"/>
                      <a:pt x="377872" y="16392"/>
                      <a:pt x="444990" y="0"/>
                    </a:cubicBezTo>
                    <a:cubicBezTo>
                      <a:pt x="529643" y="-10972"/>
                      <a:pt x="564726" y="-908"/>
                      <a:pt x="654135" y="0"/>
                    </a:cubicBezTo>
                    <a:cubicBezTo>
                      <a:pt x="756379" y="-5837"/>
                      <a:pt x="824225" y="-7686"/>
                      <a:pt x="889981" y="0"/>
                    </a:cubicBezTo>
                    <a:cubicBezTo>
                      <a:pt x="896090" y="48874"/>
                      <a:pt x="886437" y="185041"/>
                      <a:pt x="889981" y="244252"/>
                    </a:cubicBezTo>
                    <a:cubicBezTo>
                      <a:pt x="878804" y="298566"/>
                      <a:pt x="910049" y="415442"/>
                      <a:pt x="889981" y="480951"/>
                    </a:cubicBezTo>
                    <a:cubicBezTo>
                      <a:pt x="856826" y="548955"/>
                      <a:pt x="862414" y="646849"/>
                      <a:pt x="889981" y="755421"/>
                    </a:cubicBezTo>
                    <a:cubicBezTo>
                      <a:pt x="870976" y="771265"/>
                      <a:pt x="827993" y="799719"/>
                      <a:pt x="783183" y="846155"/>
                    </a:cubicBezTo>
                    <a:cubicBezTo>
                      <a:pt x="740537" y="882716"/>
                      <a:pt x="710811" y="900130"/>
                      <a:pt x="667485" y="944452"/>
                    </a:cubicBezTo>
                    <a:cubicBezTo>
                      <a:pt x="580596" y="949988"/>
                      <a:pt x="555516" y="952258"/>
                      <a:pt x="444990" y="944452"/>
                    </a:cubicBezTo>
                    <a:cubicBezTo>
                      <a:pt x="353333" y="942625"/>
                      <a:pt x="304110" y="953556"/>
                      <a:pt x="229169" y="944452"/>
                    </a:cubicBezTo>
                    <a:cubicBezTo>
                      <a:pt x="176787" y="963772"/>
                      <a:pt x="101158" y="943449"/>
                      <a:pt x="0" y="944452"/>
                    </a:cubicBezTo>
                    <a:cubicBezTo>
                      <a:pt x="5181" y="862168"/>
                      <a:pt x="8040" y="811618"/>
                      <a:pt x="0" y="707752"/>
                    </a:cubicBezTo>
                    <a:cubicBezTo>
                      <a:pt x="20616" y="616633"/>
                      <a:pt x="-3598" y="568813"/>
                      <a:pt x="0" y="463500"/>
                    </a:cubicBezTo>
                    <a:cubicBezTo>
                      <a:pt x="-3776" y="373164"/>
                      <a:pt x="-537" y="302305"/>
                      <a:pt x="0" y="189030"/>
                    </a:cubicBezTo>
                    <a:close/>
                    <a:moveTo>
                      <a:pt x="0" y="189030"/>
                    </a:moveTo>
                    <a:cubicBezTo>
                      <a:pt x="58378" y="185582"/>
                      <a:pt x="167064" y="187709"/>
                      <a:pt x="215820" y="189030"/>
                    </a:cubicBezTo>
                    <a:cubicBezTo>
                      <a:pt x="263933" y="186572"/>
                      <a:pt x="339028" y="185027"/>
                      <a:pt x="431640" y="189030"/>
                    </a:cubicBezTo>
                    <a:cubicBezTo>
                      <a:pt x="515442" y="194938"/>
                      <a:pt x="614502" y="191936"/>
                      <a:pt x="667485" y="189030"/>
                    </a:cubicBezTo>
                    <a:cubicBezTo>
                      <a:pt x="728624" y="145698"/>
                      <a:pt x="741705" y="118350"/>
                      <a:pt x="776508" y="96404"/>
                    </a:cubicBezTo>
                    <a:cubicBezTo>
                      <a:pt x="814044" y="58982"/>
                      <a:pt x="872076" y="9188"/>
                      <a:pt x="889981" y="0"/>
                    </a:cubicBezTo>
                    <a:moveTo>
                      <a:pt x="667485" y="189030"/>
                    </a:moveTo>
                    <a:cubicBezTo>
                      <a:pt x="671062" y="252015"/>
                      <a:pt x="659389" y="295184"/>
                      <a:pt x="667485" y="425728"/>
                    </a:cubicBezTo>
                    <a:cubicBezTo>
                      <a:pt x="687088" y="532402"/>
                      <a:pt x="666516" y="559735"/>
                      <a:pt x="667485" y="669981"/>
                    </a:cubicBezTo>
                    <a:cubicBezTo>
                      <a:pt x="684447" y="764537"/>
                      <a:pt x="681678" y="875886"/>
                      <a:pt x="667485" y="944452"/>
                    </a:cubicBezTo>
                  </a:path>
                </a:pathLst>
              </a:custGeom>
              <a:pattFill prst="lgConfetti">
                <a:fgClr>
                  <a:srgbClr val="AA7138"/>
                </a:fgClr>
                <a:bgClr>
                  <a:schemeClr val="bg1"/>
                </a:bgClr>
              </a:pattFill>
              <a:ln>
                <a:solidFill>
                  <a:schemeClr val="bg2">
                    <a:lumMod val="25000"/>
                  </a:schemeClr>
                </a:solidFill>
                <a:extLst>
                  <a:ext uri="{C807C97D-BFC1-408E-A445-0C87EB9F89A2}">
                    <ask:lineSketchStyleProps xmlns:ask="http://schemas.microsoft.com/office/drawing/2018/sketchyshapes" sd="2296274117">
                      <a:custGeom>
                        <a:avLst/>
                        <a:gdLst>
                          <a:gd name="connsiteX0" fmla="*/ 0 w 2065862"/>
                          <a:gd name="connsiteY0" fmla="*/ 516465 h 2580415"/>
                          <a:gd name="connsiteX1" fmla="*/ 547453 w 2065862"/>
                          <a:gd name="connsiteY1" fmla="*/ 516465 h 2580415"/>
                          <a:gd name="connsiteX2" fmla="*/ 1079412 w 2065862"/>
                          <a:gd name="connsiteY2" fmla="*/ 516465 h 2580415"/>
                          <a:gd name="connsiteX3" fmla="*/ 1549396 w 2065862"/>
                          <a:gd name="connsiteY3" fmla="*/ 516465 h 2580415"/>
                          <a:gd name="connsiteX4" fmla="*/ 1549396 w 2065862"/>
                          <a:gd name="connsiteY4" fmla="*/ 1163169 h 2580415"/>
                          <a:gd name="connsiteX5" fmla="*/ 1549396 w 2065862"/>
                          <a:gd name="connsiteY5" fmla="*/ 1851152 h 2580415"/>
                          <a:gd name="connsiteX6" fmla="*/ 1549396 w 2065862"/>
                          <a:gd name="connsiteY6" fmla="*/ 2580415 h 2580415"/>
                          <a:gd name="connsiteX7" fmla="*/ 1079412 w 2065862"/>
                          <a:gd name="connsiteY7" fmla="*/ 2580415 h 2580415"/>
                          <a:gd name="connsiteX8" fmla="*/ 578440 w 2065862"/>
                          <a:gd name="connsiteY8" fmla="*/ 2580415 h 2580415"/>
                          <a:gd name="connsiteX9" fmla="*/ 0 w 2065862"/>
                          <a:gd name="connsiteY9" fmla="*/ 2580415 h 2580415"/>
                          <a:gd name="connsiteX10" fmla="*/ 0 w 2065862"/>
                          <a:gd name="connsiteY10" fmla="*/ 1933710 h 2580415"/>
                          <a:gd name="connsiteX11" fmla="*/ 0 w 2065862"/>
                          <a:gd name="connsiteY11" fmla="*/ 1225087 h 2580415"/>
                          <a:gd name="connsiteX12" fmla="*/ 0 w 2065862"/>
                          <a:gd name="connsiteY12" fmla="*/ 516465 h 2580415"/>
                          <a:gd name="connsiteX0" fmla="*/ 1549396 w 2065862"/>
                          <a:gd name="connsiteY0" fmla="*/ 516465 h 2580415"/>
                          <a:gd name="connsiteX1" fmla="*/ 1807628 w 2065862"/>
                          <a:gd name="connsiteY1" fmla="*/ 258232 h 2580415"/>
                          <a:gd name="connsiteX2" fmla="*/ 2065862 w 2065862"/>
                          <a:gd name="connsiteY2" fmla="*/ 0 h 2580415"/>
                          <a:gd name="connsiteX3" fmla="*/ 2065862 w 2065862"/>
                          <a:gd name="connsiteY3" fmla="*/ 626064 h 2580415"/>
                          <a:gd name="connsiteX4" fmla="*/ 2065862 w 2065862"/>
                          <a:gd name="connsiteY4" fmla="*/ 1334687 h 2580415"/>
                          <a:gd name="connsiteX5" fmla="*/ 2065862 w 2065862"/>
                          <a:gd name="connsiteY5" fmla="*/ 2063949 h 2580415"/>
                          <a:gd name="connsiteX6" fmla="*/ 1807628 w 2065862"/>
                          <a:gd name="connsiteY6" fmla="*/ 2322181 h 2580415"/>
                          <a:gd name="connsiteX7" fmla="*/ 1549396 w 2065862"/>
                          <a:gd name="connsiteY7" fmla="*/ 2580415 h 2580415"/>
                          <a:gd name="connsiteX8" fmla="*/ 1549396 w 2065862"/>
                          <a:gd name="connsiteY8" fmla="*/ 1871792 h 2580415"/>
                          <a:gd name="connsiteX9" fmla="*/ 1549396 w 2065862"/>
                          <a:gd name="connsiteY9" fmla="*/ 1204448 h 2580415"/>
                          <a:gd name="connsiteX10" fmla="*/ 1549396 w 2065862"/>
                          <a:gd name="connsiteY10" fmla="*/ 516465 h 2580415"/>
                          <a:gd name="connsiteX0" fmla="*/ 0 w 2065862"/>
                          <a:gd name="connsiteY0" fmla="*/ 516465 h 2580415"/>
                          <a:gd name="connsiteX1" fmla="*/ 258232 w 2065862"/>
                          <a:gd name="connsiteY1" fmla="*/ 258232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1812793 w 2065862"/>
                          <a:gd name="connsiteY6" fmla="*/ 253067 h 2580415"/>
                          <a:gd name="connsiteX7" fmla="*/ 1549396 w 2065862"/>
                          <a:gd name="connsiteY7" fmla="*/ 516465 h 2580415"/>
                          <a:gd name="connsiteX8" fmla="*/ 1032930 w 2065862"/>
                          <a:gd name="connsiteY8" fmla="*/ 516465 h 2580415"/>
                          <a:gd name="connsiteX9" fmla="*/ 516465 w 2065862"/>
                          <a:gd name="connsiteY9" fmla="*/ 516465 h 2580415"/>
                          <a:gd name="connsiteX10" fmla="*/ 0 w 2065862"/>
                          <a:gd name="connsiteY10" fmla="*/ 51646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667343 h 2580415"/>
                          <a:gd name="connsiteX7" fmla="*/ 2065862 w 2065862"/>
                          <a:gd name="connsiteY7" fmla="*/ 1314046 h 2580415"/>
                          <a:gd name="connsiteX8" fmla="*/ 2065862 w 2065862"/>
                          <a:gd name="connsiteY8" fmla="*/ 2063949 h 2580415"/>
                          <a:gd name="connsiteX9" fmla="*/ 1817958 w 2065862"/>
                          <a:gd name="connsiteY9" fmla="*/ 2311852 h 2580415"/>
                          <a:gd name="connsiteX10" fmla="*/ 1549396 w 2065862"/>
                          <a:gd name="connsiteY10" fmla="*/ 2580415 h 2580415"/>
                          <a:gd name="connsiteX11" fmla="*/ 1032930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66367 h 2580415"/>
                          <a:gd name="connsiteX16" fmla="*/ 0 w 2065862"/>
                          <a:gd name="connsiteY16" fmla="*/ 516465 h 2580415"/>
                          <a:gd name="connsiteX17" fmla="*/ 0 w 2065862"/>
                          <a:gd name="connsiteY17" fmla="*/ 516465 h 2580415"/>
                          <a:gd name="connsiteX18" fmla="*/ 500971 w 2065862"/>
                          <a:gd name="connsiteY18" fmla="*/ 516465 h 2580415"/>
                          <a:gd name="connsiteX19" fmla="*/ 1001942 w 2065862"/>
                          <a:gd name="connsiteY19" fmla="*/ 516465 h 2580415"/>
                          <a:gd name="connsiteX20" fmla="*/ 1549396 w 2065862"/>
                          <a:gd name="connsiteY20" fmla="*/ 516465 h 2580415"/>
                          <a:gd name="connsiteX21" fmla="*/ 1802464 w 2065862"/>
                          <a:gd name="connsiteY21" fmla="*/ 263396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30512 h 2580415"/>
                          <a:gd name="connsiteX26" fmla="*/ 1549396 w 2065862"/>
                          <a:gd name="connsiteY26" fmla="*/ 258041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729261 h 2580415"/>
                          <a:gd name="connsiteX7" fmla="*/ 2065862 w 2065862"/>
                          <a:gd name="connsiteY7" fmla="*/ 1458524 h 2580415"/>
                          <a:gd name="connsiteX8" fmla="*/ 2065862 w 2065862"/>
                          <a:gd name="connsiteY8" fmla="*/ 2063949 h 2580415"/>
                          <a:gd name="connsiteX9" fmla="*/ 1823122 w 2065862"/>
                          <a:gd name="connsiteY9" fmla="*/ 2306688 h 2580415"/>
                          <a:gd name="connsiteX10" fmla="*/ 1549396 w 2065862"/>
                          <a:gd name="connsiteY10" fmla="*/ 2580415 h 2580415"/>
                          <a:gd name="connsiteX11" fmla="*/ 1017435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45726 h 2580415"/>
                          <a:gd name="connsiteX16" fmla="*/ 0 w 2065862"/>
                          <a:gd name="connsiteY16" fmla="*/ 516465 h 2580415"/>
                          <a:gd name="connsiteX17" fmla="*/ 0 w 2065862"/>
                          <a:gd name="connsiteY17" fmla="*/ 516465 h 2580415"/>
                          <a:gd name="connsiteX18" fmla="*/ 485477 w 2065862"/>
                          <a:gd name="connsiteY18" fmla="*/ 516465 h 2580415"/>
                          <a:gd name="connsiteX19" fmla="*/ 1032930 w 2065862"/>
                          <a:gd name="connsiteY19" fmla="*/ 516465 h 2580415"/>
                          <a:gd name="connsiteX20" fmla="*/ 1549396 w 2065862"/>
                          <a:gd name="connsiteY20" fmla="*/ 516465 h 2580415"/>
                          <a:gd name="connsiteX21" fmla="*/ 1817958 w 2065862"/>
                          <a:gd name="connsiteY21" fmla="*/ 247902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71792 h 2580415"/>
                          <a:gd name="connsiteX26" fmla="*/ 1549396 w 2065862"/>
                          <a:gd name="connsiteY26" fmla="*/ 2580415 h 2580415"/>
                          <a:gd name="connsiteX0" fmla="*/ 0 w 2065862"/>
                          <a:gd name="connsiteY0" fmla="*/ 516465 h 2580415"/>
                          <a:gd name="connsiteX1" fmla="*/ 253068 w 2065862"/>
                          <a:gd name="connsiteY1" fmla="*/ 263396 h 2580415"/>
                          <a:gd name="connsiteX2" fmla="*/ 516465 w 2065862"/>
                          <a:gd name="connsiteY2" fmla="*/ 0 h 2580415"/>
                          <a:gd name="connsiteX3" fmla="*/ 1032931 w 2065862"/>
                          <a:gd name="connsiteY3" fmla="*/ 0 h 2580415"/>
                          <a:gd name="connsiteX4" fmla="*/ 1518408 w 2065862"/>
                          <a:gd name="connsiteY4" fmla="*/ 0 h 2580415"/>
                          <a:gd name="connsiteX5" fmla="*/ 2065862 w 2065862"/>
                          <a:gd name="connsiteY5" fmla="*/ 0 h 2580415"/>
                          <a:gd name="connsiteX6" fmla="*/ 2065862 w 2065862"/>
                          <a:gd name="connsiteY6" fmla="*/ 667343 h 2580415"/>
                          <a:gd name="connsiteX7" fmla="*/ 2065862 w 2065862"/>
                          <a:gd name="connsiteY7" fmla="*/ 1314046 h 2580415"/>
                          <a:gd name="connsiteX8" fmla="*/ 2065862 w 2065862"/>
                          <a:gd name="connsiteY8" fmla="*/ 2063949 h 2580415"/>
                          <a:gd name="connsiteX9" fmla="*/ 1817958 w 2065862"/>
                          <a:gd name="connsiteY9" fmla="*/ 2311852 h 2580415"/>
                          <a:gd name="connsiteX10" fmla="*/ 1549396 w 2065862"/>
                          <a:gd name="connsiteY10" fmla="*/ 2580415 h 2580415"/>
                          <a:gd name="connsiteX11" fmla="*/ 1032930 w 2065862"/>
                          <a:gd name="connsiteY11" fmla="*/ 2580415 h 2580415"/>
                          <a:gd name="connsiteX12" fmla="*/ 531959 w 2065862"/>
                          <a:gd name="connsiteY12" fmla="*/ 2580415 h 2580415"/>
                          <a:gd name="connsiteX13" fmla="*/ 0 w 2065862"/>
                          <a:gd name="connsiteY13" fmla="*/ 2580415 h 2580415"/>
                          <a:gd name="connsiteX14" fmla="*/ 0 w 2065862"/>
                          <a:gd name="connsiteY14" fmla="*/ 1933710 h 2580415"/>
                          <a:gd name="connsiteX15" fmla="*/ 0 w 2065862"/>
                          <a:gd name="connsiteY15" fmla="*/ 1266367 h 2580415"/>
                          <a:gd name="connsiteX16" fmla="*/ 0 w 2065862"/>
                          <a:gd name="connsiteY16" fmla="*/ 516465 h 2580415"/>
                          <a:gd name="connsiteX17" fmla="*/ 0 w 2065862"/>
                          <a:gd name="connsiteY17" fmla="*/ 516465 h 2580415"/>
                          <a:gd name="connsiteX18" fmla="*/ 500971 w 2065862"/>
                          <a:gd name="connsiteY18" fmla="*/ 516465 h 2580415"/>
                          <a:gd name="connsiteX19" fmla="*/ 1001942 w 2065862"/>
                          <a:gd name="connsiteY19" fmla="*/ 516465 h 2580415"/>
                          <a:gd name="connsiteX20" fmla="*/ 1549396 w 2065862"/>
                          <a:gd name="connsiteY20" fmla="*/ 516465 h 2580415"/>
                          <a:gd name="connsiteX21" fmla="*/ 1802464 w 2065862"/>
                          <a:gd name="connsiteY21" fmla="*/ 263396 h 2580415"/>
                          <a:gd name="connsiteX22" fmla="*/ 2065862 w 2065862"/>
                          <a:gd name="connsiteY22" fmla="*/ 0 h 2580415"/>
                          <a:gd name="connsiteX23" fmla="*/ 1549396 w 2065862"/>
                          <a:gd name="connsiteY23" fmla="*/ 516465 h 2580415"/>
                          <a:gd name="connsiteX24" fmla="*/ 1549396 w 2065862"/>
                          <a:gd name="connsiteY24" fmla="*/ 1163169 h 2580415"/>
                          <a:gd name="connsiteX25" fmla="*/ 1549396 w 2065862"/>
                          <a:gd name="connsiteY25" fmla="*/ 1830512 h 2580415"/>
                          <a:gd name="connsiteX26" fmla="*/ 1549396 w 2065862"/>
                          <a:gd name="connsiteY26" fmla="*/ 2580415 h 2580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65862" h="2580415" stroke="0" extrusionOk="0">
                            <a:moveTo>
                              <a:pt x="0" y="516465"/>
                            </a:moveTo>
                            <a:cubicBezTo>
                              <a:pt x="211597" y="551559"/>
                              <a:pt x="314779" y="467411"/>
                              <a:pt x="547453" y="516465"/>
                            </a:cubicBezTo>
                            <a:cubicBezTo>
                              <a:pt x="746559" y="554126"/>
                              <a:pt x="854165" y="496882"/>
                              <a:pt x="1079412" y="516465"/>
                            </a:cubicBezTo>
                            <a:cubicBezTo>
                              <a:pt x="1302054" y="566864"/>
                              <a:pt x="1390242" y="514763"/>
                              <a:pt x="1549396" y="516465"/>
                            </a:cubicBezTo>
                            <a:cubicBezTo>
                              <a:pt x="1545567" y="666745"/>
                              <a:pt x="1569529" y="985562"/>
                              <a:pt x="1549396" y="1163169"/>
                            </a:cubicBezTo>
                            <a:cubicBezTo>
                              <a:pt x="1545244" y="1345650"/>
                              <a:pt x="1508779" y="1478704"/>
                              <a:pt x="1549396" y="1851152"/>
                            </a:cubicBezTo>
                            <a:cubicBezTo>
                              <a:pt x="1591344" y="2208897"/>
                              <a:pt x="1508576" y="2248788"/>
                              <a:pt x="1549396" y="2580415"/>
                            </a:cubicBezTo>
                            <a:cubicBezTo>
                              <a:pt x="1360610" y="2584604"/>
                              <a:pt x="1171720" y="2591381"/>
                              <a:pt x="1079412" y="2580415"/>
                            </a:cubicBezTo>
                            <a:cubicBezTo>
                              <a:pt x="1020394" y="2568104"/>
                              <a:pt x="777274" y="2544412"/>
                              <a:pt x="578440" y="2580415"/>
                            </a:cubicBezTo>
                            <a:cubicBezTo>
                              <a:pt x="438833" y="2654400"/>
                              <a:pt x="148537" y="2592327"/>
                              <a:pt x="0" y="2580415"/>
                            </a:cubicBezTo>
                            <a:cubicBezTo>
                              <a:pt x="-38247" y="2312072"/>
                              <a:pt x="-66450" y="2054492"/>
                              <a:pt x="0" y="1933710"/>
                            </a:cubicBezTo>
                            <a:cubicBezTo>
                              <a:pt x="-57615" y="1820551"/>
                              <a:pt x="-37061" y="1468858"/>
                              <a:pt x="0" y="1225087"/>
                            </a:cubicBezTo>
                            <a:cubicBezTo>
                              <a:pt x="-42405" y="940995"/>
                              <a:pt x="14933" y="814446"/>
                              <a:pt x="0" y="516465"/>
                            </a:cubicBezTo>
                            <a:close/>
                          </a:path>
                          <a:path w="2065862" h="2580415" fill="darkenLess" stroke="0" extrusionOk="0">
                            <a:moveTo>
                              <a:pt x="1549396" y="516465"/>
                            </a:moveTo>
                            <a:cubicBezTo>
                              <a:pt x="1616191" y="494007"/>
                              <a:pt x="1735872" y="329586"/>
                              <a:pt x="1807628" y="258232"/>
                            </a:cubicBezTo>
                            <a:cubicBezTo>
                              <a:pt x="1923363" y="184977"/>
                              <a:pt x="2027469" y="34217"/>
                              <a:pt x="2065862" y="0"/>
                            </a:cubicBezTo>
                            <a:cubicBezTo>
                              <a:pt x="2086078" y="203144"/>
                              <a:pt x="2016760" y="384864"/>
                              <a:pt x="2065862" y="626064"/>
                            </a:cubicBezTo>
                            <a:cubicBezTo>
                              <a:pt x="2061452" y="883266"/>
                              <a:pt x="2077357" y="1150794"/>
                              <a:pt x="2065862" y="1334687"/>
                            </a:cubicBezTo>
                            <a:cubicBezTo>
                              <a:pt x="2014393" y="1522939"/>
                              <a:pt x="2074974" y="1819054"/>
                              <a:pt x="2065862" y="2063949"/>
                            </a:cubicBezTo>
                            <a:cubicBezTo>
                              <a:pt x="1965027" y="2134101"/>
                              <a:pt x="1836342" y="2262697"/>
                              <a:pt x="1807628" y="2322181"/>
                            </a:cubicBezTo>
                            <a:cubicBezTo>
                              <a:pt x="1760201" y="2380516"/>
                              <a:pt x="1591029" y="2555881"/>
                              <a:pt x="1549396" y="2580415"/>
                            </a:cubicBezTo>
                            <a:cubicBezTo>
                              <a:pt x="1514679" y="2348388"/>
                              <a:pt x="1532847" y="2158930"/>
                              <a:pt x="1549396" y="1871792"/>
                            </a:cubicBezTo>
                            <a:cubicBezTo>
                              <a:pt x="1604898" y="1628033"/>
                              <a:pt x="1494252" y="1523363"/>
                              <a:pt x="1549396" y="1204448"/>
                            </a:cubicBezTo>
                            <a:cubicBezTo>
                              <a:pt x="1583189" y="899595"/>
                              <a:pt x="1552070" y="772706"/>
                              <a:pt x="1549396" y="516465"/>
                            </a:cubicBezTo>
                            <a:close/>
                          </a:path>
                          <a:path w="2065862" h="2580415" fill="lightenLess" stroke="0" extrusionOk="0">
                            <a:moveTo>
                              <a:pt x="0" y="516465"/>
                            </a:moveTo>
                            <a:cubicBezTo>
                              <a:pt x="94039" y="449159"/>
                              <a:pt x="130951" y="360570"/>
                              <a:pt x="258232" y="258232"/>
                            </a:cubicBezTo>
                            <a:cubicBezTo>
                              <a:pt x="410824" y="140075"/>
                              <a:pt x="462117" y="112117"/>
                              <a:pt x="516465" y="0"/>
                            </a:cubicBezTo>
                            <a:cubicBezTo>
                              <a:pt x="755913" y="-10819"/>
                              <a:pt x="853432" y="-20837"/>
                              <a:pt x="1032931" y="0"/>
                            </a:cubicBezTo>
                            <a:cubicBezTo>
                              <a:pt x="1241879" y="-7894"/>
                              <a:pt x="1340868" y="-20879"/>
                              <a:pt x="1518408" y="0"/>
                            </a:cubicBezTo>
                            <a:cubicBezTo>
                              <a:pt x="1763512" y="-17374"/>
                              <a:pt x="1810813" y="-26252"/>
                              <a:pt x="2065862" y="0"/>
                            </a:cubicBezTo>
                            <a:cubicBezTo>
                              <a:pt x="1954547" y="119059"/>
                              <a:pt x="1920223" y="169265"/>
                              <a:pt x="1812793" y="253067"/>
                            </a:cubicBezTo>
                            <a:cubicBezTo>
                              <a:pt x="1739181" y="353005"/>
                              <a:pt x="1661222" y="356378"/>
                              <a:pt x="1549396" y="516465"/>
                            </a:cubicBezTo>
                            <a:cubicBezTo>
                              <a:pt x="1317364" y="492025"/>
                              <a:pt x="1280735" y="514520"/>
                              <a:pt x="1032930" y="516465"/>
                            </a:cubicBezTo>
                            <a:cubicBezTo>
                              <a:pt x="798423" y="493710"/>
                              <a:pt x="632086" y="509305"/>
                              <a:pt x="516465" y="516465"/>
                            </a:cubicBezTo>
                            <a:cubicBezTo>
                              <a:pt x="402924" y="533952"/>
                              <a:pt x="86119" y="547400"/>
                              <a:pt x="0" y="516465"/>
                            </a:cubicBezTo>
                            <a:close/>
                          </a:path>
                          <a:path w="2065862" h="2580415" fill="none" extrusionOk="0">
                            <a:moveTo>
                              <a:pt x="0" y="516465"/>
                            </a:moveTo>
                            <a:cubicBezTo>
                              <a:pt x="96983" y="422544"/>
                              <a:pt x="124757" y="358026"/>
                              <a:pt x="253068" y="263396"/>
                            </a:cubicBezTo>
                            <a:cubicBezTo>
                              <a:pt x="365093" y="201042"/>
                              <a:pt x="431284" y="64326"/>
                              <a:pt x="516465" y="0"/>
                            </a:cubicBezTo>
                            <a:cubicBezTo>
                              <a:pt x="647944" y="37337"/>
                              <a:pt x="880217" y="31391"/>
                              <a:pt x="1032931" y="0"/>
                            </a:cubicBezTo>
                            <a:cubicBezTo>
                              <a:pt x="1224765" y="-25928"/>
                              <a:pt x="1309942" y="-8211"/>
                              <a:pt x="1518408" y="0"/>
                            </a:cubicBezTo>
                            <a:cubicBezTo>
                              <a:pt x="1753770" y="-34279"/>
                              <a:pt x="1914733" y="2009"/>
                              <a:pt x="2065862" y="0"/>
                            </a:cubicBezTo>
                            <a:cubicBezTo>
                              <a:pt x="2070845" y="113815"/>
                              <a:pt x="2061950" y="502771"/>
                              <a:pt x="2065862" y="667343"/>
                            </a:cubicBezTo>
                            <a:cubicBezTo>
                              <a:pt x="2054409" y="815211"/>
                              <a:pt x="2101260" y="1102397"/>
                              <a:pt x="2065862" y="1314046"/>
                            </a:cubicBezTo>
                            <a:cubicBezTo>
                              <a:pt x="2019143" y="1471687"/>
                              <a:pt x="2003057" y="1726445"/>
                              <a:pt x="2065862" y="2063949"/>
                            </a:cubicBezTo>
                            <a:cubicBezTo>
                              <a:pt x="2013773" y="2129026"/>
                              <a:pt x="1934885" y="2191610"/>
                              <a:pt x="1817958" y="2311852"/>
                            </a:cubicBezTo>
                            <a:cubicBezTo>
                              <a:pt x="1708265" y="2425779"/>
                              <a:pt x="1654514" y="2472763"/>
                              <a:pt x="1549396" y="2580415"/>
                            </a:cubicBezTo>
                            <a:cubicBezTo>
                              <a:pt x="1362441" y="2595712"/>
                              <a:pt x="1286299" y="2601392"/>
                              <a:pt x="1032930" y="2580415"/>
                            </a:cubicBezTo>
                            <a:cubicBezTo>
                              <a:pt x="806483" y="2585915"/>
                              <a:pt x="711125" y="2622672"/>
                              <a:pt x="531959" y="2580415"/>
                            </a:cubicBezTo>
                            <a:cubicBezTo>
                              <a:pt x="399127" y="2591171"/>
                              <a:pt x="236443" y="2584031"/>
                              <a:pt x="0" y="2580415"/>
                            </a:cubicBezTo>
                            <a:cubicBezTo>
                              <a:pt x="11188" y="2350771"/>
                              <a:pt x="11182" y="2217273"/>
                              <a:pt x="0" y="1933710"/>
                            </a:cubicBezTo>
                            <a:cubicBezTo>
                              <a:pt x="34423" y="1663688"/>
                              <a:pt x="-10497" y="1562727"/>
                              <a:pt x="0" y="1266367"/>
                            </a:cubicBezTo>
                            <a:cubicBezTo>
                              <a:pt x="8022" y="1030418"/>
                              <a:pt x="-2762" y="821466"/>
                              <a:pt x="0" y="516465"/>
                            </a:cubicBezTo>
                            <a:close/>
                            <a:moveTo>
                              <a:pt x="0" y="516465"/>
                            </a:moveTo>
                            <a:cubicBezTo>
                              <a:pt x="136162" y="529104"/>
                              <a:pt x="379526" y="508105"/>
                              <a:pt x="500971" y="516465"/>
                            </a:cubicBezTo>
                            <a:cubicBezTo>
                              <a:pt x="642056" y="515782"/>
                              <a:pt x="855926" y="514850"/>
                              <a:pt x="1001942" y="516465"/>
                            </a:cubicBezTo>
                            <a:cubicBezTo>
                              <a:pt x="1211675" y="504047"/>
                              <a:pt x="1409740" y="520673"/>
                              <a:pt x="1549396" y="516465"/>
                            </a:cubicBezTo>
                            <a:cubicBezTo>
                              <a:pt x="1692804" y="395814"/>
                              <a:pt x="1727724" y="335896"/>
                              <a:pt x="1802464" y="263396"/>
                            </a:cubicBezTo>
                            <a:cubicBezTo>
                              <a:pt x="1885815" y="160097"/>
                              <a:pt x="2026004" y="23797"/>
                              <a:pt x="2065862" y="0"/>
                            </a:cubicBezTo>
                            <a:moveTo>
                              <a:pt x="1549396" y="516465"/>
                            </a:moveTo>
                            <a:cubicBezTo>
                              <a:pt x="1552132" y="705007"/>
                              <a:pt x="1527858" y="828755"/>
                              <a:pt x="1549396" y="1163169"/>
                            </a:cubicBezTo>
                            <a:cubicBezTo>
                              <a:pt x="1604451" y="1454878"/>
                              <a:pt x="1546609" y="1533203"/>
                              <a:pt x="1549396" y="1830512"/>
                            </a:cubicBezTo>
                            <a:cubicBezTo>
                              <a:pt x="1572348" y="2120025"/>
                              <a:pt x="1575476" y="2422014"/>
                              <a:pt x="1549396" y="2580415"/>
                            </a:cubicBezTo>
                          </a:path>
                          <a:path w="2065862" h="2580415" fill="none" stroke="0" extrusionOk="0">
                            <a:moveTo>
                              <a:pt x="0" y="516465"/>
                            </a:moveTo>
                            <a:cubicBezTo>
                              <a:pt x="77879" y="419603"/>
                              <a:pt x="188475" y="349869"/>
                              <a:pt x="253068" y="263396"/>
                            </a:cubicBezTo>
                            <a:cubicBezTo>
                              <a:pt x="335248" y="190256"/>
                              <a:pt x="438081" y="70774"/>
                              <a:pt x="516465" y="0"/>
                            </a:cubicBezTo>
                            <a:cubicBezTo>
                              <a:pt x="762734" y="-17472"/>
                              <a:pt x="914262" y="-76"/>
                              <a:pt x="1032931" y="0"/>
                            </a:cubicBezTo>
                            <a:cubicBezTo>
                              <a:pt x="1142124" y="15185"/>
                              <a:pt x="1415944" y="10448"/>
                              <a:pt x="1518408" y="0"/>
                            </a:cubicBezTo>
                            <a:cubicBezTo>
                              <a:pt x="1613284" y="-43017"/>
                              <a:pt x="1850455" y="-2750"/>
                              <a:pt x="2065862" y="0"/>
                            </a:cubicBezTo>
                            <a:cubicBezTo>
                              <a:pt x="2056718" y="295393"/>
                              <a:pt x="2036965" y="413784"/>
                              <a:pt x="2065862" y="729261"/>
                            </a:cubicBezTo>
                            <a:cubicBezTo>
                              <a:pt x="2082862" y="1039620"/>
                              <a:pt x="2021903" y="1278624"/>
                              <a:pt x="2065862" y="1458524"/>
                            </a:cubicBezTo>
                            <a:cubicBezTo>
                              <a:pt x="2087956" y="1715972"/>
                              <a:pt x="2094421" y="1886934"/>
                              <a:pt x="2065862" y="2063949"/>
                            </a:cubicBezTo>
                            <a:cubicBezTo>
                              <a:pt x="1973326" y="2160629"/>
                              <a:pt x="1937759" y="2238299"/>
                              <a:pt x="1823122" y="2306688"/>
                            </a:cubicBezTo>
                            <a:cubicBezTo>
                              <a:pt x="1739440" y="2410991"/>
                              <a:pt x="1659197" y="2423098"/>
                              <a:pt x="1549396" y="2580415"/>
                            </a:cubicBezTo>
                            <a:cubicBezTo>
                              <a:pt x="1413480" y="2591887"/>
                              <a:pt x="1151685" y="2559787"/>
                              <a:pt x="1017435" y="2580415"/>
                            </a:cubicBezTo>
                            <a:cubicBezTo>
                              <a:pt x="894086" y="2556501"/>
                              <a:pt x="710692" y="2616989"/>
                              <a:pt x="531959" y="2580415"/>
                            </a:cubicBezTo>
                            <a:cubicBezTo>
                              <a:pt x="393679" y="2554485"/>
                              <a:pt x="167331" y="2549411"/>
                              <a:pt x="0" y="2580415"/>
                            </a:cubicBezTo>
                            <a:cubicBezTo>
                              <a:pt x="-3272" y="2328349"/>
                              <a:pt x="10484" y="2183172"/>
                              <a:pt x="0" y="1933710"/>
                            </a:cubicBezTo>
                            <a:cubicBezTo>
                              <a:pt x="-12643" y="1776119"/>
                              <a:pt x="-18599" y="1560629"/>
                              <a:pt x="0" y="1245726"/>
                            </a:cubicBezTo>
                            <a:cubicBezTo>
                              <a:pt x="39477" y="921787"/>
                              <a:pt x="-20615" y="886701"/>
                              <a:pt x="0" y="516465"/>
                            </a:cubicBezTo>
                            <a:close/>
                            <a:moveTo>
                              <a:pt x="0" y="516465"/>
                            </a:moveTo>
                            <a:cubicBezTo>
                              <a:pt x="124506" y="543563"/>
                              <a:pt x="307600" y="541373"/>
                              <a:pt x="485477" y="516465"/>
                            </a:cubicBezTo>
                            <a:cubicBezTo>
                              <a:pt x="614336" y="534610"/>
                              <a:pt x="862516" y="524802"/>
                              <a:pt x="1032930" y="516465"/>
                            </a:cubicBezTo>
                            <a:cubicBezTo>
                              <a:pt x="1217042" y="473530"/>
                              <a:pt x="1381695" y="548559"/>
                              <a:pt x="1549396" y="516465"/>
                            </a:cubicBezTo>
                            <a:cubicBezTo>
                              <a:pt x="1650178" y="434314"/>
                              <a:pt x="1711399" y="369211"/>
                              <a:pt x="1817958" y="247902"/>
                            </a:cubicBezTo>
                            <a:cubicBezTo>
                              <a:pt x="1934075" y="125625"/>
                              <a:pt x="1945721" y="89768"/>
                              <a:pt x="2065862" y="0"/>
                            </a:cubicBezTo>
                            <a:moveTo>
                              <a:pt x="1549396" y="516465"/>
                            </a:moveTo>
                            <a:cubicBezTo>
                              <a:pt x="1564218" y="662473"/>
                              <a:pt x="1538804" y="987629"/>
                              <a:pt x="1549396" y="1163169"/>
                            </a:cubicBezTo>
                            <a:cubicBezTo>
                              <a:pt x="1525309" y="1299400"/>
                              <a:pt x="1549300" y="1692126"/>
                              <a:pt x="1549396" y="1871792"/>
                            </a:cubicBezTo>
                            <a:cubicBezTo>
                              <a:pt x="1531581" y="2049548"/>
                              <a:pt x="1501895" y="2396441"/>
                              <a:pt x="1549396" y="2580415"/>
                            </a:cubicBezTo>
                          </a:path>
                          <a:path w="2065862" h="2580415" fill="none" stroke="0" extrusionOk="0">
                            <a:moveTo>
                              <a:pt x="0" y="516465"/>
                            </a:moveTo>
                            <a:cubicBezTo>
                              <a:pt x="103224" y="414102"/>
                              <a:pt x="143405" y="361226"/>
                              <a:pt x="253068" y="263396"/>
                            </a:cubicBezTo>
                            <a:cubicBezTo>
                              <a:pt x="358776" y="198585"/>
                              <a:pt x="453305" y="112369"/>
                              <a:pt x="516465" y="0"/>
                            </a:cubicBezTo>
                            <a:cubicBezTo>
                              <a:pt x="596738" y="11223"/>
                              <a:pt x="870372" y="22638"/>
                              <a:pt x="1032931" y="0"/>
                            </a:cubicBezTo>
                            <a:cubicBezTo>
                              <a:pt x="1235538" y="-42746"/>
                              <a:pt x="1314819" y="-13501"/>
                              <a:pt x="1518408" y="0"/>
                            </a:cubicBezTo>
                            <a:cubicBezTo>
                              <a:pt x="1708262" y="20838"/>
                              <a:pt x="1860270" y="17687"/>
                              <a:pt x="2065862" y="0"/>
                            </a:cubicBezTo>
                            <a:cubicBezTo>
                              <a:pt x="2072596" y="140753"/>
                              <a:pt x="2040195" y="507790"/>
                              <a:pt x="2065862" y="667343"/>
                            </a:cubicBezTo>
                            <a:cubicBezTo>
                              <a:pt x="2067895" y="792922"/>
                              <a:pt x="2101185" y="1119756"/>
                              <a:pt x="2065862" y="1314046"/>
                            </a:cubicBezTo>
                            <a:cubicBezTo>
                              <a:pt x="2051569" y="1522572"/>
                              <a:pt x="2068297" y="1722617"/>
                              <a:pt x="2065862" y="2063949"/>
                            </a:cubicBezTo>
                            <a:cubicBezTo>
                              <a:pt x="2005506" y="2114838"/>
                              <a:pt x="1960625" y="2222676"/>
                              <a:pt x="1817958" y="2311852"/>
                            </a:cubicBezTo>
                            <a:cubicBezTo>
                              <a:pt x="1701716" y="2426758"/>
                              <a:pt x="1655028" y="2469320"/>
                              <a:pt x="1549396" y="2580415"/>
                            </a:cubicBezTo>
                            <a:cubicBezTo>
                              <a:pt x="1412514" y="2620456"/>
                              <a:pt x="1237313" y="2617621"/>
                              <a:pt x="1032930" y="2580415"/>
                            </a:cubicBezTo>
                            <a:cubicBezTo>
                              <a:pt x="794398" y="2511159"/>
                              <a:pt x="738001" y="2584730"/>
                              <a:pt x="531959" y="2580415"/>
                            </a:cubicBezTo>
                            <a:cubicBezTo>
                              <a:pt x="371891" y="2571738"/>
                              <a:pt x="263999" y="2574286"/>
                              <a:pt x="0" y="2580415"/>
                            </a:cubicBezTo>
                            <a:cubicBezTo>
                              <a:pt x="23828" y="2378235"/>
                              <a:pt x="-46033" y="2193601"/>
                              <a:pt x="0" y="1933710"/>
                            </a:cubicBezTo>
                            <a:cubicBezTo>
                              <a:pt x="32454" y="1644535"/>
                              <a:pt x="-27301" y="1531618"/>
                              <a:pt x="0" y="1266367"/>
                            </a:cubicBezTo>
                            <a:cubicBezTo>
                              <a:pt x="-20583" y="991790"/>
                              <a:pt x="-28495" y="839309"/>
                              <a:pt x="0" y="516465"/>
                            </a:cubicBezTo>
                            <a:close/>
                            <a:moveTo>
                              <a:pt x="0" y="516465"/>
                            </a:moveTo>
                            <a:cubicBezTo>
                              <a:pt x="157513" y="498175"/>
                              <a:pt x="369952" y="553940"/>
                              <a:pt x="500971" y="516465"/>
                            </a:cubicBezTo>
                            <a:cubicBezTo>
                              <a:pt x="561075" y="513820"/>
                              <a:pt x="825965" y="532516"/>
                              <a:pt x="1001942" y="516465"/>
                            </a:cubicBezTo>
                            <a:cubicBezTo>
                              <a:pt x="1188625" y="532080"/>
                              <a:pt x="1430883" y="503587"/>
                              <a:pt x="1549396" y="516465"/>
                            </a:cubicBezTo>
                            <a:cubicBezTo>
                              <a:pt x="1662335" y="412687"/>
                              <a:pt x="1699912" y="339230"/>
                              <a:pt x="1802464" y="263396"/>
                            </a:cubicBezTo>
                            <a:cubicBezTo>
                              <a:pt x="1913891" y="196145"/>
                              <a:pt x="1999613" y="44018"/>
                              <a:pt x="2065862" y="0"/>
                            </a:cubicBezTo>
                            <a:moveTo>
                              <a:pt x="1549396" y="516465"/>
                            </a:moveTo>
                            <a:cubicBezTo>
                              <a:pt x="1554352" y="730922"/>
                              <a:pt x="1520724" y="808219"/>
                              <a:pt x="1549396" y="1163169"/>
                            </a:cubicBezTo>
                            <a:cubicBezTo>
                              <a:pt x="1569000" y="1466973"/>
                              <a:pt x="1543306" y="1529643"/>
                              <a:pt x="1549396" y="1830512"/>
                            </a:cubicBezTo>
                            <a:cubicBezTo>
                              <a:pt x="1545500" y="2125873"/>
                              <a:pt x="1614702" y="2387396"/>
                              <a:pt x="1549396" y="2580415"/>
                            </a:cubicBezTo>
                          </a:path>
                          <a:path w="2065862" h="2580415" fill="none" stroke="0" extrusionOk="0">
                            <a:moveTo>
                              <a:pt x="0" y="516465"/>
                            </a:moveTo>
                            <a:cubicBezTo>
                              <a:pt x="86938" y="414291"/>
                              <a:pt x="135734" y="343069"/>
                              <a:pt x="253068" y="263396"/>
                            </a:cubicBezTo>
                            <a:cubicBezTo>
                              <a:pt x="351575" y="201899"/>
                              <a:pt x="454665" y="68327"/>
                              <a:pt x="516465" y="0"/>
                            </a:cubicBezTo>
                            <a:cubicBezTo>
                              <a:pt x="692473" y="36212"/>
                              <a:pt x="845006" y="32382"/>
                              <a:pt x="1032931" y="0"/>
                            </a:cubicBezTo>
                            <a:cubicBezTo>
                              <a:pt x="1241781" y="-37381"/>
                              <a:pt x="1318590" y="6917"/>
                              <a:pt x="1518408" y="0"/>
                            </a:cubicBezTo>
                            <a:cubicBezTo>
                              <a:pt x="1740542" y="16455"/>
                              <a:pt x="1896971" y="-20344"/>
                              <a:pt x="2065862" y="0"/>
                            </a:cubicBezTo>
                            <a:cubicBezTo>
                              <a:pt x="2071308" y="133404"/>
                              <a:pt x="2043120" y="527834"/>
                              <a:pt x="2065862" y="667343"/>
                            </a:cubicBezTo>
                            <a:cubicBezTo>
                              <a:pt x="2047367" y="796075"/>
                              <a:pt x="2132522" y="1158700"/>
                              <a:pt x="2065862" y="1314046"/>
                            </a:cubicBezTo>
                            <a:cubicBezTo>
                              <a:pt x="1985168" y="1467392"/>
                              <a:pt x="2034241" y="1769829"/>
                              <a:pt x="2065862" y="2063949"/>
                            </a:cubicBezTo>
                            <a:cubicBezTo>
                              <a:pt x="2020949" y="2107224"/>
                              <a:pt x="1940247" y="2191459"/>
                              <a:pt x="1817958" y="2311852"/>
                            </a:cubicBezTo>
                            <a:cubicBezTo>
                              <a:pt x="1710995" y="2429838"/>
                              <a:pt x="1647275" y="2463133"/>
                              <a:pt x="1549396" y="2580415"/>
                            </a:cubicBezTo>
                            <a:cubicBezTo>
                              <a:pt x="1367569" y="2598151"/>
                              <a:pt x="1279454" y="2603600"/>
                              <a:pt x="1032930" y="2580415"/>
                            </a:cubicBezTo>
                            <a:cubicBezTo>
                              <a:pt x="814532" y="2558038"/>
                              <a:pt x="706503" y="2593208"/>
                              <a:pt x="531959" y="2580415"/>
                            </a:cubicBezTo>
                            <a:cubicBezTo>
                              <a:pt x="386667" y="2592992"/>
                              <a:pt x="225610" y="2549747"/>
                              <a:pt x="0" y="2580415"/>
                            </a:cubicBezTo>
                            <a:cubicBezTo>
                              <a:pt x="26093" y="2401745"/>
                              <a:pt x="38760" y="2235894"/>
                              <a:pt x="0" y="1933710"/>
                            </a:cubicBezTo>
                            <a:cubicBezTo>
                              <a:pt x="14340" y="1663101"/>
                              <a:pt x="-3533" y="1534419"/>
                              <a:pt x="0" y="1266367"/>
                            </a:cubicBezTo>
                            <a:cubicBezTo>
                              <a:pt x="-19577" y="994426"/>
                              <a:pt x="-14411" y="871261"/>
                              <a:pt x="0" y="516465"/>
                            </a:cubicBezTo>
                            <a:close/>
                            <a:moveTo>
                              <a:pt x="0" y="516465"/>
                            </a:moveTo>
                            <a:cubicBezTo>
                              <a:pt x="157566" y="489032"/>
                              <a:pt x="381049" y="511895"/>
                              <a:pt x="500971" y="516465"/>
                            </a:cubicBezTo>
                            <a:cubicBezTo>
                              <a:pt x="621303" y="524106"/>
                              <a:pt x="876591" y="516078"/>
                              <a:pt x="1001942" y="516465"/>
                            </a:cubicBezTo>
                            <a:cubicBezTo>
                              <a:pt x="1192783" y="536234"/>
                              <a:pt x="1418795" y="509600"/>
                              <a:pt x="1549396" y="516465"/>
                            </a:cubicBezTo>
                            <a:cubicBezTo>
                              <a:pt x="1673519" y="401880"/>
                              <a:pt x="1714515" y="349417"/>
                              <a:pt x="1802464" y="263396"/>
                            </a:cubicBezTo>
                            <a:cubicBezTo>
                              <a:pt x="1887848" y="173647"/>
                              <a:pt x="2013107" y="28613"/>
                              <a:pt x="2065862" y="0"/>
                            </a:cubicBezTo>
                            <a:moveTo>
                              <a:pt x="1549396" y="516465"/>
                            </a:moveTo>
                            <a:cubicBezTo>
                              <a:pt x="1558756" y="728440"/>
                              <a:pt x="1529529" y="830933"/>
                              <a:pt x="1549396" y="1163169"/>
                            </a:cubicBezTo>
                            <a:cubicBezTo>
                              <a:pt x="1583463" y="1485201"/>
                              <a:pt x="1536420" y="1543915"/>
                              <a:pt x="1549396" y="1830512"/>
                            </a:cubicBezTo>
                            <a:cubicBezTo>
                              <a:pt x="1602183" y="2079115"/>
                              <a:pt x="1625606" y="2428348"/>
                              <a:pt x="1549396" y="2580415"/>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Cube 55">
                <a:extLst>
                  <a:ext uri="{FF2B5EF4-FFF2-40B4-BE49-F238E27FC236}">
                    <a16:creationId xmlns:a16="http://schemas.microsoft.com/office/drawing/2014/main" id="{BE8C942A-2CE9-6E39-DFE8-032696230DC6}"/>
                  </a:ext>
                </a:extLst>
              </p:cNvPr>
              <p:cNvSpPr/>
              <p:nvPr/>
            </p:nvSpPr>
            <p:spPr>
              <a:xfrm>
                <a:off x="881669" y="2032776"/>
                <a:ext cx="889981" cy="239057"/>
              </a:xfrm>
              <a:custGeom>
                <a:avLst/>
                <a:gdLst>
                  <a:gd name="connsiteX0" fmla="*/ 0 w 889981"/>
                  <a:gd name="connsiteY0" fmla="*/ 182204 h 239057"/>
                  <a:gd name="connsiteX1" fmla="*/ 234699 w 889981"/>
                  <a:gd name="connsiteY1" fmla="*/ 182204 h 239057"/>
                  <a:gd name="connsiteX2" fmla="*/ 462757 w 889981"/>
                  <a:gd name="connsiteY2" fmla="*/ 182204 h 239057"/>
                  <a:gd name="connsiteX3" fmla="*/ 664245 w 889981"/>
                  <a:gd name="connsiteY3" fmla="*/ 182204 h 239057"/>
                  <a:gd name="connsiteX4" fmla="*/ 664245 w 889981"/>
                  <a:gd name="connsiteY4" fmla="*/ 239057 h 239057"/>
                  <a:gd name="connsiteX5" fmla="*/ 442830 w 889981"/>
                  <a:gd name="connsiteY5" fmla="*/ 239057 h 239057"/>
                  <a:gd name="connsiteX6" fmla="*/ 208130 w 889981"/>
                  <a:gd name="connsiteY6" fmla="*/ 239057 h 239057"/>
                  <a:gd name="connsiteX7" fmla="*/ 0 w 889981"/>
                  <a:gd name="connsiteY7" fmla="*/ 239057 h 239057"/>
                  <a:gd name="connsiteX8" fmla="*/ 0 w 889981"/>
                  <a:gd name="connsiteY8" fmla="*/ 182204 h 239057"/>
                  <a:gd name="connsiteX0" fmla="*/ 664245 w 889981"/>
                  <a:gd name="connsiteY0" fmla="*/ 182204 h 239057"/>
                  <a:gd name="connsiteX1" fmla="*/ 770341 w 889981"/>
                  <a:gd name="connsiteY1" fmla="*/ 96568 h 239057"/>
                  <a:gd name="connsiteX2" fmla="*/ 889981 w 889981"/>
                  <a:gd name="connsiteY2" fmla="*/ 0 h 239057"/>
                  <a:gd name="connsiteX3" fmla="*/ 889981 w 889981"/>
                  <a:gd name="connsiteY3" fmla="*/ 56852 h 239057"/>
                  <a:gd name="connsiteX4" fmla="*/ 779370 w 889981"/>
                  <a:gd name="connsiteY4" fmla="*/ 146132 h 239057"/>
                  <a:gd name="connsiteX5" fmla="*/ 664245 w 889981"/>
                  <a:gd name="connsiteY5" fmla="*/ 239057 h 239057"/>
                  <a:gd name="connsiteX6" fmla="*/ 664245 w 889981"/>
                  <a:gd name="connsiteY6" fmla="*/ 182204 h 239057"/>
                  <a:gd name="connsiteX0" fmla="*/ 0 w 889981"/>
                  <a:gd name="connsiteY0" fmla="*/ 182204 h 239057"/>
                  <a:gd name="connsiteX1" fmla="*/ 117382 w 889981"/>
                  <a:gd name="connsiteY1" fmla="*/ 87457 h 239057"/>
                  <a:gd name="connsiteX2" fmla="*/ 225734 w 889981"/>
                  <a:gd name="connsiteY2" fmla="*/ 0 h 239057"/>
                  <a:gd name="connsiteX3" fmla="*/ 433864 w 889981"/>
                  <a:gd name="connsiteY3" fmla="*/ 0 h 239057"/>
                  <a:gd name="connsiteX4" fmla="*/ 661922 w 889981"/>
                  <a:gd name="connsiteY4" fmla="*/ 0 h 239057"/>
                  <a:gd name="connsiteX5" fmla="*/ 889981 w 889981"/>
                  <a:gd name="connsiteY5" fmla="*/ 0 h 239057"/>
                  <a:gd name="connsiteX6" fmla="*/ 774855 w 889981"/>
                  <a:gd name="connsiteY6" fmla="*/ 92924 h 239057"/>
                  <a:gd name="connsiteX7" fmla="*/ 664245 w 889981"/>
                  <a:gd name="connsiteY7" fmla="*/ 182204 h 239057"/>
                  <a:gd name="connsiteX8" fmla="*/ 442830 w 889981"/>
                  <a:gd name="connsiteY8" fmla="*/ 182204 h 239057"/>
                  <a:gd name="connsiteX9" fmla="*/ 221414 w 889981"/>
                  <a:gd name="connsiteY9" fmla="*/ 182204 h 239057"/>
                  <a:gd name="connsiteX10" fmla="*/ 0 w 889981"/>
                  <a:gd name="connsiteY10" fmla="*/ 182204 h 239057"/>
                  <a:gd name="connsiteX0" fmla="*/ 0 w 889981"/>
                  <a:gd name="connsiteY0" fmla="*/ 182204 h 239057"/>
                  <a:gd name="connsiteX1" fmla="*/ 108352 w 889981"/>
                  <a:gd name="connsiteY1" fmla="*/ 94745 h 239057"/>
                  <a:gd name="connsiteX2" fmla="*/ 225734 w 889981"/>
                  <a:gd name="connsiteY2" fmla="*/ 0 h 239057"/>
                  <a:gd name="connsiteX3" fmla="*/ 447149 w 889981"/>
                  <a:gd name="connsiteY3" fmla="*/ 0 h 239057"/>
                  <a:gd name="connsiteX4" fmla="*/ 681850 w 889981"/>
                  <a:gd name="connsiteY4" fmla="*/ 0 h 239057"/>
                  <a:gd name="connsiteX5" fmla="*/ 889981 w 889981"/>
                  <a:gd name="connsiteY5" fmla="*/ 0 h 239057"/>
                  <a:gd name="connsiteX6" fmla="*/ 889981 w 889981"/>
                  <a:gd name="connsiteY6" fmla="*/ 56852 h 239057"/>
                  <a:gd name="connsiteX7" fmla="*/ 781627 w 889981"/>
                  <a:gd name="connsiteY7" fmla="*/ 144310 h 239057"/>
                  <a:gd name="connsiteX8" fmla="*/ 664245 w 889981"/>
                  <a:gd name="connsiteY8" fmla="*/ 239057 h 239057"/>
                  <a:gd name="connsiteX9" fmla="*/ 449472 w 889981"/>
                  <a:gd name="connsiteY9" fmla="*/ 239057 h 239057"/>
                  <a:gd name="connsiteX10" fmla="*/ 214772 w 889981"/>
                  <a:gd name="connsiteY10" fmla="*/ 239057 h 239057"/>
                  <a:gd name="connsiteX11" fmla="*/ 0 w 889981"/>
                  <a:gd name="connsiteY11" fmla="*/ 239057 h 239057"/>
                  <a:gd name="connsiteX12" fmla="*/ 0 w 889981"/>
                  <a:gd name="connsiteY12" fmla="*/ 182204 h 239057"/>
                  <a:gd name="connsiteX13" fmla="*/ 0 w 889981"/>
                  <a:gd name="connsiteY13" fmla="*/ 182204 h 239057"/>
                  <a:gd name="connsiteX14" fmla="*/ 228057 w 889981"/>
                  <a:gd name="connsiteY14" fmla="*/ 182204 h 239057"/>
                  <a:gd name="connsiteX15" fmla="*/ 456115 w 889981"/>
                  <a:gd name="connsiteY15" fmla="*/ 182204 h 239057"/>
                  <a:gd name="connsiteX16" fmla="*/ 664245 w 889981"/>
                  <a:gd name="connsiteY16" fmla="*/ 182204 h 239057"/>
                  <a:gd name="connsiteX17" fmla="*/ 777113 w 889981"/>
                  <a:gd name="connsiteY17" fmla="*/ 91102 h 239057"/>
                  <a:gd name="connsiteX18" fmla="*/ 889981 w 889981"/>
                  <a:gd name="connsiteY18" fmla="*/ 0 h 239057"/>
                  <a:gd name="connsiteX19" fmla="*/ 664245 w 889981"/>
                  <a:gd name="connsiteY19" fmla="*/ 182204 h 239057"/>
                  <a:gd name="connsiteX20" fmla="*/ 664245 w 889981"/>
                  <a:gd name="connsiteY20" fmla="*/ 239057 h 239057"/>
                  <a:gd name="connsiteX0" fmla="*/ 0 w 889981"/>
                  <a:gd name="connsiteY0" fmla="*/ 182204 h 239057"/>
                  <a:gd name="connsiteX1" fmla="*/ 110609 w 889981"/>
                  <a:gd name="connsiteY1" fmla="*/ 92924 h 239057"/>
                  <a:gd name="connsiteX2" fmla="*/ 225734 w 889981"/>
                  <a:gd name="connsiteY2" fmla="*/ 0 h 239057"/>
                  <a:gd name="connsiteX3" fmla="*/ 460434 w 889981"/>
                  <a:gd name="connsiteY3" fmla="*/ 0 h 239057"/>
                  <a:gd name="connsiteX4" fmla="*/ 681850 w 889981"/>
                  <a:gd name="connsiteY4" fmla="*/ 0 h 239057"/>
                  <a:gd name="connsiteX5" fmla="*/ 889981 w 889981"/>
                  <a:gd name="connsiteY5" fmla="*/ 0 h 239057"/>
                  <a:gd name="connsiteX6" fmla="*/ 889981 w 889981"/>
                  <a:gd name="connsiteY6" fmla="*/ 56852 h 239057"/>
                  <a:gd name="connsiteX7" fmla="*/ 779370 w 889981"/>
                  <a:gd name="connsiteY7" fmla="*/ 146132 h 239057"/>
                  <a:gd name="connsiteX8" fmla="*/ 664245 w 889981"/>
                  <a:gd name="connsiteY8" fmla="*/ 239057 h 239057"/>
                  <a:gd name="connsiteX9" fmla="*/ 442830 w 889981"/>
                  <a:gd name="connsiteY9" fmla="*/ 239057 h 239057"/>
                  <a:gd name="connsiteX10" fmla="*/ 234699 w 889981"/>
                  <a:gd name="connsiteY10" fmla="*/ 239057 h 239057"/>
                  <a:gd name="connsiteX11" fmla="*/ 0 w 889981"/>
                  <a:gd name="connsiteY11" fmla="*/ 239057 h 239057"/>
                  <a:gd name="connsiteX12" fmla="*/ 0 w 889981"/>
                  <a:gd name="connsiteY12" fmla="*/ 182204 h 239057"/>
                  <a:gd name="connsiteX13" fmla="*/ 0 w 889981"/>
                  <a:gd name="connsiteY13" fmla="*/ 182204 h 239057"/>
                  <a:gd name="connsiteX14" fmla="*/ 234699 w 889981"/>
                  <a:gd name="connsiteY14" fmla="*/ 182204 h 239057"/>
                  <a:gd name="connsiteX15" fmla="*/ 462757 w 889981"/>
                  <a:gd name="connsiteY15" fmla="*/ 182204 h 239057"/>
                  <a:gd name="connsiteX16" fmla="*/ 664245 w 889981"/>
                  <a:gd name="connsiteY16" fmla="*/ 182204 h 239057"/>
                  <a:gd name="connsiteX17" fmla="*/ 772598 w 889981"/>
                  <a:gd name="connsiteY17" fmla="*/ 94745 h 239057"/>
                  <a:gd name="connsiteX18" fmla="*/ 889981 w 889981"/>
                  <a:gd name="connsiteY18" fmla="*/ 0 h 239057"/>
                  <a:gd name="connsiteX19" fmla="*/ 664245 w 889981"/>
                  <a:gd name="connsiteY19" fmla="*/ 182204 h 239057"/>
                  <a:gd name="connsiteX20" fmla="*/ 664245 w 889981"/>
                  <a:gd name="connsiteY20" fmla="*/ 239057 h 239057"/>
                  <a:gd name="connsiteX0" fmla="*/ 0 w 889981"/>
                  <a:gd name="connsiteY0" fmla="*/ 182204 h 239057"/>
                  <a:gd name="connsiteX1" fmla="*/ 108352 w 889981"/>
                  <a:gd name="connsiteY1" fmla="*/ 94745 h 239057"/>
                  <a:gd name="connsiteX2" fmla="*/ 225734 w 889981"/>
                  <a:gd name="connsiteY2" fmla="*/ 0 h 239057"/>
                  <a:gd name="connsiteX3" fmla="*/ 447149 w 889981"/>
                  <a:gd name="connsiteY3" fmla="*/ 0 h 239057"/>
                  <a:gd name="connsiteX4" fmla="*/ 681850 w 889981"/>
                  <a:gd name="connsiteY4" fmla="*/ 0 h 239057"/>
                  <a:gd name="connsiteX5" fmla="*/ 889981 w 889981"/>
                  <a:gd name="connsiteY5" fmla="*/ 0 h 239057"/>
                  <a:gd name="connsiteX6" fmla="*/ 889981 w 889981"/>
                  <a:gd name="connsiteY6" fmla="*/ 56852 h 239057"/>
                  <a:gd name="connsiteX7" fmla="*/ 781627 w 889981"/>
                  <a:gd name="connsiteY7" fmla="*/ 144310 h 239057"/>
                  <a:gd name="connsiteX8" fmla="*/ 664245 w 889981"/>
                  <a:gd name="connsiteY8" fmla="*/ 239057 h 239057"/>
                  <a:gd name="connsiteX9" fmla="*/ 449472 w 889981"/>
                  <a:gd name="connsiteY9" fmla="*/ 239057 h 239057"/>
                  <a:gd name="connsiteX10" fmla="*/ 214772 w 889981"/>
                  <a:gd name="connsiteY10" fmla="*/ 239057 h 239057"/>
                  <a:gd name="connsiteX11" fmla="*/ 0 w 889981"/>
                  <a:gd name="connsiteY11" fmla="*/ 239057 h 239057"/>
                  <a:gd name="connsiteX12" fmla="*/ 0 w 889981"/>
                  <a:gd name="connsiteY12" fmla="*/ 182204 h 239057"/>
                  <a:gd name="connsiteX13" fmla="*/ 0 w 889981"/>
                  <a:gd name="connsiteY13" fmla="*/ 182204 h 239057"/>
                  <a:gd name="connsiteX14" fmla="*/ 228057 w 889981"/>
                  <a:gd name="connsiteY14" fmla="*/ 182204 h 239057"/>
                  <a:gd name="connsiteX15" fmla="*/ 456115 w 889981"/>
                  <a:gd name="connsiteY15" fmla="*/ 182204 h 239057"/>
                  <a:gd name="connsiteX16" fmla="*/ 664245 w 889981"/>
                  <a:gd name="connsiteY16" fmla="*/ 182204 h 239057"/>
                  <a:gd name="connsiteX17" fmla="*/ 777113 w 889981"/>
                  <a:gd name="connsiteY17" fmla="*/ 91102 h 239057"/>
                  <a:gd name="connsiteX18" fmla="*/ 889981 w 889981"/>
                  <a:gd name="connsiteY18" fmla="*/ 0 h 239057"/>
                  <a:gd name="connsiteX19" fmla="*/ 664245 w 889981"/>
                  <a:gd name="connsiteY19" fmla="*/ 182204 h 239057"/>
                  <a:gd name="connsiteX20" fmla="*/ 664245 w 889981"/>
                  <a:gd name="connsiteY20" fmla="*/ 239057 h 239057"/>
                  <a:gd name="connsiteX0" fmla="*/ 0 w 889981"/>
                  <a:gd name="connsiteY0" fmla="*/ 182204 h 239057"/>
                  <a:gd name="connsiteX1" fmla="*/ 108352 w 889981"/>
                  <a:gd name="connsiteY1" fmla="*/ 94745 h 239057"/>
                  <a:gd name="connsiteX2" fmla="*/ 225734 w 889981"/>
                  <a:gd name="connsiteY2" fmla="*/ 0 h 239057"/>
                  <a:gd name="connsiteX3" fmla="*/ 447149 w 889981"/>
                  <a:gd name="connsiteY3" fmla="*/ 0 h 239057"/>
                  <a:gd name="connsiteX4" fmla="*/ 681850 w 889981"/>
                  <a:gd name="connsiteY4" fmla="*/ 0 h 239057"/>
                  <a:gd name="connsiteX5" fmla="*/ 889981 w 889981"/>
                  <a:gd name="connsiteY5" fmla="*/ 0 h 239057"/>
                  <a:gd name="connsiteX6" fmla="*/ 889981 w 889981"/>
                  <a:gd name="connsiteY6" fmla="*/ 56852 h 239057"/>
                  <a:gd name="connsiteX7" fmla="*/ 781627 w 889981"/>
                  <a:gd name="connsiteY7" fmla="*/ 144310 h 239057"/>
                  <a:gd name="connsiteX8" fmla="*/ 664245 w 889981"/>
                  <a:gd name="connsiteY8" fmla="*/ 239057 h 239057"/>
                  <a:gd name="connsiteX9" fmla="*/ 449472 w 889981"/>
                  <a:gd name="connsiteY9" fmla="*/ 239057 h 239057"/>
                  <a:gd name="connsiteX10" fmla="*/ 214772 w 889981"/>
                  <a:gd name="connsiteY10" fmla="*/ 239057 h 239057"/>
                  <a:gd name="connsiteX11" fmla="*/ 0 w 889981"/>
                  <a:gd name="connsiteY11" fmla="*/ 239057 h 239057"/>
                  <a:gd name="connsiteX12" fmla="*/ 0 w 889981"/>
                  <a:gd name="connsiteY12" fmla="*/ 182204 h 239057"/>
                  <a:gd name="connsiteX13" fmla="*/ 0 w 889981"/>
                  <a:gd name="connsiteY13" fmla="*/ 182204 h 239057"/>
                  <a:gd name="connsiteX14" fmla="*/ 228057 w 889981"/>
                  <a:gd name="connsiteY14" fmla="*/ 182204 h 239057"/>
                  <a:gd name="connsiteX15" fmla="*/ 456115 w 889981"/>
                  <a:gd name="connsiteY15" fmla="*/ 182204 h 239057"/>
                  <a:gd name="connsiteX16" fmla="*/ 664245 w 889981"/>
                  <a:gd name="connsiteY16" fmla="*/ 182204 h 239057"/>
                  <a:gd name="connsiteX17" fmla="*/ 777113 w 889981"/>
                  <a:gd name="connsiteY17" fmla="*/ 91102 h 239057"/>
                  <a:gd name="connsiteX18" fmla="*/ 889981 w 889981"/>
                  <a:gd name="connsiteY18" fmla="*/ 0 h 239057"/>
                  <a:gd name="connsiteX19" fmla="*/ 664245 w 889981"/>
                  <a:gd name="connsiteY19" fmla="*/ 182204 h 239057"/>
                  <a:gd name="connsiteX20" fmla="*/ 664245 w 889981"/>
                  <a:gd name="connsiteY20" fmla="*/ 239057 h 23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89981" h="239057" stroke="0" extrusionOk="0">
                    <a:moveTo>
                      <a:pt x="0" y="182204"/>
                    </a:moveTo>
                    <a:cubicBezTo>
                      <a:pt x="116549" y="194865"/>
                      <a:pt x="151739" y="172468"/>
                      <a:pt x="234699" y="182204"/>
                    </a:cubicBezTo>
                    <a:cubicBezTo>
                      <a:pt x="295829" y="180535"/>
                      <a:pt x="340255" y="179038"/>
                      <a:pt x="462757" y="182204"/>
                    </a:cubicBezTo>
                    <a:cubicBezTo>
                      <a:pt x="561825" y="182786"/>
                      <a:pt x="562199" y="188677"/>
                      <a:pt x="664245" y="182204"/>
                    </a:cubicBezTo>
                    <a:cubicBezTo>
                      <a:pt x="662598" y="190417"/>
                      <a:pt x="658937" y="202102"/>
                      <a:pt x="664245" y="239057"/>
                    </a:cubicBezTo>
                    <a:cubicBezTo>
                      <a:pt x="633196" y="272993"/>
                      <a:pt x="492967" y="207076"/>
                      <a:pt x="442830" y="239057"/>
                    </a:cubicBezTo>
                    <a:cubicBezTo>
                      <a:pt x="400179" y="266724"/>
                      <a:pt x="286532" y="224280"/>
                      <a:pt x="208130" y="239057"/>
                    </a:cubicBezTo>
                    <a:cubicBezTo>
                      <a:pt x="119114" y="270763"/>
                      <a:pt x="36035" y="223885"/>
                      <a:pt x="0" y="239057"/>
                    </a:cubicBezTo>
                    <a:cubicBezTo>
                      <a:pt x="3239" y="213957"/>
                      <a:pt x="11782" y="200345"/>
                      <a:pt x="0" y="182204"/>
                    </a:cubicBezTo>
                    <a:close/>
                  </a:path>
                  <a:path w="889981" h="239057" fill="darkenLess" stroke="0" extrusionOk="0">
                    <a:moveTo>
                      <a:pt x="664245" y="182204"/>
                    </a:moveTo>
                    <a:cubicBezTo>
                      <a:pt x="685963" y="172565"/>
                      <a:pt x="731487" y="116680"/>
                      <a:pt x="770341" y="96568"/>
                    </a:cubicBezTo>
                    <a:cubicBezTo>
                      <a:pt x="776348" y="52954"/>
                      <a:pt x="825459" y="27025"/>
                      <a:pt x="889981" y="0"/>
                    </a:cubicBezTo>
                    <a:cubicBezTo>
                      <a:pt x="882946" y="18175"/>
                      <a:pt x="873692" y="32008"/>
                      <a:pt x="889981" y="56852"/>
                    </a:cubicBezTo>
                    <a:cubicBezTo>
                      <a:pt x="835329" y="99885"/>
                      <a:pt x="827084" y="87222"/>
                      <a:pt x="779370" y="146132"/>
                    </a:cubicBezTo>
                    <a:cubicBezTo>
                      <a:pt x="738079" y="207958"/>
                      <a:pt x="706334" y="205292"/>
                      <a:pt x="664245" y="239057"/>
                    </a:cubicBezTo>
                    <a:cubicBezTo>
                      <a:pt x="667241" y="220348"/>
                      <a:pt x="668893" y="199232"/>
                      <a:pt x="664245" y="182204"/>
                    </a:cubicBezTo>
                    <a:close/>
                  </a:path>
                  <a:path w="889981" h="239057" fill="lightenLess" stroke="0" extrusionOk="0">
                    <a:moveTo>
                      <a:pt x="0" y="182204"/>
                    </a:moveTo>
                    <a:cubicBezTo>
                      <a:pt x="34863" y="132027"/>
                      <a:pt x="64677" y="128934"/>
                      <a:pt x="117382" y="87457"/>
                    </a:cubicBezTo>
                    <a:cubicBezTo>
                      <a:pt x="153067" y="62155"/>
                      <a:pt x="196352" y="9618"/>
                      <a:pt x="225734" y="0"/>
                    </a:cubicBezTo>
                    <a:cubicBezTo>
                      <a:pt x="292208" y="47"/>
                      <a:pt x="389651" y="18148"/>
                      <a:pt x="433864" y="0"/>
                    </a:cubicBezTo>
                    <a:cubicBezTo>
                      <a:pt x="466765" y="-6788"/>
                      <a:pt x="570679" y="1996"/>
                      <a:pt x="661922" y="0"/>
                    </a:cubicBezTo>
                    <a:cubicBezTo>
                      <a:pt x="769039" y="-1935"/>
                      <a:pt x="802153" y="18887"/>
                      <a:pt x="889981" y="0"/>
                    </a:cubicBezTo>
                    <a:cubicBezTo>
                      <a:pt x="848622" y="36149"/>
                      <a:pt x="821721" y="76710"/>
                      <a:pt x="774855" y="92924"/>
                    </a:cubicBezTo>
                    <a:cubicBezTo>
                      <a:pt x="731584" y="129590"/>
                      <a:pt x="701215" y="139562"/>
                      <a:pt x="664245" y="182204"/>
                    </a:cubicBezTo>
                    <a:cubicBezTo>
                      <a:pt x="565950" y="172816"/>
                      <a:pt x="524032" y="179513"/>
                      <a:pt x="442830" y="182204"/>
                    </a:cubicBezTo>
                    <a:cubicBezTo>
                      <a:pt x="329869" y="219738"/>
                      <a:pt x="293920" y="155830"/>
                      <a:pt x="221414" y="182204"/>
                    </a:cubicBezTo>
                    <a:cubicBezTo>
                      <a:pt x="191144" y="182940"/>
                      <a:pt x="99589" y="175485"/>
                      <a:pt x="0" y="182204"/>
                    </a:cubicBezTo>
                    <a:close/>
                  </a:path>
                  <a:path w="889981" h="239057" fill="none" extrusionOk="0">
                    <a:moveTo>
                      <a:pt x="0" y="182204"/>
                    </a:moveTo>
                    <a:cubicBezTo>
                      <a:pt x="27102" y="156739"/>
                      <a:pt x="84265" y="144541"/>
                      <a:pt x="108352" y="94745"/>
                    </a:cubicBezTo>
                    <a:cubicBezTo>
                      <a:pt x="157272" y="37594"/>
                      <a:pt x="178309" y="37976"/>
                      <a:pt x="225734" y="0"/>
                    </a:cubicBezTo>
                    <a:cubicBezTo>
                      <a:pt x="325884" y="10803"/>
                      <a:pt x="375803" y="-2049"/>
                      <a:pt x="447149" y="0"/>
                    </a:cubicBezTo>
                    <a:cubicBezTo>
                      <a:pt x="532330" y="18466"/>
                      <a:pt x="628651" y="17570"/>
                      <a:pt x="681850" y="0"/>
                    </a:cubicBezTo>
                    <a:cubicBezTo>
                      <a:pt x="767428" y="-16363"/>
                      <a:pt x="802434" y="3546"/>
                      <a:pt x="889981" y="0"/>
                    </a:cubicBezTo>
                    <a:cubicBezTo>
                      <a:pt x="891361" y="18859"/>
                      <a:pt x="892772" y="41155"/>
                      <a:pt x="889981" y="56852"/>
                    </a:cubicBezTo>
                    <a:cubicBezTo>
                      <a:pt x="861056" y="80556"/>
                      <a:pt x="805553" y="129327"/>
                      <a:pt x="781627" y="144310"/>
                    </a:cubicBezTo>
                    <a:cubicBezTo>
                      <a:pt x="770571" y="171403"/>
                      <a:pt x="699924" y="214917"/>
                      <a:pt x="664245" y="239057"/>
                    </a:cubicBezTo>
                    <a:cubicBezTo>
                      <a:pt x="562257" y="260729"/>
                      <a:pt x="556911" y="234011"/>
                      <a:pt x="449472" y="239057"/>
                    </a:cubicBezTo>
                    <a:cubicBezTo>
                      <a:pt x="327681" y="271072"/>
                      <a:pt x="262433" y="231108"/>
                      <a:pt x="214772" y="239057"/>
                    </a:cubicBezTo>
                    <a:cubicBezTo>
                      <a:pt x="169915" y="247751"/>
                      <a:pt x="97320" y="209952"/>
                      <a:pt x="0" y="239057"/>
                    </a:cubicBezTo>
                    <a:cubicBezTo>
                      <a:pt x="3045" y="220770"/>
                      <a:pt x="3338" y="193150"/>
                      <a:pt x="0" y="182204"/>
                    </a:cubicBezTo>
                    <a:close/>
                    <a:moveTo>
                      <a:pt x="0" y="182204"/>
                    </a:moveTo>
                    <a:cubicBezTo>
                      <a:pt x="88451" y="181540"/>
                      <a:pt x="136861" y="185836"/>
                      <a:pt x="228057" y="182204"/>
                    </a:cubicBezTo>
                    <a:cubicBezTo>
                      <a:pt x="327363" y="158322"/>
                      <a:pt x="390563" y="203583"/>
                      <a:pt x="456115" y="182204"/>
                    </a:cubicBezTo>
                    <a:cubicBezTo>
                      <a:pt x="545415" y="174899"/>
                      <a:pt x="560516" y="187664"/>
                      <a:pt x="664245" y="182204"/>
                    </a:cubicBezTo>
                    <a:cubicBezTo>
                      <a:pt x="682215" y="159988"/>
                      <a:pt x="725294" y="138010"/>
                      <a:pt x="777113" y="91102"/>
                    </a:cubicBezTo>
                    <a:cubicBezTo>
                      <a:pt x="819835" y="55308"/>
                      <a:pt x="874937" y="34164"/>
                      <a:pt x="889981" y="0"/>
                    </a:cubicBezTo>
                    <a:moveTo>
                      <a:pt x="664245" y="182204"/>
                    </a:moveTo>
                    <a:cubicBezTo>
                      <a:pt x="658975" y="193910"/>
                      <a:pt x="653203" y="207927"/>
                      <a:pt x="664245" y="239057"/>
                    </a:cubicBezTo>
                  </a:path>
                  <a:path w="889981" h="239057" fill="none" stroke="0" extrusionOk="0">
                    <a:moveTo>
                      <a:pt x="0" y="182204"/>
                    </a:moveTo>
                    <a:cubicBezTo>
                      <a:pt x="39612" y="130043"/>
                      <a:pt x="99275" y="151994"/>
                      <a:pt x="110609" y="92924"/>
                    </a:cubicBezTo>
                    <a:cubicBezTo>
                      <a:pt x="152612" y="45561"/>
                      <a:pt x="187000" y="41448"/>
                      <a:pt x="225734" y="0"/>
                    </a:cubicBezTo>
                    <a:cubicBezTo>
                      <a:pt x="341837" y="-4171"/>
                      <a:pt x="365607" y="5682"/>
                      <a:pt x="460434" y="0"/>
                    </a:cubicBezTo>
                    <a:cubicBezTo>
                      <a:pt x="532663" y="-1102"/>
                      <a:pt x="569191" y="12027"/>
                      <a:pt x="681850" y="0"/>
                    </a:cubicBezTo>
                    <a:cubicBezTo>
                      <a:pt x="771355" y="3895"/>
                      <a:pt x="821211" y="9640"/>
                      <a:pt x="889981" y="0"/>
                    </a:cubicBezTo>
                    <a:cubicBezTo>
                      <a:pt x="902576" y="11484"/>
                      <a:pt x="883448" y="37606"/>
                      <a:pt x="889981" y="56852"/>
                    </a:cubicBezTo>
                    <a:cubicBezTo>
                      <a:pt x="843989" y="90778"/>
                      <a:pt x="834522" y="112240"/>
                      <a:pt x="779370" y="146132"/>
                    </a:cubicBezTo>
                    <a:cubicBezTo>
                      <a:pt x="733350" y="193375"/>
                      <a:pt x="708129" y="207040"/>
                      <a:pt x="664245" y="239057"/>
                    </a:cubicBezTo>
                    <a:cubicBezTo>
                      <a:pt x="627221" y="260571"/>
                      <a:pt x="489631" y="229250"/>
                      <a:pt x="442830" y="239057"/>
                    </a:cubicBezTo>
                    <a:cubicBezTo>
                      <a:pt x="387950" y="224243"/>
                      <a:pt x="327382" y="204227"/>
                      <a:pt x="234699" y="239057"/>
                    </a:cubicBezTo>
                    <a:cubicBezTo>
                      <a:pt x="188160" y="274276"/>
                      <a:pt x="58052" y="243487"/>
                      <a:pt x="0" y="239057"/>
                    </a:cubicBezTo>
                    <a:cubicBezTo>
                      <a:pt x="2975" y="228775"/>
                      <a:pt x="10105" y="196990"/>
                      <a:pt x="0" y="182204"/>
                    </a:cubicBezTo>
                    <a:close/>
                    <a:moveTo>
                      <a:pt x="0" y="182204"/>
                    </a:moveTo>
                    <a:cubicBezTo>
                      <a:pt x="88582" y="187164"/>
                      <a:pt x="201324" y="204311"/>
                      <a:pt x="234699" y="182204"/>
                    </a:cubicBezTo>
                    <a:cubicBezTo>
                      <a:pt x="344144" y="162034"/>
                      <a:pt x="412657" y="198995"/>
                      <a:pt x="462757" y="182204"/>
                    </a:cubicBezTo>
                    <a:cubicBezTo>
                      <a:pt x="558051" y="158847"/>
                      <a:pt x="629778" y="191975"/>
                      <a:pt x="664245" y="182204"/>
                    </a:cubicBezTo>
                    <a:cubicBezTo>
                      <a:pt x="704987" y="145988"/>
                      <a:pt x="738338" y="110495"/>
                      <a:pt x="772598" y="94745"/>
                    </a:cubicBezTo>
                    <a:cubicBezTo>
                      <a:pt x="819853" y="36539"/>
                      <a:pt x="856468" y="33104"/>
                      <a:pt x="889981" y="0"/>
                    </a:cubicBezTo>
                    <a:moveTo>
                      <a:pt x="664245" y="182204"/>
                    </a:moveTo>
                    <a:cubicBezTo>
                      <a:pt x="667771" y="188105"/>
                      <a:pt x="661359" y="215989"/>
                      <a:pt x="664245" y="239057"/>
                    </a:cubicBezTo>
                  </a:path>
                  <a:path w="889981" h="239057" fill="none" stroke="0" extrusionOk="0">
                    <a:moveTo>
                      <a:pt x="0" y="182204"/>
                    </a:moveTo>
                    <a:cubicBezTo>
                      <a:pt x="35713" y="147487"/>
                      <a:pt x="67103" y="134554"/>
                      <a:pt x="108352" y="94745"/>
                    </a:cubicBezTo>
                    <a:cubicBezTo>
                      <a:pt x="139887" y="42878"/>
                      <a:pt x="175576" y="44572"/>
                      <a:pt x="225734" y="0"/>
                    </a:cubicBezTo>
                    <a:cubicBezTo>
                      <a:pt x="322670" y="2945"/>
                      <a:pt x="362724" y="21773"/>
                      <a:pt x="447149" y="0"/>
                    </a:cubicBezTo>
                    <a:cubicBezTo>
                      <a:pt x="499161" y="-29538"/>
                      <a:pt x="621371" y="18880"/>
                      <a:pt x="681850" y="0"/>
                    </a:cubicBezTo>
                    <a:cubicBezTo>
                      <a:pt x="770336" y="-17957"/>
                      <a:pt x="795873" y="10730"/>
                      <a:pt x="889981" y="0"/>
                    </a:cubicBezTo>
                    <a:cubicBezTo>
                      <a:pt x="894872" y="16252"/>
                      <a:pt x="882965" y="36477"/>
                      <a:pt x="889981" y="56852"/>
                    </a:cubicBezTo>
                    <a:cubicBezTo>
                      <a:pt x="851193" y="90260"/>
                      <a:pt x="799409" y="129439"/>
                      <a:pt x="781627" y="144310"/>
                    </a:cubicBezTo>
                    <a:cubicBezTo>
                      <a:pt x="764387" y="171904"/>
                      <a:pt x="683554" y="217103"/>
                      <a:pt x="664245" y="239057"/>
                    </a:cubicBezTo>
                    <a:cubicBezTo>
                      <a:pt x="559165" y="248970"/>
                      <a:pt x="544193" y="229660"/>
                      <a:pt x="449472" y="239057"/>
                    </a:cubicBezTo>
                    <a:cubicBezTo>
                      <a:pt x="371789" y="257912"/>
                      <a:pt x="314572" y="246297"/>
                      <a:pt x="214772" y="239057"/>
                    </a:cubicBezTo>
                    <a:cubicBezTo>
                      <a:pt x="143725" y="256061"/>
                      <a:pt x="95819" y="227186"/>
                      <a:pt x="0" y="239057"/>
                    </a:cubicBezTo>
                    <a:cubicBezTo>
                      <a:pt x="-213" y="217692"/>
                      <a:pt x="3779" y="199527"/>
                      <a:pt x="0" y="182204"/>
                    </a:cubicBezTo>
                    <a:close/>
                    <a:moveTo>
                      <a:pt x="0" y="182204"/>
                    </a:moveTo>
                    <a:cubicBezTo>
                      <a:pt x="73169" y="200668"/>
                      <a:pt x="172265" y="175071"/>
                      <a:pt x="228057" y="182204"/>
                    </a:cubicBezTo>
                    <a:cubicBezTo>
                      <a:pt x="305921" y="176578"/>
                      <a:pt x="362143" y="200418"/>
                      <a:pt x="456115" y="182204"/>
                    </a:cubicBezTo>
                    <a:cubicBezTo>
                      <a:pt x="548960" y="166059"/>
                      <a:pt x="565558" y="173169"/>
                      <a:pt x="664245" y="182204"/>
                    </a:cubicBezTo>
                    <a:cubicBezTo>
                      <a:pt x="673010" y="161643"/>
                      <a:pt x="739792" y="159621"/>
                      <a:pt x="777113" y="91102"/>
                    </a:cubicBezTo>
                    <a:cubicBezTo>
                      <a:pt x="834140" y="35761"/>
                      <a:pt x="863319" y="22479"/>
                      <a:pt x="889981" y="0"/>
                    </a:cubicBezTo>
                    <a:moveTo>
                      <a:pt x="664245" y="182204"/>
                    </a:moveTo>
                    <a:cubicBezTo>
                      <a:pt x="671015" y="192305"/>
                      <a:pt x="652527" y="221355"/>
                      <a:pt x="664245" y="239057"/>
                    </a:cubicBezTo>
                  </a:path>
                  <a:path w="889981" h="239057" fill="none" stroke="0" extrusionOk="0">
                    <a:moveTo>
                      <a:pt x="0" y="182204"/>
                    </a:moveTo>
                    <a:cubicBezTo>
                      <a:pt x="10224" y="164822"/>
                      <a:pt x="65017" y="142018"/>
                      <a:pt x="108352" y="94745"/>
                    </a:cubicBezTo>
                    <a:cubicBezTo>
                      <a:pt x="153223" y="44352"/>
                      <a:pt x="182587" y="37044"/>
                      <a:pt x="225734" y="0"/>
                    </a:cubicBezTo>
                    <a:cubicBezTo>
                      <a:pt x="331035" y="-10444"/>
                      <a:pt x="366071" y="2397"/>
                      <a:pt x="447149" y="0"/>
                    </a:cubicBezTo>
                    <a:cubicBezTo>
                      <a:pt x="521318" y="-8518"/>
                      <a:pt x="619061" y="19704"/>
                      <a:pt x="681850" y="0"/>
                    </a:cubicBezTo>
                    <a:cubicBezTo>
                      <a:pt x="765899" y="-10169"/>
                      <a:pt x="803667" y="-2089"/>
                      <a:pt x="889981" y="0"/>
                    </a:cubicBezTo>
                    <a:cubicBezTo>
                      <a:pt x="895225" y="17842"/>
                      <a:pt x="885152" y="35460"/>
                      <a:pt x="889981" y="56852"/>
                    </a:cubicBezTo>
                    <a:cubicBezTo>
                      <a:pt x="866143" y="74945"/>
                      <a:pt x="799762" y="131336"/>
                      <a:pt x="781627" y="144310"/>
                    </a:cubicBezTo>
                    <a:cubicBezTo>
                      <a:pt x="781329" y="157023"/>
                      <a:pt x="694609" y="214280"/>
                      <a:pt x="664245" y="239057"/>
                    </a:cubicBezTo>
                    <a:cubicBezTo>
                      <a:pt x="560803" y="261720"/>
                      <a:pt x="548050" y="231727"/>
                      <a:pt x="449472" y="239057"/>
                    </a:cubicBezTo>
                    <a:cubicBezTo>
                      <a:pt x="365414" y="271803"/>
                      <a:pt x="293143" y="238298"/>
                      <a:pt x="214772" y="239057"/>
                    </a:cubicBezTo>
                    <a:cubicBezTo>
                      <a:pt x="151964" y="254186"/>
                      <a:pt x="102133" y="221223"/>
                      <a:pt x="0" y="239057"/>
                    </a:cubicBezTo>
                    <a:cubicBezTo>
                      <a:pt x="3571" y="219055"/>
                      <a:pt x="7677" y="200786"/>
                      <a:pt x="0" y="182204"/>
                    </a:cubicBezTo>
                    <a:close/>
                    <a:moveTo>
                      <a:pt x="0" y="182204"/>
                    </a:moveTo>
                    <a:cubicBezTo>
                      <a:pt x="44943" y="194458"/>
                      <a:pt x="107768" y="199672"/>
                      <a:pt x="228057" y="182204"/>
                    </a:cubicBezTo>
                    <a:cubicBezTo>
                      <a:pt x="304378" y="168097"/>
                      <a:pt x="348960" y="181381"/>
                      <a:pt x="456115" y="182204"/>
                    </a:cubicBezTo>
                    <a:cubicBezTo>
                      <a:pt x="545282" y="165408"/>
                      <a:pt x="561875" y="183103"/>
                      <a:pt x="664245" y="182204"/>
                    </a:cubicBezTo>
                    <a:cubicBezTo>
                      <a:pt x="685310" y="170359"/>
                      <a:pt x="740162" y="130803"/>
                      <a:pt x="777113" y="91102"/>
                    </a:cubicBezTo>
                    <a:cubicBezTo>
                      <a:pt x="816038" y="48403"/>
                      <a:pt x="878869" y="37845"/>
                      <a:pt x="889981" y="0"/>
                    </a:cubicBezTo>
                    <a:moveTo>
                      <a:pt x="664245" y="182204"/>
                    </a:moveTo>
                    <a:cubicBezTo>
                      <a:pt x="654451" y="190986"/>
                      <a:pt x="655914" y="209711"/>
                      <a:pt x="664245" y="239057"/>
                    </a:cubicBezTo>
                  </a:path>
                  <a:path w="889981" h="239057" fill="none" stroke="0" extrusionOk="0">
                    <a:moveTo>
                      <a:pt x="0" y="182204"/>
                    </a:moveTo>
                    <a:cubicBezTo>
                      <a:pt x="25249" y="158959"/>
                      <a:pt x="72810" y="133498"/>
                      <a:pt x="108352" y="94745"/>
                    </a:cubicBezTo>
                    <a:cubicBezTo>
                      <a:pt x="155675" y="37451"/>
                      <a:pt x="183009" y="38036"/>
                      <a:pt x="225734" y="0"/>
                    </a:cubicBezTo>
                    <a:cubicBezTo>
                      <a:pt x="327309" y="-6297"/>
                      <a:pt x="366877" y="-7200"/>
                      <a:pt x="447149" y="0"/>
                    </a:cubicBezTo>
                    <a:cubicBezTo>
                      <a:pt x="527486" y="6881"/>
                      <a:pt x="620236" y="16933"/>
                      <a:pt x="681850" y="0"/>
                    </a:cubicBezTo>
                    <a:cubicBezTo>
                      <a:pt x="767310" y="-17689"/>
                      <a:pt x="801029" y="10422"/>
                      <a:pt x="889981" y="0"/>
                    </a:cubicBezTo>
                    <a:cubicBezTo>
                      <a:pt x="897964" y="16888"/>
                      <a:pt x="890328" y="32853"/>
                      <a:pt x="889981" y="56852"/>
                    </a:cubicBezTo>
                    <a:cubicBezTo>
                      <a:pt x="866969" y="81502"/>
                      <a:pt x="803002" y="124438"/>
                      <a:pt x="781627" y="144310"/>
                    </a:cubicBezTo>
                    <a:cubicBezTo>
                      <a:pt x="772155" y="168809"/>
                      <a:pt x="688708" y="223238"/>
                      <a:pt x="664245" y="239057"/>
                    </a:cubicBezTo>
                    <a:cubicBezTo>
                      <a:pt x="560055" y="261920"/>
                      <a:pt x="550590" y="228402"/>
                      <a:pt x="449472" y="239057"/>
                    </a:cubicBezTo>
                    <a:cubicBezTo>
                      <a:pt x="337814" y="275092"/>
                      <a:pt x="288598" y="211761"/>
                      <a:pt x="214772" y="239057"/>
                    </a:cubicBezTo>
                    <a:cubicBezTo>
                      <a:pt x="167638" y="259758"/>
                      <a:pt x="86825" y="241351"/>
                      <a:pt x="0" y="239057"/>
                    </a:cubicBezTo>
                    <a:cubicBezTo>
                      <a:pt x="3053" y="218530"/>
                      <a:pt x="7455" y="197996"/>
                      <a:pt x="0" y="182204"/>
                    </a:cubicBezTo>
                    <a:close/>
                    <a:moveTo>
                      <a:pt x="0" y="182204"/>
                    </a:moveTo>
                    <a:cubicBezTo>
                      <a:pt x="93672" y="184831"/>
                      <a:pt x="130839" y="188361"/>
                      <a:pt x="228057" y="182204"/>
                    </a:cubicBezTo>
                    <a:cubicBezTo>
                      <a:pt x="322057" y="184735"/>
                      <a:pt x="374894" y="204757"/>
                      <a:pt x="456115" y="182204"/>
                    </a:cubicBezTo>
                    <a:cubicBezTo>
                      <a:pt x="542035" y="171639"/>
                      <a:pt x="563545" y="187362"/>
                      <a:pt x="664245" y="182204"/>
                    </a:cubicBezTo>
                    <a:cubicBezTo>
                      <a:pt x="667736" y="160596"/>
                      <a:pt x="727032" y="155358"/>
                      <a:pt x="777113" y="91102"/>
                    </a:cubicBezTo>
                    <a:cubicBezTo>
                      <a:pt x="824586" y="44253"/>
                      <a:pt x="858835" y="26197"/>
                      <a:pt x="889981" y="0"/>
                    </a:cubicBezTo>
                    <a:moveTo>
                      <a:pt x="664245" y="182204"/>
                    </a:moveTo>
                    <a:cubicBezTo>
                      <a:pt x="662462" y="190405"/>
                      <a:pt x="655429" y="209670"/>
                      <a:pt x="664245" y="239057"/>
                    </a:cubicBezTo>
                  </a:path>
                </a:pathLst>
              </a:custGeom>
              <a:pattFill prst="lgConfetti">
                <a:fgClr>
                  <a:srgbClr val="362412"/>
                </a:fgClr>
                <a:bgClr>
                  <a:srgbClr val="E0E0E0"/>
                </a:bgClr>
              </a:pattFill>
              <a:ln>
                <a:solidFill>
                  <a:schemeClr val="bg2">
                    <a:lumMod val="25000"/>
                  </a:schemeClr>
                </a:solidFill>
                <a:extLst>
                  <a:ext uri="{C807C97D-BFC1-408E-A445-0C87EB9F89A2}">
                    <ask:lineSketchStyleProps xmlns:ask="http://schemas.microsoft.com/office/drawing/2018/sketchyshapes" sd="2296274117">
                      <a:custGeom>
                        <a:avLst/>
                        <a:gdLst>
                          <a:gd name="connsiteX0" fmla="*/ 0 w 2075315"/>
                          <a:gd name="connsiteY0" fmla="*/ 526382 h 690628"/>
                          <a:gd name="connsiteX1" fmla="*/ 547288 w 2075315"/>
                          <a:gd name="connsiteY1" fmla="*/ 526382 h 690628"/>
                          <a:gd name="connsiteX2" fmla="*/ 1079088 w 2075315"/>
                          <a:gd name="connsiteY2" fmla="*/ 526382 h 690628"/>
                          <a:gd name="connsiteX3" fmla="*/ 1548931 w 2075315"/>
                          <a:gd name="connsiteY3" fmla="*/ 526382 h 690628"/>
                          <a:gd name="connsiteX4" fmla="*/ 1548931 w 2075315"/>
                          <a:gd name="connsiteY4" fmla="*/ 690628 h 690628"/>
                          <a:gd name="connsiteX5" fmla="*/ 1032620 w 2075315"/>
                          <a:gd name="connsiteY5" fmla="*/ 690628 h 690628"/>
                          <a:gd name="connsiteX6" fmla="*/ 485331 w 2075315"/>
                          <a:gd name="connsiteY6" fmla="*/ 690628 h 690628"/>
                          <a:gd name="connsiteX7" fmla="*/ 0 w 2075315"/>
                          <a:gd name="connsiteY7" fmla="*/ 690628 h 690628"/>
                          <a:gd name="connsiteX8" fmla="*/ 0 w 2075315"/>
                          <a:gd name="connsiteY8" fmla="*/ 526382 h 690628"/>
                          <a:gd name="connsiteX0" fmla="*/ 1548931 w 2075315"/>
                          <a:gd name="connsiteY0" fmla="*/ 526382 h 690628"/>
                          <a:gd name="connsiteX1" fmla="*/ 1796331 w 2075315"/>
                          <a:gd name="connsiteY1" fmla="*/ 278982 h 690628"/>
                          <a:gd name="connsiteX2" fmla="*/ 2075315 w 2075315"/>
                          <a:gd name="connsiteY2" fmla="*/ 0 h 690628"/>
                          <a:gd name="connsiteX3" fmla="*/ 2075315 w 2075315"/>
                          <a:gd name="connsiteY3" fmla="*/ 164244 h 690628"/>
                          <a:gd name="connsiteX4" fmla="*/ 1817387 w 2075315"/>
                          <a:gd name="connsiteY4" fmla="*/ 422171 h 690628"/>
                          <a:gd name="connsiteX5" fmla="*/ 1548931 w 2075315"/>
                          <a:gd name="connsiteY5" fmla="*/ 690628 h 690628"/>
                          <a:gd name="connsiteX6" fmla="*/ 1548931 w 2075315"/>
                          <a:gd name="connsiteY6" fmla="*/ 526382 h 690628"/>
                          <a:gd name="connsiteX0" fmla="*/ 0 w 2075315"/>
                          <a:gd name="connsiteY0" fmla="*/ 526382 h 690628"/>
                          <a:gd name="connsiteX1" fmla="*/ 273719 w 2075315"/>
                          <a:gd name="connsiteY1" fmla="*/ 252662 h 690628"/>
                          <a:gd name="connsiteX2" fmla="*/ 526382 w 2075315"/>
                          <a:gd name="connsiteY2" fmla="*/ 0 h 690628"/>
                          <a:gd name="connsiteX3" fmla="*/ 1011714 w 2075315"/>
                          <a:gd name="connsiteY3" fmla="*/ 0 h 690628"/>
                          <a:gd name="connsiteX4" fmla="*/ 1543514 w 2075315"/>
                          <a:gd name="connsiteY4" fmla="*/ 0 h 690628"/>
                          <a:gd name="connsiteX5" fmla="*/ 2075315 w 2075315"/>
                          <a:gd name="connsiteY5" fmla="*/ 0 h 690628"/>
                          <a:gd name="connsiteX6" fmla="*/ 1806859 w 2075315"/>
                          <a:gd name="connsiteY6" fmla="*/ 268455 h 690628"/>
                          <a:gd name="connsiteX7" fmla="*/ 1548931 w 2075315"/>
                          <a:gd name="connsiteY7" fmla="*/ 526382 h 690628"/>
                          <a:gd name="connsiteX8" fmla="*/ 1032620 w 2075315"/>
                          <a:gd name="connsiteY8" fmla="*/ 526382 h 690628"/>
                          <a:gd name="connsiteX9" fmla="*/ 516309 w 2075315"/>
                          <a:gd name="connsiteY9" fmla="*/ 526382 h 690628"/>
                          <a:gd name="connsiteX10" fmla="*/ 0 w 2075315"/>
                          <a:gd name="connsiteY10" fmla="*/ 526382 h 690628"/>
                          <a:gd name="connsiteX0" fmla="*/ 0 w 2075315"/>
                          <a:gd name="connsiteY0" fmla="*/ 526382 h 690628"/>
                          <a:gd name="connsiteX1" fmla="*/ 252663 w 2075315"/>
                          <a:gd name="connsiteY1" fmla="*/ 273718 h 690628"/>
                          <a:gd name="connsiteX2" fmla="*/ 526382 w 2075315"/>
                          <a:gd name="connsiteY2" fmla="*/ 0 h 690628"/>
                          <a:gd name="connsiteX3" fmla="*/ 1042693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22650 w 2075315"/>
                          <a:gd name="connsiteY7" fmla="*/ 416908 h 690628"/>
                          <a:gd name="connsiteX8" fmla="*/ 1548931 w 2075315"/>
                          <a:gd name="connsiteY8" fmla="*/ 690628 h 690628"/>
                          <a:gd name="connsiteX9" fmla="*/ 1048110 w 2075315"/>
                          <a:gd name="connsiteY9" fmla="*/ 690628 h 690628"/>
                          <a:gd name="connsiteX10" fmla="*/ 500820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31799 w 2075315"/>
                          <a:gd name="connsiteY14" fmla="*/ 526382 h 690628"/>
                          <a:gd name="connsiteX15" fmla="*/ 1063599 w 2075315"/>
                          <a:gd name="connsiteY15" fmla="*/ 526382 h 690628"/>
                          <a:gd name="connsiteX16" fmla="*/ 1548931 w 2075315"/>
                          <a:gd name="connsiteY16" fmla="*/ 526382 h 690628"/>
                          <a:gd name="connsiteX17" fmla="*/ 1812123 w 2075315"/>
                          <a:gd name="connsiteY17" fmla="*/ 263191 h 690628"/>
                          <a:gd name="connsiteX18" fmla="*/ 2075315 w 2075315"/>
                          <a:gd name="connsiteY18" fmla="*/ 0 h 690628"/>
                          <a:gd name="connsiteX19" fmla="*/ 1548931 w 2075315"/>
                          <a:gd name="connsiteY19" fmla="*/ 526382 h 690628"/>
                          <a:gd name="connsiteX20" fmla="*/ 1548931 w 2075315"/>
                          <a:gd name="connsiteY20" fmla="*/ 690628 h 690628"/>
                          <a:gd name="connsiteX0" fmla="*/ 0 w 2075315"/>
                          <a:gd name="connsiteY0" fmla="*/ 526382 h 690628"/>
                          <a:gd name="connsiteX1" fmla="*/ 257927 w 2075315"/>
                          <a:gd name="connsiteY1" fmla="*/ 268455 h 690628"/>
                          <a:gd name="connsiteX2" fmla="*/ 526382 w 2075315"/>
                          <a:gd name="connsiteY2" fmla="*/ 0 h 690628"/>
                          <a:gd name="connsiteX3" fmla="*/ 1073671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17387 w 2075315"/>
                          <a:gd name="connsiteY7" fmla="*/ 422171 h 690628"/>
                          <a:gd name="connsiteX8" fmla="*/ 1548931 w 2075315"/>
                          <a:gd name="connsiteY8" fmla="*/ 690628 h 690628"/>
                          <a:gd name="connsiteX9" fmla="*/ 1032620 w 2075315"/>
                          <a:gd name="connsiteY9" fmla="*/ 690628 h 690628"/>
                          <a:gd name="connsiteX10" fmla="*/ 547288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47288 w 2075315"/>
                          <a:gd name="connsiteY14" fmla="*/ 526382 h 690628"/>
                          <a:gd name="connsiteX15" fmla="*/ 1079088 w 2075315"/>
                          <a:gd name="connsiteY15" fmla="*/ 526382 h 690628"/>
                          <a:gd name="connsiteX16" fmla="*/ 1548931 w 2075315"/>
                          <a:gd name="connsiteY16" fmla="*/ 526382 h 690628"/>
                          <a:gd name="connsiteX17" fmla="*/ 1801594 w 2075315"/>
                          <a:gd name="connsiteY17" fmla="*/ 273718 h 690628"/>
                          <a:gd name="connsiteX18" fmla="*/ 2075315 w 2075315"/>
                          <a:gd name="connsiteY18" fmla="*/ 0 h 690628"/>
                          <a:gd name="connsiteX19" fmla="*/ 1548931 w 2075315"/>
                          <a:gd name="connsiteY19" fmla="*/ 526382 h 690628"/>
                          <a:gd name="connsiteX20" fmla="*/ 1548931 w 2075315"/>
                          <a:gd name="connsiteY20" fmla="*/ 690628 h 690628"/>
                          <a:gd name="connsiteX0" fmla="*/ 0 w 2075315"/>
                          <a:gd name="connsiteY0" fmla="*/ 526382 h 690628"/>
                          <a:gd name="connsiteX1" fmla="*/ 252663 w 2075315"/>
                          <a:gd name="connsiteY1" fmla="*/ 273718 h 690628"/>
                          <a:gd name="connsiteX2" fmla="*/ 526382 w 2075315"/>
                          <a:gd name="connsiteY2" fmla="*/ 0 h 690628"/>
                          <a:gd name="connsiteX3" fmla="*/ 1042693 w 2075315"/>
                          <a:gd name="connsiteY3" fmla="*/ 0 h 690628"/>
                          <a:gd name="connsiteX4" fmla="*/ 1589982 w 2075315"/>
                          <a:gd name="connsiteY4" fmla="*/ 0 h 690628"/>
                          <a:gd name="connsiteX5" fmla="*/ 2075315 w 2075315"/>
                          <a:gd name="connsiteY5" fmla="*/ 0 h 690628"/>
                          <a:gd name="connsiteX6" fmla="*/ 2075315 w 2075315"/>
                          <a:gd name="connsiteY6" fmla="*/ 164244 h 690628"/>
                          <a:gd name="connsiteX7" fmla="*/ 1822650 w 2075315"/>
                          <a:gd name="connsiteY7" fmla="*/ 416908 h 690628"/>
                          <a:gd name="connsiteX8" fmla="*/ 1548931 w 2075315"/>
                          <a:gd name="connsiteY8" fmla="*/ 690628 h 690628"/>
                          <a:gd name="connsiteX9" fmla="*/ 1048110 w 2075315"/>
                          <a:gd name="connsiteY9" fmla="*/ 690628 h 690628"/>
                          <a:gd name="connsiteX10" fmla="*/ 500820 w 2075315"/>
                          <a:gd name="connsiteY10" fmla="*/ 690628 h 690628"/>
                          <a:gd name="connsiteX11" fmla="*/ 0 w 2075315"/>
                          <a:gd name="connsiteY11" fmla="*/ 690628 h 690628"/>
                          <a:gd name="connsiteX12" fmla="*/ 0 w 2075315"/>
                          <a:gd name="connsiteY12" fmla="*/ 526382 h 690628"/>
                          <a:gd name="connsiteX13" fmla="*/ 0 w 2075315"/>
                          <a:gd name="connsiteY13" fmla="*/ 526382 h 690628"/>
                          <a:gd name="connsiteX14" fmla="*/ 531799 w 2075315"/>
                          <a:gd name="connsiteY14" fmla="*/ 526382 h 690628"/>
                          <a:gd name="connsiteX15" fmla="*/ 1063599 w 2075315"/>
                          <a:gd name="connsiteY15" fmla="*/ 526382 h 690628"/>
                          <a:gd name="connsiteX16" fmla="*/ 1548931 w 2075315"/>
                          <a:gd name="connsiteY16" fmla="*/ 526382 h 690628"/>
                          <a:gd name="connsiteX17" fmla="*/ 1812123 w 2075315"/>
                          <a:gd name="connsiteY17" fmla="*/ 263191 h 690628"/>
                          <a:gd name="connsiteX18" fmla="*/ 2075315 w 2075315"/>
                          <a:gd name="connsiteY18" fmla="*/ 0 h 690628"/>
                          <a:gd name="connsiteX19" fmla="*/ 1548931 w 2075315"/>
                          <a:gd name="connsiteY19" fmla="*/ 526382 h 690628"/>
                          <a:gd name="connsiteX20" fmla="*/ 1548931 w 2075315"/>
                          <a:gd name="connsiteY20" fmla="*/ 690628 h 69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75315" h="690628" stroke="0" extrusionOk="0">
                            <a:moveTo>
                              <a:pt x="0" y="526382"/>
                            </a:moveTo>
                            <a:cubicBezTo>
                              <a:pt x="271180" y="552480"/>
                              <a:pt x="361068" y="521594"/>
                              <a:pt x="547288" y="526382"/>
                            </a:cubicBezTo>
                            <a:cubicBezTo>
                              <a:pt x="693009" y="518838"/>
                              <a:pt x="805264" y="521210"/>
                              <a:pt x="1079088" y="526382"/>
                            </a:cubicBezTo>
                            <a:cubicBezTo>
                              <a:pt x="1309850" y="527600"/>
                              <a:pt x="1312925" y="545520"/>
                              <a:pt x="1548931" y="526382"/>
                            </a:cubicBezTo>
                            <a:cubicBezTo>
                              <a:pt x="1547824" y="552591"/>
                              <a:pt x="1539715" y="596288"/>
                              <a:pt x="1548931" y="690628"/>
                            </a:cubicBezTo>
                            <a:cubicBezTo>
                              <a:pt x="1456560" y="756274"/>
                              <a:pt x="1152278" y="606286"/>
                              <a:pt x="1032620" y="690628"/>
                            </a:cubicBezTo>
                            <a:cubicBezTo>
                              <a:pt x="923664" y="755405"/>
                              <a:pt x="683478" y="649518"/>
                              <a:pt x="485331" y="690628"/>
                            </a:cubicBezTo>
                            <a:cubicBezTo>
                              <a:pt x="258453" y="758494"/>
                              <a:pt x="108454" y="653344"/>
                              <a:pt x="0" y="690628"/>
                            </a:cubicBezTo>
                            <a:cubicBezTo>
                              <a:pt x="-2873" y="617822"/>
                              <a:pt x="22182" y="581852"/>
                              <a:pt x="0" y="526382"/>
                            </a:cubicBezTo>
                            <a:close/>
                          </a:path>
                          <a:path w="2075315" h="690628" fill="darkenLess" stroke="0" extrusionOk="0">
                            <a:moveTo>
                              <a:pt x="1548931" y="526382"/>
                            </a:moveTo>
                            <a:cubicBezTo>
                              <a:pt x="1587833" y="465230"/>
                              <a:pt x="1709734" y="336614"/>
                              <a:pt x="1796331" y="278982"/>
                            </a:cubicBezTo>
                            <a:cubicBezTo>
                              <a:pt x="1825755" y="185069"/>
                              <a:pt x="1959607" y="95692"/>
                              <a:pt x="2075315" y="0"/>
                            </a:cubicBezTo>
                            <a:cubicBezTo>
                              <a:pt x="2071984" y="47356"/>
                              <a:pt x="2042053" y="97468"/>
                              <a:pt x="2075315" y="164244"/>
                            </a:cubicBezTo>
                            <a:cubicBezTo>
                              <a:pt x="1955422" y="286465"/>
                              <a:pt x="1926393" y="261286"/>
                              <a:pt x="1817387" y="422171"/>
                            </a:cubicBezTo>
                            <a:cubicBezTo>
                              <a:pt x="1719861" y="587277"/>
                              <a:pt x="1623866" y="609050"/>
                              <a:pt x="1548931" y="690628"/>
                            </a:cubicBezTo>
                            <a:cubicBezTo>
                              <a:pt x="1549203" y="629362"/>
                              <a:pt x="1556197" y="579766"/>
                              <a:pt x="1548931" y="526382"/>
                            </a:cubicBezTo>
                            <a:close/>
                          </a:path>
                          <a:path w="2075315" h="690628" fill="lightenLess" stroke="0" extrusionOk="0">
                            <a:moveTo>
                              <a:pt x="0" y="526382"/>
                            </a:moveTo>
                            <a:cubicBezTo>
                              <a:pt x="72127" y="395355"/>
                              <a:pt x="156492" y="377595"/>
                              <a:pt x="273719" y="252662"/>
                            </a:cubicBezTo>
                            <a:cubicBezTo>
                              <a:pt x="360772" y="162592"/>
                              <a:pt x="453392" y="56723"/>
                              <a:pt x="526382" y="0"/>
                            </a:cubicBezTo>
                            <a:cubicBezTo>
                              <a:pt x="708732" y="-25334"/>
                              <a:pt x="870036" y="54954"/>
                              <a:pt x="1011714" y="0"/>
                            </a:cubicBezTo>
                            <a:cubicBezTo>
                              <a:pt x="1121171" y="-34985"/>
                              <a:pt x="1357379" y="7252"/>
                              <a:pt x="1543514" y="0"/>
                            </a:cubicBezTo>
                            <a:cubicBezTo>
                              <a:pt x="1776599" y="-6200"/>
                              <a:pt x="1878110" y="24803"/>
                              <a:pt x="2075315" y="0"/>
                            </a:cubicBezTo>
                            <a:cubicBezTo>
                              <a:pt x="1985263" y="96582"/>
                              <a:pt x="1921928" y="187219"/>
                              <a:pt x="1806859" y="268455"/>
                            </a:cubicBezTo>
                            <a:cubicBezTo>
                              <a:pt x="1697934" y="382260"/>
                              <a:pt x="1638325" y="391481"/>
                              <a:pt x="1548931" y="526382"/>
                            </a:cubicBezTo>
                            <a:cubicBezTo>
                              <a:pt x="1319123" y="528775"/>
                              <a:pt x="1224320" y="516525"/>
                              <a:pt x="1032620" y="526382"/>
                            </a:cubicBezTo>
                            <a:cubicBezTo>
                              <a:pt x="787301" y="603866"/>
                              <a:pt x="676892" y="476937"/>
                              <a:pt x="516309" y="526382"/>
                            </a:cubicBezTo>
                            <a:cubicBezTo>
                              <a:pt x="409132" y="534528"/>
                              <a:pt x="225031" y="500271"/>
                              <a:pt x="0" y="526382"/>
                            </a:cubicBezTo>
                            <a:close/>
                          </a:path>
                          <a:path w="2075315" h="690628" fill="none" extrusionOk="0">
                            <a:moveTo>
                              <a:pt x="0" y="526382"/>
                            </a:moveTo>
                            <a:cubicBezTo>
                              <a:pt x="69580" y="452893"/>
                              <a:pt x="186322" y="416394"/>
                              <a:pt x="252663" y="273718"/>
                            </a:cubicBezTo>
                            <a:cubicBezTo>
                              <a:pt x="361159" y="113110"/>
                              <a:pt x="421719" y="130515"/>
                              <a:pt x="526382" y="0"/>
                            </a:cubicBezTo>
                            <a:cubicBezTo>
                              <a:pt x="752306" y="1239"/>
                              <a:pt x="879123" y="5579"/>
                              <a:pt x="1042693" y="0"/>
                            </a:cubicBezTo>
                            <a:cubicBezTo>
                              <a:pt x="1236835" y="26190"/>
                              <a:pt x="1428091" y="49616"/>
                              <a:pt x="1589982" y="0"/>
                            </a:cubicBezTo>
                            <a:cubicBezTo>
                              <a:pt x="1784782" y="-55126"/>
                              <a:pt x="1864344" y="39117"/>
                              <a:pt x="2075315" y="0"/>
                            </a:cubicBezTo>
                            <a:cubicBezTo>
                              <a:pt x="2085127" y="58978"/>
                              <a:pt x="2078746" y="109299"/>
                              <a:pt x="2075315" y="164244"/>
                            </a:cubicBezTo>
                            <a:cubicBezTo>
                              <a:pt x="2008216" y="245172"/>
                              <a:pt x="1867305" y="366887"/>
                              <a:pt x="1822650" y="416908"/>
                            </a:cubicBezTo>
                            <a:cubicBezTo>
                              <a:pt x="1781844" y="484694"/>
                              <a:pt x="1618900" y="618645"/>
                              <a:pt x="1548931" y="690628"/>
                            </a:cubicBezTo>
                            <a:cubicBezTo>
                              <a:pt x="1313168" y="748652"/>
                              <a:pt x="1282985" y="681264"/>
                              <a:pt x="1048110" y="690628"/>
                            </a:cubicBezTo>
                            <a:cubicBezTo>
                              <a:pt x="793659" y="751293"/>
                              <a:pt x="650323" y="656276"/>
                              <a:pt x="500820" y="690628"/>
                            </a:cubicBezTo>
                            <a:cubicBezTo>
                              <a:pt x="367946" y="728779"/>
                              <a:pt x="213580" y="646414"/>
                              <a:pt x="0" y="690628"/>
                            </a:cubicBezTo>
                            <a:cubicBezTo>
                              <a:pt x="2637" y="635420"/>
                              <a:pt x="16005" y="563016"/>
                              <a:pt x="0" y="526382"/>
                            </a:cubicBezTo>
                            <a:close/>
                            <a:moveTo>
                              <a:pt x="0" y="526382"/>
                            </a:moveTo>
                            <a:cubicBezTo>
                              <a:pt x="215284" y="503128"/>
                              <a:pt x="306229" y="562321"/>
                              <a:pt x="531799" y="526382"/>
                            </a:cubicBezTo>
                            <a:cubicBezTo>
                              <a:pt x="731373" y="489427"/>
                              <a:pt x="878590" y="588545"/>
                              <a:pt x="1063599" y="526382"/>
                            </a:cubicBezTo>
                            <a:cubicBezTo>
                              <a:pt x="1267764" y="495718"/>
                              <a:pt x="1313159" y="538354"/>
                              <a:pt x="1548931" y="526382"/>
                            </a:cubicBezTo>
                            <a:cubicBezTo>
                              <a:pt x="1581240" y="440266"/>
                              <a:pt x="1696281" y="414665"/>
                              <a:pt x="1812123" y="263191"/>
                            </a:cubicBezTo>
                            <a:cubicBezTo>
                              <a:pt x="1913110" y="155779"/>
                              <a:pt x="2022014" y="86133"/>
                              <a:pt x="2075315" y="0"/>
                            </a:cubicBezTo>
                            <a:moveTo>
                              <a:pt x="1548931" y="526382"/>
                            </a:moveTo>
                            <a:cubicBezTo>
                              <a:pt x="1538033" y="559377"/>
                              <a:pt x="1529569" y="609457"/>
                              <a:pt x="1548931" y="690628"/>
                            </a:cubicBezTo>
                          </a:path>
                          <a:path w="2075315" h="690628" fill="none" stroke="0" extrusionOk="0">
                            <a:moveTo>
                              <a:pt x="0" y="526382"/>
                            </a:moveTo>
                            <a:cubicBezTo>
                              <a:pt x="86041" y="394806"/>
                              <a:pt x="225630" y="433515"/>
                              <a:pt x="257927" y="268455"/>
                            </a:cubicBezTo>
                            <a:cubicBezTo>
                              <a:pt x="351345" y="128588"/>
                              <a:pt x="427044" y="145390"/>
                              <a:pt x="526382" y="0"/>
                            </a:cubicBezTo>
                            <a:cubicBezTo>
                              <a:pt x="795621" y="-26304"/>
                              <a:pt x="862537" y="34270"/>
                              <a:pt x="1073671" y="0"/>
                            </a:cubicBezTo>
                            <a:cubicBezTo>
                              <a:pt x="1246433" y="-46035"/>
                              <a:pt x="1363018" y="31972"/>
                              <a:pt x="1589982" y="0"/>
                            </a:cubicBezTo>
                            <a:cubicBezTo>
                              <a:pt x="1791190" y="-12315"/>
                              <a:pt x="1930484" y="33349"/>
                              <a:pt x="2075315" y="0"/>
                            </a:cubicBezTo>
                            <a:cubicBezTo>
                              <a:pt x="2103073" y="45067"/>
                              <a:pt x="2057521" y="110888"/>
                              <a:pt x="2075315" y="164244"/>
                            </a:cubicBezTo>
                            <a:cubicBezTo>
                              <a:pt x="1971615" y="263433"/>
                              <a:pt x="1927235" y="324960"/>
                              <a:pt x="1817387" y="422171"/>
                            </a:cubicBezTo>
                            <a:cubicBezTo>
                              <a:pt x="1709927" y="549243"/>
                              <a:pt x="1651025" y="587192"/>
                              <a:pt x="1548931" y="690628"/>
                            </a:cubicBezTo>
                            <a:cubicBezTo>
                              <a:pt x="1452901" y="741449"/>
                              <a:pt x="1133147" y="630869"/>
                              <a:pt x="1032620" y="690628"/>
                            </a:cubicBezTo>
                            <a:cubicBezTo>
                              <a:pt x="921601" y="697228"/>
                              <a:pt x="761354" y="615418"/>
                              <a:pt x="547288" y="690628"/>
                            </a:cubicBezTo>
                            <a:cubicBezTo>
                              <a:pt x="414253" y="782494"/>
                              <a:pt x="139512" y="682078"/>
                              <a:pt x="0" y="690628"/>
                            </a:cubicBezTo>
                            <a:cubicBezTo>
                              <a:pt x="2075" y="645103"/>
                              <a:pt x="14697" y="581249"/>
                              <a:pt x="0" y="526382"/>
                            </a:cubicBezTo>
                            <a:close/>
                            <a:moveTo>
                              <a:pt x="0" y="526382"/>
                            </a:moveTo>
                            <a:cubicBezTo>
                              <a:pt x="219411" y="526448"/>
                              <a:pt x="461552" y="587825"/>
                              <a:pt x="547288" y="526382"/>
                            </a:cubicBezTo>
                            <a:cubicBezTo>
                              <a:pt x="786991" y="471447"/>
                              <a:pt x="956134" y="572431"/>
                              <a:pt x="1079088" y="526382"/>
                            </a:cubicBezTo>
                            <a:cubicBezTo>
                              <a:pt x="1299778" y="462000"/>
                              <a:pt x="1463859" y="547230"/>
                              <a:pt x="1548931" y="526382"/>
                            </a:cubicBezTo>
                            <a:cubicBezTo>
                              <a:pt x="1632722" y="421980"/>
                              <a:pt x="1717854" y="344729"/>
                              <a:pt x="1801594" y="273718"/>
                            </a:cubicBezTo>
                            <a:cubicBezTo>
                              <a:pt x="1912088" y="122974"/>
                              <a:pt x="1980913" y="104863"/>
                              <a:pt x="2075315" y="0"/>
                            </a:cubicBezTo>
                            <a:moveTo>
                              <a:pt x="1548931" y="526382"/>
                            </a:moveTo>
                            <a:cubicBezTo>
                              <a:pt x="1555578" y="550931"/>
                              <a:pt x="1549615" y="629762"/>
                              <a:pt x="1548931" y="690628"/>
                            </a:cubicBezTo>
                          </a:path>
                          <a:path w="2075315" h="690628" fill="none" stroke="0" extrusionOk="0">
                            <a:moveTo>
                              <a:pt x="0" y="526382"/>
                            </a:moveTo>
                            <a:cubicBezTo>
                              <a:pt x="80272" y="430543"/>
                              <a:pt x="145092" y="405521"/>
                              <a:pt x="252663" y="273718"/>
                            </a:cubicBezTo>
                            <a:cubicBezTo>
                              <a:pt x="329140" y="113577"/>
                              <a:pt x="430150" y="140644"/>
                              <a:pt x="526382" y="0"/>
                            </a:cubicBezTo>
                            <a:cubicBezTo>
                              <a:pt x="737970" y="-32619"/>
                              <a:pt x="858165" y="35510"/>
                              <a:pt x="1042693" y="0"/>
                            </a:cubicBezTo>
                            <a:cubicBezTo>
                              <a:pt x="1160283" y="-87589"/>
                              <a:pt x="1458575" y="51192"/>
                              <a:pt x="1589982" y="0"/>
                            </a:cubicBezTo>
                            <a:cubicBezTo>
                              <a:pt x="1773462" y="-39719"/>
                              <a:pt x="1868305" y="35898"/>
                              <a:pt x="2075315" y="0"/>
                            </a:cubicBezTo>
                            <a:cubicBezTo>
                              <a:pt x="2087448" y="45800"/>
                              <a:pt x="2068951" y="108073"/>
                              <a:pt x="2075315" y="164244"/>
                            </a:cubicBezTo>
                            <a:cubicBezTo>
                              <a:pt x="1991076" y="280343"/>
                              <a:pt x="1879053" y="360372"/>
                              <a:pt x="1822650" y="416908"/>
                            </a:cubicBezTo>
                            <a:cubicBezTo>
                              <a:pt x="1777838" y="484573"/>
                              <a:pt x="1599191" y="620682"/>
                              <a:pt x="1548931" y="690628"/>
                            </a:cubicBezTo>
                            <a:cubicBezTo>
                              <a:pt x="1303563" y="742301"/>
                              <a:pt x="1270546" y="662223"/>
                              <a:pt x="1048110" y="690628"/>
                            </a:cubicBezTo>
                            <a:cubicBezTo>
                              <a:pt x="834624" y="755606"/>
                              <a:pt x="719842" y="676788"/>
                              <a:pt x="500820" y="690628"/>
                            </a:cubicBezTo>
                            <a:cubicBezTo>
                              <a:pt x="331891" y="731297"/>
                              <a:pt x="212755" y="661705"/>
                              <a:pt x="0" y="690628"/>
                            </a:cubicBezTo>
                            <a:cubicBezTo>
                              <a:pt x="2727" y="624672"/>
                              <a:pt x="10638" y="587408"/>
                              <a:pt x="0" y="526382"/>
                            </a:cubicBezTo>
                            <a:close/>
                            <a:moveTo>
                              <a:pt x="0" y="526382"/>
                            </a:moveTo>
                            <a:cubicBezTo>
                              <a:pt x="178466" y="574907"/>
                              <a:pt x="397480" y="494584"/>
                              <a:pt x="531799" y="526382"/>
                            </a:cubicBezTo>
                            <a:cubicBezTo>
                              <a:pt x="698542" y="537342"/>
                              <a:pt x="847314" y="604312"/>
                              <a:pt x="1063599" y="526382"/>
                            </a:cubicBezTo>
                            <a:cubicBezTo>
                              <a:pt x="1271466" y="471646"/>
                              <a:pt x="1321521" y="519827"/>
                              <a:pt x="1548931" y="526382"/>
                            </a:cubicBezTo>
                            <a:cubicBezTo>
                              <a:pt x="1564590" y="480619"/>
                              <a:pt x="1719648" y="426048"/>
                              <a:pt x="1812123" y="263191"/>
                            </a:cubicBezTo>
                            <a:cubicBezTo>
                              <a:pt x="1938703" y="92700"/>
                              <a:pt x="2003089" y="67922"/>
                              <a:pt x="2075315" y="0"/>
                            </a:cubicBezTo>
                            <a:moveTo>
                              <a:pt x="1548931" y="526382"/>
                            </a:moveTo>
                            <a:cubicBezTo>
                              <a:pt x="1559561" y="557547"/>
                              <a:pt x="1529380" y="626976"/>
                              <a:pt x="1548931" y="690628"/>
                            </a:cubicBezTo>
                          </a:path>
                          <a:path w="2075315" h="690628" fill="none" stroke="0" extrusionOk="0">
                            <a:moveTo>
                              <a:pt x="0" y="526382"/>
                            </a:moveTo>
                            <a:cubicBezTo>
                              <a:pt x="34347" y="462432"/>
                              <a:pt x="180871" y="401126"/>
                              <a:pt x="252663" y="273718"/>
                            </a:cubicBezTo>
                            <a:cubicBezTo>
                              <a:pt x="363282" y="121144"/>
                              <a:pt x="422865" y="113269"/>
                              <a:pt x="526382" y="0"/>
                            </a:cubicBezTo>
                            <a:cubicBezTo>
                              <a:pt x="760106" y="-11740"/>
                              <a:pt x="857805" y="4953"/>
                              <a:pt x="1042693" y="0"/>
                            </a:cubicBezTo>
                            <a:cubicBezTo>
                              <a:pt x="1211239" y="-14403"/>
                              <a:pt x="1471116" y="60646"/>
                              <a:pt x="1589982" y="0"/>
                            </a:cubicBezTo>
                            <a:cubicBezTo>
                              <a:pt x="1786025" y="-37139"/>
                              <a:pt x="1883082" y="14550"/>
                              <a:pt x="2075315" y="0"/>
                            </a:cubicBezTo>
                            <a:cubicBezTo>
                              <a:pt x="2090636" y="55897"/>
                              <a:pt x="2070037" y="108038"/>
                              <a:pt x="2075315" y="164244"/>
                            </a:cubicBezTo>
                            <a:cubicBezTo>
                              <a:pt x="2023617" y="236303"/>
                              <a:pt x="1877659" y="361404"/>
                              <a:pt x="1822650" y="416908"/>
                            </a:cubicBezTo>
                            <a:cubicBezTo>
                              <a:pt x="1811894" y="483001"/>
                              <a:pt x="1623485" y="623315"/>
                              <a:pt x="1548931" y="690628"/>
                            </a:cubicBezTo>
                            <a:cubicBezTo>
                              <a:pt x="1304547" y="750844"/>
                              <a:pt x="1262592" y="665852"/>
                              <a:pt x="1048110" y="690628"/>
                            </a:cubicBezTo>
                            <a:cubicBezTo>
                              <a:pt x="811775" y="750235"/>
                              <a:pt x="663601" y="645086"/>
                              <a:pt x="500820" y="690628"/>
                            </a:cubicBezTo>
                            <a:cubicBezTo>
                              <a:pt x="362284" y="742660"/>
                              <a:pt x="232051" y="646742"/>
                              <a:pt x="0" y="690628"/>
                            </a:cubicBezTo>
                            <a:cubicBezTo>
                              <a:pt x="4012" y="641099"/>
                              <a:pt x="16819" y="580946"/>
                              <a:pt x="0" y="526382"/>
                            </a:cubicBezTo>
                            <a:close/>
                            <a:moveTo>
                              <a:pt x="0" y="526382"/>
                            </a:moveTo>
                            <a:cubicBezTo>
                              <a:pt x="121809" y="512418"/>
                              <a:pt x="267050" y="570755"/>
                              <a:pt x="531799" y="526382"/>
                            </a:cubicBezTo>
                            <a:cubicBezTo>
                              <a:pt x="705796" y="496414"/>
                              <a:pt x="840881" y="564692"/>
                              <a:pt x="1063599" y="526382"/>
                            </a:cubicBezTo>
                            <a:cubicBezTo>
                              <a:pt x="1268059" y="487382"/>
                              <a:pt x="1308274" y="532559"/>
                              <a:pt x="1548931" y="526382"/>
                            </a:cubicBezTo>
                            <a:cubicBezTo>
                              <a:pt x="1608399" y="477333"/>
                              <a:pt x="1709483" y="351595"/>
                              <a:pt x="1812123" y="263191"/>
                            </a:cubicBezTo>
                            <a:cubicBezTo>
                              <a:pt x="1920095" y="137168"/>
                              <a:pt x="2040580" y="90542"/>
                              <a:pt x="2075315" y="0"/>
                            </a:cubicBezTo>
                            <a:moveTo>
                              <a:pt x="1548931" y="526382"/>
                            </a:moveTo>
                            <a:cubicBezTo>
                              <a:pt x="1538963" y="552797"/>
                              <a:pt x="1526684" y="606201"/>
                              <a:pt x="1548931" y="690628"/>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0" name="Group 9">
              <a:extLst>
                <a:ext uri="{FF2B5EF4-FFF2-40B4-BE49-F238E27FC236}">
                  <a16:creationId xmlns:a16="http://schemas.microsoft.com/office/drawing/2014/main" id="{539FBC54-B14D-A290-D24C-1E9DCF1D61C2}"/>
                </a:ext>
              </a:extLst>
            </p:cNvPr>
            <p:cNvGrpSpPr/>
            <p:nvPr/>
          </p:nvGrpSpPr>
          <p:grpSpPr>
            <a:xfrm>
              <a:off x="1851372" y="2132922"/>
              <a:ext cx="3314149" cy="637619"/>
              <a:chOff x="1851372" y="2132922"/>
              <a:chExt cx="3314149" cy="637619"/>
            </a:xfrm>
          </p:grpSpPr>
          <p:sp>
            <p:nvSpPr>
              <p:cNvPr id="5" name="Oval 4">
                <a:extLst>
                  <a:ext uri="{FF2B5EF4-FFF2-40B4-BE49-F238E27FC236}">
                    <a16:creationId xmlns:a16="http://schemas.microsoft.com/office/drawing/2014/main" id="{FE10B3F8-D0AD-F9D0-564B-33A064BF339D}"/>
                  </a:ext>
                </a:extLst>
              </p:cNvPr>
              <p:cNvSpPr/>
              <p:nvPr/>
            </p:nvSpPr>
            <p:spPr>
              <a:xfrm>
                <a:off x="1851372" y="2482623"/>
                <a:ext cx="239255" cy="200976"/>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E8FCE44F-421D-8C24-0A4C-EAB0CAEF3FA9}"/>
                  </a:ext>
                </a:extLst>
              </p:cNvPr>
              <p:cNvSpPr txBox="1"/>
              <p:nvPr/>
            </p:nvSpPr>
            <p:spPr>
              <a:xfrm>
                <a:off x="2772682" y="2132922"/>
                <a:ext cx="2392839" cy="637619"/>
              </a:xfrm>
              <a:prstGeom prst="rect">
                <a:avLst/>
              </a:prstGeom>
              <a:noFill/>
              <a:ln w="19050">
                <a:solidFill>
                  <a:srgbClr val="FF0000"/>
                </a:solidFill>
                <a:prstDash val="dash"/>
              </a:ln>
            </p:spPr>
            <p:txBody>
              <a:bodyPr wrap="square" rtlCol="0">
                <a:normAutofit/>
              </a:bodyPr>
              <a:lstStyle/>
              <a:p>
                <a:pPr>
                  <a:spcAft>
                    <a:spcPts val="600"/>
                  </a:spcAft>
                </a:pPr>
                <a:r>
                  <a:rPr lang="es-ES" sz="1400" b="1" dirty="0">
                    <a:latin typeface="PT Sans" panose="020B0503020203020204" pitchFamily="34" charset="0"/>
                    <a:cs typeface="Arial" panose="020B0604020202020204" pitchFamily="34" charset="0"/>
                  </a:rPr>
                  <a:t>TECHNOSOL</a:t>
                </a:r>
              </a:p>
              <a:p>
                <a:pPr>
                  <a:spcAft>
                    <a:spcPts val="600"/>
                  </a:spcAft>
                </a:pPr>
                <a:r>
                  <a:rPr lang="es-ES" sz="1400" b="1" dirty="0">
                    <a:solidFill>
                      <a:srgbClr val="007BEA"/>
                    </a:solidFill>
                    <a:latin typeface="PT Sans" panose="020B0503020203020204" pitchFamily="34" charset="0"/>
                    <a:cs typeface="Arial" panose="020B0604020202020204" pitchFamily="34" charset="0"/>
                  </a:rPr>
                  <a:t>(T4 and T6)</a:t>
                </a:r>
                <a:r>
                  <a:rPr lang="es-ES" sz="1400" b="1" dirty="0">
                    <a:latin typeface="PT Sans" panose="020B0503020203020204" pitchFamily="34" charset="0"/>
                    <a:cs typeface="Arial" panose="020B0604020202020204" pitchFamily="34" charset="0"/>
                  </a:rPr>
                  <a:t> </a:t>
                </a:r>
                <a:r>
                  <a:rPr lang="es-ES" sz="1400" dirty="0">
                    <a:latin typeface="PT Sans" panose="020B0503020203020204" pitchFamily="34" charset="0"/>
                    <a:cs typeface="Arial" panose="020B0604020202020204" pitchFamily="34" charset="0"/>
                  </a:rPr>
                  <a:t>(</a:t>
                </a:r>
                <a:r>
                  <a:rPr lang="en-GB" sz="1400" dirty="0">
                    <a:latin typeface="PT Sans" panose="020B0503020203020204" pitchFamily="34" charset="0"/>
                    <a:cs typeface="Arial" panose="020B0604020202020204" pitchFamily="34" charset="0"/>
                  </a:rPr>
                  <a:t>depth</a:t>
                </a:r>
                <a:r>
                  <a:rPr lang="es-ES" sz="1400" dirty="0">
                    <a:latin typeface="PT Sans" panose="020B0503020203020204" pitchFamily="34" charset="0"/>
                    <a:cs typeface="Arial" panose="020B0604020202020204" pitchFamily="34" charset="0"/>
                  </a:rPr>
                  <a:t>: &lt; 25 cm)</a:t>
                </a:r>
                <a:endParaRPr lang="en-GB" sz="1400" dirty="0">
                  <a:latin typeface="PT Sans" panose="020B0503020203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CB1099D-123C-1128-DBB0-E1DFF82D8912}"/>
                  </a:ext>
                </a:extLst>
              </p:cNvPr>
              <p:cNvCxnSpPr>
                <a:cxnSpLocks/>
                <a:stCxn id="5" idx="6"/>
                <a:endCxn id="4" idx="1"/>
              </p:cNvCxnSpPr>
              <p:nvPr/>
            </p:nvCxnSpPr>
            <p:spPr>
              <a:xfrm flipV="1">
                <a:off x="2090627" y="2451732"/>
                <a:ext cx="682055" cy="131379"/>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B87CAE0A-85E2-F575-2D30-0DA76A4066F5}"/>
                </a:ext>
              </a:extLst>
            </p:cNvPr>
            <p:cNvGrpSpPr/>
            <p:nvPr/>
          </p:nvGrpSpPr>
          <p:grpSpPr>
            <a:xfrm>
              <a:off x="1848285" y="2862040"/>
              <a:ext cx="4034412" cy="637618"/>
              <a:chOff x="1848285" y="2862040"/>
              <a:chExt cx="4034412" cy="637618"/>
            </a:xfrm>
          </p:grpSpPr>
          <p:sp>
            <p:nvSpPr>
              <p:cNvPr id="11" name="Oval 10">
                <a:extLst>
                  <a:ext uri="{FF2B5EF4-FFF2-40B4-BE49-F238E27FC236}">
                    <a16:creationId xmlns:a16="http://schemas.microsoft.com/office/drawing/2014/main" id="{D0BA0D3D-5BB7-69FE-1070-B06AAA2FEC05}"/>
                  </a:ext>
                </a:extLst>
              </p:cNvPr>
              <p:cNvSpPr/>
              <p:nvPr/>
            </p:nvSpPr>
            <p:spPr>
              <a:xfrm>
                <a:off x="1848285" y="3217508"/>
                <a:ext cx="239255" cy="200976"/>
              </a:xfrm>
              <a:prstGeom prst="ellipse">
                <a:avLst/>
              </a:prstGeom>
              <a:noFill/>
              <a:ln w="19050">
                <a:solidFill>
                  <a:srgbClr val="FF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75CC5B5E-3084-A850-D1CB-5FA48A432272}"/>
                  </a:ext>
                </a:extLst>
              </p:cNvPr>
              <p:cNvSpPr txBox="1"/>
              <p:nvPr/>
            </p:nvSpPr>
            <p:spPr>
              <a:xfrm>
                <a:off x="2772682" y="2862040"/>
                <a:ext cx="3110015" cy="637618"/>
              </a:xfrm>
              <a:prstGeom prst="rect">
                <a:avLst/>
              </a:prstGeom>
              <a:noFill/>
              <a:ln w="19050">
                <a:solidFill>
                  <a:srgbClr val="FF0000"/>
                </a:solidFill>
                <a:prstDash val="dash"/>
              </a:ln>
            </p:spPr>
            <p:txBody>
              <a:bodyPr wrap="square" rtlCol="0">
                <a:normAutofit/>
              </a:bodyPr>
              <a:lstStyle>
                <a:defPPr>
                  <a:defRPr lang="en-US"/>
                </a:defPPr>
                <a:lvl1pPr>
                  <a:spcAft>
                    <a:spcPts val="600"/>
                  </a:spcAft>
                  <a:defRPr sz="1400" b="1">
                    <a:latin typeface="PT Sans" panose="020B0503020203020204" pitchFamily="34" charset="0"/>
                    <a:cs typeface="Arial" panose="020B0604020202020204" pitchFamily="34" charset="0"/>
                  </a:defRPr>
                </a:lvl1pPr>
              </a:lstStyle>
              <a:p>
                <a:r>
                  <a:rPr lang="es-ES" dirty="0"/>
                  <a:t>TREATED POLLUTED SOIL </a:t>
                </a:r>
              </a:p>
              <a:p>
                <a:r>
                  <a:rPr lang="es-ES" dirty="0">
                    <a:solidFill>
                      <a:srgbClr val="007BEA"/>
                    </a:solidFill>
                  </a:rPr>
                  <a:t>(T4-PS and T6-PS) </a:t>
                </a:r>
                <a:r>
                  <a:rPr lang="es-ES" b="0" dirty="0"/>
                  <a:t>(</a:t>
                </a:r>
                <a:r>
                  <a:rPr lang="en-GB" b="0" dirty="0"/>
                  <a:t>depth</a:t>
                </a:r>
                <a:r>
                  <a:rPr lang="es-ES" b="0" dirty="0"/>
                  <a:t>: 25 - 30 cm)</a:t>
                </a:r>
                <a:endParaRPr lang="en-GB" b="0" dirty="0"/>
              </a:p>
            </p:txBody>
          </p:sp>
          <p:cxnSp>
            <p:nvCxnSpPr>
              <p:cNvPr id="15" name="Straight Connector 14">
                <a:extLst>
                  <a:ext uri="{FF2B5EF4-FFF2-40B4-BE49-F238E27FC236}">
                    <a16:creationId xmlns:a16="http://schemas.microsoft.com/office/drawing/2014/main" id="{A280C787-F107-AA92-3777-07A5F8C4C870}"/>
                  </a:ext>
                </a:extLst>
              </p:cNvPr>
              <p:cNvCxnSpPr>
                <a:cxnSpLocks/>
                <a:stCxn id="11" idx="6"/>
                <a:endCxn id="2" idx="1"/>
              </p:cNvCxnSpPr>
              <p:nvPr/>
            </p:nvCxnSpPr>
            <p:spPr>
              <a:xfrm flipV="1">
                <a:off x="2087540" y="3180849"/>
                <a:ext cx="685142" cy="137147"/>
              </a:xfrm>
              <a:prstGeom prst="line">
                <a:avLst/>
              </a:prstGeom>
              <a:ln w="19050">
                <a:solidFill>
                  <a:srgbClr val="FF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sp>
        <p:nvSpPr>
          <p:cNvPr id="30" name="TextBox 29">
            <a:extLst>
              <a:ext uri="{FF2B5EF4-FFF2-40B4-BE49-F238E27FC236}">
                <a16:creationId xmlns:a16="http://schemas.microsoft.com/office/drawing/2014/main" id="{AF0B6880-D65A-D107-4140-D218230A704A}"/>
              </a:ext>
            </a:extLst>
          </p:cNvPr>
          <p:cNvSpPr txBox="1"/>
          <p:nvPr/>
        </p:nvSpPr>
        <p:spPr>
          <a:xfrm>
            <a:off x="807461" y="3793676"/>
            <a:ext cx="1671202" cy="307777"/>
          </a:xfrm>
          <a:prstGeom prst="rect">
            <a:avLst/>
          </a:prstGeom>
          <a:solidFill>
            <a:schemeClr val="bg1">
              <a:lumMod val="7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ctr"/>
            <a:r>
              <a:rPr lang="en-GB" sz="1400" b="1" dirty="0">
                <a:solidFill>
                  <a:schemeClr val="bg1"/>
                </a:solidFill>
                <a:effectLst>
                  <a:outerShdw blurRad="38100" dist="38100" dir="2700000" algn="tl">
                    <a:srgbClr val="000000">
                      <a:alpha val="43137"/>
                    </a:srgbClr>
                  </a:outerShdw>
                </a:effectLst>
                <a:latin typeface="PT Sans" panose="020B0503020203020204" pitchFamily="34" charset="0"/>
                <a:ea typeface="Times New Roman" panose="02020603050405020304" pitchFamily="18" charset="0"/>
                <a:cs typeface="Times New Roman" panose="02020603050405020304" pitchFamily="18" charset="0"/>
              </a:rPr>
              <a:t>Variables measured</a:t>
            </a:r>
            <a:endParaRPr lang="en-GB" sz="1400" b="1" dirty="0">
              <a:solidFill>
                <a:schemeClr val="bg1"/>
              </a:solidFill>
              <a:effectLst>
                <a:outerShdw blurRad="38100" dist="38100" dir="2700000" algn="tl">
                  <a:srgbClr val="000000">
                    <a:alpha val="43137"/>
                  </a:srgbClr>
                </a:outerShdw>
              </a:effectLst>
            </a:endParaRPr>
          </a:p>
        </p:txBody>
      </p:sp>
      <p:sp>
        <p:nvSpPr>
          <p:cNvPr id="35" name="TextBox 34">
            <a:extLst>
              <a:ext uri="{FF2B5EF4-FFF2-40B4-BE49-F238E27FC236}">
                <a16:creationId xmlns:a16="http://schemas.microsoft.com/office/drawing/2014/main" id="{45128F98-3608-8499-DD09-FE3B29EE863C}"/>
              </a:ext>
            </a:extLst>
          </p:cNvPr>
          <p:cNvSpPr txBox="1"/>
          <p:nvPr/>
        </p:nvSpPr>
        <p:spPr>
          <a:xfrm>
            <a:off x="661990" y="4223544"/>
            <a:ext cx="11300658" cy="597984"/>
          </a:xfrm>
          <a:prstGeom prst="rect">
            <a:avLst/>
          </a:prstGeom>
          <a:noFill/>
        </p:spPr>
        <p:txBody>
          <a:bodyPr wrap="square" numCol="1" rtlCol="0">
            <a:spAutoFit/>
          </a:bodyPr>
          <a:lstStyle/>
          <a:p>
            <a:pPr marL="452438" indent="-285750" algn="just">
              <a:lnSpc>
                <a:spcPct val="110000"/>
              </a:lnSpc>
              <a:spcAft>
                <a:spcPts val="600"/>
              </a:spcAft>
              <a:buClr>
                <a:schemeClr val="accent1"/>
              </a:buClr>
              <a:buFont typeface="Wingdings" panose="05000000000000000000" pitchFamily="2" charset="2"/>
              <a:buChar char="q"/>
            </a:pPr>
            <a:r>
              <a:rPr lang="en-GB" sz="1400" b="1" dirty="0">
                <a:latin typeface="PT Sans" panose="020B0503020203020204" pitchFamily="34" charset="0"/>
              </a:rPr>
              <a:t>Soil properties</a:t>
            </a:r>
          </a:p>
          <a:p>
            <a:pPr marL="717550" lvl="1" indent="-179388" algn="just">
              <a:lnSpc>
                <a:spcPct val="110000"/>
              </a:lnSpc>
              <a:spcAft>
                <a:spcPts val="600"/>
              </a:spcAft>
              <a:buClr>
                <a:schemeClr val="accent1"/>
              </a:buClr>
              <a:buFont typeface="Wingdings" panose="05000000000000000000" pitchFamily="2" charset="2"/>
              <a:buChar char="§"/>
            </a:pPr>
            <a:r>
              <a:rPr lang="en-GB" sz="1200" dirty="0">
                <a:latin typeface="PT Sans" panose="020B0503020203020204" pitchFamily="34" charset="0"/>
              </a:rPr>
              <a:t>pH 1:2.5, EC 1:5, OC (Tyurin, 1951), CaCO</a:t>
            </a:r>
            <a:r>
              <a:rPr lang="en-GB" sz="1200" baseline="-25000" dirty="0">
                <a:latin typeface="PT Sans" panose="020B0503020203020204" pitchFamily="34" charset="0"/>
              </a:rPr>
              <a:t>3</a:t>
            </a:r>
            <a:r>
              <a:rPr lang="en-GB" sz="1200" dirty="0">
                <a:latin typeface="PT Sans" panose="020B0503020203020204" pitchFamily="34" charset="0"/>
              </a:rPr>
              <a:t> (Barahona, 1984), CEC (SCS-USDA, 1972)</a:t>
            </a:r>
          </a:p>
        </p:txBody>
      </p:sp>
      <p:sp>
        <p:nvSpPr>
          <p:cNvPr id="6" name="TextBox 5">
            <a:extLst>
              <a:ext uri="{FF2B5EF4-FFF2-40B4-BE49-F238E27FC236}">
                <a16:creationId xmlns:a16="http://schemas.microsoft.com/office/drawing/2014/main" id="{5BFB3E3D-247D-C68C-C8B5-9B4CAB448DEC}"/>
              </a:ext>
            </a:extLst>
          </p:cNvPr>
          <p:cNvSpPr txBox="1"/>
          <p:nvPr/>
        </p:nvSpPr>
        <p:spPr>
          <a:xfrm>
            <a:off x="657948" y="4856971"/>
            <a:ext cx="11300658" cy="597087"/>
          </a:xfrm>
          <a:prstGeom prst="rect">
            <a:avLst/>
          </a:prstGeom>
          <a:noFill/>
        </p:spPr>
        <p:txBody>
          <a:bodyPr wrap="square" numCol="1" rtlCol="0">
            <a:spAutoFit/>
          </a:bodyPr>
          <a:lstStyle/>
          <a:p>
            <a:pPr marL="452438" indent="-285750" algn="just">
              <a:lnSpc>
                <a:spcPct val="110000"/>
              </a:lnSpc>
              <a:spcAft>
                <a:spcPts val="600"/>
              </a:spcAft>
              <a:buClr>
                <a:schemeClr val="accent1"/>
              </a:buClr>
              <a:buFont typeface="Wingdings" panose="05000000000000000000" pitchFamily="2" charset="2"/>
              <a:buChar char="q"/>
            </a:pPr>
            <a:r>
              <a:rPr lang="en-GB" sz="1400" b="1" dirty="0">
                <a:latin typeface="PT Sans" panose="020B0503020203020204" pitchFamily="34" charset="0"/>
              </a:rPr>
              <a:t>Metal(loid)s concentrations (As, Cd, Cu, Ni, Pb, Sb, Zn)</a:t>
            </a:r>
          </a:p>
          <a:p>
            <a:pPr marL="717550" lvl="1" indent="-179388" algn="just">
              <a:lnSpc>
                <a:spcPct val="110000"/>
              </a:lnSpc>
              <a:spcAft>
                <a:spcPts val="600"/>
              </a:spcAft>
              <a:buClr>
                <a:schemeClr val="accent1"/>
              </a:buClr>
              <a:buFont typeface="Wingdings" panose="05000000000000000000" pitchFamily="2" charset="2"/>
              <a:buChar char="§"/>
            </a:pPr>
            <a:r>
              <a:rPr lang="en-GB" sz="1200" dirty="0">
                <a:latin typeface="PT Sans" panose="020B0503020203020204" pitchFamily="34" charset="0"/>
              </a:rPr>
              <a:t>Total (X‐ray fluorescence with NITON XL3t‐980 GOLDD+) and water-soluble (</a:t>
            </a:r>
            <a:r>
              <a:rPr lang="en-GB" sz="1200" dirty="0" err="1">
                <a:latin typeface="PT Sans" panose="020B0503020203020204" pitchFamily="34" charset="0"/>
              </a:rPr>
              <a:t>Sposito</a:t>
            </a:r>
            <a:r>
              <a:rPr lang="en-GB" sz="1200" dirty="0">
                <a:latin typeface="PT Sans" panose="020B0503020203020204" pitchFamily="34" charset="0"/>
              </a:rPr>
              <a:t> et al., 1982; PerkinElmer </a:t>
            </a:r>
            <a:r>
              <a:rPr lang="en-GB" sz="1200" dirty="0" err="1">
                <a:latin typeface="PT Sans" panose="020B0503020203020204" pitchFamily="34" charset="0"/>
              </a:rPr>
              <a:t>Avio</a:t>
            </a:r>
            <a:r>
              <a:rPr lang="en-GB" sz="1200" dirty="0">
                <a:latin typeface="PT Sans" panose="020B0503020203020204" pitchFamily="34" charset="0"/>
              </a:rPr>
              <a:t>® 500 ICP-OES)</a:t>
            </a:r>
          </a:p>
        </p:txBody>
      </p:sp>
      <p:sp>
        <p:nvSpPr>
          <p:cNvPr id="8" name="TextBox 7">
            <a:extLst>
              <a:ext uri="{FF2B5EF4-FFF2-40B4-BE49-F238E27FC236}">
                <a16:creationId xmlns:a16="http://schemas.microsoft.com/office/drawing/2014/main" id="{4175C3D6-36E7-4B6B-82CA-DD04A7082CC0}"/>
              </a:ext>
            </a:extLst>
          </p:cNvPr>
          <p:cNvSpPr txBox="1"/>
          <p:nvPr/>
        </p:nvSpPr>
        <p:spPr>
          <a:xfrm>
            <a:off x="657948" y="5488324"/>
            <a:ext cx="11300658" cy="597984"/>
          </a:xfrm>
          <a:prstGeom prst="rect">
            <a:avLst/>
          </a:prstGeom>
          <a:noFill/>
        </p:spPr>
        <p:txBody>
          <a:bodyPr wrap="square" numCol="1" rtlCol="0">
            <a:spAutoFit/>
          </a:bodyPr>
          <a:lstStyle/>
          <a:p>
            <a:pPr marL="452438" indent="-285750" algn="just">
              <a:lnSpc>
                <a:spcPct val="110000"/>
              </a:lnSpc>
              <a:spcAft>
                <a:spcPts val="600"/>
              </a:spcAft>
              <a:buClr>
                <a:schemeClr val="accent1"/>
              </a:buClr>
              <a:buFont typeface="Wingdings" panose="05000000000000000000" pitchFamily="2" charset="2"/>
              <a:buChar char="q"/>
            </a:pPr>
            <a:r>
              <a:rPr lang="en-GB" sz="1400" b="1" dirty="0">
                <a:latin typeface="PT Sans" panose="020B0503020203020204" pitchFamily="34" charset="0"/>
              </a:rPr>
              <a:t>Soil enzymatic activities</a:t>
            </a:r>
          </a:p>
          <a:p>
            <a:pPr marL="717550" lvl="1" indent="-179388" algn="just">
              <a:lnSpc>
                <a:spcPct val="110000"/>
              </a:lnSpc>
              <a:spcAft>
                <a:spcPts val="600"/>
              </a:spcAft>
              <a:buClr>
                <a:schemeClr val="accent1"/>
              </a:buClr>
              <a:buFont typeface="Wingdings" panose="05000000000000000000" pitchFamily="2" charset="2"/>
              <a:buChar char="§"/>
              <a:tabLst>
                <a:tab pos="717550" algn="l"/>
              </a:tabLst>
            </a:pPr>
            <a:r>
              <a:rPr lang="en-GB" sz="1200" dirty="0">
                <a:latin typeface="PT Sans" panose="020B0503020203020204" pitchFamily="34" charset="0"/>
              </a:rPr>
              <a:t>Dehydrogenase (</a:t>
            </a:r>
            <a:r>
              <a:rPr lang="en-GB" sz="1200" dirty="0" err="1">
                <a:latin typeface="PT Sans" panose="020B0503020203020204" pitchFamily="34" charset="0"/>
              </a:rPr>
              <a:t>Tabatabai</a:t>
            </a:r>
            <a:r>
              <a:rPr lang="en-GB" sz="1200" dirty="0">
                <a:latin typeface="PT Sans" panose="020B0503020203020204" pitchFamily="34" charset="0"/>
              </a:rPr>
              <a:t>, 1994), acid phosphatase (</a:t>
            </a:r>
            <a:r>
              <a:rPr lang="en-GB" sz="1200" dirty="0" err="1">
                <a:latin typeface="PT Sans" panose="020B0503020203020204" pitchFamily="34" charset="0"/>
              </a:rPr>
              <a:t>Eivazi</a:t>
            </a:r>
            <a:r>
              <a:rPr lang="en-GB" sz="1200" dirty="0">
                <a:latin typeface="PT Sans" panose="020B0503020203020204" pitchFamily="34" charset="0"/>
              </a:rPr>
              <a:t> and </a:t>
            </a:r>
            <a:r>
              <a:rPr lang="en-GB" sz="1200" dirty="0" err="1">
                <a:latin typeface="PT Sans" panose="020B0503020203020204" pitchFamily="34" charset="0"/>
              </a:rPr>
              <a:t>Tabatabai</a:t>
            </a:r>
            <a:r>
              <a:rPr lang="en-GB" sz="1200" dirty="0">
                <a:latin typeface="PT Sans" panose="020B0503020203020204" pitchFamily="34" charset="0"/>
              </a:rPr>
              <a:t>, 1977), cellulase (Hope and Burns, 1987), and protease (Ladd and Butler, 1972)</a:t>
            </a:r>
          </a:p>
        </p:txBody>
      </p:sp>
      <p:sp>
        <p:nvSpPr>
          <p:cNvPr id="9" name="TextBox 8">
            <a:extLst>
              <a:ext uri="{FF2B5EF4-FFF2-40B4-BE49-F238E27FC236}">
                <a16:creationId xmlns:a16="http://schemas.microsoft.com/office/drawing/2014/main" id="{2D7756B6-D19D-EB7B-2638-4FFC58E5148A}"/>
              </a:ext>
            </a:extLst>
          </p:cNvPr>
          <p:cNvSpPr txBox="1"/>
          <p:nvPr/>
        </p:nvSpPr>
        <p:spPr>
          <a:xfrm>
            <a:off x="661990" y="6127401"/>
            <a:ext cx="11300658" cy="597984"/>
          </a:xfrm>
          <a:prstGeom prst="rect">
            <a:avLst/>
          </a:prstGeom>
          <a:noFill/>
        </p:spPr>
        <p:txBody>
          <a:bodyPr wrap="square" numCol="1" rtlCol="0">
            <a:spAutoFit/>
          </a:bodyPr>
          <a:lstStyle/>
          <a:p>
            <a:pPr marL="452438" indent="-285750" algn="just">
              <a:lnSpc>
                <a:spcPct val="110000"/>
              </a:lnSpc>
              <a:spcAft>
                <a:spcPts val="600"/>
              </a:spcAft>
              <a:buClr>
                <a:schemeClr val="accent1"/>
              </a:buClr>
              <a:buFont typeface="Wingdings" panose="05000000000000000000" pitchFamily="2" charset="2"/>
              <a:buChar char="q"/>
            </a:pPr>
            <a:r>
              <a:rPr lang="en-GB" sz="1400" b="1" dirty="0">
                <a:latin typeface="PT Sans" panose="020B0503020203020204" pitchFamily="34" charset="0"/>
              </a:rPr>
              <a:t>Vegetation recovery</a:t>
            </a:r>
          </a:p>
          <a:p>
            <a:pPr marL="717550" lvl="1" indent="-179388" algn="just">
              <a:lnSpc>
                <a:spcPct val="110000"/>
              </a:lnSpc>
              <a:spcAft>
                <a:spcPts val="600"/>
              </a:spcAft>
              <a:buClr>
                <a:schemeClr val="accent1"/>
              </a:buClr>
              <a:buFont typeface="Wingdings" panose="05000000000000000000" pitchFamily="2" charset="2"/>
              <a:buChar char="§"/>
            </a:pPr>
            <a:r>
              <a:rPr lang="en-GB" sz="1200" dirty="0">
                <a:latin typeface="PT Sans" panose="020B0503020203020204" pitchFamily="34" charset="0"/>
              </a:rPr>
              <a:t>Cover, specific richness, and diversity index Shannon-</a:t>
            </a:r>
            <a:r>
              <a:rPr lang="en-GB" sz="1200" dirty="0" err="1">
                <a:latin typeface="PT Sans" panose="020B0503020203020204" pitchFamily="34" charset="0"/>
              </a:rPr>
              <a:t>Wiever</a:t>
            </a:r>
            <a:endParaRPr lang="en-GB" sz="1200" dirty="0">
              <a:latin typeface="PT Sans" panose="020B0503020203020204" pitchFamily="34" charset="0"/>
            </a:endParaRPr>
          </a:p>
        </p:txBody>
      </p:sp>
    </p:spTree>
    <p:extLst>
      <p:ext uri="{BB962C8B-B14F-4D97-AF65-F5344CB8AC3E}">
        <p14:creationId xmlns:p14="http://schemas.microsoft.com/office/powerpoint/2010/main" val="1009072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5" grpId="0"/>
      <p:bldP spid="6" grpId="0"/>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 2013 - 2022</Template>
  <TotalTime>2902</TotalTime>
  <Words>4011</Words>
  <Application>Microsoft Office PowerPoint</Application>
  <PresentationFormat>Widescreen</PresentationFormat>
  <Paragraphs>732</Paragraphs>
  <Slides>20</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Calibri Light</vt:lpstr>
      <vt:lpstr>Open Sans</vt:lpstr>
      <vt:lpstr>OpenSans</vt:lpstr>
      <vt:lpstr>OpenSans-Italic</vt:lpstr>
      <vt:lpstr>PT 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ANTONIO AGUILAR GARRIDO</dc:creator>
  <cp:lastModifiedBy>ANTONIO AGUILAR GARRIDO</cp:lastModifiedBy>
  <cp:revision>125</cp:revision>
  <dcterms:created xsi:type="dcterms:W3CDTF">2023-02-16T07:13:19Z</dcterms:created>
  <dcterms:modified xsi:type="dcterms:W3CDTF">2023-05-02T08:36:21Z</dcterms:modified>
</cp:coreProperties>
</file>