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1" r:id="rId2"/>
    <p:sldId id="651" r:id="rId3"/>
    <p:sldId id="591" r:id="rId4"/>
    <p:sldId id="649" r:id="rId5"/>
    <p:sldId id="652" r:id="rId6"/>
    <p:sldId id="654" r:id="rId7"/>
    <p:sldId id="655" r:id="rId8"/>
    <p:sldId id="653" r:id="rId9"/>
    <p:sldId id="639" r:id="rId10"/>
  </p:sldIdLst>
  <p:sldSz cx="9144000" cy="6858000" type="screen4x3"/>
  <p:notesSz cx="6797675" cy="9928225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" id="{5DF8C0E9-25D3-4C18-9844-F46D48065D36}">
          <p14:sldIdLst>
            <p14:sldId id="261"/>
            <p14:sldId id="651"/>
            <p14:sldId id="591"/>
            <p14:sldId id="649"/>
          </p14:sldIdLst>
        </p14:section>
        <p14:section name="B" id="{6837CEE2-5223-4DB4-89C2-A2044362C4EC}">
          <p14:sldIdLst>
            <p14:sldId id="652"/>
            <p14:sldId id="654"/>
            <p14:sldId id="655"/>
            <p14:sldId id="653"/>
          </p14:sldIdLst>
        </p14:section>
        <p14:section name="Général" id="{3535F7F6-37BC-4A48-82D2-E563A12B0670}">
          <p14:sldIdLst>
            <p14:sldId id="63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525" userDrawn="1">
          <p15:clr>
            <a:srgbClr val="A4A3A4"/>
          </p15:clr>
        </p15:guide>
        <p15:guide id="2" pos="2880">
          <p15:clr>
            <a:srgbClr val="A4A3A4"/>
          </p15:clr>
        </p15:guide>
        <p15:guide id="4" orient="horz" pos="2795" userDrawn="1">
          <p15:clr>
            <a:srgbClr val="A4A3A4"/>
          </p15:clr>
        </p15:guide>
        <p15:guide id="5" orient="horz" userDrawn="1">
          <p15:clr>
            <a:srgbClr val="A4A3A4"/>
          </p15:clr>
        </p15:guide>
        <p15:guide id="6" pos="555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DC9548B6-A849-64B5-99A8-E2862C84EECF}" name="Floriane Sophie Muller" initials="FSM" userId="S::floriane.muller@unige.ch::6b4d021e-e778-4371-88a5-9f255b274acf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mitri Donzé" initials="DD" lastIdx="38" clrIdx="0"/>
  <p:cmAuthor id="2" name="Audrey Bellier" initials="AB" lastIdx="13" clrIdx="1"/>
  <p:cmAuthor id="3" name="Floriane Sophie Muller" initials="FSM" lastIdx="56" clrIdx="2"/>
  <p:cmAuthor id="4" name="Laure Mellifluo" initials="LM" lastIdx="7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CF0063"/>
    <a:srgbClr val="F2F2F2"/>
    <a:srgbClr val="007E64"/>
    <a:srgbClr val="96004B"/>
    <a:srgbClr val="CC3399"/>
    <a:srgbClr val="FFFFFF"/>
    <a:srgbClr val="DAE7F6"/>
    <a:srgbClr val="C3D79C"/>
    <a:srgbClr val="8EB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e moyen 2 - Accentuatio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Style à thème 1 - Accentuation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9DCAF9ED-07DC-4A11-8D7F-57B35C25682E}" styleName="Style moyen 1 - Accentuation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85BE263C-DBD7-4A20-BB59-AAB30ACAA65A}" styleName="Style moyen 3 - Accentuation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840" autoAdjust="0"/>
    <p:restoredTop sz="95065" autoAdjust="0"/>
  </p:normalViewPr>
  <p:slideViewPr>
    <p:cSldViewPr>
      <p:cViewPr varScale="1">
        <p:scale>
          <a:sx n="117" d="100"/>
          <a:sy n="117" d="100"/>
        </p:scale>
        <p:origin x="1110" y="102"/>
      </p:cViewPr>
      <p:guideLst>
        <p:guide orient="horz" pos="1525"/>
        <p:guide pos="2880"/>
        <p:guide orient="horz" pos="2795"/>
        <p:guide orient="horz"/>
        <p:guide pos="5556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4002" y="114"/>
      </p:cViewPr>
      <p:guideLst>
        <p:guide orient="horz" pos="3128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18" Type="http://schemas.microsoft.com/office/2018/10/relationships/authors" Target="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5" y="7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57" y="7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r">
              <a:defRPr sz="1200"/>
            </a:lvl1pPr>
          </a:lstStyle>
          <a:p>
            <a:fld id="{CD7E8075-618A-450D-8907-D0A6A9747C26}" type="datetimeFigureOut">
              <a:rPr lang="fr-CH" smtClean="0"/>
              <a:t>26.04.2023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5" y="9430093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57" y="9430093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r">
              <a:defRPr sz="1200"/>
            </a:lvl1pPr>
          </a:lstStyle>
          <a:p>
            <a:fld id="{195FB71D-A883-4F60-8F5A-96BC9A28CC0D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30940617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5" y="7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57" y="7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/>
          <a:lstStyle>
            <a:lvl1pPr algn="r">
              <a:defRPr sz="1200"/>
            </a:lvl1pPr>
          </a:lstStyle>
          <a:p>
            <a:fld id="{13749716-20C0-482E-B645-ED343EF9349D}" type="datetimeFigureOut">
              <a:rPr lang="fr-CH" smtClean="0"/>
              <a:t>26.04.2023</a:t>
            </a:fld>
            <a:endParaRPr lang="fr-CH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46125"/>
            <a:ext cx="4959350" cy="3721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680" tIns="45839" rIns="91680" bIns="45839" rtlCol="0" anchor="ctr"/>
          <a:lstStyle/>
          <a:p>
            <a:endParaRPr lang="fr-CH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715908"/>
            <a:ext cx="5438140" cy="4467700"/>
          </a:xfrm>
          <a:prstGeom prst="rect">
            <a:avLst/>
          </a:prstGeom>
        </p:spPr>
        <p:txBody>
          <a:bodyPr vert="horz" lIns="91680" tIns="45839" rIns="91680" bIns="45839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5" y="9430093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57" y="9430093"/>
            <a:ext cx="2945659" cy="496412"/>
          </a:xfrm>
          <a:prstGeom prst="rect">
            <a:avLst/>
          </a:prstGeom>
        </p:spPr>
        <p:txBody>
          <a:bodyPr vert="horz" lIns="91680" tIns="45839" rIns="91680" bIns="45839" rtlCol="0" anchor="b"/>
          <a:lstStyle>
            <a:lvl1pPr algn="r">
              <a:defRPr sz="1200"/>
            </a:lvl1pPr>
          </a:lstStyle>
          <a:p>
            <a:fld id="{2CE319D8-CB67-4A63-BCD2-D4C292142D3E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40403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914400" rtl="0" eaLnBrk="1" latinLnBrk="0" hangingPunct="1">
      <a:defRPr sz="1400"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7509">
              <a:defRPr/>
            </a:pPr>
            <a:endParaRPr lang="fr-CH" baseline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pPr/>
              <a:t>1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220971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2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673072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>
          <a:xfrm>
            <a:off x="679768" y="4715908"/>
            <a:ext cx="5671397" cy="5001492"/>
          </a:xfrm>
        </p:spPr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91E3-E326-4DBE-8FFF-34E61318B09A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67647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4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932618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6012213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6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98397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7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3397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>
          <a:xfrm>
            <a:off x="919163" y="427038"/>
            <a:ext cx="4959350" cy="3721100"/>
          </a:xfrm>
        </p:spPr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>
          <a:xfrm>
            <a:off x="302493" y="4278725"/>
            <a:ext cx="6192688" cy="5399573"/>
          </a:xfrm>
        </p:spPr>
        <p:txBody>
          <a:bodyPr/>
          <a:lstStyle/>
          <a:p>
            <a:pPr defTabSz="921167"/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8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8577077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E319D8-CB67-4A63-BCD2-D4C292142D3E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051633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hyperlink" Target="https://storyset.com/work" TargetMode="Externa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 12">
            <a:extLst>
              <a:ext uri="{FF2B5EF4-FFF2-40B4-BE49-F238E27FC236}">
                <a16:creationId xmlns:a16="http://schemas.microsoft.com/office/drawing/2014/main" id="{B7645BD5-8ABD-4AA3-9180-7F323F8A85B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r="12068" b="17411"/>
          <a:stretch/>
        </p:blipFill>
        <p:spPr>
          <a:xfrm>
            <a:off x="0" y="0"/>
            <a:ext cx="7177807" cy="3791695"/>
          </a:xfrm>
          <a:prstGeom prst="rect">
            <a:avLst/>
          </a:prstGeom>
        </p:spPr>
      </p:pic>
      <p:grpSp>
        <p:nvGrpSpPr>
          <p:cNvPr id="8" name="Groupe 7">
            <a:extLst>
              <a:ext uri="{FF2B5EF4-FFF2-40B4-BE49-F238E27FC236}">
                <a16:creationId xmlns:a16="http://schemas.microsoft.com/office/drawing/2014/main" id="{9D335749-3D0D-4AEC-826D-548959804E14}"/>
              </a:ext>
            </a:extLst>
          </p:cNvPr>
          <p:cNvGrpSpPr/>
          <p:nvPr userDrawn="1"/>
        </p:nvGrpSpPr>
        <p:grpSpPr>
          <a:xfrm>
            <a:off x="5148064" y="908720"/>
            <a:ext cx="4221169" cy="4406213"/>
            <a:chOff x="5148064" y="908720"/>
            <a:chExt cx="4221169" cy="4406213"/>
          </a:xfrm>
        </p:grpSpPr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AE971676-2728-4AAF-9CF1-FE4A351304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246" t="13250" r="19576" b="14963"/>
            <a:stretch/>
          </p:blipFill>
          <p:spPr>
            <a:xfrm>
              <a:off x="5148064" y="908720"/>
              <a:ext cx="3816424" cy="4406212"/>
            </a:xfrm>
            <a:prstGeom prst="rect">
              <a:avLst/>
            </a:prstGeom>
          </p:spPr>
        </p:pic>
        <p:sp>
          <p:nvSpPr>
            <p:cNvPr id="10" name="ZoneTexte 9">
              <a:extLst>
                <a:ext uri="{FF2B5EF4-FFF2-40B4-BE49-F238E27FC236}">
                  <a16:creationId xmlns:a16="http://schemas.microsoft.com/office/drawing/2014/main" id="{807A28E0-E28F-4721-B066-92D6F6105A26}"/>
                </a:ext>
              </a:extLst>
            </p:cNvPr>
            <p:cNvSpPr txBox="1"/>
            <p:nvPr/>
          </p:nvSpPr>
          <p:spPr>
            <a:xfrm rot="5400000">
              <a:off x="7831805" y="3777504"/>
              <a:ext cx="338554" cy="273630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r>
                <a:rPr lang="en-GB" sz="1000" dirty="0">
                  <a:latin typeface="TheSansOsF Plain" panose="020B0502050302020203" pitchFamily="34" charset="0"/>
                </a:rPr>
                <a:t>Illustration by </a:t>
              </a:r>
              <a:r>
                <a:rPr lang="en-GB" sz="1000" dirty="0" err="1">
                  <a:latin typeface="TheSansOsF Plain" panose="020B0502050302020203" pitchFamily="34" charset="0"/>
                  <a:hlinkClick r:id="rId4"/>
                </a:rPr>
                <a:t>Freepik</a:t>
              </a:r>
              <a:r>
                <a:rPr lang="en-GB" sz="1000" dirty="0">
                  <a:latin typeface="TheSansOsF Plain" panose="020B0502050302020203" pitchFamily="34" charset="0"/>
                  <a:hlinkClick r:id="rId4"/>
                </a:rPr>
                <a:t> </a:t>
              </a:r>
              <a:r>
                <a:rPr lang="en-GB" sz="1000" dirty="0" err="1">
                  <a:latin typeface="TheSansOsF Plain" panose="020B0502050302020203" pitchFamily="34" charset="0"/>
                  <a:hlinkClick r:id="rId4"/>
                </a:rPr>
                <a:t>Storyset</a:t>
              </a:r>
              <a:endParaRPr lang="en-GB" sz="1000" dirty="0">
                <a:latin typeface="TheSansOsF Plain" panose="020B0502050302020203" pitchFamily="34" charset="0"/>
              </a:endParaRPr>
            </a:p>
          </p:txBody>
        </p:sp>
      </p:grpSp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327992" y="734839"/>
            <a:ext cx="7772400" cy="1470025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fr-CH" sz="3700" b="1" kern="1200" cap="small" baseline="0" dirty="0">
                <a:solidFill>
                  <a:srgbClr val="CF0063"/>
                </a:solidFill>
                <a:latin typeface="TheSansOsF Black" panose="020B0902050302020203" pitchFamily="34" charset="0"/>
                <a:ea typeface="+mj-ea"/>
                <a:cs typeface="+mj-cs"/>
              </a:defRPr>
            </a:lvl1pPr>
          </a:lstStyle>
          <a:p>
            <a:r>
              <a:rPr lang="fr-FR" dirty="0"/>
              <a:t>Modifiez le style du titre</a:t>
            </a:r>
            <a:endParaRPr lang="fr-CH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7049" y="2239090"/>
            <a:ext cx="4602983" cy="111790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Modifiez le style des sous-titres du masque</a:t>
            </a:r>
            <a:endParaRPr lang="fr-CH" dirty="0"/>
          </a:p>
        </p:txBody>
      </p:sp>
      <p:pic>
        <p:nvPicPr>
          <p:cNvPr id="5" name="Image 4" descr="template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5779008"/>
            <a:ext cx="9144000" cy="1078992"/>
          </a:xfrm>
          <a:prstGeom prst="rect">
            <a:avLst/>
          </a:prstGeom>
        </p:spPr>
      </p:pic>
      <p:sp>
        <p:nvSpPr>
          <p:cNvPr id="6" name="ZoneTexte 5"/>
          <p:cNvSpPr txBox="1"/>
          <p:nvPr userDrawn="1"/>
        </p:nvSpPr>
        <p:spPr>
          <a:xfrm>
            <a:off x="348280" y="6021288"/>
            <a:ext cx="6009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Bibliothèque</a:t>
            </a:r>
          </a:p>
        </p:txBody>
      </p:sp>
      <p:sp>
        <p:nvSpPr>
          <p:cNvPr id="11" name="Titre 6">
            <a:extLst>
              <a:ext uri="{FF2B5EF4-FFF2-40B4-BE49-F238E27FC236}">
                <a16:creationId xmlns:a16="http://schemas.microsoft.com/office/drawing/2014/main" id="{6C8F6AD9-F6EF-44F3-A636-0AF96454285D}"/>
              </a:ext>
            </a:extLst>
          </p:cNvPr>
          <p:cNvSpPr txBox="1">
            <a:spLocks/>
          </p:cNvSpPr>
          <p:nvPr userDrawn="1"/>
        </p:nvSpPr>
        <p:spPr>
          <a:xfrm>
            <a:off x="3779912" y="3614200"/>
            <a:ext cx="3078510" cy="894920"/>
          </a:xfrm>
          <a:prstGeom prst="rect">
            <a:avLst/>
          </a:prstGeom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800" kern="1200" cap="sm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fr-CH" sz="4000" dirty="0">
                <a:latin typeface="TheSansOsF Black" panose="020B0902050302020203" pitchFamily="34" charset="0"/>
              </a:rPr>
              <a:t>En 15 minutes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2931021"/>
            <a:ext cx="7772400" cy="1362075"/>
          </a:xfrm>
        </p:spPr>
        <p:txBody>
          <a:bodyPr anchor="t"/>
          <a:lstStyle>
            <a:lvl1pPr algn="l">
              <a:defRPr sz="4000" b="1" cap="small" baseline="0"/>
            </a:lvl1pPr>
          </a:lstStyle>
          <a:p>
            <a:r>
              <a:rPr lang="fr-FR"/>
              <a:t>Modifiez le style du 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4305077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Corde 5"/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8" name="Connecteur droit 7"/>
          <p:cNvCxnSpPr>
            <a:stCxn id="6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0000" y="1124744"/>
            <a:ext cx="8262560" cy="5256584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fr-FR" dirty="0"/>
              <a:t>Modifiez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  <p:cxnSp>
        <p:nvCxnSpPr>
          <p:cNvPr id="14" name="Connecteur droit 13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 dirty="0"/>
              <a:t>Modifiez le style du titre</a:t>
            </a:r>
            <a:endParaRPr lang="fr-CH" dirty="0"/>
          </a:p>
        </p:txBody>
      </p:sp>
      <p:pic>
        <p:nvPicPr>
          <p:cNvPr id="9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rde 12">
            <a:extLst>
              <a:ext uri="{FF2B5EF4-FFF2-40B4-BE49-F238E27FC236}">
                <a16:creationId xmlns:a16="http://schemas.microsoft.com/office/drawing/2014/main" id="{D6FE30ED-43AD-4282-AE1B-D82055EB8CD2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9" name="Rectangle 6">
            <a:extLst>
              <a:ext uri="{FF2B5EF4-FFF2-40B4-BE49-F238E27FC236}">
                <a16:creationId xmlns:a16="http://schemas.microsoft.com/office/drawing/2014/main" id="{C2D1FFD1-0D9B-4CE2-A5BF-084D37D39F6D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C7D6CFD7-8CDD-4358-9C22-B265063EEC37}"/>
              </a:ext>
            </a:extLst>
          </p:cNvPr>
          <p:cNvCxnSpPr>
            <a:stCxn id="13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1330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7" name="Connecteur droit 6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0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Corde 14">
            <a:extLst>
              <a:ext uri="{FF2B5EF4-FFF2-40B4-BE49-F238E27FC236}">
                <a16:creationId xmlns:a16="http://schemas.microsoft.com/office/drawing/2014/main" id="{3D95EC82-926D-40C7-B98E-D9C7123FCCD4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6" name="Rectangle 6">
            <a:extLst>
              <a:ext uri="{FF2B5EF4-FFF2-40B4-BE49-F238E27FC236}">
                <a16:creationId xmlns:a16="http://schemas.microsoft.com/office/drawing/2014/main" id="{DE717559-FA7A-4532-BC20-82916B70FA6B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CC0AEB93-2EBA-4AC1-AE30-0FFE3AB13828}"/>
              </a:ext>
            </a:extLst>
          </p:cNvPr>
          <p:cNvCxnSpPr>
            <a:stCxn id="15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55838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H"/>
          </a:p>
        </p:txBody>
      </p:sp>
      <p:cxnSp>
        <p:nvCxnSpPr>
          <p:cNvPr id="9" name="Connecteur droit 8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12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rde 16">
            <a:extLst>
              <a:ext uri="{FF2B5EF4-FFF2-40B4-BE49-F238E27FC236}">
                <a16:creationId xmlns:a16="http://schemas.microsoft.com/office/drawing/2014/main" id="{5675A1D4-4DE2-433E-9BF5-C34ED838B1DD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8" name="Rectangle 6">
            <a:extLst>
              <a:ext uri="{FF2B5EF4-FFF2-40B4-BE49-F238E27FC236}">
                <a16:creationId xmlns:a16="http://schemas.microsoft.com/office/drawing/2014/main" id="{EC137378-BEC9-44CD-A939-A9F3E4FE1C31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9</a:t>
            </a:r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5185D9C8-ACC8-47FC-871C-0269E01F0C41}"/>
              </a:ext>
            </a:extLst>
          </p:cNvPr>
          <p:cNvCxnSpPr>
            <a:stCxn id="17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Connecteur droit 6"/>
          <p:cNvCxnSpPr/>
          <p:nvPr userDrawn="1"/>
        </p:nvCxnSpPr>
        <p:spPr>
          <a:xfrm>
            <a:off x="0" y="900000"/>
            <a:ext cx="91440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re 2"/>
          <p:cNvSpPr>
            <a:spLocks noGrp="1"/>
          </p:cNvSpPr>
          <p:nvPr>
            <p:ph type="title"/>
          </p:nvPr>
        </p:nvSpPr>
        <p:spPr>
          <a:xfrm>
            <a:off x="450000" y="116632"/>
            <a:ext cx="8226456" cy="720080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fr-CH"/>
          </a:p>
        </p:txBody>
      </p:sp>
      <p:pic>
        <p:nvPicPr>
          <p:cNvPr id="3075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86800" y="432000"/>
            <a:ext cx="457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rde 8">
            <a:extLst>
              <a:ext uri="{FF2B5EF4-FFF2-40B4-BE49-F238E27FC236}">
                <a16:creationId xmlns:a16="http://schemas.microsoft.com/office/drawing/2014/main" id="{D3409BED-4322-4FCC-8C56-1D1A5A2C7392}"/>
              </a:ext>
            </a:extLst>
          </p:cNvPr>
          <p:cNvSpPr/>
          <p:nvPr userDrawn="1"/>
        </p:nvSpPr>
        <p:spPr>
          <a:xfrm flipH="1">
            <a:off x="-450000" y="0"/>
            <a:ext cx="900000" cy="900000"/>
          </a:xfrm>
          <a:prstGeom prst="chord">
            <a:avLst>
              <a:gd name="adj1" fmla="val 5395707"/>
              <a:gd name="adj2" fmla="val 1620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 sz="1200"/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92F16946-1988-4A24-9D67-0F38E92EBEC9}"/>
              </a:ext>
            </a:extLst>
          </p:cNvPr>
          <p:cNvSpPr txBox="1">
            <a:spLocks noChangeArrowheads="1"/>
          </p:cNvSpPr>
          <p:nvPr userDrawn="1"/>
        </p:nvSpPr>
        <p:spPr>
          <a:xfrm>
            <a:off x="-180528" y="44624"/>
            <a:ext cx="576064" cy="792088"/>
          </a:xfrm>
          <a:prstGeom prst="rect">
            <a:avLst/>
          </a:prstGeom>
          <a:ln/>
        </p:spPr>
        <p:txBody>
          <a:bodyPr anchor="ctr"/>
          <a:lstStyle>
            <a:defPPr>
              <a:defRPr lang="fr-FR"/>
            </a:defPPr>
            <a:lvl1pPr marL="0" algn="r" defTabSz="914400" rtl="0" eaLnBrk="1" latinLnBrk="0" hangingPunct="1">
              <a:defRPr sz="1800" kern="1200">
                <a:solidFill>
                  <a:schemeClr val="accent5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defRPr/>
            </a:pPr>
            <a:fld id="{F6777C44-E200-40A9-A99C-7DEB161776E9}" type="slidenum">
              <a:rPr lang="fr-FR" sz="1200" smtClean="0">
                <a:solidFill>
                  <a:schemeClr val="bg1"/>
                </a:solidFill>
              </a:rPr>
              <a:pPr algn="r">
                <a:lnSpc>
                  <a:spcPct val="150000"/>
                </a:lnSpc>
                <a:defRPr/>
              </a:pPr>
              <a:t>‹N°›</a:t>
            </a:fld>
            <a:endParaRPr lang="fr-FR" sz="1200" dirty="0">
              <a:solidFill>
                <a:schemeClr val="bg1"/>
              </a:solidFill>
            </a:endParaRPr>
          </a:p>
          <a:p>
            <a:pPr algn="r">
              <a:lnSpc>
                <a:spcPct val="150000"/>
              </a:lnSpc>
              <a:defRPr/>
            </a:pPr>
            <a:r>
              <a:rPr lang="fr-FR" sz="1200" dirty="0">
                <a:solidFill>
                  <a:schemeClr val="bg1">
                    <a:lumMod val="85000"/>
                  </a:schemeClr>
                </a:solidFill>
              </a:rPr>
              <a:t>8</a:t>
            </a:r>
          </a:p>
        </p:txBody>
      </p: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FE5A5F9C-D3B9-48F7-8BAB-791E0C6D216D}"/>
              </a:ext>
            </a:extLst>
          </p:cNvPr>
          <p:cNvCxnSpPr>
            <a:stCxn id="9" idx="2"/>
          </p:cNvCxnSpPr>
          <p:nvPr userDrawn="1"/>
        </p:nvCxnSpPr>
        <p:spPr>
          <a:xfrm>
            <a:off x="-281" y="450000"/>
            <a:ext cx="450000" cy="0"/>
          </a:xfrm>
          <a:prstGeom prst="line">
            <a:avLst/>
          </a:prstGeom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784976" cy="7200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fr-FR" dirty="0"/>
              <a:t>Titre</a:t>
            </a:r>
            <a:endParaRPr lang="fr-CH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79512" y="1600200"/>
            <a:ext cx="8784976" cy="4997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fr-CH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  <p:sldLayoutId id="2147483652" r:id="rId4"/>
    <p:sldLayoutId id="2147483653" r:id="rId5"/>
    <p:sldLayoutId id="2147483654" r:id="rId6"/>
    <p:sldLayoutId id="2147483655" r:id="rId7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3800" kern="1200" cap="sm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SzPct val="120000"/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866145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hyperlink" Target="https://creativecommons.org/licenses/by/4.0/" TargetMode="External"/><Relationship Id="rId4" Type="http://schemas.openxmlformats.org/officeDocument/2006/relationships/image" Target="../media/image7.png"/><Relationship Id="rId9" Type="http://schemas.openxmlformats.org/officeDocument/2006/relationships/hyperlink" Target="https://creativecommons.org/licenses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fedlex.admin.ch/eli/cc/1993/1798_1798_1798/fr#art_2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pexels.com/fr-fr/photo/ecrivain-travaillant-sur-machine-a-ecrire-au-bureau-3808904/?utm_content=attributionCopyText&amp;utm_medium=referral&amp;utm_source=pexels" TargetMode="External"/><Relationship Id="rId5" Type="http://schemas.openxmlformats.org/officeDocument/2006/relationships/hyperlink" Target="https://www.pexels.com/fr-fr/@olly?utm_content=attributionCopyText&amp;utm_medium=referral&amp;utm_source=pexels" TargetMode="External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image" Target="../media/image13.jp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www.unige.ch/biblio/fr/openaccess/diffuser/rights-retention-strategy/" TargetMode="External"/><Relationship Id="rId5" Type="http://schemas.openxmlformats.org/officeDocument/2006/relationships/hyperlink" Target="https://www.slideshare.net/ClaireSewell/open-access-webinar" TargetMode="External"/><Relationship Id="rId4" Type="http://schemas.openxmlformats.org/officeDocument/2006/relationships/hyperlink" Target="https://creativecommons.org/licenses/by/4.0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creativecommons.org/wiki/Marking_your_work_with_a_CC_licens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3.0/" TargetMode="External"/><Relationship Id="rId3" Type="http://schemas.openxmlformats.org/officeDocument/2006/relationships/image" Target="../media/image17.png"/><Relationship Id="rId7" Type="http://schemas.openxmlformats.org/officeDocument/2006/relationships/hyperlink" Target="https://i0.wp.com/rack.2.mshcdn.com/media/ZgkyMDEyLzEyLzA4L2RkL0NDaW5mb2dyYXBoLmpJei5qcGc/f9f19a65/65e/CC-infographic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8.png"/><Relationship Id="rId5" Type="http://schemas.openxmlformats.org/officeDocument/2006/relationships/hyperlink" Target="https://chooser-beta.creativecommons.org/" TargetMode="External"/><Relationship Id="rId4" Type="http://schemas.openxmlformats.org/officeDocument/2006/relationships/hyperlink" Target="https://www.unige.ch/biblio/fr/openaccess/comprendre/politique-open-acces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ethz.ch/content/dam/ethz/associates/ethlibrary-dam/documents/Aktuell/Kurse/CoffeeLectures/Coffee_Lecture_CreativeCommons.pdf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hyperlink" Target="mailto:openaccess@unige.ch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svg"/><Relationship Id="rId5" Type="http://schemas.openxmlformats.org/officeDocument/2006/relationships/image" Target="../media/image21.png"/><Relationship Id="rId4" Type="http://schemas.openxmlformats.org/officeDocument/2006/relationships/hyperlink" Target="http://creativecommons.org/licenses/by-sa/4.0/deed.fr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/>
          <p:cNvSpPr txBox="1"/>
          <p:nvPr/>
        </p:nvSpPr>
        <p:spPr>
          <a:xfrm>
            <a:off x="349398" y="4794166"/>
            <a:ext cx="56627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rgbClr val="CF0063"/>
                </a:solidFill>
                <a:latin typeface="TheSansOsF Plain" panose="020B0502050302020203" pitchFamily="34" charset="0"/>
              </a:rPr>
              <a:t>Dimitri Donzé et Floriane Muller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349398" y="5089288"/>
            <a:ext cx="314248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700" dirty="0">
                <a:latin typeface="TheSansOsF Plain" panose="020B0502050302020203" pitchFamily="34" charset="0"/>
              </a:rPr>
              <a:t>26 avril 2023</a:t>
            </a:r>
            <a:br>
              <a:rPr lang="fr-CH" sz="1700" dirty="0">
                <a:latin typeface="TheSansOsF Plain" panose="020B0502050302020203" pitchFamily="34" charset="0"/>
              </a:rPr>
            </a:br>
            <a:r>
              <a:rPr lang="fr-CH" sz="1700" dirty="0">
                <a:latin typeface="TheSansOsF Plain" panose="020B0502050302020203" pitchFamily="34" charset="0"/>
              </a:rPr>
              <a:t>DOI: </a:t>
            </a:r>
            <a:r>
              <a:rPr lang="fr-CH" sz="1700" dirty="0">
                <a:latin typeface="TheSansOsF Plain" panose="020B0502050302020203" pitchFamily="34" charset="0"/>
                <a:hlinkClick r:id="rId3"/>
              </a:rPr>
              <a:t>10.5281/zenodo.7866145</a:t>
            </a:r>
            <a:endParaRPr lang="fr-CH" sz="1700" dirty="0">
              <a:latin typeface="TheSansOsF Plain" panose="020B0502050302020203" pitchFamily="34" charset="0"/>
            </a:endParaRPr>
          </a:p>
        </p:txBody>
      </p:sp>
      <p:sp>
        <p:nvSpPr>
          <p:cNvPr id="7" name="Titre 6">
            <a:extLst>
              <a:ext uri="{FF2B5EF4-FFF2-40B4-BE49-F238E27FC236}">
                <a16:creationId xmlns:a16="http://schemas.microsoft.com/office/drawing/2014/main" id="{85D8719C-3DF5-4A50-9525-D86DC7F5A8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3374" y="292006"/>
            <a:ext cx="5760640" cy="2343413"/>
          </a:xfrm>
        </p:spPr>
        <p:txBody>
          <a:bodyPr/>
          <a:lstStyle/>
          <a:p>
            <a:r>
              <a:rPr lang="fr-FR" sz="4000" dirty="0"/>
              <a:t>Partager ses contributions scientifiques librement grâce aux licences</a:t>
            </a:r>
            <a:endParaRPr lang="fr-CH" sz="40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C0F690A-9E68-4E77-83A7-7DDC2D6E7E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31640" y="2635419"/>
            <a:ext cx="3009531" cy="895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60394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EE9AA023-F848-4306-ABC6-0B74F681F7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4048" y="1827401"/>
            <a:ext cx="3761960" cy="4536504"/>
          </a:xfrm>
          <a:ln>
            <a:solidFill>
              <a:srgbClr val="CF0063"/>
            </a:solidFill>
          </a:ln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CH" sz="2400" cap="small" dirty="0">
                <a:solidFill>
                  <a:srgbClr val="CF0063"/>
                </a:solidFill>
              </a:rPr>
              <a:t>Partager</a:t>
            </a:r>
          </a:p>
          <a:p>
            <a:pPr marL="0" indent="0">
              <a:buNone/>
            </a:pPr>
            <a:endParaRPr lang="fr-CH" sz="2400" dirty="0"/>
          </a:p>
          <a:p>
            <a:pPr marL="0" indent="0">
              <a:buNone/>
            </a:pPr>
            <a:r>
              <a:rPr lang="fr-CH" sz="2400" dirty="0"/>
              <a:t>Une licence Creative Commons permet d’indiquer immédiatement ce qu’il est possible de faire avec une œuvre : </a:t>
            </a:r>
          </a:p>
          <a:p>
            <a:pPr>
              <a:spcBef>
                <a:spcPts val="600"/>
              </a:spcBef>
            </a:pPr>
            <a:r>
              <a:rPr lang="fr-CH" sz="2100" dirty="0"/>
              <a:t>diffuser/reproduire/partager</a:t>
            </a:r>
          </a:p>
          <a:p>
            <a:r>
              <a:rPr lang="fr-CH" sz="2100" dirty="0"/>
              <a:t>modifier, traduire</a:t>
            </a:r>
          </a:p>
          <a:p>
            <a:r>
              <a:rPr lang="fr-CH" sz="2100" dirty="0"/>
              <a:t>commercialiser</a:t>
            </a:r>
          </a:p>
          <a:p>
            <a:r>
              <a:rPr lang="fr-CH" sz="2100" dirty="0"/>
              <a:t>etc. </a:t>
            </a:r>
          </a:p>
          <a:p>
            <a:pPr marL="0" indent="0">
              <a:buNone/>
            </a:pPr>
            <a:endParaRPr lang="fr-CH" sz="2400" dirty="0"/>
          </a:p>
        </p:txBody>
      </p:sp>
      <p:sp>
        <p:nvSpPr>
          <p:cNvPr id="3" name="Titre 2">
            <a:extLst>
              <a:ext uri="{FF2B5EF4-FFF2-40B4-BE49-F238E27FC236}">
                <a16:creationId xmlns:a16="http://schemas.microsoft.com/office/drawing/2014/main" id="{1CB51009-C4E1-4C82-AE64-3594EE74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Pourquoi ?</a:t>
            </a:r>
            <a:endParaRPr lang="fr-CH" dirty="0"/>
          </a:p>
        </p:txBody>
      </p:sp>
      <p:sp>
        <p:nvSpPr>
          <p:cNvPr id="5" name="Espace réservé du contenu 1">
            <a:extLst>
              <a:ext uri="{FF2B5EF4-FFF2-40B4-BE49-F238E27FC236}">
                <a16:creationId xmlns:a16="http://schemas.microsoft.com/office/drawing/2014/main" id="{03FD7765-58E4-4663-88D7-B271E1956DA6}"/>
              </a:ext>
            </a:extLst>
          </p:cNvPr>
          <p:cNvSpPr txBox="1">
            <a:spLocks/>
          </p:cNvSpPr>
          <p:nvPr/>
        </p:nvSpPr>
        <p:spPr>
          <a:xfrm>
            <a:off x="251520" y="1827401"/>
            <a:ext cx="3761960" cy="4536504"/>
          </a:xfrm>
          <a:prstGeom prst="rect">
            <a:avLst/>
          </a:prstGeom>
          <a:ln>
            <a:solidFill>
              <a:srgbClr val="CF0063"/>
            </a:solidFill>
          </a:ln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Char char="•"/>
              <a:defRPr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CH" sz="2400" cap="small" dirty="0">
                <a:solidFill>
                  <a:srgbClr val="CF0063"/>
                </a:solidFill>
              </a:rPr>
              <a:t>Conserver ses droits</a:t>
            </a:r>
          </a:p>
          <a:p>
            <a:pPr marL="0" indent="0">
              <a:buFont typeface="Arial" pitchFamily="34" charset="0"/>
              <a:buNone/>
            </a:pPr>
            <a:endParaRPr lang="fr-CH" sz="2400" dirty="0"/>
          </a:p>
          <a:p>
            <a:pPr marL="0" indent="0">
              <a:buFont typeface="Arial" pitchFamily="34" charset="0"/>
              <a:buNone/>
            </a:pPr>
            <a:r>
              <a:rPr lang="fr-CH" sz="2400" dirty="0"/>
              <a:t>Attribuer une licence Creative Commons à ses œuvres permet de s’assurer que celles-ci nous seront bien attribuées, même si elles font l’objet d’une diffusion ultérieure </a:t>
            </a:r>
          </a:p>
          <a:p>
            <a:endParaRPr lang="fr-CH" sz="2400" dirty="0"/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BF61441B-DA7C-4643-BB90-4369FA8B8008}"/>
              </a:ext>
            </a:extLst>
          </p:cNvPr>
          <p:cNvSpPr txBox="1"/>
          <p:nvPr/>
        </p:nvSpPr>
        <p:spPr>
          <a:xfrm>
            <a:off x="282120" y="1070446"/>
            <a:ext cx="92890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800" dirty="0" err="1">
                <a:highlight>
                  <a:srgbClr val="BFBFBF"/>
                </a:highlight>
              </a:rPr>
              <a:t>From</a:t>
            </a:r>
            <a:r>
              <a:rPr lang="fr-CH" sz="2800" dirty="0">
                <a:highlight>
                  <a:srgbClr val="BFBFBF"/>
                </a:highlight>
              </a:rPr>
              <a:t> «all </a:t>
            </a:r>
            <a:r>
              <a:rPr lang="fr-CH" sz="2800" dirty="0" err="1">
                <a:highlight>
                  <a:srgbClr val="BFBFBF"/>
                </a:highlight>
              </a:rPr>
              <a:t>rights</a:t>
            </a:r>
            <a:r>
              <a:rPr lang="fr-CH" sz="2800" dirty="0">
                <a:highlight>
                  <a:srgbClr val="BFBFBF"/>
                </a:highlight>
              </a:rPr>
              <a:t> </a:t>
            </a:r>
            <a:r>
              <a:rPr lang="fr-CH" sz="2800" dirty="0" err="1">
                <a:highlight>
                  <a:srgbClr val="BFBFBF"/>
                </a:highlight>
              </a:rPr>
              <a:t>reserved</a:t>
            </a:r>
            <a:r>
              <a:rPr lang="fr-CH" sz="2800" dirty="0">
                <a:highlight>
                  <a:srgbClr val="BFBFBF"/>
                </a:highlight>
              </a:rPr>
              <a:t>» to «</a:t>
            </a:r>
            <a:r>
              <a:rPr lang="fr-CH" sz="2800" dirty="0" err="1">
                <a:highlight>
                  <a:srgbClr val="BFBFBF"/>
                </a:highlight>
              </a:rPr>
              <a:t>some</a:t>
            </a:r>
            <a:r>
              <a:rPr lang="fr-CH" sz="2800" dirty="0">
                <a:highlight>
                  <a:srgbClr val="BFBFBF"/>
                </a:highlight>
              </a:rPr>
              <a:t> </a:t>
            </a:r>
            <a:r>
              <a:rPr lang="fr-CH" sz="2800" dirty="0" err="1">
                <a:highlight>
                  <a:srgbClr val="BFBFBF"/>
                </a:highlight>
              </a:rPr>
              <a:t>rights</a:t>
            </a:r>
            <a:r>
              <a:rPr lang="fr-CH" sz="2800" dirty="0">
                <a:highlight>
                  <a:srgbClr val="BFBFBF"/>
                </a:highlight>
              </a:rPr>
              <a:t> </a:t>
            </a:r>
            <a:r>
              <a:rPr lang="fr-CH" sz="2800" dirty="0" err="1">
                <a:highlight>
                  <a:srgbClr val="BFBFBF"/>
                </a:highlight>
              </a:rPr>
              <a:t>reserved</a:t>
            </a:r>
            <a:r>
              <a:rPr lang="fr-CH" sz="2800" dirty="0">
                <a:highlight>
                  <a:srgbClr val="BFBFBF"/>
                </a:highlight>
              </a:rPr>
              <a:t>»</a:t>
            </a:r>
          </a:p>
        </p:txBody>
      </p:sp>
    </p:spTree>
    <p:extLst>
      <p:ext uri="{BB962C8B-B14F-4D97-AF65-F5344CB8AC3E}">
        <p14:creationId xmlns:p14="http://schemas.microsoft.com/office/powerpoint/2010/main" val="3136879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4000" dirty="0"/>
              <a:t>Quoi ?</a:t>
            </a:r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4F13BA91-77BF-4172-97B2-E936F14C4D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2010" y="3751301"/>
            <a:ext cx="843119" cy="63233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6A86F24-7C10-418B-B5DA-787A12BB1BAE}"/>
              </a:ext>
            </a:extLst>
          </p:cNvPr>
          <p:cNvSpPr/>
          <p:nvPr/>
        </p:nvSpPr>
        <p:spPr>
          <a:xfrm>
            <a:off x="366881" y="1190017"/>
            <a:ext cx="8566952" cy="2520085"/>
          </a:xfrm>
          <a:prstGeom prst="rect">
            <a:avLst/>
          </a:prstGeom>
          <a:solidFill>
            <a:schemeClr val="bg1">
              <a:lumMod val="75000"/>
              <a:alpha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719922F5-C94D-477C-A7E4-A16E5729BC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2761" y="3838523"/>
            <a:ext cx="3391270" cy="2563435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690A58E4-A8DA-4783-A18E-06F7FFFE4D3F}"/>
              </a:ext>
            </a:extLst>
          </p:cNvPr>
          <p:cNvSpPr txBox="1"/>
          <p:nvPr/>
        </p:nvSpPr>
        <p:spPr>
          <a:xfrm>
            <a:off x="4132519" y="3833699"/>
            <a:ext cx="48013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b="1" dirty="0"/>
              <a:t>Un appel           et 4 éléments combinables</a:t>
            </a:r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BB7F5DFC-87A2-40AF-818A-4D6F9202DA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45568" y="4216067"/>
            <a:ext cx="660449" cy="616903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04BD3B6-9F5F-45F1-A163-10170FD50D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69647" y="4772254"/>
            <a:ext cx="686550" cy="6504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DEB96AA3-9F8F-46D8-AFC8-46BC9048948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169647" y="5361955"/>
            <a:ext cx="612292" cy="60517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83C15930-0D46-4C50-A152-1D3DA23CA1E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132519" y="5918141"/>
            <a:ext cx="686549" cy="597963"/>
          </a:xfrm>
          <a:prstGeom prst="rect">
            <a:avLst/>
          </a:prstGeom>
        </p:spPr>
      </p:pic>
      <p:sp>
        <p:nvSpPr>
          <p:cNvPr id="19" name="ZoneTexte 18">
            <a:extLst>
              <a:ext uri="{FF2B5EF4-FFF2-40B4-BE49-F238E27FC236}">
                <a16:creationId xmlns:a16="http://schemas.microsoft.com/office/drawing/2014/main" id="{FFCCEE1C-E7FF-4253-BB90-FD70F9AA2701}"/>
              </a:ext>
            </a:extLst>
          </p:cNvPr>
          <p:cNvSpPr txBox="1"/>
          <p:nvPr/>
        </p:nvSpPr>
        <p:spPr>
          <a:xfrm>
            <a:off x="4951669" y="4346292"/>
            <a:ext cx="39821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/>
              <a:t>Attribution (BY)</a:t>
            </a:r>
          </a:p>
          <a:p>
            <a:endParaRPr lang="fr-CH" b="1" dirty="0"/>
          </a:p>
          <a:p>
            <a:r>
              <a:rPr lang="fr-CH" b="1" dirty="0"/>
              <a:t>Share-</a:t>
            </a:r>
            <a:r>
              <a:rPr lang="fr-CH" b="1" dirty="0" err="1"/>
              <a:t>Alike</a:t>
            </a:r>
            <a:r>
              <a:rPr lang="fr-CH" b="1" dirty="0"/>
              <a:t> (SA)</a:t>
            </a:r>
          </a:p>
          <a:p>
            <a:endParaRPr lang="fr-CH" b="1" dirty="0"/>
          </a:p>
          <a:p>
            <a:r>
              <a:rPr lang="fr-CH" b="1" dirty="0"/>
              <a:t>Non-Commercial (NC)</a:t>
            </a:r>
          </a:p>
          <a:p>
            <a:endParaRPr lang="fr-CH" b="1" dirty="0"/>
          </a:p>
          <a:p>
            <a:r>
              <a:rPr lang="fr-CH" b="1" dirty="0"/>
              <a:t>Non-</a:t>
            </a:r>
            <a:r>
              <a:rPr lang="fr-CH" b="1" dirty="0" err="1"/>
              <a:t>Derivatives</a:t>
            </a:r>
            <a:r>
              <a:rPr lang="fr-CH" b="1" dirty="0"/>
              <a:t> (ND)</a:t>
            </a:r>
          </a:p>
        </p:txBody>
      </p:sp>
      <p:sp>
        <p:nvSpPr>
          <p:cNvPr id="21" name="Espace réservé du texte 5">
            <a:extLst>
              <a:ext uri="{FF2B5EF4-FFF2-40B4-BE49-F238E27FC236}">
                <a16:creationId xmlns:a16="http://schemas.microsoft.com/office/drawing/2014/main" id="{E623281C-20C5-4E9E-BB70-D569BAAF4C4D}"/>
              </a:ext>
            </a:extLst>
          </p:cNvPr>
          <p:cNvSpPr txBox="1">
            <a:spLocks/>
          </p:cNvSpPr>
          <p:nvPr/>
        </p:nvSpPr>
        <p:spPr>
          <a:xfrm>
            <a:off x="701879" y="1270948"/>
            <a:ext cx="8075240" cy="490069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Courier New" pitchFamily="49" charset="0"/>
              <a:buChar char="o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fr-CH" sz="2400" dirty="0"/>
              <a:t>« [Les licences Creative Commons] donnent à tout le monde, du créateur individuel aux grandes entreprises et aux institutions publiques, des moyens simples standardisés d’accorder des permissions de droits d’auteur supplémentaires à leurs œuvres. »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0C6085DB-118B-4FC8-B76C-B5C54A5EE612}"/>
              </a:ext>
            </a:extLst>
          </p:cNvPr>
          <p:cNvSpPr txBox="1"/>
          <p:nvPr/>
        </p:nvSpPr>
        <p:spPr>
          <a:xfrm>
            <a:off x="4794891" y="334077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hlinkClick r:id="rId9"/>
              </a:rPr>
              <a:t>https://creativecommons.org/licenses/</a:t>
            </a:r>
            <a:r>
              <a:rPr lang="fr-CH" dirty="0"/>
              <a:t> </a:t>
            </a:r>
          </a:p>
        </p:txBody>
      </p:sp>
      <p:sp>
        <p:nvSpPr>
          <p:cNvPr id="20" name="ZoneTexte 19">
            <a:extLst>
              <a:ext uri="{FF2B5EF4-FFF2-40B4-BE49-F238E27FC236}">
                <a16:creationId xmlns:a16="http://schemas.microsoft.com/office/drawing/2014/main" id="{814E426A-820B-4B08-A119-7950556412F1}"/>
              </a:ext>
            </a:extLst>
          </p:cNvPr>
          <p:cNvSpPr txBox="1"/>
          <p:nvPr/>
        </p:nvSpPr>
        <p:spPr>
          <a:xfrm>
            <a:off x="46822" y="6489059"/>
            <a:ext cx="4670322" cy="4154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/>
              <a:t>Image: </a:t>
            </a:r>
            <a:r>
              <a:rPr lang="fr-CH" sz="1000" dirty="0">
                <a:hlinkClick r:id="rId9"/>
              </a:rPr>
              <a:t>https://creativecommons.org/licenses/</a:t>
            </a:r>
            <a:r>
              <a:rPr lang="fr-CH" sz="1000" dirty="0"/>
              <a:t> </a:t>
            </a:r>
            <a:br>
              <a:rPr lang="fr-CH" sz="1000" dirty="0"/>
            </a:br>
            <a:r>
              <a:rPr lang="fr-CH" sz="1000" dirty="0"/>
              <a:t>sous licence </a:t>
            </a:r>
            <a:r>
              <a:rPr lang="fr-CH" sz="1000" dirty="0">
                <a:hlinkClick r:id="rId10"/>
              </a:rPr>
              <a:t>CC BY 4.0</a:t>
            </a:r>
            <a:endParaRPr lang="fr-CH" sz="1000" dirty="0"/>
          </a:p>
        </p:txBody>
      </p:sp>
    </p:spTree>
    <p:extLst>
      <p:ext uri="{BB962C8B-B14F-4D97-AF65-F5344CB8AC3E}">
        <p14:creationId xmlns:p14="http://schemas.microsoft.com/office/powerpoint/2010/main" val="747913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58A79EB-71A2-4721-B270-659174388E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4000" dirty="0"/>
              <a:t>Qui ?</a:t>
            </a:r>
            <a:endParaRPr lang="fr-CH" dirty="0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2258949-0CD1-4E7E-8147-DCEB536EBFC6}"/>
              </a:ext>
            </a:extLst>
          </p:cNvPr>
          <p:cNvSpPr txBox="1"/>
          <p:nvPr/>
        </p:nvSpPr>
        <p:spPr>
          <a:xfrm>
            <a:off x="4211961" y="1215030"/>
            <a:ext cx="49320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400" dirty="0" err="1"/>
              <a:t>Seul-es</a:t>
            </a:r>
            <a:r>
              <a:rPr lang="fr-CH" sz="2400" dirty="0"/>
              <a:t> les titulaires des droits d’</a:t>
            </a:r>
            <a:r>
              <a:rPr lang="fr-CH" sz="2400" dirty="0" err="1"/>
              <a:t>auteur-e</a:t>
            </a:r>
            <a:r>
              <a:rPr lang="fr-CH" sz="2400" dirty="0"/>
              <a:t> peuvent licencier une </a:t>
            </a:r>
            <a:r>
              <a:rPr lang="fr-CH" sz="2400" dirty="0" err="1"/>
              <a:t>oeuvre</a:t>
            </a:r>
            <a:r>
              <a:rPr lang="fr-CH" sz="2400" dirty="0"/>
              <a:t>. </a:t>
            </a:r>
          </a:p>
          <a:p>
            <a:endParaRPr lang="fr-CH" sz="2400" dirty="0"/>
          </a:p>
          <a:p>
            <a:r>
              <a:rPr lang="fr-CH" sz="2400" dirty="0">
                <a:solidFill>
                  <a:srgbClr val="CC0066"/>
                </a:solidFill>
              </a:rPr>
              <a:t>→</a:t>
            </a:r>
            <a:r>
              <a:rPr lang="fr-CH" sz="2400" dirty="0"/>
              <a:t> l’objet à licencier doit être une œuvre au sens de l’art. 2 </a:t>
            </a:r>
            <a:r>
              <a:rPr lang="fr-CH" sz="2400" dirty="0" err="1"/>
              <a:t>ss</a:t>
            </a:r>
            <a:r>
              <a:rPr lang="fr-CH" sz="2400" dirty="0"/>
              <a:t>. de la </a:t>
            </a:r>
            <a:r>
              <a:rPr lang="fr-CH" sz="2400" dirty="0">
                <a:hlinkClick r:id="rId3"/>
              </a:rPr>
              <a:t>LDA</a:t>
            </a:r>
            <a:endParaRPr lang="fr-CH" sz="2400" dirty="0"/>
          </a:p>
          <a:p>
            <a:endParaRPr lang="fr-CH" sz="2400" dirty="0"/>
          </a:p>
          <a:p>
            <a:r>
              <a:rPr lang="fr-CH" sz="2400" dirty="0">
                <a:solidFill>
                  <a:srgbClr val="CC0066"/>
                </a:solidFill>
              </a:rPr>
              <a:t>→ </a:t>
            </a:r>
            <a:r>
              <a:rPr lang="fr-CH" sz="2400" dirty="0"/>
              <a:t>tous les </a:t>
            </a:r>
            <a:r>
              <a:rPr lang="fr-CH" sz="2400" dirty="0" err="1"/>
              <a:t>co-auteur-es</a:t>
            </a:r>
            <a:r>
              <a:rPr lang="fr-CH" sz="2400" dirty="0"/>
              <a:t> doivent avoir donné leur accord</a:t>
            </a:r>
          </a:p>
          <a:p>
            <a:endParaRPr lang="fr-CH" sz="2400" dirty="0"/>
          </a:p>
          <a:p>
            <a:r>
              <a:rPr lang="fr-CH" sz="2400" dirty="0">
                <a:solidFill>
                  <a:srgbClr val="CC0066"/>
                </a:solidFill>
              </a:rPr>
              <a:t>→ </a:t>
            </a:r>
            <a:r>
              <a:rPr lang="fr-CH" sz="2400" dirty="0"/>
              <a:t>les droits d’</a:t>
            </a:r>
            <a:r>
              <a:rPr lang="fr-CH" sz="2400" dirty="0" err="1"/>
              <a:t>auteur-e</a:t>
            </a:r>
            <a:r>
              <a:rPr lang="fr-CH" sz="2400" dirty="0"/>
              <a:t> ne doivent pas avoir été cédés (par exemple à un éditeur)</a:t>
            </a:r>
          </a:p>
          <a:p>
            <a:endParaRPr lang="fr-CH" sz="240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08D8281-5E20-4ECB-843E-6D8556538B8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96752"/>
            <a:ext cx="3958830" cy="5262979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CA078A1-5DEB-4087-848B-C916C988C0B0}"/>
              </a:ext>
            </a:extLst>
          </p:cNvPr>
          <p:cNvSpPr txBox="1"/>
          <p:nvPr/>
        </p:nvSpPr>
        <p:spPr>
          <a:xfrm>
            <a:off x="0" y="6459731"/>
            <a:ext cx="4758812" cy="4308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100" dirty="0"/>
              <a:t>Photo de </a:t>
            </a:r>
            <a:r>
              <a:rPr lang="fr-CH" sz="1100" dirty="0">
                <a:hlinkClick r:id="rId5"/>
              </a:rPr>
              <a:t>Andrea </a:t>
            </a:r>
            <a:r>
              <a:rPr lang="fr-CH" sz="1100" dirty="0" err="1">
                <a:hlinkClick r:id="rId5"/>
              </a:rPr>
              <a:t>Piacquadio</a:t>
            </a:r>
            <a:r>
              <a:rPr lang="fr-CH" sz="1100" dirty="0"/>
              <a:t> provenant de </a:t>
            </a:r>
            <a:r>
              <a:rPr lang="fr-CH" sz="1100" dirty="0" err="1">
                <a:hlinkClick r:id="rId6"/>
              </a:rPr>
              <a:t>Pexels</a:t>
            </a:r>
            <a:r>
              <a:rPr lang="fr-CH" sz="1100" dirty="0"/>
              <a:t>. </a:t>
            </a:r>
            <a:br>
              <a:rPr lang="fr-CH" sz="1100" dirty="0"/>
            </a:br>
            <a:r>
              <a:rPr lang="fr-CH" sz="1100" dirty="0"/>
              <a:t>Licence: Libre d’utilisation</a:t>
            </a:r>
          </a:p>
        </p:txBody>
      </p:sp>
    </p:spTree>
    <p:extLst>
      <p:ext uri="{BB962C8B-B14F-4D97-AF65-F5344CB8AC3E}">
        <p14:creationId xmlns:p14="http://schemas.microsoft.com/office/powerpoint/2010/main" val="28486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6A55F07-5F88-45C1-A2BB-323E3511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Quand ?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389C4D5-AD6A-4645-9773-643E350A87D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113"/>
          <a:stretch/>
        </p:blipFill>
        <p:spPr>
          <a:xfrm>
            <a:off x="1312734" y="1052736"/>
            <a:ext cx="6527411" cy="3888432"/>
          </a:xfrm>
          <a:prstGeom prst="rect">
            <a:avLst/>
          </a:prstGeom>
        </p:spPr>
      </p:pic>
      <p:sp>
        <p:nvSpPr>
          <p:cNvPr id="9" name="Accolade fermante 8">
            <a:extLst>
              <a:ext uri="{FF2B5EF4-FFF2-40B4-BE49-F238E27FC236}">
                <a16:creationId xmlns:a16="http://schemas.microsoft.com/office/drawing/2014/main" id="{E14D6534-D8E7-4D39-ADEF-B08B1FC348B8}"/>
              </a:ext>
            </a:extLst>
          </p:cNvPr>
          <p:cNvSpPr/>
          <p:nvPr/>
        </p:nvSpPr>
        <p:spPr>
          <a:xfrm rot="5400000">
            <a:off x="3096662" y="3259947"/>
            <a:ext cx="455394" cy="4023250"/>
          </a:xfrm>
          <a:prstGeom prst="rightBrace">
            <a:avLst>
              <a:gd name="adj1" fmla="val 9723"/>
              <a:gd name="adj2" fmla="val 47222"/>
            </a:avLst>
          </a:prstGeom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" name="Accolade fermante 9">
            <a:extLst>
              <a:ext uri="{FF2B5EF4-FFF2-40B4-BE49-F238E27FC236}">
                <a16:creationId xmlns:a16="http://schemas.microsoft.com/office/drawing/2014/main" id="{D5931D1D-9366-4923-9427-8973F89C871C}"/>
              </a:ext>
            </a:extLst>
          </p:cNvPr>
          <p:cNvSpPr/>
          <p:nvPr/>
        </p:nvSpPr>
        <p:spPr>
          <a:xfrm rot="5400000">
            <a:off x="6684563" y="4083440"/>
            <a:ext cx="455394" cy="2376264"/>
          </a:xfrm>
          <a:prstGeom prst="rightBrace">
            <a:avLst>
              <a:gd name="adj1" fmla="val 9723"/>
              <a:gd name="adj2" fmla="val 47222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9A0712E7-FBBE-4582-9678-32033533E191}"/>
              </a:ext>
            </a:extLst>
          </p:cNvPr>
          <p:cNvSpPr txBox="1"/>
          <p:nvPr/>
        </p:nvSpPr>
        <p:spPr>
          <a:xfrm>
            <a:off x="1192974" y="5579242"/>
            <a:ext cx="42627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/>
              <a:t>L’</a:t>
            </a:r>
            <a:r>
              <a:rPr lang="fr-CH" dirty="0" err="1"/>
              <a:t>auteur-e</a:t>
            </a:r>
            <a:r>
              <a:rPr lang="fr-CH" dirty="0"/>
              <a:t> peut attribuer une licence CC</a:t>
            </a:r>
          </a:p>
          <a:p>
            <a:r>
              <a:rPr lang="fr-CH" dirty="0"/>
              <a:t>à ses textes et figures 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49ADDF83-E5BB-4967-920F-99B94AD30499}"/>
              </a:ext>
            </a:extLst>
          </p:cNvPr>
          <p:cNvSpPr txBox="1"/>
          <p:nvPr/>
        </p:nvSpPr>
        <p:spPr>
          <a:xfrm>
            <a:off x="5704320" y="5579242"/>
            <a:ext cx="29721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Seul l’éditeur peut attribuer des licences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1BD659FE-123C-4328-A972-14F2B6FDF9E2}"/>
              </a:ext>
            </a:extLst>
          </p:cNvPr>
          <p:cNvSpPr txBox="1"/>
          <p:nvPr/>
        </p:nvSpPr>
        <p:spPr>
          <a:xfrm rot="16200000">
            <a:off x="6740938" y="2851933"/>
            <a:ext cx="430192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Crédit image: 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 Claire Sewell &amp; Université de Cambridge, 2017</a:t>
            </a:r>
            <a:br>
              <a:rPr lang="fr-CH" sz="1050" dirty="0">
                <a:solidFill>
                  <a:schemeClr val="bg1">
                    <a:lumMod val="75000"/>
                  </a:schemeClr>
                </a:solidFill>
              </a:rPr>
            </a:br>
            <a:r>
              <a:rPr lang="fr-CH" sz="1050" dirty="0">
                <a:solidFill>
                  <a:schemeClr val="bg1">
                    <a:lumMod val="75000"/>
                  </a:schemeClr>
                </a:solidFill>
                <a:hlinkClick r:id="rId5"/>
              </a:rPr>
              <a:t>https://www.slideshare.net/ClaireSewell/open-access-webinar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 p.16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6481B23B-CEC9-8AAA-B674-C68448539744}"/>
              </a:ext>
            </a:extLst>
          </p:cNvPr>
          <p:cNvSpPr txBox="1"/>
          <p:nvPr/>
        </p:nvSpPr>
        <p:spPr>
          <a:xfrm>
            <a:off x="1691680" y="6385221"/>
            <a:ext cx="3518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>
                <a:sym typeface="Wingdings" panose="05000000000000000000" pitchFamily="2" charset="2"/>
                <a:hlinkClick r:id="rId6"/>
              </a:rPr>
              <a:t>Stratégie de rétention des droits</a:t>
            </a:r>
            <a:endParaRPr lang="fr-CH" dirty="0"/>
          </a:p>
        </p:txBody>
      </p:sp>
      <p:pic>
        <p:nvPicPr>
          <p:cNvPr id="5" name="Graphique 4" descr="Retour contour">
            <a:extLst>
              <a:ext uri="{FF2B5EF4-FFF2-40B4-BE49-F238E27FC236}">
                <a16:creationId xmlns:a16="http://schemas.microsoft.com/office/drawing/2014/main" id="{98CFD28D-F135-B9D5-D689-E4F88063C7B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 rot="11935481">
            <a:off x="877199" y="6028116"/>
            <a:ext cx="914400" cy="91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2723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/>
      <p:bldP spid="12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6A55F07-5F88-45C1-A2BB-323E351112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Comment ?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620461E6-E424-45C6-9952-0A78A28CFA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9263" y="1125538"/>
            <a:ext cx="8262937" cy="4463702"/>
          </a:xfrm>
        </p:spPr>
        <p:txBody>
          <a:bodyPr>
            <a:normAutofit fontScale="92500" lnSpcReduction="10000"/>
          </a:bodyPr>
          <a:lstStyle/>
          <a:p>
            <a:pPr>
              <a:buClr>
                <a:srgbClr val="CC0066"/>
              </a:buClr>
            </a:pPr>
            <a:r>
              <a:rPr lang="fr-CH" dirty="0"/>
              <a:t>En indiquant la licence dans le document et/ou sur la page web</a:t>
            </a:r>
          </a:p>
          <a:p>
            <a:pPr>
              <a:buClr>
                <a:srgbClr val="CC0066"/>
              </a:buClr>
            </a:pPr>
            <a:endParaRPr lang="fr-CH" sz="900" dirty="0"/>
          </a:p>
          <a:p>
            <a:pPr>
              <a:buClr>
                <a:srgbClr val="CC0066"/>
              </a:buClr>
            </a:pPr>
            <a:r>
              <a:rPr lang="fr-CH" dirty="0"/>
              <a:t>Mentionner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r>
              <a:rPr lang="fr-CH" dirty="0"/>
              <a:t>(le logo)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r>
              <a:rPr lang="fr-CH" dirty="0"/>
              <a:t>le nom de la licence, abrégé ou en toutes lettres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r>
              <a:rPr lang="fr-CH" dirty="0"/>
              <a:t>le lien vers la licence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r>
              <a:rPr lang="fr-CH" dirty="0"/>
              <a:t>le nom des </a:t>
            </a:r>
            <a:r>
              <a:rPr lang="fr-CH" dirty="0" err="1"/>
              <a:t>auteur-es</a:t>
            </a:r>
            <a:r>
              <a:rPr lang="fr-CH" dirty="0"/>
              <a:t> et le cas échéant du/de la titulaire des droits d’auteur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r>
              <a:rPr lang="fr-CH" dirty="0"/>
              <a:t>l’année de création</a:t>
            </a:r>
          </a:p>
          <a:p>
            <a:pPr lvl="1">
              <a:buClr>
                <a:srgbClr val="CC0066"/>
              </a:buClr>
              <a:buFont typeface="Arial" panose="020B0604020202020204" pitchFamily="34" charset="0"/>
              <a:buChar char="•"/>
            </a:pPr>
            <a:endParaRPr lang="fr-CH" dirty="0"/>
          </a:p>
          <a:p>
            <a:pPr marL="0" lvl="1" indent="0">
              <a:buClr>
                <a:srgbClr val="CC0066"/>
              </a:buClr>
              <a:buNone/>
              <a:tabLst>
                <a:tab pos="0" algn="l"/>
              </a:tabLst>
            </a:pPr>
            <a:r>
              <a:rPr lang="fr-CH" sz="2400" dirty="0"/>
              <a:t>Par exemple, ce support est diffusé en </a:t>
            </a:r>
          </a:p>
          <a:p>
            <a:pPr>
              <a:buClr>
                <a:srgbClr val="CC0066"/>
              </a:buClr>
              <a:buFont typeface="Wingdings" panose="05000000000000000000" pitchFamily="2" charset="2"/>
              <a:buChar char="Ø"/>
            </a:pPr>
            <a:endParaRPr lang="fr-CH" dirty="0"/>
          </a:p>
          <a:p>
            <a:pPr>
              <a:buClr>
                <a:srgbClr val="CC0066"/>
              </a:buClr>
              <a:buFont typeface="Wingdings" panose="05000000000000000000" pitchFamily="2" charset="2"/>
              <a:buChar char="Ø"/>
            </a:pPr>
            <a:endParaRPr lang="fr-CH" dirty="0"/>
          </a:p>
          <a:p>
            <a:pPr marL="0" indent="0">
              <a:buNone/>
            </a:pPr>
            <a:endParaRPr lang="fr-CH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66570D8-74DC-4503-888A-EB5DCC663E8C}"/>
              </a:ext>
            </a:extLst>
          </p:cNvPr>
          <p:cNvSpPr/>
          <p:nvPr/>
        </p:nvSpPr>
        <p:spPr>
          <a:xfrm>
            <a:off x="251520" y="6156593"/>
            <a:ext cx="8964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CH" sz="1600" dirty="0"/>
              <a:t>D’autres exemples sur </a:t>
            </a:r>
            <a:r>
              <a:rPr lang="fr-CH" sz="1600" u="sng" dirty="0">
                <a:hlinkClick r:id="rId3"/>
              </a:rPr>
              <a:t>https://wiki.creativecommons.org/wiki/Marking_your_work_with_a_CC_license</a:t>
            </a:r>
            <a:r>
              <a:rPr lang="fr-CH" sz="1600" u="sng" dirty="0"/>
              <a:t> </a:t>
            </a:r>
            <a:endParaRPr lang="fr-CH" sz="1600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9BC99E83-6236-579C-A999-CB07BC01A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7584" y="5193952"/>
            <a:ext cx="7058025" cy="79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5505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46D31467-B1C2-4CB3-B6E3-DEBE9BCE76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Laquelle choisir ?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705DE42-E1F8-42B4-954B-B57FE58C82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07672" y="947080"/>
            <a:ext cx="5307496" cy="380355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571ABE3-289A-45EA-8E33-5BC6FD03719A}"/>
              </a:ext>
            </a:extLst>
          </p:cNvPr>
          <p:cNvSpPr txBox="1"/>
          <p:nvPr/>
        </p:nvSpPr>
        <p:spPr>
          <a:xfrm>
            <a:off x="179512" y="1708066"/>
            <a:ext cx="31772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CH" sz="1600" dirty="0"/>
              <a:t>Pour les publications, </a:t>
            </a:r>
            <a:br>
              <a:rPr lang="fr-CH" sz="1600" dirty="0"/>
            </a:br>
            <a:r>
              <a:rPr lang="fr-CH" sz="1600" dirty="0"/>
              <a:t>la </a:t>
            </a:r>
            <a:r>
              <a:rPr lang="fr-CH" sz="1600" dirty="0">
                <a:hlinkClick r:id="rId4"/>
              </a:rPr>
              <a:t>politique Open Access de l’UNIGE</a:t>
            </a:r>
            <a:r>
              <a:rPr lang="fr-CH" sz="1600" dirty="0"/>
              <a:t> demande de choisir la licence la plus ouverte possible, parmi les choix offerts par la maison d’édition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4B12892-6F65-48EE-857F-EF3F8DCE8124}"/>
              </a:ext>
            </a:extLst>
          </p:cNvPr>
          <p:cNvSpPr txBox="1"/>
          <p:nvPr/>
        </p:nvSpPr>
        <p:spPr>
          <a:xfrm>
            <a:off x="3724346" y="5310755"/>
            <a:ext cx="4918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Pour le reste, vous pouvez utiliser le CC License </a:t>
            </a:r>
            <a:r>
              <a:rPr lang="fr-CH" dirty="0" err="1"/>
              <a:t>Chooser</a:t>
            </a:r>
            <a:r>
              <a:rPr lang="fr-CH" dirty="0"/>
              <a:t> pour identifier la licence correspondant à vos besoins</a:t>
            </a:r>
          </a:p>
          <a:p>
            <a:r>
              <a:rPr lang="fr-CH" dirty="0">
                <a:hlinkClick r:id="rId5"/>
              </a:rPr>
              <a:t>https://chooser-beta.creativecommons.org/</a:t>
            </a:r>
            <a:r>
              <a:rPr lang="fr-CH" dirty="0"/>
              <a:t> 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D7AEC30-4793-4146-966C-CF2A28EDE55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57186" y="4861001"/>
            <a:ext cx="3356725" cy="1918129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F1F7E1D5-B3B1-4679-9B6B-2F3F0A4C6CA1}"/>
              </a:ext>
            </a:extLst>
          </p:cNvPr>
          <p:cNvSpPr txBox="1"/>
          <p:nvPr/>
        </p:nvSpPr>
        <p:spPr>
          <a:xfrm rot="16200000">
            <a:off x="7021141" y="2661279"/>
            <a:ext cx="3803553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Crédit image: Creative </a:t>
            </a:r>
            <a:r>
              <a:rPr lang="fr-CH" sz="1050" dirty="0" err="1">
                <a:solidFill>
                  <a:schemeClr val="bg1">
                    <a:lumMod val="75000"/>
                  </a:schemeClr>
                </a:solidFill>
              </a:rPr>
              <a:t>commons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: free photos For </a:t>
            </a:r>
            <a:r>
              <a:rPr lang="fr-CH" sz="1050" dirty="0" err="1">
                <a:solidFill>
                  <a:schemeClr val="bg1">
                    <a:lumMod val="75000"/>
                  </a:schemeClr>
                </a:solidFill>
              </a:rPr>
              <a:t>Bloggers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 – the </a:t>
            </a:r>
            <a:r>
              <a:rPr lang="fr-CH" sz="1050" dirty="0" err="1">
                <a:solidFill>
                  <a:schemeClr val="bg1">
                    <a:lumMod val="75000"/>
                  </a:schemeClr>
                </a:solidFill>
              </a:rPr>
              <a:t>ultimate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 guide 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  <a:hlinkClick r:id="rId7"/>
              </a:rPr>
              <a:t>by foter.com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, (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  <a:hlinkClick r:id="rId8"/>
              </a:rPr>
              <a:t>CC BY-SA 3.0</a:t>
            </a:r>
            <a:r>
              <a:rPr lang="fr-CH" sz="1050" dirty="0">
                <a:solidFill>
                  <a:schemeClr val="bg1">
                    <a:lumMod val="75000"/>
                  </a:schemeClr>
                </a:solidFill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14420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82CA3183-5800-409A-93F2-070F4B2362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Pour les données de recherche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2716752-9DAA-4560-82CB-1576A86ECE37}"/>
              </a:ext>
            </a:extLst>
          </p:cNvPr>
          <p:cNvSpPr txBox="1"/>
          <p:nvPr/>
        </p:nvSpPr>
        <p:spPr>
          <a:xfrm>
            <a:off x="0" y="6505598"/>
            <a:ext cx="92079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/>
              <a:t>Adapté de B. </a:t>
            </a:r>
            <a:r>
              <a:rPr lang="fr-CH" sz="1400" dirty="0" err="1"/>
              <a:t>Hirschmann</a:t>
            </a:r>
            <a:r>
              <a:rPr lang="fr-CH" sz="1400" dirty="0"/>
              <a:t>. </a:t>
            </a:r>
            <a:r>
              <a:rPr lang="fr-CH" sz="1400" dirty="0">
                <a:hlinkClick r:id="rId3"/>
              </a:rPr>
              <a:t>Creative Commons. How to licence </a:t>
            </a:r>
            <a:r>
              <a:rPr lang="fr-CH" sz="1400" dirty="0" err="1">
                <a:hlinkClick r:id="rId3"/>
              </a:rPr>
              <a:t>your</a:t>
            </a:r>
            <a:r>
              <a:rPr lang="fr-CH" sz="1400" dirty="0">
                <a:hlinkClick r:id="rId3"/>
              </a:rPr>
              <a:t> publications and </a:t>
            </a:r>
            <a:r>
              <a:rPr lang="fr-CH" sz="1400" dirty="0" err="1">
                <a:hlinkClick r:id="rId3"/>
              </a:rPr>
              <a:t>research</a:t>
            </a:r>
            <a:r>
              <a:rPr lang="fr-CH" sz="1400" dirty="0">
                <a:hlinkClick r:id="rId3"/>
              </a:rPr>
              <a:t> data for </a:t>
            </a:r>
            <a:r>
              <a:rPr lang="fr-CH" sz="1400" dirty="0" err="1">
                <a:hlinkClick r:id="rId3"/>
              </a:rPr>
              <a:t>reuse</a:t>
            </a:r>
            <a:r>
              <a:rPr lang="fr-CH" sz="1400" dirty="0"/>
              <a:t>, 2020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ABE121A-5BDF-4054-9E5F-EB3C95986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0000" y="2088177"/>
            <a:ext cx="8429625" cy="401955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B12D98-1C09-4222-B289-F8B51DE6D629}"/>
              </a:ext>
            </a:extLst>
          </p:cNvPr>
          <p:cNvSpPr/>
          <p:nvPr/>
        </p:nvSpPr>
        <p:spPr>
          <a:xfrm>
            <a:off x="6228184" y="5229200"/>
            <a:ext cx="2465816" cy="1008112"/>
          </a:xfrm>
          <a:prstGeom prst="rect">
            <a:avLst/>
          </a:prstGeom>
          <a:solidFill>
            <a:schemeClr val="bg1">
              <a:alpha val="66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46AFFF18-A006-26A5-8449-1051CCC86142}"/>
              </a:ext>
            </a:extLst>
          </p:cNvPr>
          <p:cNvSpPr txBox="1"/>
          <p:nvPr/>
        </p:nvSpPr>
        <p:spPr>
          <a:xfrm>
            <a:off x="742129" y="1104998"/>
            <a:ext cx="7934327" cy="83099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CH" sz="2400" dirty="0"/>
              <a:t>Nouvelle session en 15’ sur le sujet : sera probablement redonnée au semestre d’automne</a:t>
            </a:r>
          </a:p>
        </p:txBody>
      </p:sp>
    </p:spTree>
    <p:extLst>
      <p:ext uri="{BB962C8B-B14F-4D97-AF65-F5344CB8AC3E}">
        <p14:creationId xmlns:p14="http://schemas.microsoft.com/office/powerpoint/2010/main" val="3571798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E60548A8-FD27-4D74-9E82-72B996FA0B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2313" y="1307802"/>
            <a:ext cx="7772400" cy="1362075"/>
          </a:xfrm>
        </p:spPr>
        <p:txBody>
          <a:bodyPr/>
          <a:lstStyle/>
          <a:p>
            <a:r>
              <a:rPr lang="fr-CH" dirty="0"/>
              <a:t>Questions ?</a:t>
            </a:r>
          </a:p>
        </p:txBody>
      </p:sp>
      <p:pic>
        <p:nvPicPr>
          <p:cNvPr id="7" name="Image 6" descr="http://i.creativecommons.org/l/by-sa/3.0/88x31.png">
            <a:extLst>
              <a:ext uri="{FF2B5EF4-FFF2-40B4-BE49-F238E27FC236}">
                <a16:creationId xmlns:a16="http://schemas.microsoft.com/office/drawing/2014/main" id="{AF4BE487-689B-49D6-8975-E54A591DD3F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093296"/>
            <a:ext cx="1226459" cy="4320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Zone de texte 1">
            <a:extLst>
              <a:ext uri="{FF2B5EF4-FFF2-40B4-BE49-F238E27FC236}">
                <a16:creationId xmlns:a16="http://schemas.microsoft.com/office/drawing/2014/main" id="{6A589170-D739-4B82-9B7F-7E5766E88F4B}"/>
              </a:ext>
            </a:extLst>
          </p:cNvPr>
          <p:cNvSpPr txBox="1"/>
          <p:nvPr/>
        </p:nvSpPr>
        <p:spPr>
          <a:xfrm>
            <a:off x="2186131" y="6093296"/>
            <a:ext cx="5770245" cy="576064"/>
          </a:xfrm>
          <a:prstGeom prst="rect">
            <a:avLst/>
          </a:prstGeom>
          <a:noFill/>
          <a:ln w="6350">
            <a:noFill/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>
              <a:spcAft>
                <a:spcPts val="0"/>
              </a:spcAft>
            </a:pPr>
            <a:r>
              <a:rPr lang="fr-CH" sz="1000" dirty="0">
                <a:solidFill>
                  <a:srgbClr val="000000"/>
                </a:solidFill>
                <a:effectLst/>
                <a:latin typeface="Arial"/>
                <a:ea typeface="MS Mincho"/>
                <a:cs typeface="Arial"/>
              </a:rPr>
              <a:t>Dimitri Donzé et Floriane Muller, pour la Bibliothèque de l’UNIGE, 2023</a:t>
            </a:r>
            <a:endParaRPr lang="fr-CH" sz="1000" dirty="0">
              <a:effectLst/>
              <a:latin typeface="Arial"/>
              <a:ea typeface="Calibri"/>
              <a:cs typeface="Times New Roman"/>
            </a:endParaRPr>
          </a:p>
          <a:p>
            <a:pPr algn="l">
              <a:spcAft>
                <a:spcPts val="0"/>
              </a:spcAft>
            </a:pP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Ce document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 es</a:t>
            </a: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t sous licence Creative Commons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 Attri</a:t>
            </a:r>
            <a:r>
              <a:rPr lang="fr-CH" sz="1000" dirty="0">
                <a:effectLst/>
                <a:latin typeface="Arial Narrow"/>
                <a:ea typeface="Calibri"/>
                <a:cs typeface="Arial"/>
              </a:rPr>
              <a:t>bution - Partage dans les mêmes c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onditions 4.0 International : </a:t>
            </a:r>
            <a:br>
              <a:rPr lang="fr-CH" sz="1000" dirty="0">
                <a:effectLst/>
                <a:latin typeface="Arial Narrow"/>
                <a:ea typeface="Times New Roman"/>
                <a:cs typeface="Arial"/>
              </a:rPr>
            </a:br>
            <a:r>
              <a:rPr lang="fr-CH" sz="1000" u="none" strike="noStrike" dirty="0">
                <a:solidFill>
                  <a:srgbClr val="0000FF"/>
                </a:solidFill>
                <a:effectLst/>
                <a:latin typeface="Arial Narrow"/>
                <a:ea typeface="Calibri"/>
                <a:cs typeface="Times New Roman"/>
                <a:hlinkClick r:id="rId4"/>
              </a:rPr>
              <a:t>http://creativecommons.org/licenses/by-sa/4.0/deed.fr</a:t>
            </a:r>
            <a:r>
              <a:rPr lang="fr-CH" sz="1000" dirty="0">
                <a:effectLst/>
                <a:latin typeface="Arial Narrow"/>
                <a:ea typeface="Times New Roman"/>
                <a:cs typeface="Arial"/>
              </a:rPr>
              <a:t>.</a:t>
            </a:r>
            <a:endParaRPr lang="fr-CH" sz="1000" dirty="0">
              <a:effectLst/>
              <a:latin typeface="Arial"/>
              <a:ea typeface="Calibri"/>
              <a:cs typeface="Times New Roman"/>
            </a:endParaRPr>
          </a:p>
        </p:txBody>
      </p:sp>
      <p:pic>
        <p:nvPicPr>
          <p:cNvPr id="5" name="Graphique 4" descr="Questions">
            <a:extLst>
              <a:ext uri="{FF2B5EF4-FFF2-40B4-BE49-F238E27FC236}">
                <a16:creationId xmlns:a16="http://schemas.microsoft.com/office/drawing/2014/main" id="{26F52453-D677-40AB-9DC0-1A75D0A1D71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932039" y="364363"/>
            <a:ext cx="3562673" cy="3562673"/>
          </a:xfrm>
          <a:prstGeom prst="rect">
            <a:avLst/>
          </a:prstGeom>
        </p:spPr>
      </p:pic>
      <p:sp>
        <p:nvSpPr>
          <p:cNvPr id="9" name="Espace réservé du texte 9">
            <a:extLst>
              <a:ext uri="{FF2B5EF4-FFF2-40B4-BE49-F238E27FC236}">
                <a16:creationId xmlns:a16="http://schemas.microsoft.com/office/drawing/2014/main" id="{EC890DBB-0C95-42B5-9E45-0C52A427DFEF}"/>
              </a:ext>
            </a:extLst>
          </p:cNvPr>
          <p:cNvSpPr txBox="1">
            <a:spLocks/>
          </p:cNvSpPr>
          <p:nvPr/>
        </p:nvSpPr>
        <p:spPr>
          <a:xfrm>
            <a:off x="2039203" y="3825353"/>
            <a:ext cx="4137719" cy="57606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SzPct val="120000"/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spcBef>
                <a:spcPct val="20000"/>
              </a:spcBef>
              <a:buFont typeface="Courier New" pitchFamily="49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>
                <a:hlinkClick r:id="rId7"/>
              </a:rPr>
              <a:t>openaccess@unige.ch</a:t>
            </a:r>
            <a:r>
              <a:rPr lang="fr-CH" dirty="0"/>
              <a:t> </a:t>
            </a:r>
          </a:p>
        </p:txBody>
      </p:sp>
      <p:pic>
        <p:nvPicPr>
          <p:cNvPr id="11" name="Image 10" descr="cid:image009.png@01D6C97D.0F6DD70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13" y="3542474"/>
            <a:ext cx="1107143" cy="1250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Espace réservé du texte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98644055"/>
      </p:ext>
    </p:extLst>
  </p:cSld>
  <p:clrMapOvr>
    <a:masterClrMapping/>
  </p:clrMapOvr>
</p:sld>
</file>

<file path=ppt/theme/theme1.xml><?xml version="1.0" encoding="utf-8"?>
<a:theme xmlns:a="http://schemas.openxmlformats.org/drawingml/2006/main" name="modele_pour_formations">
  <a:themeElements>
    <a:clrScheme name="UNIG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CF0063"/>
      </a:accent1>
      <a:accent2>
        <a:srgbClr val="0067C5"/>
      </a:accent2>
      <a:accent3>
        <a:srgbClr val="007E64"/>
      </a:accent3>
      <a:accent4>
        <a:srgbClr val="F1AB00"/>
      </a:accent4>
      <a:accent5>
        <a:srgbClr val="FFFFFF"/>
      </a:accent5>
      <a:accent6>
        <a:srgbClr val="000000"/>
      </a:accent6>
      <a:hlink>
        <a:srgbClr val="CF0063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3811</TotalTime>
  <Words>585</Words>
  <Application>Microsoft Office PowerPoint</Application>
  <PresentationFormat>Affichage à l'écran (4:3)</PresentationFormat>
  <Paragraphs>76</Paragraphs>
  <Slides>9</Slides>
  <Notes>9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7" baseType="lpstr">
      <vt:lpstr>Arial</vt:lpstr>
      <vt:lpstr>Arial Narrow</vt:lpstr>
      <vt:lpstr>Calibri</vt:lpstr>
      <vt:lpstr>Courier New</vt:lpstr>
      <vt:lpstr>TheSansOsF Black</vt:lpstr>
      <vt:lpstr>TheSansOsF Plain</vt:lpstr>
      <vt:lpstr>Wingdings</vt:lpstr>
      <vt:lpstr>modele_pour_formations</vt:lpstr>
      <vt:lpstr>Partager ses contributions scientifiques librement grâce aux licences</vt:lpstr>
      <vt:lpstr>Pourquoi ?</vt:lpstr>
      <vt:lpstr>Quoi ?</vt:lpstr>
      <vt:lpstr>Qui ?</vt:lpstr>
      <vt:lpstr>Quand ?</vt:lpstr>
      <vt:lpstr>Comment ?</vt:lpstr>
      <vt:lpstr>Laquelle choisir ?</vt:lpstr>
      <vt:lpstr>Pour les données de recherche ?</vt:lpstr>
      <vt:lpstr>Questions 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Partager ses contributions scientifiques librement grâce aux licences Creative Commons, en 15 minutes</dc:title>
  <dc:creator>Dimitri.Donze@unige.ch;Floriane.Muller@unige.ch</dc:creator>
  <cp:keywords>licences Creative Commons</cp:keywords>
  <cp:lastModifiedBy>Floriane Sophie Muller</cp:lastModifiedBy>
  <cp:revision>190</cp:revision>
  <cp:lastPrinted>2022-10-26T06:57:39Z</cp:lastPrinted>
  <dcterms:created xsi:type="dcterms:W3CDTF">2020-12-04T14:47:05Z</dcterms:created>
  <dcterms:modified xsi:type="dcterms:W3CDTF">2023-04-26T06:54:50Z</dcterms:modified>
</cp:coreProperties>
</file>