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12192000"/>
  <p:notesSz cx="6858000" cy="9144000"/>
  <p:embeddedFontLst>
    <p:embeddedFont>
      <p:font typeface="Raleway"/>
      <p:regular r:id="rId21"/>
      <p:bold r:id="rId22"/>
      <p:italic r:id="rId23"/>
      <p:boldItalic r:id="rId24"/>
    </p:embeddedFont>
    <p:embeddedFont>
      <p:font typeface="Arial Black"/>
      <p:regular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Raleway-bold.fntdata"/><Relationship Id="rId21" Type="http://schemas.openxmlformats.org/officeDocument/2006/relationships/font" Target="fonts/Raleway-regular.fntdata"/><Relationship Id="rId24" Type="http://schemas.openxmlformats.org/officeDocument/2006/relationships/font" Target="fonts/Raleway-boldItalic.fntdata"/><Relationship Id="rId23" Type="http://schemas.openxmlformats.org/officeDocument/2006/relationships/font" Target="fonts/Raleway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schemas.openxmlformats.org/officeDocument/2006/relationships/font" Target="fonts/ArialBlack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e0ed9547d8_0_4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e0ed9547d8_0_4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e0ed9547d8_0_4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e0ed9547d8_0_4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e0ed9547d8_0_4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e0ed9547d8_0_4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e0ed9547d8_0_4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e0ed9547d8_0_4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e0ed9547d8_0_5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e0ed9547d8_0_5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61c10b0aff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61c10b0af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61c10b0aff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61c10b0aff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61c10b0aff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61c10b0af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e0ed9547d8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e0ed9547d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5f0a1d6e24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5f0a1d6e24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e0ed9547d8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e0ed9547d8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5f0a1d6e24_0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5f0a1d6e2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Nelson memo also has a research integrity focus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Specifics in memo, include metadata, obtain a DOI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e0ed9547d8_0_4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e0ed9547d8_0_4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2d103c0810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2d103c081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5f0a1d6e24_0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5f0a1d6e24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rgbClr val="182B49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5137500" y="2392600"/>
            <a:ext cx="6096000" cy="731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9" name="Google Shape;49;p13"/>
          <p:cNvSpPr txBox="1"/>
          <p:nvPr>
            <p:ph idx="1" type="subTitle"/>
          </p:nvPr>
        </p:nvSpPr>
        <p:spPr>
          <a:xfrm>
            <a:off x="5137500" y="3733800"/>
            <a:ext cx="6096000" cy="1341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50" name="Google Shape;50;p13"/>
          <p:cNvGrpSpPr/>
          <p:nvPr/>
        </p:nvGrpSpPr>
        <p:grpSpPr>
          <a:xfrm>
            <a:off x="10588520" y="75837"/>
            <a:ext cx="1287508" cy="1288318"/>
            <a:chOff x="7968500" y="4390966"/>
            <a:chExt cx="509400" cy="509700"/>
          </a:xfrm>
        </p:grpSpPr>
        <p:sp>
          <p:nvSpPr>
            <p:cNvPr id="51" name="Google Shape;51;p13"/>
            <p:cNvSpPr/>
            <p:nvPr/>
          </p:nvSpPr>
          <p:spPr>
            <a:xfrm>
              <a:off x="8043050" y="4465666"/>
              <a:ext cx="360300" cy="360300"/>
            </a:xfrm>
            <a:prstGeom prst="mathMultiply">
              <a:avLst>
                <a:gd fmla="val 13156" name="adj1"/>
              </a:avLst>
            </a:prstGeom>
            <a:solidFill>
              <a:srgbClr val="FFCD00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13"/>
            <p:cNvSpPr/>
            <p:nvPr/>
          </p:nvSpPr>
          <p:spPr>
            <a:xfrm rot="2702023">
              <a:off x="8042994" y="4465716"/>
              <a:ext cx="360412" cy="360200"/>
            </a:xfrm>
            <a:prstGeom prst="mathMultiply">
              <a:avLst>
                <a:gd fmla="val 13156" name="adj1"/>
              </a:avLst>
            </a:prstGeom>
            <a:solidFill>
              <a:srgbClr val="FFCD00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2.png"/><Relationship Id="rId2" Type="http://schemas.openxmlformats.org/officeDocument/2006/relationships/image" Target="../media/image1.gif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8" name="Google Shape;8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80295" y="6244273"/>
            <a:ext cx="1041877" cy="54461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;p1"/>
          <p:cNvSpPr txBox="1"/>
          <p:nvPr/>
        </p:nvSpPr>
        <p:spPr>
          <a:xfrm>
            <a:off x="1266568" y="6351365"/>
            <a:ext cx="3002692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4481AA"/>
                </a:solidFill>
                <a:latin typeface="Arial"/>
                <a:ea typeface="Arial"/>
                <a:cs typeface="Arial"/>
                <a:sym typeface="Arial"/>
              </a:rPr>
              <a:t>National Science Data Fabric</a:t>
            </a:r>
            <a:endParaRPr b="1" i="0" sz="1600" u="none" cap="none" strike="noStrike">
              <a:solidFill>
                <a:srgbClr val="4481A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" name="Google Shape;10;p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663500" y="6244275"/>
            <a:ext cx="2454900" cy="61372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0800000">
            <a:off x="0" y="685800"/>
            <a:ext cx="12192000" cy="3903698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4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 Black"/>
              <a:buNone/>
            </a:pPr>
            <a:r>
              <a:rPr lang="en-US" sz="48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Tailoring the National Data Science Fabric to Open Science &amp; FAIR Aims</a:t>
            </a:r>
            <a:endParaRPr sz="460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59" name="Google Shape;59;p14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b="1" lang="en-US">
                <a:solidFill>
                  <a:schemeClr val="lt1"/>
                </a:solidFill>
              </a:rPr>
              <a:t>NSDF April 2023 meeting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60" name="Google Shape;60;p14"/>
          <p:cNvSpPr/>
          <p:nvPr/>
        </p:nvSpPr>
        <p:spPr>
          <a:xfrm>
            <a:off x="0" y="593124"/>
            <a:ext cx="12192000" cy="45719"/>
          </a:xfrm>
          <a:prstGeom prst="rect">
            <a:avLst/>
          </a:prstGeom>
          <a:solidFill>
            <a:srgbClr val="054B8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0" y="4637902"/>
            <a:ext cx="12192000" cy="45719"/>
          </a:xfrm>
          <a:prstGeom prst="rect">
            <a:avLst/>
          </a:prstGeom>
          <a:solidFill>
            <a:srgbClr val="054B8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6637350" y="4848550"/>
            <a:ext cx="4719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Christine Kirkpatrick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christine@sdsc.edu</a:t>
            </a:r>
            <a:endParaRPr sz="2000"/>
          </a:p>
        </p:txBody>
      </p:sp>
      <p:sp>
        <p:nvSpPr>
          <p:cNvPr id="63" name="Google Shape;63;p14"/>
          <p:cNvSpPr txBox="1"/>
          <p:nvPr/>
        </p:nvSpPr>
        <p:spPr>
          <a:xfrm>
            <a:off x="3255750" y="5813875"/>
            <a:ext cx="646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This work funded by the National Science Foundation, award 2138811</a:t>
            </a:r>
            <a:endParaRPr b="1" sz="1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23"/>
          <p:cNvPicPr preferRelativeResize="0"/>
          <p:nvPr/>
        </p:nvPicPr>
        <p:blipFill rotWithShape="1">
          <a:blip r:embed="rId3">
            <a:alphaModFix/>
          </a:blip>
          <a:srcRect b="12002" l="0" r="0" t="0"/>
          <a:stretch/>
        </p:blipFill>
        <p:spPr>
          <a:xfrm>
            <a:off x="0" y="0"/>
            <a:ext cx="12192000" cy="6034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4"/>
          <p:cNvPicPr preferRelativeResize="0"/>
          <p:nvPr/>
        </p:nvPicPr>
        <p:blipFill rotWithShape="1">
          <a:blip r:embed="rId3">
            <a:alphaModFix/>
          </a:blip>
          <a:srcRect b="45910" l="3705" r="54750" t="17709"/>
          <a:stretch/>
        </p:blipFill>
        <p:spPr>
          <a:xfrm>
            <a:off x="759175" y="897450"/>
            <a:ext cx="5065100" cy="2494874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4"/>
          <p:cNvSpPr txBox="1"/>
          <p:nvPr>
            <p:ph type="title"/>
          </p:nvPr>
        </p:nvSpPr>
        <p:spPr>
          <a:xfrm>
            <a:off x="1158300" y="7952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 Goals</a:t>
            </a:r>
            <a:endParaRPr/>
          </a:p>
        </p:txBody>
      </p:sp>
      <p:sp>
        <p:nvSpPr>
          <p:cNvPr id="137" name="Google Shape;137;p24"/>
          <p:cNvSpPr txBox="1"/>
          <p:nvPr>
            <p:ph idx="1" type="body"/>
          </p:nvPr>
        </p:nvSpPr>
        <p:spPr>
          <a:xfrm>
            <a:off x="2457225" y="3153400"/>
            <a:ext cx="8896500" cy="3023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Ensuring objects have associated PIDs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Applications and processes include capability for adding metadata &amp; provenance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Data is registered/deposited in a repository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NSDF UIs include schema.org tags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NSDF catalogs exist, provide useful searches for use cases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NSDF provides on ramps to taking first or next steps with improved metadata and related standards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25"/>
          <p:cNvPicPr preferRelativeResize="0"/>
          <p:nvPr/>
        </p:nvPicPr>
        <p:blipFill rotWithShape="1">
          <a:blip r:embed="rId3">
            <a:alphaModFix/>
          </a:blip>
          <a:srcRect b="9255" l="5941" r="50819" t="53678"/>
          <a:stretch/>
        </p:blipFill>
        <p:spPr>
          <a:xfrm>
            <a:off x="725250" y="1299200"/>
            <a:ext cx="5272224" cy="2541976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5"/>
          <p:cNvSpPr txBox="1"/>
          <p:nvPr>
            <p:ph type="title"/>
          </p:nvPr>
        </p:nvSpPr>
        <p:spPr>
          <a:xfrm>
            <a:off x="1158300" y="109007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</a:t>
            </a:r>
            <a:r>
              <a:rPr lang="en-US"/>
              <a:t>  </a:t>
            </a:r>
            <a:r>
              <a:rPr lang="en-US"/>
              <a:t>       Goals</a:t>
            </a:r>
            <a:endParaRPr/>
          </a:p>
        </p:txBody>
      </p:sp>
      <p:sp>
        <p:nvSpPr>
          <p:cNvPr id="144" name="Google Shape;144;p25"/>
          <p:cNvSpPr txBox="1"/>
          <p:nvPr>
            <p:ph idx="1" type="body"/>
          </p:nvPr>
        </p:nvSpPr>
        <p:spPr>
          <a:xfrm>
            <a:off x="2457225" y="3841175"/>
            <a:ext cx="8896500" cy="233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Query metadata via an API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Access is open and free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6"/>
          <p:cNvPicPr preferRelativeResize="0"/>
          <p:nvPr/>
        </p:nvPicPr>
        <p:blipFill rotWithShape="1">
          <a:blip r:embed="rId3">
            <a:alphaModFix/>
          </a:blip>
          <a:srcRect b="45225" l="52960" r="3564" t="19768"/>
          <a:stretch/>
        </p:blipFill>
        <p:spPr>
          <a:xfrm>
            <a:off x="696675" y="1299200"/>
            <a:ext cx="5300800" cy="24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6"/>
          <p:cNvSpPr txBox="1"/>
          <p:nvPr>
            <p:ph type="title"/>
          </p:nvPr>
        </p:nvSpPr>
        <p:spPr>
          <a:xfrm>
            <a:off x="1158300" y="109007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 Goals</a:t>
            </a:r>
            <a:endParaRPr/>
          </a:p>
        </p:txBody>
      </p:sp>
      <p:sp>
        <p:nvSpPr>
          <p:cNvPr id="151" name="Google Shape;151;p26"/>
          <p:cNvSpPr txBox="1"/>
          <p:nvPr>
            <p:ph idx="1" type="body"/>
          </p:nvPr>
        </p:nvSpPr>
        <p:spPr>
          <a:xfrm>
            <a:off x="2457225" y="3841175"/>
            <a:ext cx="8896500" cy="233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Metadata is machine readable (JSON LD, RDF)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Partners increasingly use standard vocabularies (that embody the FAIR Principles)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Metadata includes reference to standard and facilitates cross walks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7"/>
          <p:cNvPicPr preferRelativeResize="0"/>
          <p:nvPr/>
        </p:nvPicPr>
        <p:blipFill rotWithShape="1">
          <a:blip r:embed="rId3">
            <a:alphaModFix/>
          </a:blip>
          <a:srcRect b="11041" l="51030" r="5495" t="53952"/>
          <a:stretch/>
        </p:blipFill>
        <p:spPr>
          <a:xfrm>
            <a:off x="696675" y="1299200"/>
            <a:ext cx="5300800" cy="2400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7"/>
          <p:cNvSpPr txBox="1"/>
          <p:nvPr>
            <p:ph type="title"/>
          </p:nvPr>
        </p:nvSpPr>
        <p:spPr>
          <a:xfrm>
            <a:off x="1158300" y="1090075"/>
            <a:ext cx="94803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Goals</a:t>
            </a:r>
            <a:endParaRPr/>
          </a:p>
        </p:txBody>
      </p:sp>
      <p:sp>
        <p:nvSpPr>
          <p:cNvPr id="158" name="Google Shape;158;p27"/>
          <p:cNvSpPr txBox="1"/>
          <p:nvPr>
            <p:ph idx="1" type="body"/>
          </p:nvPr>
        </p:nvSpPr>
        <p:spPr>
          <a:xfrm>
            <a:off x="2457225" y="3841175"/>
            <a:ext cx="8896500" cy="233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NSDF portals provide easy way to include license (CC-BY, etc.)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Provenance capability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Metadata uses standard listed on fairsharing.org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8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Current State &amp; Opportunities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9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200"/>
              <a:t>NSDF Activities Contributing to FAIR Goals</a:t>
            </a:r>
            <a:endParaRPr sz="4200"/>
          </a:p>
        </p:txBody>
      </p:sp>
      <p:sp>
        <p:nvSpPr>
          <p:cNvPr id="169" name="Google Shape;169;p29"/>
          <p:cNvSpPr txBox="1"/>
          <p:nvPr>
            <p:ph idx="1" type="body"/>
          </p:nvPr>
        </p:nvSpPr>
        <p:spPr>
          <a:xfrm>
            <a:off x="838200" y="1825625"/>
            <a:ext cx="4893000" cy="4763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/>
              <a:t>Catalog work</a:t>
            </a:r>
            <a:endParaRPr b="1"/>
          </a:p>
          <a:p>
            <a:pPr indent="-37973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Enables findability</a:t>
            </a:r>
            <a:endParaRPr/>
          </a:p>
          <a:p>
            <a:pPr indent="-37973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Stimulates work on metadata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/>
              <a:t>Work plan (TBD)</a:t>
            </a:r>
            <a:endParaRPr b="1"/>
          </a:p>
          <a:p>
            <a:pPr indent="-37973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Catalogue OSG, OSN</a:t>
            </a:r>
            <a:endParaRPr/>
          </a:p>
          <a:p>
            <a:pPr indent="-37973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Provide Dataverse or Clowder catalog alongside NSDF catalogue for comparison</a:t>
            </a:r>
            <a:endParaRPr/>
          </a:p>
          <a:p>
            <a:pPr indent="-37973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/>
              <a:t>Advertise data that can be visited (by machines), e.g. FDP</a:t>
            </a:r>
            <a:endParaRPr/>
          </a:p>
          <a:p>
            <a:pPr indent="-37973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b="1" i="1" lang="en-US"/>
              <a:t>Everything in </a:t>
            </a:r>
            <a:r>
              <a:rPr b="1" i="1" lang="en-US"/>
              <a:t>Doug Fils’ talk</a:t>
            </a:r>
            <a:endParaRPr b="1" i="1"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9"/>
          <p:cNvSpPr txBox="1"/>
          <p:nvPr>
            <p:ph idx="1" type="body"/>
          </p:nvPr>
        </p:nvSpPr>
        <p:spPr>
          <a:xfrm>
            <a:off x="6203950" y="1825625"/>
            <a:ext cx="48930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400"/>
              <a:t>Opportunities</a:t>
            </a:r>
            <a:endParaRPr b="1" sz="2400"/>
          </a:p>
          <a:p>
            <a:pPr indent="-381000" lvl="0" marL="457200" rtl="0" algn="l">
              <a:spcBef>
                <a:spcPts val="100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Create data catalog for community without one, e.g. Dark Matter?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Be first large-scale infrastructure using FDOs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Low hanging fruit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/>
              <a:t>Working with use cases to implement ORCIDs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/>
              <a:t>How to Cite Software (reuse from EarthCube)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Medium effort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/>
              <a:t>How to cite data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ORCID API for login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Overview</a:t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Vision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Open Science Developments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FAIR Implementation Goals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Current state and work plan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i="1" lang="en-US"/>
              <a:t>Opportunities for NSDF</a:t>
            </a:r>
            <a:endParaRPr i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i="1" lang="en-US"/>
              <a:t>Future Work for NSDF</a:t>
            </a:r>
            <a:endParaRPr i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00"/>
              <a:t>Vision: NSDF as a FAIR-enabling Platform</a:t>
            </a:r>
            <a:endParaRPr sz="4300"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/>
              <a:t>Goals</a:t>
            </a:r>
            <a:endParaRPr b="1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Using NSDF allows for easy adoption of FAIR community practices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FAIR components part of the NSDF value proposition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First large-scale infrastructure to use FAIR Digital Objects and other novel approaches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Open Science Developments</a:t>
            </a:r>
            <a:r>
              <a:rPr lang="en-US"/>
              <a:t>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is </a:t>
            </a:r>
            <a:r>
              <a:rPr i="1" lang="en-US"/>
              <a:t>Open Science</a:t>
            </a:r>
            <a:r>
              <a:rPr lang="en-US"/>
              <a:t>?</a:t>
            </a:r>
            <a:endParaRPr/>
          </a:p>
        </p:txBody>
      </p:sp>
      <p:sp>
        <p:nvSpPr>
          <p:cNvPr id="86" name="Google Shape;86;p18"/>
          <p:cNvSpPr txBox="1"/>
          <p:nvPr>
            <p:ph idx="1" type="body"/>
          </p:nvPr>
        </p:nvSpPr>
        <p:spPr>
          <a:xfrm>
            <a:off x="689700" y="1825625"/>
            <a:ext cx="45387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White House: Open and equitable research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OSTP and National Science and Technology Council definition:</a:t>
            </a:r>
            <a:endParaRPr sz="2000"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i="1" lang="en-US" sz="2000">
                <a:highlight>
                  <a:srgbClr val="FFFFFF"/>
                </a:highlight>
              </a:rPr>
              <a:t>“The principle and practice of making research products and processes available to all, while respecting diverse cultures, maintaining security and privacy, and fostering collaborations, reproducibility, and equity.”</a:t>
            </a:r>
            <a:endParaRPr i="1" sz="2000">
              <a:highlight>
                <a:srgbClr val="FFFFFF"/>
              </a:highlight>
            </a:endParaRPr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Char char="●"/>
            </a:pPr>
            <a:r>
              <a:rPr i="1" lang="en-US" sz="2000"/>
              <a:t>“transparent and accessible knowledge that is shared and developed through collaborative networks”</a:t>
            </a:r>
            <a:endParaRPr sz="2000">
              <a:highlight>
                <a:srgbClr val="FFFFFF"/>
              </a:highlight>
            </a:endParaRPr>
          </a:p>
        </p:txBody>
      </p:sp>
      <p:grpSp>
        <p:nvGrpSpPr>
          <p:cNvPr id="87" name="Google Shape;87;p18"/>
          <p:cNvGrpSpPr/>
          <p:nvPr/>
        </p:nvGrpSpPr>
        <p:grpSpPr>
          <a:xfrm>
            <a:off x="5299303" y="1742027"/>
            <a:ext cx="6330839" cy="4013127"/>
            <a:chOff x="0" y="265313"/>
            <a:chExt cx="8972277" cy="5687538"/>
          </a:xfrm>
        </p:grpSpPr>
        <p:sp>
          <p:nvSpPr>
            <p:cNvPr id="88" name="Google Shape;88;p18"/>
            <p:cNvSpPr txBox="1"/>
            <p:nvPr/>
          </p:nvSpPr>
          <p:spPr>
            <a:xfrm>
              <a:off x="0" y="265313"/>
              <a:ext cx="2803800" cy="1682400"/>
            </a:xfrm>
            <a:prstGeom prst="rect">
              <a:avLst/>
            </a:prstGeom>
            <a:noFill/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44775" lIns="144775" spcFirstLastPara="1" rIns="144775" wrap="square" tIns="144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3900"/>
                <a:buFont typeface="Calibri"/>
                <a:buNone/>
              </a:pPr>
              <a:r>
                <a:rPr i="0" lang="en-US" sz="2500" u="none" cap="none" strike="noStrike">
                  <a:solidFill>
                    <a:schemeClr val="accent1"/>
                  </a:solidFill>
                  <a:latin typeface="Raleway"/>
                  <a:ea typeface="Raleway"/>
                  <a:cs typeface="Raleway"/>
                  <a:sym typeface="Raleway"/>
                </a:rPr>
                <a:t>Open Access</a:t>
              </a:r>
              <a:endParaRPr sz="100"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9" name="Google Shape;89;p18"/>
            <p:cNvSpPr txBox="1"/>
            <p:nvPr/>
          </p:nvSpPr>
          <p:spPr>
            <a:xfrm>
              <a:off x="3084238" y="265313"/>
              <a:ext cx="2803800" cy="1682400"/>
            </a:xfrm>
            <a:prstGeom prst="rect">
              <a:avLst/>
            </a:prstGeom>
            <a:noFill/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44775" lIns="144775" spcFirstLastPara="1" rIns="144775" wrap="square" tIns="144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3900"/>
                <a:buFont typeface="Calibri"/>
                <a:buNone/>
              </a:pPr>
              <a:r>
                <a:rPr i="0" lang="en-US" sz="2500" u="none" cap="none" strike="noStrike">
                  <a:solidFill>
                    <a:schemeClr val="accent1"/>
                  </a:solidFill>
                  <a:latin typeface="Raleway"/>
                  <a:ea typeface="Raleway"/>
                  <a:cs typeface="Raleway"/>
                  <a:sym typeface="Raleway"/>
                </a:rPr>
                <a:t>Open Data</a:t>
              </a:r>
              <a:endParaRPr sz="100"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90" name="Google Shape;90;p18"/>
            <p:cNvSpPr txBox="1"/>
            <p:nvPr/>
          </p:nvSpPr>
          <p:spPr>
            <a:xfrm>
              <a:off x="6168477" y="265313"/>
              <a:ext cx="2803800" cy="1682400"/>
            </a:xfrm>
            <a:prstGeom prst="rect">
              <a:avLst/>
            </a:prstGeom>
            <a:noFill/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44775" lIns="144775" spcFirstLastPara="1" rIns="144775" wrap="square" tIns="144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3900"/>
                <a:buFont typeface="Calibri"/>
                <a:buNone/>
              </a:pPr>
              <a:r>
                <a:rPr i="0" lang="en-US" sz="2500" u="none" cap="none" strike="noStrike">
                  <a:solidFill>
                    <a:schemeClr val="accent1"/>
                  </a:solidFill>
                  <a:latin typeface="Raleway"/>
                  <a:ea typeface="Raleway"/>
                  <a:cs typeface="Raleway"/>
                  <a:sym typeface="Raleway"/>
                </a:rPr>
                <a:t>Open Code</a:t>
              </a:r>
              <a:endParaRPr sz="100"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91" name="Google Shape;91;p18"/>
            <p:cNvSpPr txBox="1"/>
            <p:nvPr/>
          </p:nvSpPr>
          <p:spPr>
            <a:xfrm>
              <a:off x="0" y="2228010"/>
              <a:ext cx="2803800" cy="1682400"/>
            </a:xfrm>
            <a:prstGeom prst="rect">
              <a:avLst/>
            </a:prstGeom>
            <a:noFill/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44775" lIns="144775" spcFirstLastPara="1" rIns="144775" wrap="square" tIns="144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3900"/>
                <a:buFont typeface="Calibri"/>
                <a:buNone/>
              </a:pPr>
              <a:r>
                <a:rPr i="0" lang="en-US" sz="2500" u="none" cap="none" strike="noStrike">
                  <a:solidFill>
                    <a:schemeClr val="accent1"/>
                  </a:solidFill>
                  <a:latin typeface="Raleway"/>
                  <a:ea typeface="Raleway"/>
                  <a:cs typeface="Raleway"/>
                  <a:sym typeface="Raleway"/>
                </a:rPr>
                <a:t>Open Peer Review</a:t>
              </a:r>
              <a:endParaRPr sz="100"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92" name="Google Shape;92;p18"/>
            <p:cNvSpPr txBox="1"/>
            <p:nvPr/>
          </p:nvSpPr>
          <p:spPr>
            <a:xfrm>
              <a:off x="3084238" y="2228010"/>
              <a:ext cx="2803800" cy="1682400"/>
            </a:xfrm>
            <a:prstGeom prst="rect">
              <a:avLst/>
            </a:prstGeom>
            <a:noFill/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44775" lIns="144775" spcFirstLastPara="1" rIns="144775" wrap="square" tIns="144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3900"/>
                <a:buFont typeface="Calibri"/>
                <a:buNone/>
              </a:pPr>
              <a:r>
                <a:rPr i="0" lang="en-US" sz="2500" u="none" cap="none" strike="noStrike">
                  <a:solidFill>
                    <a:schemeClr val="accent1"/>
                  </a:solidFill>
                  <a:latin typeface="Raleway"/>
                  <a:ea typeface="Raleway"/>
                  <a:cs typeface="Raleway"/>
                  <a:sym typeface="Raleway"/>
                </a:rPr>
                <a:t>Citizen Science</a:t>
              </a:r>
              <a:endParaRPr sz="100"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93" name="Google Shape;93;p18"/>
            <p:cNvSpPr txBox="1"/>
            <p:nvPr/>
          </p:nvSpPr>
          <p:spPr>
            <a:xfrm>
              <a:off x="6168477" y="2228010"/>
              <a:ext cx="2803800" cy="1682400"/>
            </a:xfrm>
            <a:prstGeom prst="rect">
              <a:avLst/>
            </a:prstGeom>
            <a:noFill/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44775" lIns="144775" spcFirstLastPara="1" rIns="144775" wrap="square" tIns="144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3900"/>
                <a:buFont typeface="Calibri"/>
                <a:buNone/>
              </a:pPr>
              <a:r>
                <a:rPr i="0" lang="en-US" sz="2500" u="none" cap="none" strike="noStrike">
                  <a:solidFill>
                    <a:schemeClr val="accent1"/>
                  </a:solidFill>
                  <a:latin typeface="Raleway"/>
                  <a:ea typeface="Raleway"/>
                  <a:cs typeface="Raleway"/>
                  <a:sym typeface="Raleway"/>
                </a:rPr>
                <a:t>Open Source Notebooks</a:t>
              </a:r>
              <a:endParaRPr sz="100"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94" name="Google Shape;94;p18"/>
            <p:cNvSpPr txBox="1"/>
            <p:nvPr/>
          </p:nvSpPr>
          <p:spPr>
            <a:xfrm>
              <a:off x="3084244" y="4270451"/>
              <a:ext cx="2803800" cy="1682400"/>
            </a:xfrm>
            <a:prstGeom prst="rect">
              <a:avLst/>
            </a:prstGeom>
            <a:noFill/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44775" lIns="144775" spcFirstLastPara="1" rIns="144775" wrap="square" tIns="144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3900"/>
                <a:buFont typeface="Calibri"/>
                <a:buNone/>
              </a:pPr>
              <a:r>
                <a:rPr i="0" lang="en-US" sz="2500" u="none" cap="none" strike="noStrike">
                  <a:solidFill>
                    <a:schemeClr val="accent1"/>
                  </a:solidFill>
                  <a:latin typeface="Raleway"/>
                  <a:ea typeface="Raleway"/>
                  <a:cs typeface="Raleway"/>
                  <a:sym typeface="Raleway"/>
                </a:rPr>
                <a:t>New Credit Models</a:t>
              </a:r>
              <a:endParaRPr sz="100"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  <p:sp>
        <p:nvSpPr>
          <p:cNvPr id="95" name="Google Shape;95;p18"/>
          <p:cNvSpPr txBox="1"/>
          <p:nvPr/>
        </p:nvSpPr>
        <p:spPr>
          <a:xfrm>
            <a:off x="5357475" y="5931500"/>
            <a:ext cx="45387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</a:rPr>
              <a:t>Vicente-Saez, Ruben, and Clara Martinez-Fuentes. "Open Science now: A systematic literature review for an integrated definition." </a:t>
            </a:r>
            <a:r>
              <a:rPr i="1" lang="en-US" sz="1000">
                <a:solidFill>
                  <a:schemeClr val="dk1"/>
                </a:solidFill>
              </a:rPr>
              <a:t>Journal of business research</a:t>
            </a:r>
            <a:r>
              <a:rPr lang="en-US" sz="1000">
                <a:solidFill>
                  <a:schemeClr val="dk1"/>
                </a:solidFill>
              </a:rPr>
              <a:t> 88 (2018): 428-436.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96" name="Google Shape;96;p18"/>
          <p:cNvSpPr txBox="1"/>
          <p:nvPr/>
        </p:nvSpPr>
        <p:spPr>
          <a:xfrm>
            <a:off x="5357475" y="4589725"/>
            <a:ext cx="1877700" cy="1165500"/>
          </a:xfrm>
          <a:prstGeom prst="rect">
            <a:avLst/>
          </a:prstGeom>
          <a:noFill/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8575" lIns="108575" spcFirstLastPara="1" rIns="108575" wrap="square" tIns="1085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900"/>
              <a:buFont typeface="Calibri"/>
              <a:buNone/>
            </a:pPr>
            <a:r>
              <a:rPr i="0" lang="en-US" sz="2500" u="none" cap="none" strike="noStrike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FAIR Digital Objects</a:t>
            </a:r>
            <a:endParaRPr sz="25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02218" y="0"/>
            <a:ext cx="1249579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9"/>
          <p:cNvSpPr txBox="1"/>
          <p:nvPr/>
        </p:nvSpPr>
        <p:spPr>
          <a:xfrm>
            <a:off x="5117075" y="3461825"/>
            <a:ext cx="3826800" cy="31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Char char="●"/>
            </a:pPr>
            <a:r>
              <a:rPr lang="en-US" sz="2200">
                <a:solidFill>
                  <a:schemeClr val="lt1"/>
                </a:solidFill>
              </a:rPr>
              <a:t>Special funding calls from NASA TOPS</a:t>
            </a:r>
            <a:endParaRPr sz="2200">
              <a:solidFill>
                <a:schemeClr val="lt1"/>
              </a:solidFill>
            </a:endParaRPr>
          </a:p>
          <a:p>
            <a:pPr indent="-3683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Char char="●"/>
            </a:pPr>
            <a:r>
              <a:rPr lang="en-US" sz="2200">
                <a:solidFill>
                  <a:schemeClr val="lt1"/>
                </a:solidFill>
              </a:rPr>
              <a:t>Updating agency public access plans per the Nelson memo</a:t>
            </a:r>
            <a:endParaRPr sz="2200">
              <a:solidFill>
                <a:schemeClr val="lt1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Char char="●"/>
            </a:pPr>
            <a:r>
              <a:rPr lang="en-US" sz="2200">
                <a:solidFill>
                  <a:schemeClr val="lt1"/>
                </a:solidFill>
              </a:rPr>
              <a:t>Roll out of NIH Data Management </a:t>
            </a:r>
            <a:r>
              <a:rPr i="1" lang="en-US" sz="2200">
                <a:solidFill>
                  <a:schemeClr val="lt1"/>
                </a:solidFill>
              </a:rPr>
              <a:t>&amp; Sharing </a:t>
            </a:r>
            <a:r>
              <a:rPr lang="en-US" sz="2200">
                <a:solidFill>
                  <a:schemeClr val="lt1"/>
                </a:solidFill>
              </a:rPr>
              <a:t>Requirements</a:t>
            </a:r>
            <a:endParaRPr sz="2200">
              <a:solidFill>
                <a:schemeClr val="lt1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Char char="●"/>
            </a:pPr>
            <a:r>
              <a:rPr lang="en-US" sz="2200">
                <a:solidFill>
                  <a:schemeClr val="lt1"/>
                </a:solidFill>
              </a:rPr>
              <a:t>NSF GEO OSE program</a:t>
            </a:r>
            <a:endParaRPr sz="2200">
              <a:solidFill>
                <a:schemeClr val="lt1"/>
              </a:solidFill>
            </a:endParaRPr>
          </a:p>
        </p:txBody>
      </p:sp>
      <p:sp>
        <p:nvSpPr>
          <p:cNvPr id="103" name="Google Shape;103;p19"/>
          <p:cNvSpPr txBox="1"/>
          <p:nvPr/>
        </p:nvSpPr>
        <p:spPr>
          <a:xfrm>
            <a:off x="9791400" y="3348600"/>
            <a:ext cx="24006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</a:rPr>
              <a:t>Nelson Memo:</a:t>
            </a:r>
            <a:endParaRPr sz="1800">
              <a:solidFill>
                <a:schemeClr val="lt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</a:rPr>
              <a:t>Aug. 2022 from OSTP calls for agencies </a:t>
            </a:r>
            <a:r>
              <a:rPr b="1" lang="en-US" sz="1800">
                <a:solidFill>
                  <a:schemeClr val="lt1"/>
                </a:solidFill>
              </a:rPr>
              <a:t>update </a:t>
            </a:r>
            <a:r>
              <a:rPr b="1" lang="en-US" sz="1800">
                <a:solidFill>
                  <a:schemeClr val="lt1"/>
                </a:solidFill>
              </a:rPr>
              <a:t>public access policies</a:t>
            </a:r>
            <a:r>
              <a:rPr lang="en-US" sz="1800">
                <a:solidFill>
                  <a:schemeClr val="lt1"/>
                </a:solidFill>
              </a:rPr>
              <a:t> &amp; implement plans </a:t>
            </a:r>
            <a:r>
              <a:rPr b="1" lang="en-US" sz="1800">
                <a:solidFill>
                  <a:schemeClr val="lt1"/>
                </a:solidFill>
              </a:rPr>
              <a:t>no later than 2025</a:t>
            </a:r>
            <a:r>
              <a:rPr lang="en-US" sz="1800">
                <a:solidFill>
                  <a:schemeClr val="lt1"/>
                </a:solidFill>
              </a:rPr>
              <a:t>, </a:t>
            </a:r>
            <a:r>
              <a:rPr lang="en-US" sz="1800">
                <a:solidFill>
                  <a:schemeClr val="lt1"/>
                </a:solidFill>
              </a:rPr>
              <a:t>to </a:t>
            </a:r>
            <a:r>
              <a:rPr b="1" lang="en-US" sz="1800">
                <a:solidFill>
                  <a:schemeClr val="lt1"/>
                </a:solidFill>
              </a:rPr>
              <a:t>end data embargoes, data available free and </a:t>
            </a:r>
            <a:r>
              <a:rPr b="1" lang="en-US" sz="1800">
                <a:solidFill>
                  <a:schemeClr val="lt1"/>
                </a:solidFill>
              </a:rPr>
              <a:t>immediately</a:t>
            </a:r>
            <a:r>
              <a:rPr b="1" lang="en-US" sz="1800">
                <a:solidFill>
                  <a:schemeClr val="lt1"/>
                </a:solidFill>
              </a:rPr>
              <a:t> </a:t>
            </a:r>
            <a:r>
              <a:rPr lang="en-US" sz="1800">
                <a:solidFill>
                  <a:schemeClr val="lt1"/>
                </a:solidFill>
              </a:rPr>
              <a:t>by default</a:t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4325" y="3887325"/>
            <a:ext cx="4660401" cy="28388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0"/>
          <p:cNvSpPr txBox="1"/>
          <p:nvPr>
            <p:ph type="title"/>
          </p:nvPr>
        </p:nvSpPr>
        <p:spPr>
          <a:xfrm>
            <a:off x="838200" y="365125"/>
            <a:ext cx="70797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UNESCO’s </a:t>
            </a:r>
            <a:r>
              <a:rPr lang="en-US"/>
              <a:t>Recommendation</a:t>
            </a:r>
            <a:r>
              <a:rPr lang="en-US"/>
              <a:t> on Open Science</a:t>
            </a:r>
            <a:endParaRPr/>
          </a:p>
        </p:txBody>
      </p:sp>
      <p:pic>
        <p:nvPicPr>
          <p:cNvPr id="110" name="Google Shape;110;p20"/>
          <p:cNvPicPr preferRelativeResize="0"/>
          <p:nvPr/>
        </p:nvPicPr>
        <p:blipFill rotWithShape="1">
          <a:blip r:embed="rId4">
            <a:alphaModFix/>
          </a:blip>
          <a:srcRect b="0" l="14583" r="4529" t="3938"/>
          <a:stretch/>
        </p:blipFill>
        <p:spPr>
          <a:xfrm>
            <a:off x="731900" y="1690825"/>
            <a:ext cx="3338849" cy="425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94650" y="1085175"/>
            <a:ext cx="4603625" cy="3151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0"/>
          <p:cNvSpPr txBox="1"/>
          <p:nvPr/>
        </p:nvSpPr>
        <p:spPr>
          <a:xfrm>
            <a:off x="2612850" y="5950400"/>
            <a:ext cx="353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http://on.unesco.org/OpenScience</a:t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Next in our Distinguished Speaker Series</a:t>
            </a:r>
            <a:endParaRPr/>
          </a:p>
        </p:txBody>
      </p:sp>
      <p:sp>
        <p:nvSpPr>
          <p:cNvPr id="118" name="Google Shape;118;p21"/>
          <p:cNvSpPr txBox="1"/>
          <p:nvPr>
            <p:ph idx="1" type="body"/>
          </p:nvPr>
        </p:nvSpPr>
        <p:spPr>
          <a:xfrm>
            <a:off x="838200" y="1825625"/>
            <a:ext cx="44841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200">
                <a:highlight>
                  <a:srgbClr val="FFFFFF"/>
                </a:highlight>
              </a:rPr>
              <a:t>Dr. Ana Peršić</a:t>
            </a:r>
            <a:endParaRPr sz="22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>
                <a:highlight>
                  <a:srgbClr val="FFFFFF"/>
                </a:highlight>
              </a:rPr>
              <a:t>Science Policy and Partnerships Section, Division of Science Policy and Capacity Building, UNESCO</a:t>
            </a:r>
            <a:endParaRPr sz="22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>
                <a:highlight>
                  <a:srgbClr val="FFFFFF"/>
                </a:highlight>
              </a:rPr>
              <a:t>‘The pathway to implementing the UNESCO Recommendation on Open Science’</a:t>
            </a:r>
            <a:endParaRPr sz="22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>
                <a:highlight>
                  <a:srgbClr val="FFFFFF"/>
                </a:highlight>
              </a:rPr>
              <a:t>May 2023, TBD</a:t>
            </a:r>
            <a:endParaRPr sz="2200">
              <a:highlight>
                <a:srgbClr val="FFFFFF"/>
              </a:highlight>
            </a:endParaRPr>
          </a:p>
        </p:txBody>
      </p:sp>
      <p:pic>
        <p:nvPicPr>
          <p:cNvPr id="119" name="Google Shape;119;p21"/>
          <p:cNvPicPr preferRelativeResize="0"/>
          <p:nvPr/>
        </p:nvPicPr>
        <p:blipFill rotWithShape="1">
          <a:blip r:embed="rId3">
            <a:alphaModFix/>
          </a:blip>
          <a:srcRect b="5962" l="0" r="0" t="0"/>
          <a:stretch/>
        </p:blipFill>
        <p:spPr>
          <a:xfrm>
            <a:off x="7427225" y="1532100"/>
            <a:ext cx="4060649" cy="4572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0449" y="1989088"/>
            <a:ext cx="2775900" cy="2771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/>
              <a:t>FAIR Implementation Goals for NSDF</a:t>
            </a:r>
            <a:endParaRPr sz="4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Blue Warm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