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5" r:id="rId1"/>
  </p:sldMasterIdLst>
  <p:notesMasterIdLst>
    <p:notesMasterId r:id="rId9"/>
  </p:notesMasterIdLst>
  <p:sldIdLst>
    <p:sldId id="259" r:id="rId2"/>
    <p:sldId id="266" r:id="rId3"/>
    <p:sldId id="260" r:id="rId4"/>
    <p:sldId id="261" r:id="rId5"/>
    <p:sldId id="262" r:id="rId6"/>
    <p:sldId id="263"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A147"/>
    <a:srgbClr val="B54C2D"/>
    <a:srgbClr val="B66952"/>
    <a:srgbClr val="B56D45"/>
    <a:srgbClr val="DF98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6" autoAdjust="0"/>
    <p:restoredTop sz="94660"/>
  </p:normalViewPr>
  <p:slideViewPr>
    <p:cSldViewPr snapToGrid="0">
      <p:cViewPr>
        <p:scale>
          <a:sx n="78" d="100"/>
          <a:sy n="78" d="100"/>
        </p:scale>
        <p:origin x="53" y="47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6B5206-F4A6-46D6-BF7B-A993CA0EC0FD}" type="datetimeFigureOut">
              <a:rPr lang="en-US" smtClean="0"/>
              <a:t>4/11/2023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FD71E6-E217-46AD-B4EB-459A594E7A31}" type="slidenum">
              <a:rPr lang="en-US" smtClean="0"/>
              <a:t>‹#›</a:t>
            </a:fld>
            <a:endParaRPr lang="en-US"/>
          </a:p>
        </p:txBody>
      </p:sp>
    </p:spTree>
    <p:extLst>
      <p:ext uri="{BB962C8B-B14F-4D97-AF65-F5344CB8AC3E}">
        <p14:creationId xmlns:p14="http://schemas.microsoft.com/office/powerpoint/2010/main" val="2400908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7D2442-D208-43B9-91E7-D33B1F929572}" type="datetime1">
              <a:rPr lang="en-US" smtClean="0"/>
              <a:t>4/11/2023</a:t>
            </a:fld>
            <a:endParaRPr lang="en-US" dirty="0"/>
          </a:p>
        </p:txBody>
      </p:sp>
      <p:sp>
        <p:nvSpPr>
          <p:cNvPr id="5" name="Footer Placeholder 4"/>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85252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F8D60A7-3479-4D96-B50F-70C797B47B6D}"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1466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FC80BFA-7C8D-47DC-AA47-FAFA07A5E9FF}"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81205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93793BB-58AD-4C31-8972-6EC3755F21A2}"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80594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2FD437-98CD-4E76-A797-8C4561D5057C}"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8836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C9D37A4C-B500-474A-88D5-5B176804728E}" type="datetime1">
              <a:rPr lang="en-US" smtClean="0"/>
              <a:t>4/11/2023</a:t>
            </a:fld>
            <a:endParaRPr lang="en-US" dirty="0"/>
          </a:p>
        </p:txBody>
      </p:sp>
      <p:sp>
        <p:nvSpPr>
          <p:cNvPr id="4" name="Footer Placeholder 3"/>
          <p:cNvSpPr>
            <a:spLocks noGrp="1"/>
          </p:cNvSpPr>
          <p:nvPr>
            <p:ph type="ftr" sz="quarter" idx="11"/>
          </p:nvPr>
        </p:nvSpPr>
        <p:spPr/>
        <p:txBody>
          <a:bodyPr/>
          <a:lstStyle/>
          <a:p>
            <a:r>
              <a:rPr lang="en-US"/>
              <a:t>National Science Data Fabric Meeting, 2023</a:t>
            </a:r>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87406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ED69A62-8876-49D4-A04B-85964607114C}" type="datetime1">
              <a:rPr lang="en-US" smtClean="0"/>
              <a:t>4/11/2023</a:t>
            </a:fld>
            <a:endParaRPr lang="en-US" dirty="0"/>
          </a:p>
        </p:txBody>
      </p:sp>
      <p:sp>
        <p:nvSpPr>
          <p:cNvPr id="4" name="Footer Placeholder 3"/>
          <p:cNvSpPr>
            <a:spLocks noGrp="1"/>
          </p:cNvSpPr>
          <p:nvPr>
            <p:ph type="ftr" sz="quarter" idx="11"/>
          </p:nvPr>
        </p:nvSpPr>
        <p:spPr/>
        <p:txBody>
          <a:bodyPr/>
          <a:lstStyle/>
          <a:p>
            <a:r>
              <a:rPr lang="en-US"/>
              <a:t>National Science Data Fabric Meeting, 2023</a:t>
            </a:r>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62302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8500F0E-8C0D-4934-B5E7-5B96503B26E3}" type="datetime1">
              <a:rPr lang="en-US" smtClean="0"/>
              <a:t>4/11/2023</a:t>
            </a:fld>
            <a:endParaRPr lang="en-US" dirty="0"/>
          </a:p>
        </p:txBody>
      </p:sp>
      <p:sp>
        <p:nvSpPr>
          <p:cNvPr id="5" name="Footer Placeholder 4"/>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4158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6925E57-0D34-43EC-8021-448B2BA9AC9F}" type="datetime1">
              <a:rPr lang="en-US" smtClean="0"/>
              <a:t>4/11/2023</a:t>
            </a:fld>
            <a:endParaRPr lang="en-US" dirty="0"/>
          </a:p>
        </p:txBody>
      </p:sp>
      <p:sp>
        <p:nvSpPr>
          <p:cNvPr id="5" name="Footer Placeholder 4"/>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3452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361848"/>
            <a:ext cx="10353762" cy="929070"/>
          </a:xfrm>
        </p:spPr>
        <p:txBody>
          <a:bodyPr/>
          <a:lstStyle/>
          <a:p>
            <a:r>
              <a:rPr lang="en-US" dirty="0"/>
              <a:t>Click to edit Master title style</a:t>
            </a:r>
          </a:p>
        </p:txBody>
      </p:sp>
      <p:sp>
        <p:nvSpPr>
          <p:cNvPr id="3" name="Content Placeholder 2"/>
          <p:cNvSpPr>
            <a:spLocks noGrp="1"/>
          </p:cNvSpPr>
          <p:nvPr>
            <p:ph idx="1"/>
          </p:nvPr>
        </p:nvSpPr>
        <p:spPr>
          <a:xfrm>
            <a:off x="913795" y="1510960"/>
            <a:ext cx="10353762" cy="428023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F3D47C7-E37C-464B-97FE-B3EA45E4DB4F}" type="datetime1">
              <a:rPr lang="en-US" smtClean="0"/>
              <a:t>4/11/2023</a:t>
            </a:fld>
            <a:endParaRPr lang="en-US" dirty="0"/>
          </a:p>
        </p:txBody>
      </p:sp>
      <p:sp>
        <p:nvSpPr>
          <p:cNvPr id="5" name="Footer Placeholder 4"/>
          <p:cNvSpPr>
            <a:spLocks noGrp="1"/>
          </p:cNvSpPr>
          <p:nvPr>
            <p:ph type="ftr" sz="quarter" idx="11"/>
          </p:nvPr>
        </p:nvSpPr>
        <p:spPr/>
        <p:txBody>
          <a:bodyPr/>
          <a:lstStyle/>
          <a:p>
            <a:r>
              <a:rPr lang="en-US" dirty="0"/>
              <a:t>National Science Data Fabric Meeting, 2023</a:t>
            </a:r>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8586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2AE3A9-A0C0-44CD-B269-8038CEE96739}" type="datetime1">
              <a:rPr lang="en-US" smtClean="0"/>
              <a:t>4/11/2023</a:t>
            </a:fld>
            <a:endParaRPr lang="en-US" dirty="0"/>
          </a:p>
        </p:txBody>
      </p:sp>
      <p:sp>
        <p:nvSpPr>
          <p:cNvPr id="5" name="Footer Placeholder 4"/>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2648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362D92C-E60F-4984-B99C-A69879492965}"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7517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E3516A4-2224-48A5-A5A5-4C6B50F0F64D}" type="datetime1">
              <a:rPr lang="en-US" smtClean="0"/>
              <a:t>4/11/2023</a:t>
            </a:fld>
            <a:endParaRPr lang="en-US" dirty="0"/>
          </a:p>
        </p:txBody>
      </p:sp>
      <p:sp>
        <p:nvSpPr>
          <p:cNvPr id="8" name="Footer Placeholder 7"/>
          <p:cNvSpPr>
            <a:spLocks noGrp="1"/>
          </p:cNvSpPr>
          <p:nvPr>
            <p:ph type="ftr" sz="quarter" idx="11"/>
          </p:nvPr>
        </p:nvSpPr>
        <p:spPr/>
        <p:txBody>
          <a:bodyPr/>
          <a:lstStyle/>
          <a:p>
            <a:r>
              <a:rPr lang="en-US"/>
              <a:t>National Science Data Fabric Meeting, 2023</a:t>
            </a:r>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08887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D586A35-CB80-4B47-832C-B50696F1DDB1}" type="datetime1">
              <a:rPr lang="en-US" smtClean="0"/>
              <a:t>4/11/2023</a:t>
            </a:fld>
            <a:endParaRPr lang="en-US" dirty="0"/>
          </a:p>
        </p:txBody>
      </p:sp>
      <p:sp>
        <p:nvSpPr>
          <p:cNvPr id="4" name="Footer Placeholder 3"/>
          <p:cNvSpPr>
            <a:spLocks noGrp="1"/>
          </p:cNvSpPr>
          <p:nvPr>
            <p:ph type="ftr" sz="quarter" idx="11"/>
          </p:nvPr>
        </p:nvSpPr>
        <p:spPr/>
        <p:txBody>
          <a:bodyPr/>
          <a:lstStyle/>
          <a:p>
            <a:r>
              <a:rPr lang="en-US"/>
              <a:t>National Science Data Fabric Meeting, 2023</a:t>
            </a:r>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6488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6FFE39-9C71-4637-A78C-EADE33A10707}" type="datetime1">
              <a:rPr lang="en-US" smtClean="0"/>
              <a:t>4/11/2023</a:t>
            </a:fld>
            <a:endParaRPr lang="en-US" dirty="0"/>
          </a:p>
        </p:txBody>
      </p:sp>
      <p:sp>
        <p:nvSpPr>
          <p:cNvPr id="3" name="Footer Placeholder 2"/>
          <p:cNvSpPr>
            <a:spLocks noGrp="1"/>
          </p:cNvSpPr>
          <p:nvPr>
            <p:ph type="ftr" sz="quarter" idx="11"/>
          </p:nvPr>
        </p:nvSpPr>
        <p:spPr/>
        <p:txBody>
          <a:bodyPr/>
          <a:lstStyle/>
          <a:p>
            <a:r>
              <a:rPr lang="en-US"/>
              <a:t>National Science Data Fabric Meeting, 2023</a:t>
            </a:r>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65916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A647E76-F230-4038-A6D7-46675B25A474}" type="datetime1">
              <a:rPr lang="en-US" smtClean="0"/>
              <a:t>4/11/2023</a:t>
            </a:fld>
            <a:endParaRPr lang="en-US" dirty="0"/>
          </a:p>
        </p:txBody>
      </p:sp>
      <p:sp>
        <p:nvSpPr>
          <p:cNvPr id="6" name="Footer Placeholder 5"/>
          <p:cNvSpPr>
            <a:spLocks noGrp="1"/>
          </p:cNvSpPr>
          <p:nvPr>
            <p:ph type="ftr" sz="quarter" idx="11"/>
          </p:nvPr>
        </p:nvSpPr>
        <p:spPr/>
        <p:txBody>
          <a:bodyPr/>
          <a:lstStyle/>
          <a:p>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596479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0F6EBA-C4B2-4956-B6B3-F9A47F2351DF}" type="datetime1">
              <a:rPr lang="en-US" smtClean="0"/>
              <a:t>4/11/2023</a:t>
            </a:fld>
            <a:endParaRPr lang="en-US" dirty="0"/>
          </a:p>
        </p:txBody>
      </p:sp>
      <p:sp>
        <p:nvSpPr>
          <p:cNvPr id="6" name="Footer Placeholder 5"/>
          <p:cNvSpPr>
            <a:spLocks noGrp="1"/>
          </p:cNvSpPr>
          <p:nvPr>
            <p:ph type="ftr" sz="quarter" idx="11"/>
          </p:nvPr>
        </p:nvSpPr>
        <p:spPr/>
        <p:txBody>
          <a:bodyPr/>
          <a:lstStyle/>
          <a:p>
            <a:pPr algn="l"/>
            <a:r>
              <a:rPr lang="en-US"/>
              <a:t>National Science Data Fabric Meeting, 2023</a:t>
            </a:r>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637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41ADAEC4-B168-467D-95DD-AF9F3AD0D154}" type="datetime1">
              <a:rPr lang="en-US" smtClean="0"/>
              <a:t>4/11/2023</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r>
              <a:rPr lang="en-US"/>
              <a:t>National Science Data Fabric Meeting, 2023</a:t>
            </a:r>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069802776"/>
      </p:ext>
    </p:extLst>
  </p:cSld>
  <p:clrMap bg1="dk1" tx1="lt1" bg2="dk2" tx2="lt2" accent1="accent1" accent2="accent2" accent3="accent3" accent4="accent4" accent5="accent5" accent6="accent6" hlink="hlink" folHlink="folHlink"/>
  <p:sldLayoutIdLst>
    <p:sldLayoutId id="2147483713" r:id="rId1"/>
    <p:sldLayoutId id="2147483715" r:id="rId2"/>
    <p:sldLayoutId id="2147483716" r:id="rId3"/>
    <p:sldLayoutId id="2147483714" r:id="rId4"/>
    <p:sldLayoutId id="2147483710" r:id="rId5"/>
    <p:sldLayoutId id="2147483694" r:id="rId6"/>
    <p:sldLayoutId id="2147483695" r:id="rId7"/>
    <p:sldLayoutId id="2147483696" r:id="rId8"/>
    <p:sldLayoutId id="2147483697" r:id="rId9"/>
    <p:sldLayoutId id="2147483699" r:id="rId10"/>
    <p:sldLayoutId id="2147483693" r:id="rId11"/>
    <p:sldLayoutId id="2147483700" r:id="rId12"/>
    <p:sldLayoutId id="2147483701" r:id="rId13"/>
    <p:sldLayoutId id="2147483703" r:id="rId14"/>
    <p:sldLayoutId id="2147483704" r:id="rId15"/>
    <p:sldLayoutId id="2147483702" r:id="rId16"/>
    <p:sldLayoutId id="2147483698" r:id="rId17"/>
  </p:sldLayoutIdLst>
  <p:hf hdr="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5" name="Picture 4" descr="A picture containing cup, coffee, food, beverage&#10;&#10;Description automatically generated">
            <a:extLst>
              <a:ext uri="{FF2B5EF4-FFF2-40B4-BE49-F238E27FC236}">
                <a16:creationId xmlns:a16="http://schemas.microsoft.com/office/drawing/2014/main" id="{91BC5572-FC33-4C1C-8DEE-C2CF75A75641}"/>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1370693" y="1087120"/>
            <a:ext cx="9440034" cy="2648381"/>
          </a:xfrm>
        </p:spPr>
        <p:txBody>
          <a:bodyPr>
            <a:normAutofit/>
          </a:bodyPr>
          <a:lstStyle/>
          <a:p>
            <a:r>
              <a:rPr lang="en-US" sz="7200" dirty="0"/>
              <a:t>A Data Fabric For Social Good?</a:t>
            </a: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1370693" y="3910649"/>
            <a:ext cx="9440034" cy="1397951"/>
          </a:xfrm>
        </p:spPr>
        <p:txBody>
          <a:bodyPr>
            <a:normAutofit/>
          </a:bodyPr>
          <a:lstStyle/>
          <a:p>
            <a:r>
              <a:rPr lang="en-US" sz="2800" dirty="0"/>
              <a:t>Amarnath Gupta</a:t>
            </a:r>
          </a:p>
          <a:p>
            <a:r>
              <a:rPr lang="en-US" sz="2800" dirty="0"/>
              <a:t>University of California San Diego</a:t>
            </a:r>
          </a:p>
        </p:txBody>
      </p:sp>
    </p:spTree>
    <p:extLst>
      <p:ext uri="{BB962C8B-B14F-4D97-AF65-F5344CB8AC3E}">
        <p14:creationId xmlns:p14="http://schemas.microsoft.com/office/powerpoint/2010/main" val="633738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ata Fabric, Explained | AltexSoft">
            <a:extLst>
              <a:ext uri="{FF2B5EF4-FFF2-40B4-BE49-F238E27FC236}">
                <a16:creationId xmlns:a16="http://schemas.microsoft.com/office/drawing/2014/main" id="{B06A8C1B-635E-3AEE-70C8-B6981B32799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83885" y="1207790"/>
            <a:ext cx="9766988" cy="5493930"/>
          </a:xfrm>
          <a:prstGeom prst="rect">
            <a:avLst/>
          </a:prstGeom>
          <a:solidFill>
            <a:srgbClr val="FFFFFF"/>
          </a:solidFill>
          <a:extLst>
            <a:ext uri="{909E8E84-426E-40DD-AFC4-6F175D3DCCD1}">
              <a14:hiddenFill xmlns:a14="http://schemas.microsoft.com/office/drawing/2010/main">
                <a:solidFill>
                  <a:srgbClr val="FFFFFF"/>
                </a:solidFill>
              </a14:hiddenFill>
            </a:ext>
          </a:extLst>
        </p:spPr>
      </p:pic>
      <p:sp>
        <p:nvSpPr>
          <p:cNvPr id="9" name="Title 8">
            <a:extLst>
              <a:ext uri="{FF2B5EF4-FFF2-40B4-BE49-F238E27FC236}">
                <a16:creationId xmlns:a16="http://schemas.microsoft.com/office/drawing/2014/main" id="{AD30DFAF-5B87-2B91-F20F-E5FF96EE7BDA}"/>
              </a:ext>
            </a:extLst>
          </p:cNvPr>
          <p:cNvSpPr>
            <a:spLocks noGrp="1"/>
          </p:cNvSpPr>
          <p:nvPr>
            <p:ph type="title"/>
          </p:nvPr>
        </p:nvSpPr>
        <p:spPr>
          <a:xfrm>
            <a:off x="913795" y="337398"/>
            <a:ext cx="10353762" cy="929070"/>
          </a:xfrm>
        </p:spPr>
        <p:txBody>
          <a:bodyPr/>
          <a:lstStyle/>
          <a:p>
            <a:r>
              <a:rPr lang="en-US" dirty="0"/>
              <a:t>What This Talk is Not About</a:t>
            </a:r>
          </a:p>
        </p:txBody>
      </p:sp>
      <p:sp>
        <p:nvSpPr>
          <p:cNvPr id="4" name="Date Placeholder 3" hidden="1">
            <a:extLst>
              <a:ext uri="{FF2B5EF4-FFF2-40B4-BE49-F238E27FC236}">
                <a16:creationId xmlns:a16="http://schemas.microsoft.com/office/drawing/2014/main" id="{D477044E-CF13-8D3D-812B-013508A778A7}"/>
              </a:ext>
            </a:extLst>
          </p:cNvPr>
          <p:cNvSpPr>
            <a:spLocks noGrp="1"/>
          </p:cNvSpPr>
          <p:nvPr>
            <p:ph type="dt" sz="half" idx="10"/>
          </p:nvPr>
        </p:nvSpPr>
        <p:spPr/>
        <p:txBody>
          <a:bodyPr/>
          <a:lstStyle/>
          <a:p>
            <a:pPr>
              <a:spcAft>
                <a:spcPts val="600"/>
              </a:spcAft>
            </a:pPr>
            <a:fld id="{4F3D47C7-E37C-464B-97FE-B3EA45E4DB4F}" type="datetime1">
              <a:rPr lang="en-US" smtClean="0"/>
              <a:pPr>
                <a:spcAft>
                  <a:spcPts val="600"/>
                </a:spcAft>
              </a:pPr>
              <a:t>4/12/2023</a:t>
            </a:fld>
            <a:endParaRPr lang="en-US"/>
          </a:p>
        </p:txBody>
      </p:sp>
      <p:sp>
        <p:nvSpPr>
          <p:cNvPr id="5" name="Footer Placeholder 4">
            <a:extLst>
              <a:ext uri="{FF2B5EF4-FFF2-40B4-BE49-F238E27FC236}">
                <a16:creationId xmlns:a16="http://schemas.microsoft.com/office/drawing/2014/main" id="{85445D93-8614-9953-4312-D7048F30A975}"/>
              </a:ext>
            </a:extLst>
          </p:cNvPr>
          <p:cNvSpPr>
            <a:spLocks noGrp="1"/>
          </p:cNvSpPr>
          <p:nvPr>
            <p:ph type="ftr" sz="quarter" idx="11"/>
          </p:nvPr>
        </p:nvSpPr>
        <p:spPr/>
        <p:txBody>
          <a:bodyPr/>
          <a:lstStyle/>
          <a:p>
            <a:pPr>
              <a:spcAft>
                <a:spcPts val="600"/>
              </a:spcAft>
            </a:pPr>
            <a:r>
              <a:rPr lang="en-US"/>
              <a:t>National Science Data Fabric Meeting, 2023</a:t>
            </a:r>
          </a:p>
        </p:txBody>
      </p:sp>
      <p:sp>
        <p:nvSpPr>
          <p:cNvPr id="6" name="Slide Number Placeholder 5" hidden="1">
            <a:extLst>
              <a:ext uri="{FF2B5EF4-FFF2-40B4-BE49-F238E27FC236}">
                <a16:creationId xmlns:a16="http://schemas.microsoft.com/office/drawing/2014/main" id="{9812219F-82A4-5B9D-5F0C-6F024CCCD449}"/>
              </a:ext>
            </a:extLst>
          </p:cNvPr>
          <p:cNvSpPr>
            <a:spLocks noGrp="1"/>
          </p:cNvSpPr>
          <p:nvPr>
            <p:ph type="sldNum" sz="quarter" idx="12"/>
          </p:nvPr>
        </p:nvSpPr>
        <p:spPr/>
        <p:txBody>
          <a:bodyPr/>
          <a:lstStyle/>
          <a:p>
            <a:pPr>
              <a:spcAft>
                <a:spcPts val="600"/>
              </a:spcAft>
            </a:pPr>
            <a:fld id="{3A98EE3D-8CD1-4C3F-BD1C-C98C9596463C}" type="slidenum">
              <a:rPr lang="en-US" smtClean="0"/>
              <a:pPr>
                <a:spcAft>
                  <a:spcPts val="600"/>
                </a:spcAft>
              </a:pPr>
              <a:t>2</a:t>
            </a:fld>
            <a:endParaRPr lang="en-US"/>
          </a:p>
        </p:txBody>
      </p:sp>
      <p:sp>
        <p:nvSpPr>
          <p:cNvPr id="11" name="TextBox 10">
            <a:extLst>
              <a:ext uri="{FF2B5EF4-FFF2-40B4-BE49-F238E27FC236}">
                <a16:creationId xmlns:a16="http://schemas.microsoft.com/office/drawing/2014/main" id="{B48DE96B-7A67-D0EA-1794-7BD1C3BABB54}"/>
              </a:ext>
            </a:extLst>
          </p:cNvPr>
          <p:cNvSpPr txBox="1"/>
          <p:nvPr/>
        </p:nvSpPr>
        <p:spPr>
          <a:xfrm>
            <a:off x="1183885" y="6177146"/>
            <a:ext cx="9766988" cy="461665"/>
          </a:xfrm>
          <a:prstGeom prst="rect">
            <a:avLst/>
          </a:prstGeom>
          <a:solidFill>
            <a:schemeClr val="bg1"/>
          </a:solidFill>
        </p:spPr>
        <p:txBody>
          <a:bodyPr wrap="square" rtlCol="0">
            <a:spAutoFit/>
          </a:bodyPr>
          <a:lstStyle/>
          <a:p>
            <a:pPr algn="ctr"/>
            <a:r>
              <a:rPr lang="en-US" sz="2400" b="1" dirty="0"/>
              <a:t>How do we Democratize the Data Fabric for People?</a:t>
            </a:r>
          </a:p>
        </p:txBody>
      </p:sp>
    </p:spTree>
    <p:extLst>
      <p:ext uri="{BB962C8B-B14F-4D97-AF65-F5344CB8AC3E}">
        <p14:creationId xmlns:p14="http://schemas.microsoft.com/office/powerpoint/2010/main" val="1760628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1CED2-EE8B-B444-5380-451708D5684F}"/>
              </a:ext>
            </a:extLst>
          </p:cNvPr>
          <p:cNvSpPr>
            <a:spLocks noGrp="1"/>
          </p:cNvSpPr>
          <p:nvPr>
            <p:ph type="title"/>
          </p:nvPr>
        </p:nvSpPr>
        <p:spPr/>
        <p:txBody>
          <a:bodyPr/>
          <a:lstStyle/>
          <a:p>
            <a:r>
              <a:rPr lang="en-US" dirty="0"/>
              <a:t>Is this a Science Data Fabric Problem?</a:t>
            </a:r>
          </a:p>
        </p:txBody>
      </p:sp>
      <p:sp>
        <p:nvSpPr>
          <p:cNvPr id="3" name="Content Placeholder 2">
            <a:extLst>
              <a:ext uri="{FF2B5EF4-FFF2-40B4-BE49-F238E27FC236}">
                <a16:creationId xmlns:a16="http://schemas.microsoft.com/office/drawing/2014/main" id="{7D003EB9-541A-8F81-DCBB-81BF7E4DDC9E}"/>
              </a:ext>
            </a:extLst>
          </p:cNvPr>
          <p:cNvSpPr>
            <a:spLocks noGrp="1"/>
          </p:cNvSpPr>
          <p:nvPr>
            <p:ph idx="1"/>
          </p:nvPr>
        </p:nvSpPr>
        <p:spPr>
          <a:xfrm>
            <a:off x="913795" y="1510960"/>
            <a:ext cx="5130047" cy="4280239"/>
          </a:xfrm>
        </p:spPr>
        <p:txBody>
          <a:bodyPr/>
          <a:lstStyle/>
          <a:p>
            <a:r>
              <a:rPr lang="en-US" dirty="0"/>
              <a:t>A community-conscious philanthropist passionate about California’s food insecurity problem asks</a:t>
            </a:r>
          </a:p>
          <a:p>
            <a:pPr lvl="1"/>
            <a:r>
              <a:rPr lang="en-US" dirty="0"/>
              <a:t>Where are the food desert areas near me?</a:t>
            </a:r>
          </a:p>
          <a:p>
            <a:pPr lvl="1"/>
            <a:r>
              <a:rPr lang="en-US" dirty="0"/>
              <a:t>How do I identify and contribute toward two qualified local entrepreneurs interested in providing fresh food to their communities?</a:t>
            </a:r>
          </a:p>
          <a:p>
            <a:pPr lvl="1"/>
            <a:r>
              <a:rPr lang="en-US" dirty="0"/>
              <a:t>What level of funding would support these entrepreneurs?</a:t>
            </a:r>
          </a:p>
        </p:txBody>
      </p:sp>
      <p:sp>
        <p:nvSpPr>
          <p:cNvPr id="4" name="Date Placeholder 3">
            <a:extLst>
              <a:ext uri="{FF2B5EF4-FFF2-40B4-BE49-F238E27FC236}">
                <a16:creationId xmlns:a16="http://schemas.microsoft.com/office/drawing/2014/main" id="{72962312-1223-A328-441B-A7F17FFC13AE}"/>
              </a:ext>
            </a:extLst>
          </p:cNvPr>
          <p:cNvSpPr>
            <a:spLocks noGrp="1"/>
          </p:cNvSpPr>
          <p:nvPr>
            <p:ph type="dt" sz="half" idx="10"/>
          </p:nvPr>
        </p:nvSpPr>
        <p:spPr/>
        <p:txBody>
          <a:bodyPr/>
          <a:lstStyle/>
          <a:p>
            <a:fld id="{5A377721-CA4D-4DA6-B74A-88BD8C7A8DF3}" type="datetime1">
              <a:rPr lang="en-US" smtClean="0"/>
              <a:t>4/11/2023</a:t>
            </a:fld>
            <a:endParaRPr lang="en-US" dirty="0"/>
          </a:p>
        </p:txBody>
      </p:sp>
      <p:sp>
        <p:nvSpPr>
          <p:cNvPr id="5" name="Footer Placeholder 4">
            <a:extLst>
              <a:ext uri="{FF2B5EF4-FFF2-40B4-BE49-F238E27FC236}">
                <a16:creationId xmlns:a16="http://schemas.microsoft.com/office/drawing/2014/main" id="{AFDFCFE7-1516-D418-B7FB-615E211C683D}"/>
              </a:ext>
            </a:extLst>
          </p:cNvPr>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a:extLst>
              <a:ext uri="{FF2B5EF4-FFF2-40B4-BE49-F238E27FC236}">
                <a16:creationId xmlns:a16="http://schemas.microsoft.com/office/drawing/2014/main" id="{E526245A-7028-EE08-5821-255555346A0E}"/>
              </a:ext>
            </a:extLst>
          </p:cNvPr>
          <p:cNvSpPr>
            <a:spLocks noGrp="1"/>
          </p:cNvSpPr>
          <p:nvPr>
            <p:ph type="sldNum" sz="quarter" idx="12"/>
          </p:nvPr>
        </p:nvSpPr>
        <p:spPr/>
        <p:txBody>
          <a:bodyPr/>
          <a:lstStyle/>
          <a:p>
            <a:fld id="{3A98EE3D-8CD1-4C3F-BD1C-C98C9596463C}" type="slidenum">
              <a:rPr lang="en-US" smtClean="0"/>
              <a:t>3</a:t>
            </a:fld>
            <a:endParaRPr lang="en-US" dirty="0"/>
          </a:p>
        </p:txBody>
      </p:sp>
      <p:pic>
        <p:nvPicPr>
          <p:cNvPr id="8" name="Picture 7">
            <a:extLst>
              <a:ext uri="{FF2B5EF4-FFF2-40B4-BE49-F238E27FC236}">
                <a16:creationId xmlns:a16="http://schemas.microsoft.com/office/drawing/2014/main" id="{CE88B3B3-EFF8-ADF1-7FB7-852AC4054F35}"/>
              </a:ext>
            </a:extLst>
          </p:cNvPr>
          <p:cNvPicPr>
            <a:picLocks noChangeAspect="1"/>
          </p:cNvPicPr>
          <p:nvPr/>
        </p:nvPicPr>
        <p:blipFill>
          <a:blip r:embed="rId2"/>
          <a:stretch>
            <a:fillRect/>
          </a:stretch>
        </p:blipFill>
        <p:spPr>
          <a:xfrm>
            <a:off x="6338171" y="1736478"/>
            <a:ext cx="5747210" cy="3609051"/>
          </a:xfrm>
          <a:prstGeom prst="rect">
            <a:avLst/>
          </a:prstGeom>
        </p:spPr>
      </p:pic>
      <p:sp>
        <p:nvSpPr>
          <p:cNvPr id="9" name="TextBox 8">
            <a:extLst>
              <a:ext uri="{FF2B5EF4-FFF2-40B4-BE49-F238E27FC236}">
                <a16:creationId xmlns:a16="http://schemas.microsoft.com/office/drawing/2014/main" id="{7DDD31B0-1EF9-4ABC-1621-172BFA3D5E0C}"/>
              </a:ext>
            </a:extLst>
          </p:cNvPr>
          <p:cNvSpPr txBox="1"/>
          <p:nvPr/>
        </p:nvSpPr>
        <p:spPr>
          <a:xfrm>
            <a:off x="6338171" y="5526642"/>
            <a:ext cx="5747210" cy="369332"/>
          </a:xfrm>
          <a:prstGeom prst="rect">
            <a:avLst/>
          </a:prstGeom>
          <a:noFill/>
        </p:spPr>
        <p:txBody>
          <a:bodyPr wrap="square" rtlCol="0">
            <a:spAutoFit/>
          </a:bodyPr>
          <a:lstStyle/>
          <a:p>
            <a:pPr algn="ctr"/>
            <a:r>
              <a:rPr lang="en-US" b="1" dirty="0">
                <a:solidFill>
                  <a:srgbClr val="92D050"/>
                </a:solidFill>
              </a:rPr>
              <a:t>NSF Convergence Accelerator Track Problem</a:t>
            </a:r>
          </a:p>
        </p:txBody>
      </p:sp>
    </p:spTree>
    <p:extLst>
      <p:ext uri="{BB962C8B-B14F-4D97-AF65-F5344CB8AC3E}">
        <p14:creationId xmlns:p14="http://schemas.microsoft.com/office/powerpoint/2010/main" val="493380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FCC32-24C2-71A8-2504-84BBBA7DCF62}"/>
              </a:ext>
            </a:extLst>
          </p:cNvPr>
          <p:cNvSpPr>
            <a:spLocks noGrp="1"/>
          </p:cNvSpPr>
          <p:nvPr>
            <p:ph type="title"/>
          </p:nvPr>
        </p:nvSpPr>
        <p:spPr/>
        <p:txBody>
          <a:bodyPr/>
          <a:lstStyle/>
          <a:p>
            <a:r>
              <a:rPr lang="en-US" dirty="0"/>
              <a:t>Where is the Nearest Food Desert?</a:t>
            </a:r>
          </a:p>
        </p:txBody>
      </p:sp>
      <p:sp>
        <p:nvSpPr>
          <p:cNvPr id="3" name="Content Placeholder 2">
            <a:extLst>
              <a:ext uri="{FF2B5EF4-FFF2-40B4-BE49-F238E27FC236}">
                <a16:creationId xmlns:a16="http://schemas.microsoft.com/office/drawing/2014/main" id="{62425CDA-098F-AD2F-A781-F090479E8D50}"/>
              </a:ext>
            </a:extLst>
          </p:cNvPr>
          <p:cNvSpPr>
            <a:spLocks noGrp="1"/>
          </p:cNvSpPr>
          <p:nvPr>
            <p:ph idx="1"/>
          </p:nvPr>
        </p:nvSpPr>
        <p:spPr>
          <a:xfrm>
            <a:off x="985777" y="2146640"/>
            <a:ext cx="10517781" cy="4052761"/>
          </a:xfrm>
        </p:spPr>
        <p:txBody>
          <a:bodyPr>
            <a:normAutofit/>
          </a:bodyPr>
          <a:lstStyle/>
          <a:p>
            <a:r>
              <a:rPr lang="en-US" dirty="0"/>
              <a:t>A census tract/block-group collection that meets both </a:t>
            </a:r>
            <a:r>
              <a:rPr lang="en-US" b="1" dirty="0"/>
              <a:t>low-income</a:t>
            </a:r>
            <a:r>
              <a:rPr lang="en-US" dirty="0"/>
              <a:t> and </a:t>
            </a:r>
            <a:r>
              <a:rPr lang="en-US" b="1" dirty="0"/>
              <a:t>low-access </a:t>
            </a:r>
            <a:r>
              <a:rPr lang="en-US" dirty="0"/>
              <a:t>criteria including:</a:t>
            </a:r>
          </a:p>
          <a:p>
            <a:pPr lvl="1"/>
            <a:r>
              <a:rPr lang="en-US" dirty="0"/>
              <a:t>The </a:t>
            </a:r>
            <a:r>
              <a:rPr lang="en-US" dirty="0">
                <a:solidFill>
                  <a:srgbClr val="FFC000"/>
                </a:solidFill>
              </a:rPr>
              <a:t>poverty rate </a:t>
            </a:r>
            <a:r>
              <a:rPr lang="en-US" dirty="0"/>
              <a:t>is greater than or equal to 20 percent OR </a:t>
            </a:r>
            <a:r>
              <a:rPr lang="en-US" dirty="0">
                <a:solidFill>
                  <a:srgbClr val="FFC000"/>
                </a:solidFill>
              </a:rPr>
              <a:t>median family income </a:t>
            </a:r>
            <a:r>
              <a:rPr lang="en-US" dirty="0"/>
              <a:t>does not exceed 80 percent statewide (rural/urban) or metro-area (urban) median family income;</a:t>
            </a:r>
          </a:p>
          <a:p>
            <a:pPr lvl="1"/>
            <a:r>
              <a:rPr lang="en-US" dirty="0"/>
              <a:t>At least 500 people or 33 percent of the population </a:t>
            </a:r>
            <a:r>
              <a:rPr lang="en-US" dirty="0">
                <a:solidFill>
                  <a:srgbClr val="FFFF00"/>
                </a:solidFill>
              </a:rPr>
              <a:t>located more than 1 mile (urban) or 10 miles (rural</a:t>
            </a:r>
            <a:r>
              <a:rPr lang="en-US" dirty="0"/>
              <a:t>) from the </a:t>
            </a:r>
            <a:r>
              <a:rPr lang="en-US" dirty="0">
                <a:solidFill>
                  <a:srgbClr val="FFC000"/>
                </a:solidFill>
              </a:rPr>
              <a:t>nearest supermarket or</a:t>
            </a:r>
            <a:r>
              <a:rPr lang="en-US" dirty="0"/>
              <a:t> </a:t>
            </a:r>
            <a:r>
              <a:rPr lang="en-US" dirty="0">
                <a:solidFill>
                  <a:srgbClr val="FFC000"/>
                </a:solidFill>
              </a:rPr>
              <a:t>large grocery store</a:t>
            </a:r>
            <a:r>
              <a:rPr lang="en-US" dirty="0"/>
              <a:t>.</a:t>
            </a:r>
          </a:p>
          <a:p>
            <a:r>
              <a:rPr lang="en-US" dirty="0"/>
              <a:t>A food desert that has an over-abundance of addictive, unhealthy food is called a </a:t>
            </a:r>
            <a:r>
              <a:rPr lang="en-US" b="1" dirty="0">
                <a:solidFill>
                  <a:srgbClr val="00B0F0"/>
                </a:solidFill>
              </a:rPr>
              <a:t>food swamp</a:t>
            </a:r>
          </a:p>
          <a:p>
            <a:r>
              <a:rPr lang="en-US" dirty="0">
                <a:solidFill>
                  <a:schemeClr val="tx1">
                    <a:lumMod val="85000"/>
                  </a:schemeClr>
                </a:solidFill>
                <a:effectLst/>
              </a:rPr>
              <a:t>Where does the computation happen? Where are the results stored?</a:t>
            </a:r>
          </a:p>
          <a:p>
            <a:endParaRPr lang="en-US" dirty="0"/>
          </a:p>
        </p:txBody>
      </p:sp>
      <p:sp>
        <p:nvSpPr>
          <p:cNvPr id="4" name="Date Placeholder 3">
            <a:extLst>
              <a:ext uri="{FF2B5EF4-FFF2-40B4-BE49-F238E27FC236}">
                <a16:creationId xmlns:a16="http://schemas.microsoft.com/office/drawing/2014/main" id="{692480DB-D93B-5D44-C763-EEE219FBC0F9}"/>
              </a:ext>
            </a:extLst>
          </p:cNvPr>
          <p:cNvSpPr>
            <a:spLocks noGrp="1"/>
          </p:cNvSpPr>
          <p:nvPr>
            <p:ph type="dt" sz="half" idx="10"/>
          </p:nvPr>
        </p:nvSpPr>
        <p:spPr/>
        <p:txBody>
          <a:bodyPr/>
          <a:lstStyle/>
          <a:p>
            <a:fld id="{4F3D47C7-E37C-464B-97FE-B3EA45E4DB4F}" type="datetime1">
              <a:rPr lang="en-US" smtClean="0"/>
              <a:t>4/12/2023</a:t>
            </a:fld>
            <a:endParaRPr lang="en-US" dirty="0"/>
          </a:p>
        </p:txBody>
      </p:sp>
      <p:sp>
        <p:nvSpPr>
          <p:cNvPr id="5" name="Footer Placeholder 4">
            <a:extLst>
              <a:ext uri="{FF2B5EF4-FFF2-40B4-BE49-F238E27FC236}">
                <a16:creationId xmlns:a16="http://schemas.microsoft.com/office/drawing/2014/main" id="{EC66A779-1DE9-655A-421E-93B537A89A0E}"/>
              </a:ext>
            </a:extLst>
          </p:cNvPr>
          <p:cNvSpPr>
            <a:spLocks noGrp="1"/>
          </p:cNvSpPr>
          <p:nvPr>
            <p:ph type="ftr" sz="quarter" idx="11"/>
          </p:nvPr>
        </p:nvSpPr>
        <p:spPr/>
        <p:txBody>
          <a:bodyPr/>
          <a:lstStyle/>
          <a:p>
            <a:r>
              <a:rPr lang="en-US" dirty="0"/>
              <a:t>National Science Data Fabric Meeting, 2023</a:t>
            </a:r>
          </a:p>
        </p:txBody>
      </p:sp>
      <p:sp>
        <p:nvSpPr>
          <p:cNvPr id="6" name="Slide Number Placeholder 5">
            <a:extLst>
              <a:ext uri="{FF2B5EF4-FFF2-40B4-BE49-F238E27FC236}">
                <a16:creationId xmlns:a16="http://schemas.microsoft.com/office/drawing/2014/main" id="{C8A19F6A-6DB3-3F79-28A8-1591F3194E46}"/>
              </a:ext>
            </a:extLst>
          </p:cNvPr>
          <p:cNvSpPr>
            <a:spLocks noGrp="1"/>
          </p:cNvSpPr>
          <p:nvPr>
            <p:ph type="sldNum" sz="quarter" idx="12"/>
          </p:nvPr>
        </p:nvSpPr>
        <p:spPr/>
        <p:txBody>
          <a:bodyPr/>
          <a:lstStyle/>
          <a:p>
            <a:fld id="{3A98EE3D-8CD1-4C3F-BD1C-C98C9596463C}" type="slidenum">
              <a:rPr lang="en-US" smtClean="0"/>
              <a:t>4</a:t>
            </a:fld>
            <a:endParaRPr lang="en-US" dirty="0"/>
          </a:p>
        </p:txBody>
      </p:sp>
      <p:sp>
        <p:nvSpPr>
          <p:cNvPr id="7" name="Rectangle 6">
            <a:extLst>
              <a:ext uri="{FF2B5EF4-FFF2-40B4-BE49-F238E27FC236}">
                <a16:creationId xmlns:a16="http://schemas.microsoft.com/office/drawing/2014/main" id="{5F8A5422-8189-04D2-563A-C14DB2BAC862}"/>
              </a:ext>
            </a:extLst>
          </p:cNvPr>
          <p:cNvSpPr/>
          <p:nvPr/>
        </p:nvSpPr>
        <p:spPr>
          <a:xfrm>
            <a:off x="985777" y="1370327"/>
            <a:ext cx="10281780" cy="776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rPr>
              <a:t>“Food deserts are geo­graph­ic areas where res­i­dents have few to no con­ve­nient options for secur­ing afford­able and healthy food”</a:t>
            </a:r>
          </a:p>
        </p:txBody>
      </p:sp>
    </p:spTree>
    <p:extLst>
      <p:ext uri="{BB962C8B-B14F-4D97-AF65-F5344CB8AC3E}">
        <p14:creationId xmlns:p14="http://schemas.microsoft.com/office/powerpoint/2010/main" val="2304995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F9D2E-DA4F-F345-52E3-6904C2FF03D7}"/>
              </a:ext>
            </a:extLst>
          </p:cNvPr>
          <p:cNvSpPr>
            <a:spLocks noGrp="1"/>
          </p:cNvSpPr>
          <p:nvPr>
            <p:ph type="title"/>
          </p:nvPr>
        </p:nvSpPr>
        <p:spPr/>
        <p:txBody>
          <a:bodyPr/>
          <a:lstStyle/>
          <a:p>
            <a:r>
              <a:rPr lang="en-US" dirty="0"/>
              <a:t>Find Qualifying Entrepreneurs</a:t>
            </a:r>
          </a:p>
        </p:txBody>
      </p:sp>
      <p:sp>
        <p:nvSpPr>
          <p:cNvPr id="3" name="Content Placeholder 2">
            <a:extLst>
              <a:ext uri="{FF2B5EF4-FFF2-40B4-BE49-F238E27FC236}">
                <a16:creationId xmlns:a16="http://schemas.microsoft.com/office/drawing/2014/main" id="{FF3AC262-FAE6-14A8-B7A8-98D7EED99780}"/>
              </a:ext>
            </a:extLst>
          </p:cNvPr>
          <p:cNvSpPr>
            <a:spLocks noGrp="1"/>
          </p:cNvSpPr>
          <p:nvPr>
            <p:ph idx="1"/>
          </p:nvPr>
        </p:nvSpPr>
        <p:spPr>
          <a:xfrm>
            <a:off x="913795" y="1510960"/>
            <a:ext cx="4880665" cy="4532882"/>
          </a:xfrm>
        </p:spPr>
        <p:txBody>
          <a:bodyPr>
            <a:normAutofit fontScale="92500" lnSpcReduction="20000"/>
          </a:bodyPr>
          <a:lstStyle/>
          <a:p>
            <a:r>
              <a:rPr lang="en-US" dirty="0"/>
              <a:t>Recommendation Problem</a:t>
            </a:r>
          </a:p>
          <a:p>
            <a:pPr lvl="1"/>
            <a:r>
              <a:rPr lang="en-US" dirty="0"/>
              <a:t>Funder’s interest profile and entrepreneur’s need profile</a:t>
            </a:r>
          </a:p>
          <a:p>
            <a:r>
              <a:rPr lang="en-US" dirty="0"/>
              <a:t>Qualifying process</a:t>
            </a:r>
          </a:p>
          <a:p>
            <a:pPr lvl="1"/>
            <a:r>
              <a:rPr lang="en-US" dirty="0"/>
              <a:t>Veracity of claims aided by LLM</a:t>
            </a:r>
          </a:p>
          <a:p>
            <a:pPr lvl="1"/>
            <a:r>
              <a:rPr lang="en-US" dirty="0"/>
              <a:t>Profile similarity using LLM</a:t>
            </a:r>
          </a:p>
          <a:p>
            <a:pPr lvl="1"/>
            <a:r>
              <a:rPr lang="en-US" dirty="0"/>
              <a:t>Chances of success – metrics based on demand and competitiveness</a:t>
            </a:r>
          </a:p>
          <a:p>
            <a:r>
              <a:rPr lang="en-US" dirty="0"/>
              <a:t>Domain-specific Fine-tuning and Request-specific Prompt Engineering?</a:t>
            </a:r>
          </a:p>
          <a:p>
            <a:r>
              <a:rPr lang="en-US" dirty="0"/>
              <a:t>Integration with external data?</a:t>
            </a:r>
          </a:p>
          <a:p>
            <a:r>
              <a:rPr lang="en-US" dirty="0"/>
              <a:t>Conversational Response Time?</a:t>
            </a:r>
          </a:p>
        </p:txBody>
      </p:sp>
      <p:sp>
        <p:nvSpPr>
          <p:cNvPr id="4" name="Date Placeholder 3">
            <a:extLst>
              <a:ext uri="{FF2B5EF4-FFF2-40B4-BE49-F238E27FC236}">
                <a16:creationId xmlns:a16="http://schemas.microsoft.com/office/drawing/2014/main" id="{0A4F2B18-43AD-4647-6DDC-0E8531801DFC}"/>
              </a:ext>
            </a:extLst>
          </p:cNvPr>
          <p:cNvSpPr>
            <a:spLocks noGrp="1"/>
          </p:cNvSpPr>
          <p:nvPr>
            <p:ph type="dt" sz="half" idx="10"/>
          </p:nvPr>
        </p:nvSpPr>
        <p:spPr/>
        <p:txBody>
          <a:bodyPr/>
          <a:lstStyle/>
          <a:p>
            <a:fld id="{4F3D47C7-E37C-464B-97FE-B3EA45E4DB4F}" type="datetime1">
              <a:rPr lang="en-US" smtClean="0"/>
              <a:t>4/12/2023</a:t>
            </a:fld>
            <a:endParaRPr lang="en-US" dirty="0"/>
          </a:p>
        </p:txBody>
      </p:sp>
      <p:sp>
        <p:nvSpPr>
          <p:cNvPr id="5" name="Footer Placeholder 4">
            <a:extLst>
              <a:ext uri="{FF2B5EF4-FFF2-40B4-BE49-F238E27FC236}">
                <a16:creationId xmlns:a16="http://schemas.microsoft.com/office/drawing/2014/main" id="{AE6B9185-8A3B-3E89-F7B6-25D5F520158B}"/>
              </a:ext>
            </a:extLst>
          </p:cNvPr>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a:extLst>
              <a:ext uri="{FF2B5EF4-FFF2-40B4-BE49-F238E27FC236}">
                <a16:creationId xmlns:a16="http://schemas.microsoft.com/office/drawing/2014/main" id="{DA16EACB-A20F-B5AA-2179-9AF0F0DA22A8}"/>
              </a:ext>
            </a:extLst>
          </p:cNvPr>
          <p:cNvSpPr>
            <a:spLocks noGrp="1"/>
          </p:cNvSpPr>
          <p:nvPr>
            <p:ph type="sldNum" sz="quarter" idx="12"/>
          </p:nvPr>
        </p:nvSpPr>
        <p:spPr/>
        <p:txBody>
          <a:bodyPr/>
          <a:lstStyle/>
          <a:p>
            <a:fld id="{3A98EE3D-8CD1-4C3F-BD1C-C98C9596463C}" type="slidenum">
              <a:rPr lang="en-US" smtClean="0"/>
              <a:t>5</a:t>
            </a:fld>
            <a:endParaRPr lang="en-US" dirty="0"/>
          </a:p>
        </p:txBody>
      </p:sp>
      <p:sp>
        <p:nvSpPr>
          <p:cNvPr id="7" name="TextBox 6">
            <a:extLst>
              <a:ext uri="{FF2B5EF4-FFF2-40B4-BE49-F238E27FC236}">
                <a16:creationId xmlns:a16="http://schemas.microsoft.com/office/drawing/2014/main" id="{89D1B389-8936-B75B-EEAC-616CA375B758}"/>
              </a:ext>
            </a:extLst>
          </p:cNvPr>
          <p:cNvSpPr txBox="1"/>
          <p:nvPr/>
        </p:nvSpPr>
        <p:spPr>
          <a:xfrm>
            <a:off x="5915949" y="1217570"/>
            <a:ext cx="6268774" cy="5509200"/>
          </a:xfrm>
          <a:prstGeom prst="rect">
            <a:avLst/>
          </a:prstGeom>
          <a:solidFill>
            <a:srgbClr val="002060"/>
          </a:solidFill>
        </p:spPr>
        <p:txBody>
          <a:bodyPr wrap="square" rtlCol="0">
            <a:spAutoFit/>
          </a:bodyPr>
          <a:lstStyle/>
          <a:p>
            <a:r>
              <a:rPr lang="en-US" sz="1600" dirty="0"/>
              <a:t>A loan of $11,000 helps my Argentinian and Uruguayan food business buy inventory, new equipment and pay for employees.</a:t>
            </a:r>
          </a:p>
          <a:p>
            <a:endParaRPr lang="en-US" sz="1600" dirty="0"/>
          </a:p>
          <a:p>
            <a:r>
              <a:rPr lang="en-US" sz="1600" b="1" dirty="0" err="1">
                <a:solidFill>
                  <a:srgbClr val="FFC000"/>
                </a:solidFill>
              </a:rPr>
              <a:t>Arlenne's</a:t>
            </a:r>
            <a:r>
              <a:rPr lang="en-US" sz="1600" b="1" dirty="0">
                <a:solidFill>
                  <a:srgbClr val="FFC000"/>
                </a:solidFill>
              </a:rPr>
              <a:t> story</a:t>
            </a:r>
          </a:p>
          <a:p>
            <a:r>
              <a:rPr lang="en-US" sz="1600" dirty="0"/>
              <a:t>My name is </a:t>
            </a:r>
            <a:r>
              <a:rPr lang="en-US" sz="1600" dirty="0" err="1"/>
              <a:t>Arlenne</a:t>
            </a:r>
            <a:r>
              <a:rPr lang="en-US" sz="1600" dirty="0"/>
              <a:t>. I was born in Oaxaca, Mexico, and in 2001 I moved to Milwaukee, Wisconsin, with my parents. … In 2011 we moved to Milwaukee to be close to my family. … We decided to stay but with the goal of opening our own Argentinean food restaurant; … this cuisine is something that did not exist in Milwaukee. … Hence, we started the restaurant El Gaucho Grill, a traditional Argentinean food restaurant. …</a:t>
            </a:r>
          </a:p>
          <a:p>
            <a:r>
              <a:rPr lang="en-US" sz="1600" b="1" dirty="0">
                <a:solidFill>
                  <a:srgbClr val="FFC000"/>
                </a:solidFill>
              </a:rPr>
              <a:t>Business description</a:t>
            </a:r>
          </a:p>
          <a:p>
            <a:r>
              <a:rPr lang="en-US" sz="1600" dirty="0"/>
              <a:t>Our business opened its doors on June 14, 2022, with a lot of effort and a great economic investment. The Gaucho Grill specializes in Argentine and Uruguayan food where we sell classic Argentine empanadas and Argentine asado. We elaborate our dishes all at home from the meat that is cooked as in Argentina to our desserts alfajores that are made at home with Argentine dulce de leche. …</a:t>
            </a:r>
          </a:p>
          <a:p>
            <a:r>
              <a:rPr lang="en-US" sz="1600" b="1" dirty="0">
                <a:solidFill>
                  <a:srgbClr val="FFC000"/>
                </a:solidFill>
              </a:rPr>
              <a:t>What is the purpose of this loan?</a:t>
            </a:r>
          </a:p>
          <a:p>
            <a:r>
              <a:rPr lang="en-US" sz="1600" dirty="0"/>
              <a:t>The reason I am applying for this loan is to maintain and expand our business, help me in the purchase of equipment and inventory, as well as marketing and the rest of the community outside of our city to spread the word about us. I want to keep fighting for this because this is my dream.</a:t>
            </a:r>
          </a:p>
        </p:txBody>
      </p:sp>
    </p:spTree>
    <p:extLst>
      <p:ext uri="{BB962C8B-B14F-4D97-AF65-F5344CB8AC3E}">
        <p14:creationId xmlns:p14="http://schemas.microsoft.com/office/powerpoint/2010/main" val="36507175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2E2EA-30FA-FC09-2B65-C353F57F68B4}"/>
              </a:ext>
            </a:extLst>
          </p:cNvPr>
          <p:cNvSpPr>
            <a:spLocks noGrp="1"/>
          </p:cNvSpPr>
          <p:nvPr>
            <p:ph type="title"/>
          </p:nvPr>
        </p:nvSpPr>
        <p:spPr/>
        <p:txBody>
          <a:bodyPr/>
          <a:lstStyle/>
          <a:p>
            <a:r>
              <a:rPr lang="en-US" dirty="0"/>
              <a:t>How Much Funding?</a:t>
            </a:r>
          </a:p>
        </p:txBody>
      </p:sp>
      <p:sp>
        <p:nvSpPr>
          <p:cNvPr id="3" name="Content Placeholder 2">
            <a:extLst>
              <a:ext uri="{FF2B5EF4-FFF2-40B4-BE49-F238E27FC236}">
                <a16:creationId xmlns:a16="http://schemas.microsoft.com/office/drawing/2014/main" id="{E2380372-4381-7CB2-D1AF-CAC3E3397524}"/>
              </a:ext>
            </a:extLst>
          </p:cNvPr>
          <p:cNvSpPr>
            <a:spLocks noGrp="1"/>
          </p:cNvSpPr>
          <p:nvPr>
            <p:ph idx="1"/>
          </p:nvPr>
        </p:nvSpPr>
        <p:spPr/>
        <p:txBody>
          <a:bodyPr/>
          <a:lstStyle/>
          <a:p>
            <a:r>
              <a:rPr lang="en-US" dirty="0"/>
              <a:t>What’s the average/min/max startup / operating cost (for a period of “N” months) of an entrepreneur with need-profile “P” in region “R” at this time? </a:t>
            </a:r>
          </a:p>
          <a:p>
            <a:r>
              <a:rPr lang="en-US" dirty="0">
                <a:solidFill>
                  <a:srgbClr val="FFC000"/>
                </a:solidFill>
              </a:rPr>
              <a:t>On-demand data access </a:t>
            </a:r>
            <a:r>
              <a:rPr lang="en-US" dirty="0"/>
              <a:t>and </a:t>
            </a:r>
            <a:r>
              <a:rPr lang="en-US" dirty="0">
                <a:solidFill>
                  <a:srgbClr val="FFC000"/>
                </a:solidFill>
              </a:rPr>
              <a:t>time-to-life caching </a:t>
            </a:r>
            <a:r>
              <a:rPr lang="en-US" dirty="0"/>
              <a:t>of external data sources</a:t>
            </a:r>
          </a:p>
          <a:p>
            <a:pPr lvl="1"/>
            <a:r>
              <a:rPr lang="en-US" dirty="0"/>
              <a:t>Where is the provision for on-demand data access at scale?</a:t>
            </a:r>
          </a:p>
          <a:p>
            <a:pPr lvl="1"/>
            <a:r>
              <a:rPr lang="en-US" dirty="0"/>
              <a:t>Where and how is the cache managed?</a:t>
            </a:r>
          </a:p>
          <a:p>
            <a:r>
              <a:rPr lang="en-US" dirty="0"/>
              <a:t>Combination of </a:t>
            </a:r>
            <a:r>
              <a:rPr lang="en-US" dirty="0">
                <a:solidFill>
                  <a:srgbClr val="FFC000"/>
                </a:solidFill>
              </a:rPr>
              <a:t>OLAP-style analytics </a:t>
            </a:r>
            <a:r>
              <a:rPr lang="en-US" dirty="0"/>
              <a:t>and </a:t>
            </a:r>
            <a:r>
              <a:rPr lang="en-US" dirty="0">
                <a:solidFill>
                  <a:srgbClr val="FFC000"/>
                </a:solidFill>
              </a:rPr>
              <a:t>ensemble of cost-prediction models</a:t>
            </a:r>
          </a:p>
          <a:p>
            <a:pPr lvl="1"/>
            <a:r>
              <a:rPr lang="en-US" dirty="0"/>
              <a:t>Where is the model store? How does one perform model selection?</a:t>
            </a:r>
          </a:p>
          <a:p>
            <a:pPr lvl="1"/>
            <a:r>
              <a:rPr lang="en-US" dirty="0"/>
              <a:t>Can this be performed on edge-devices given a minimal hardware configuration? </a:t>
            </a:r>
          </a:p>
        </p:txBody>
      </p:sp>
      <p:sp>
        <p:nvSpPr>
          <p:cNvPr id="4" name="Date Placeholder 3">
            <a:extLst>
              <a:ext uri="{FF2B5EF4-FFF2-40B4-BE49-F238E27FC236}">
                <a16:creationId xmlns:a16="http://schemas.microsoft.com/office/drawing/2014/main" id="{4D232D1C-F1AC-0C59-4360-898225868F8B}"/>
              </a:ext>
            </a:extLst>
          </p:cNvPr>
          <p:cNvSpPr>
            <a:spLocks noGrp="1"/>
          </p:cNvSpPr>
          <p:nvPr>
            <p:ph type="dt" sz="half" idx="10"/>
          </p:nvPr>
        </p:nvSpPr>
        <p:spPr/>
        <p:txBody>
          <a:bodyPr/>
          <a:lstStyle/>
          <a:p>
            <a:fld id="{4F3D47C7-E37C-464B-97FE-B3EA45E4DB4F}" type="datetime1">
              <a:rPr lang="en-US" smtClean="0"/>
              <a:t>4/12/2023</a:t>
            </a:fld>
            <a:endParaRPr lang="en-US" dirty="0"/>
          </a:p>
        </p:txBody>
      </p:sp>
      <p:sp>
        <p:nvSpPr>
          <p:cNvPr id="5" name="Footer Placeholder 4">
            <a:extLst>
              <a:ext uri="{FF2B5EF4-FFF2-40B4-BE49-F238E27FC236}">
                <a16:creationId xmlns:a16="http://schemas.microsoft.com/office/drawing/2014/main" id="{C1324135-8122-7452-AF8C-4587B165DA0C}"/>
              </a:ext>
            </a:extLst>
          </p:cNvPr>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a:extLst>
              <a:ext uri="{FF2B5EF4-FFF2-40B4-BE49-F238E27FC236}">
                <a16:creationId xmlns:a16="http://schemas.microsoft.com/office/drawing/2014/main" id="{0A45C2DA-5A6B-D216-7355-284C28868D47}"/>
              </a:ext>
            </a:extLst>
          </p:cNvPr>
          <p:cNvSpPr>
            <a:spLocks noGrp="1"/>
          </p:cNvSpPr>
          <p:nvPr>
            <p:ph type="sldNum" sz="quarter" idx="12"/>
          </p:nvPr>
        </p:nvSpPr>
        <p:spPr/>
        <p:txBody>
          <a:bodyPr/>
          <a:lstStyle/>
          <a:p>
            <a:fld id="{3A98EE3D-8CD1-4C3F-BD1C-C98C9596463C}" type="slidenum">
              <a:rPr lang="en-US" smtClean="0"/>
              <a:t>6</a:t>
            </a:fld>
            <a:endParaRPr lang="en-US" dirty="0"/>
          </a:p>
        </p:txBody>
      </p:sp>
    </p:spTree>
    <p:extLst>
      <p:ext uri="{BB962C8B-B14F-4D97-AF65-F5344CB8AC3E}">
        <p14:creationId xmlns:p14="http://schemas.microsoft.com/office/powerpoint/2010/main" val="96759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A21BE-6B06-F7EE-110F-7EB3F0BF6076}"/>
              </a:ext>
            </a:extLst>
          </p:cNvPr>
          <p:cNvSpPr>
            <a:spLocks noGrp="1"/>
          </p:cNvSpPr>
          <p:nvPr>
            <p:ph type="title"/>
          </p:nvPr>
        </p:nvSpPr>
        <p:spPr/>
        <p:txBody>
          <a:bodyPr/>
          <a:lstStyle/>
          <a:p>
            <a:r>
              <a:rPr lang="en-US" dirty="0"/>
              <a:t>The Final Questions</a:t>
            </a:r>
          </a:p>
        </p:txBody>
      </p:sp>
      <p:sp>
        <p:nvSpPr>
          <p:cNvPr id="3" name="Content Placeholder 2">
            <a:extLst>
              <a:ext uri="{FF2B5EF4-FFF2-40B4-BE49-F238E27FC236}">
                <a16:creationId xmlns:a16="http://schemas.microsoft.com/office/drawing/2014/main" id="{10A454C9-77C7-1884-D938-E3E6124164C8}"/>
              </a:ext>
            </a:extLst>
          </p:cNvPr>
          <p:cNvSpPr>
            <a:spLocks noGrp="1"/>
          </p:cNvSpPr>
          <p:nvPr>
            <p:ph idx="1"/>
          </p:nvPr>
        </p:nvSpPr>
        <p:spPr>
          <a:xfrm>
            <a:off x="913795" y="1510960"/>
            <a:ext cx="5349673" cy="4578690"/>
          </a:xfrm>
        </p:spPr>
        <p:txBody>
          <a:bodyPr/>
          <a:lstStyle/>
          <a:p>
            <a:r>
              <a:rPr lang="en-US" dirty="0"/>
              <a:t>Democratization of data fabrics for social good requires a ground-level needs assessment process from user-classes in the society </a:t>
            </a:r>
          </a:p>
          <a:p>
            <a:pPr lvl="1"/>
            <a:r>
              <a:rPr lang="en-US" dirty="0"/>
              <a:t>How is this needs assessment baked into the data fabric design?</a:t>
            </a:r>
          </a:p>
          <a:p>
            <a:r>
              <a:rPr lang="en-US" dirty="0"/>
              <a:t>Social good platforms should not have to build the entire architecture</a:t>
            </a:r>
          </a:p>
          <a:p>
            <a:pPr lvl="1"/>
            <a:r>
              <a:rPr lang="en-US" dirty="0"/>
              <a:t>How are the application interfaces and workload SLAs designed?</a:t>
            </a:r>
          </a:p>
          <a:p>
            <a:endParaRPr lang="en-US" dirty="0"/>
          </a:p>
        </p:txBody>
      </p:sp>
      <p:sp>
        <p:nvSpPr>
          <p:cNvPr id="4" name="Date Placeholder 3">
            <a:extLst>
              <a:ext uri="{FF2B5EF4-FFF2-40B4-BE49-F238E27FC236}">
                <a16:creationId xmlns:a16="http://schemas.microsoft.com/office/drawing/2014/main" id="{ECD68BCB-29B4-2066-F05F-DE7DECC626ED}"/>
              </a:ext>
            </a:extLst>
          </p:cNvPr>
          <p:cNvSpPr>
            <a:spLocks noGrp="1"/>
          </p:cNvSpPr>
          <p:nvPr>
            <p:ph type="dt" sz="half" idx="10"/>
          </p:nvPr>
        </p:nvSpPr>
        <p:spPr/>
        <p:txBody>
          <a:bodyPr/>
          <a:lstStyle/>
          <a:p>
            <a:fld id="{4F3D47C7-E37C-464B-97FE-B3EA45E4DB4F}" type="datetime1">
              <a:rPr lang="en-US" smtClean="0"/>
              <a:t>4/12/2023</a:t>
            </a:fld>
            <a:endParaRPr lang="en-US" dirty="0"/>
          </a:p>
        </p:txBody>
      </p:sp>
      <p:sp>
        <p:nvSpPr>
          <p:cNvPr id="5" name="Footer Placeholder 4">
            <a:extLst>
              <a:ext uri="{FF2B5EF4-FFF2-40B4-BE49-F238E27FC236}">
                <a16:creationId xmlns:a16="http://schemas.microsoft.com/office/drawing/2014/main" id="{93B2805B-9911-B7D3-6B9B-C58EB0C668C8}"/>
              </a:ext>
            </a:extLst>
          </p:cNvPr>
          <p:cNvSpPr>
            <a:spLocks noGrp="1"/>
          </p:cNvSpPr>
          <p:nvPr>
            <p:ph type="ftr" sz="quarter" idx="11"/>
          </p:nvPr>
        </p:nvSpPr>
        <p:spPr/>
        <p:txBody>
          <a:bodyPr/>
          <a:lstStyle/>
          <a:p>
            <a:r>
              <a:rPr lang="en-US"/>
              <a:t>National Science Data Fabric Meeting, 2023</a:t>
            </a:r>
            <a:endParaRPr lang="en-US" dirty="0"/>
          </a:p>
        </p:txBody>
      </p:sp>
      <p:sp>
        <p:nvSpPr>
          <p:cNvPr id="6" name="Slide Number Placeholder 5">
            <a:extLst>
              <a:ext uri="{FF2B5EF4-FFF2-40B4-BE49-F238E27FC236}">
                <a16:creationId xmlns:a16="http://schemas.microsoft.com/office/drawing/2014/main" id="{A15DCC96-324D-A27B-B407-C9B79125B58F}"/>
              </a:ext>
            </a:extLst>
          </p:cNvPr>
          <p:cNvSpPr>
            <a:spLocks noGrp="1"/>
          </p:cNvSpPr>
          <p:nvPr>
            <p:ph type="sldNum" sz="quarter" idx="12"/>
          </p:nvPr>
        </p:nvSpPr>
        <p:spPr/>
        <p:txBody>
          <a:bodyPr/>
          <a:lstStyle/>
          <a:p>
            <a:fld id="{3A98EE3D-8CD1-4C3F-BD1C-C98C9596463C}" type="slidenum">
              <a:rPr lang="en-US" smtClean="0"/>
              <a:t>7</a:t>
            </a:fld>
            <a:endParaRPr lang="en-US" dirty="0"/>
          </a:p>
        </p:txBody>
      </p:sp>
      <p:pic>
        <p:nvPicPr>
          <p:cNvPr id="3074" name="Picture 2" descr="Data Fabric, Explained | AltexSoft">
            <a:extLst>
              <a:ext uri="{FF2B5EF4-FFF2-40B4-BE49-F238E27FC236}">
                <a16:creationId xmlns:a16="http://schemas.microsoft.com/office/drawing/2014/main" id="{934D31C9-785E-676E-9737-0C81A4A8F5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5544" y="1930400"/>
            <a:ext cx="5723467" cy="3219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07226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offee">
      <a:dk1>
        <a:sysClr val="windowText" lastClr="000000"/>
      </a:dk1>
      <a:lt1>
        <a:sysClr val="window" lastClr="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THREE.pptx" id="{E781C72B-3D65-4B8D-9071-33B66AF0EF30}" vid="{3A5A58F2-9BE1-435C-B12D-88FD9BF701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Earthy inspiration</Template>
  <TotalTime>1368</TotalTime>
  <Words>765</Words>
  <Application>Microsoft Office PowerPoint</Application>
  <PresentationFormat>Widescreen</PresentationFormat>
  <Paragraphs>67</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Goudy Old Style</vt:lpstr>
      <vt:lpstr>Wingdings 2</vt:lpstr>
      <vt:lpstr>SlateVTI</vt:lpstr>
      <vt:lpstr>A Data Fabric For Social Good?</vt:lpstr>
      <vt:lpstr>What This Talk is Not About</vt:lpstr>
      <vt:lpstr>Is this a Science Data Fabric Problem?</vt:lpstr>
      <vt:lpstr>Where is the Nearest Food Desert?</vt:lpstr>
      <vt:lpstr>Find Qualifying Entrepreneurs</vt:lpstr>
      <vt:lpstr>How Much Funding?</vt:lpstr>
      <vt:lpstr>The Final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Data Fabric For Social Good?</dc:title>
  <dc:creator>Gupta, Amarnath</dc:creator>
  <cp:lastModifiedBy>Gupta, Amarnath</cp:lastModifiedBy>
  <cp:revision>12</cp:revision>
  <dcterms:created xsi:type="dcterms:W3CDTF">2023-04-11T18:18:31Z</dcterms:created>
  <dcterms:modified xsi:type="dcterms:W3CDTF">2023-04-12T17:07:07Z</dcterms:modified>
</cp:coreProperties>
</file>