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Garamond"/>
      <p:regular r:id="rId23"/>
      <p:bold r:id="rId24"/>
      <p:italic r:id="rId25"/>
      <p:boldItalic r:id="rId26"/>
    </p:embeddedFont>
    <p:embeddedFont>
      <p:font typeface="EB Garamond"/>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Garamond-bold.fntdata"/><Relationship Id="rId23" Type="http://schemas.openxmlformats.org/officeDocument/2006/relationships/font" Target="fonts/Garamond-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Garamond-boldItalic.fntdata"/><Relationship Id="rId25" Type="http://schemas.openxmlformats.org/officeDocument/2006/relationships/font" Target="fonts/Garamond-italic.fntdata"/><Relationship Id="rId28" Type="http://schemas.openxmlformats.org/officeDocument/2006/relationships/font" Target="fonts/EBGaramond-bold.fntdata"/><Relationship Id="rId27" Type="http://schemas.openxmlformats.org/officeDocument/2006/relationships/font" Target="fonts/EBGaramond-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EBGaramond-italic.fntdata"/><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font" Target="fonts/EBGaramond-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63e28db1e9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mention that the number of cruises annual have been reduced due to COVID and that the volume of data for 2022 cruises is low because we haven’t received everything from operators yet </a:t>
            </a:r>
            <a:endParaRPr/>
          </a:p>
        </p:txBody>
      </p:sp>
      <p:sp>
        <p:nvSpPr>
          <p:cNvPr id="230" name="Google Shape;230;g63e28db1e9_0_5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2c3ed50b0d_0_7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g22c3ed50b0d_0_7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2c3ed50b0d_0_7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22c3ed50b0d_0_7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22c3ed50b0d_0_7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Thank everyone for their time and ask if there are questions from the audience</a:t>
            </a:r>
            <a:endParaRPr/>
          </a:p>
        </p:txBody>
      </p:sp>
      <p:sp>
        <p:nvSpPr>
          <p:cNvPr id="263" name="Google Shape;263;g22c3ed50b0d_0_7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2c3ed50b0d_0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g22c3ed50b0d_0_7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22c3ed50b0d_0_7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22c3ed50b0d_0_75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63e28db1e9_0_8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g63e28db1e9_0_8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54d739c9b5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54d739c9b5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Note that R2R receives its main funding from NSF we do get support from many organizations. We appreciate and thank our funding sponsors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2c3ed50b0d_0_5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22c3ed50b0d_0_5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f66b6dbab5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Shows the cruise tracks for cruises contributed to R2R</a:t>
            </a:r>
            <a:endParaRPr/>
          </a:p>
        </p:txBody>
      </p:sp>
      <p:sp>
        <p:nvSpPr>
          <p:cNvPr id="167" name="Google Shape;167;gf66b6dbab5_0_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2c3ed50b0d_0_5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g22c3ed50b0d_0_5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63e28db1e9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R2R has been active since 2009</a:t>
            </a:r>
            <a:endParaRPr/>
          </a:p>
        </p:txBody>
      </p:sp>
      <p:sp>
        <p:nvSpPr>
          <p:cNvPr id="187" name="Google Shape;187;g63e28db1e9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f66b6dbab5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we will list a summary of what is used now without naming operators</a:t>
            </a:r>
            <a:endParaRPr/>
          </a:p>
        </p:txBody>
      </p:sp>
      <p:sp>
        <p:nvSpPr>
          <p:cNvPr id="197" name="Google Shape;197;gf66b6dbab5_0_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2c3ed50b0d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mention that the number of cruises annual have been reduced due to COVID and that the volume of data for 2022 cruises is low because we haven’t received everything from operators yet as a lead in to the next slide </a:t>
            </a:r>
            <a:endParaRPr/>
          </a:p>
        </p:txBody>
      </p:sp>
      <p:sp>
        <p:nvSpPr>
          <p:cNvPr id="210" name="Google Shape;210;g22c3ed50b0d_0_5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2c3ed50b0d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22c3ed50b0d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2R Master" type="title">
  <p:cSld name="TITLE">
    <p:spTree>
      <p:nvGrpSpPr>
        <p:cNvPr id="13" name="Shape 13"/>
        <p:cNvGrpSpPr/>
        <p:nvPr/>
      </p:nvGrpSpPr>
      <p:grpSpPr>
        <a:xfrm>
          <a:off x="0" y="0"/>
          <a:ext cx="0" cy="0"/>
          <a:chOff x="0" y="0"/>
          <a:chExt cx="0" cy="0"/>
        </a:xfrm>
      </p:grpSpPr>
      <p:sp>
        <p:nvSpPr>
          <p:cNvPr id="14" name="Google Shape;14;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9" name="Google Shape;49;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0" name="Google Shape;50;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
        <p:nvSpPr>
          <p:cNvPr id="52" name="Google Shape;52;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9" name="Shape 59"/>
        <p:cNvGrpSpPr/>
        <p:nvPr/>
      </p:nvGrpSpPr>
      <p:grpSpPr>
        <a:xfrm>
          <a:off x="0" y="0"/>
          <a:ext cx="0" cy="0"/>
          <a:chOff x="0" y="0"/>
          <a:chExt cx="0" cy="0"/>
        </a:xfrm>
      </p:grpSpPr>
      <p:sp>
        <p:nvSpPr>
          <p:cNvPr id="60" name="Google Shape;60;p14"/>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marR="0" rtl="0" algn="ctr">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61" name="Google Shape;61;p14"/>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62" name="Google Shape;62;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3" name="Google Shape;63;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4" name="Google Shape;64;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5" name="Shape 65"/>
        <p:cNvGrpSpPr/>
        <p:nvPr/>
      </p:nvGrpSpPr>
      <p:grpSpPr>
        <a:xfrm>
          <a:off x="0" y="0"/>
          <a:ext cx="0" cy="0"/>
          <a:chOff x="0" y="0"/>
          <a:chExt cx="0" cy="0"/>
        </a:xfrm>
      </p:grpSpPr>
      <p:sp>
        <p:nvSpPr>
          <p:cNvPr id="66" name="Google Shape;66;p1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67" name="Google Shape;67;p15"/>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8" name="Google Shape;68;p1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69" name="Google Shape;69;p1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0" name="Google Shape;70;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1" name="Shape 71"/>
        <p:cNvGrpSpPr/>
        <p:nvPr/>
      </p:nvGrpSpPr>
      <p:grpSpPr>
        <a:xfrm>
          <a:off x="0" y="0"/>
          <a:ext cx="0" cy="0"/>
          <a:chOff x="0" y="0"/>
          <a:chExt cx="0" cy="0"/>
        </a:xfrm>
      </p:grpSpPr>
      <p:sp>
        <p:nvSpPr>
          <p:cNvPr id="72" name="Google Shape;72;p16"/>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73" name="Google Shape;73;p16"/>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4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4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74" name="Google Shape;74;p1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5" name="Google Shape;75;p1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76" name="Google Shape;76;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7" name="Shape 77"/>
        <p:cNvGrpSpPr/>
        <p:nvPr/>
      </p:nvGrpSpPr>
      <p:grpSpPr>
        <a:xfrm>
          <a:off x="0" y="0"/>
          <a:ext cx="0" cy="0"/>
          <a:chOff x="0" y="0"/>
          <a:chExt cx="0" cy="0"/>
        </a:xfrm>
      </p:grpSpPr>
      <p:sp>
        <p:nvSpPr>
          <p:cNvPr id="78" name="Google Shape;78;p1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79" name="Google Shape;79;p17"/>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0" name="Google Shape;80;p17"/>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Google Shape;81;p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2" name="Google Shape;82;p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83" name="Google Shape;83;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4" name="Shape 84"/>
        <p:cNvGrpSpPr/>
        <p:nvPr/>
      </p:nvGrpSpPr>
      <p:grpSpPr>
        <a:xfrm>
          <a:off x="0" y="0"/>
          <a:ext cx="0" cy="0"/>
          <a:chOff x="0" y="0"/>
          <a:chExt cx="0" cy="0"/>
        </a:xfrm>
      </p:grpSpPr>
      <p:sp>
        <p:nvSpPr>
          <p:cNvPr id="85" name="Google Shape;85;p18"/>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86" name="Google Shape;86;p18"/>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Autofit/>
          </a:bodyPr>
          <a:lstStyle>
            <a:lvl1pPr indent="-228600" lvl="0" marL="457200" marR="0" rtl="0" algn="l">
              <a:lnSpc>
                <a:spcPct val="90000"/>
              </a:lnSpc>
              <a:spcBef>
                <a:spcPts val="8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5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4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9pPr>
          </a:lstStyle>
          <a:p/>
        </p:txBody>
      </p:sp>
      <p:sp>
        <p:nvSpPr>
          <p:cNvPr id="87" name="Google Shape;87;p18"/>
          <p:cNvSpPr txBox="1"/>
          <p:nvPr>
            <p:ph idx="2" type="body"/>
          </p:nvPr>
        </p:nvSpPr>
        <p:spPr>
          <a:xfrm>
            <a:off x="629841" y="1878806"/>
            <a:ext cx="3868500" cy="27633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Google Shape;88;p18"/>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marR="0" rtl="0" algn="l">
              <a:lnSpc>
                <a:spcPct val="90000"/>
              </a:lnSpc>
              <a:spcBef>
                <a:spcPts val="8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5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4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9pPr>
          </a:lstStyle>
          <a:p/>
        </p:txBody>
      </p:sp>
      <p:sp>
        <p:nvSpPr>
          <p:cNvPr id="89" name="Google Shape;89;p18"/>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1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1" name="Google Shape;91;p1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2" name="Google Shape;92;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3" name="Shape 93"/>
        <p:cNvGrpSpPr/>
        <p:nvPr/>
      </p:nvGrpSpPr>
      <p:grpSpPr>
        <a:xfrm>
          <a:off x="0" y="0"/>
          <a:ext cx="0" cy="0"/>
          <a:chOff x="0" y="0"/>
          <a:chExt cx="0" cy="0"/>
        </a:xfrm>
      </p:grpSpPr>
      <p:sp>
        <p:nvSpPr>
          <p:cNvPr id="94" name="Google Shape;94;p1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95" name="Google Shape;95;p1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6" name="Google Shape;96;p1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97" name="Google Shape;97;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8" name="Shape 98"/>
        <p:cNvGrpSpPr/>
        <p:nvPr/>
      </p:nvGrpSpPr>
      <p:grpSpPr>
        <a:xfrm>
          <a:off x="0" y="0"/>
          <a:ext cx="0" cy="0"/>
          <a:chOff x="0" y="0"/>
          <a:chExt cx="0" cy="0"/>
        </a:xfrm>
      </p:grpSpPr>
      <p:sp>
        <p:nvSpPr>
          <p:cNvPr id="99" name="Google Shape;99;p2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0" name="Google Shape;100;p2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1" name="Google Shape;101;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2" name="Shape 102"/>
        <p:cNvGrpSpPr/>
        <p:nvPr/>
      </p:nvGrpSpPr>
      <p:grpSpPr>
        <a:xfrm>
          <a:off x="0" y="0"/>
          <a:ext cx="0" cy="0"/>
          <a:chOff x="0" y="0"/>
          <a:chExt cx="0" cy="0"/>
        </a:xfrm>
      </p:grpSpPr>
      <p:sp>
        <p:nvSpPr>
          <p:cNvPr id="103" name="Google Shape;103;p21"/>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marR="0" rtl="0" algn="l">
              <a:lnSpc>
                <a:spcPct val="9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04" name="Google Shape;104;p21"/>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indent="-381000" lvl="0" marL="457200" marR="0" rtl="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rtl="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05" name="Google Shape;105;p21"/>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marR="0" rtl="0" algn="l">
              <a:lnSpc>
                <a:spcPct val="90000"/>
              </a:lnSpc>
              <a:spcBef>
                <a:spcPts val="8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9pPr>
          </a:lstStyle>
          <a:p/>
        </p:txBody>
      </p:sp>
      <p:sp>
        <p:nvSpPr>
          <p:cNvPr id="106" name="Google Shape;106;p2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7" name="Google Shape;107;p2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08" name="Google Shape;108;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9" name="Shape 109"/>
        <p:cNvGrpSpPr/>
        <p:nvPr/>
      </p:nvGrpSpPr>
      <p:grpSpPr>
        <a:xfrm>
          <a:off x="0" y="0"/>
          <a:ext cx="0" cy="0"/>
          <a:chOff x="0" y="0"/>
          <a:chExt cx="0" cy="0"/>
        </a:xfrm>
      </p:grpSpPr>
      <p:sp>
        <p:nvSpPr>
          <p:cNvPr id="110" name="Google Shape;110;p22"/>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Autofit/>
          </a:bodyPr>
          <a:lstStyle>
            <a:lvl1pPr lvl="0" marR="0" rtl="0" algn="l">
              <a:lnSpc>
                <a:spcPct val="9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11" name="Google Shape;111;p22"/>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12" name="Google Shape;112;p22"/>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Autofit/>
          </a:bodyPr>
          <a:lstStyle>
            <a:lvl1pPr indent="-228600" lvl="0" marL="457200" marR="0" rtl="0" algn="l">
              <a:lnSpc>
                <a:spcPct val="90000"/>
              </a:lnSpc>
              <a:spcBef>
                <a:spcPts val="8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9pPr>
          </a:lstStyle>
          <a:p/>
        </p:txBody>
      </p:sp>
      <p:sp>
        <p:nvSpPr>
          <p:cNvPr id="113" name="Google Shape;113;p2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4" name="Google Shape;114;p2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15" name="Google Shape;115;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6" name="Shape 116"/>
        <p:cNvGrpSpPr/>
        <p:nvPr/>
      </p:nvGrpSpPr>
      <p:grpSpPr>
        <a:xfrm>
          <a:off x="0" y="0"/>
          <a:ext cx="0" cy="0"/>
          <a:chOff x="0" y="0"/>
          <a:chExt cx="0" cy="0"/>
        </a:xfrm>
      </p:grpSpPr>
      <p:sp>
        <p:nvSpPr>
          <p:cNvPr id="117" name="Google Shape;117;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18" name="Google Shape;118;p23"/>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9" name="Google Shape;119;p2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0" name="Google Shape;120;p2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1" name="Google Shape;121;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2" name="Shape 122"/>
        <p:cNvGrpSpPr/>
        <p:nvPr/>
      </p:nvGrpSpPr>
      <p:grpSpPr>
        <a:xfrm>
          <a:off x="0" y="0"/>
          <a:ext cx="0" cy="0"/>
          <a:chOff x="0" y="0"/>
          <a:chExt cx="0" cy="0"/>
        </a:xfrm>
      </p:grpSpPr>
      <p:sp>
        <p:nvSpPr>
          <p:cNvPr id="123" name="Google Shape;123;p24"/>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24" name="Google Shape;124;p24"/>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25" name="Google Shape;125;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6" name="Google Shape;126;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27" name="Google Shape;127;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txBox="1"/>
          <p:nvPr>
            <p:ph type="title"/>
          </p:nvPr>
        </p:nvSpPr>
        <p:spPr>
          <a:xfrm>
            <a:off x="311700" y="45977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 name="Google Shape;21;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2" name="Google Shape;22;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311700" y="45977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 name="Google Shape;25;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45977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 name="Google Shape;30;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7" name="Google Shape;37;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1" name="Google Shape;41;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3" name="Google Shape;43;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6" name="Google Shape;46;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3.png"/><Relationship Id="rId2" Type="http://schemas.openxmlformats.org/officeDocument/2006/relationships/hyperlink" Target="http://www.rvdata.us" TargetMode="External"/><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01588B"/>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5977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rgbClr val="FFFFFF"/>
              </a:buClr>
              <a:buSzPts val="2800"/>
              <a:buFont typeface="Garamond"/>
              <a:buNone/>
              <a:defRPr sz="2800">
                <a:solidFill>
                  <a:srgbClr val="FFFFFF"/>
                </a:solidFill>
                <a:latin typeface="Garamond"/>
                <a:ea typeface="Garamond"/>
                <a:cs typeface="Garamond"/>
                <a:sym typeface="Garamond"/>
              </a:defRPr>
            </a:lvl1pPr>
            <a:lvl2pPr lvl="1">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2pPr>
            <a:lvl3pPr lvl="2">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3pPr>
            <a:lvl4pPr lvl="3">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4pPr>
            <a:lvl5pPr lvl="4">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5pPr>
            <a:lvl6pPr lvl="5">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6pPr>
            <a:lvl7pPr lvl="6">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7pPr>
            <a:lvl8pPr lvl="7">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8pPr>
            <a:lvl9pPr lvl="8">
              <a:spcBef>
                <a:spcPts val="0"/>
              </a:spcBef>
              <a:spcAft>
                <a:spcPts val="0"/>
              </a:spcAft>
              <a:buClr>
                <a:schemeClr val="dk1"/>
              </a:buClr>
              <a:buSzPts val="2800"/>
              <a:buFont typeface="Calibri"/>
              <a:buNone/>
              <a:defRPr sz="2800">
                <a:solidFill>
                  <a:schemeClr val="dk1"/>
                </a:solidFill>
                <a:latin typeface="Calibri"/>
                <a:ea typeface="Calibri"/>
                <a:cs typeface="Calibri"/>
                <a:sym typeface="Calibri"/>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rgbClr val="FFFFFF"/>
              </a:buClr>
              <a:buSzPts val="1800"/>
              <a:buFont typeface="Garamond"/>
              <a:buChar char="●"/>
              <a:defRPr sz="1800" u="sng">
                <a:solidFill>
                  <a:srgbClr val="FFFFFF"/>
                </a:solidFill>
                <a:latin typeface="Garamond"/>
                <a:ea typeface="Garamond"/>
                <a:cs typeface="Garamond"/>
                <a:sym typeface="Garamond"/>
              </a:defRPr>
            </a:lvl1pPr>
            <a:lvl2pPr indent="-317500" lvl="1" marL="9144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2pPr>
            <a:lvl3pPr indent="-317500" lvl="2" marL="13716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3pPr>
            <a:lvl4pPr indent="-317500" lvl="3" marL="18288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4pPr>
            <a:lvl5pPr indent="-317500" lvl="4" marL="22860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5pPr>
            <a:lvl6pPr indent="-317500" lvl="5" marL="27432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6pPr>
            <a:lvl7pPr indent="-317500" lvl="6" marL="32004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7pPr>
            <a:lvl8pPr indent="-317500" lvl="7" marL="3657600">
              <a:lnSpc>
                <a:spcPct val="100000"/>
              </a:lnSpc>
              <a:spcBef>
                <a:spcPts val="1600"/>
              </a:spcBef>
              <a:spcAft>
                <a:spcPts val="0"/>
              </a:spcAft>
              <a:buClr>
                <a:srgbClr val="FFFFFF"/>
              </a:buClr>
              <a:buSzPts val="1400"/>
              <a:buFont typeface="Garamond"/>
              <a:buChar char="○"/>
              <a:defRPr u="sng">
                <a:solidFill>
                  <a:srgbClr val="FFFFFF"/>
                </a:solidFill>
                <a:latin typeface="Garamond"/>
                <a:ea typeface="Garamond"/>
                <a:cs typeface="Garamond"/>
                <a:sym typeface="Garamond"/>
              </a:defRPr>
            </a:lvl8pPr>
            <a:lvl9pPr indent="-317500" lvl="8" marL="4114800">
              <a:lnSpc>
                <a:spcPct val="100000"/>
              </a:lnSpc>
              <a:spcBef>
                <a:spcPts val="1600"/>
              </a:spcBef>
              <a:spcAft>
                <a:spcPts val="1600"/>
              </a:spcAft>
              <a:buClr>
                <a:srgbClr val="FFFFFF"/>
              </a:buClr>
              <a:buSzPts val="1400"/>
              <a:buFont typeface="Garamond"/>
              <a:buChar char="■"/>
              <a:defRPr u="sng">
                <a:solidFill>
                  <a:srgbClr val="FFFFFF"/>
                </a:solidFill>
                <a:latin typeface="Garamond"/>
                <a:ea typeface="Garamond"/>
                <a:cs typeface="Garamond"/>
                <a:sym typeface="Garamond"/>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5" y="4663225"/>
            <a:ext cx="9144000" cy="4803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https://dev.rvdata.us/images/Logo.4b1519be.png" id="10" name="Google Shape;10;p1"/>
          <p:cNvPicPr preferRelativeResize="0"/>
          <p:nvPr/>
        </p:nvPicPr>
        <p:blipFill rotWithShape="1">
          <a:blip r:embed="rId1">
            <a:alphaModFix/>
          </a:blip>
          <a:srcRect b="0" l="0" r="0" t="0"/>
          <a:stretch/>
        </p:blipFill>
        <p:spPr>
          <a:xfrm>
            <a:off x="129375" y="4703618"/>
            <a:ext cx="1528765" cy="385469"/>
          </a:xfrm>
          <a:prstGeom prst="rect">
            <a:avLst/>
          </a:prstGeom>
          <a:noFill/>
          <a:ln>
            <a:noFill/>
          </a:ln>
        </p:spPr>
      </p:pic>
      <p:sp>
        <p:nvSpPr>
          <p:cNvPr id="11" name="Google Shape;11;p1"/>
          <p:cNvSpPr txBox="1"/>
          <p:nvPr/>
        </p:nvSpPr>
        <p:spPr>
          <a:xfrm>
            <a:off x="3242850" y="4758000"/>
            <a:ext cx="2658300" cy="38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uFill>
                  <a:noFill/>
                </a:uFill>
                <a:latin typeface="Garamond"/>
                <a:ea typeface="Garamond"/>
                <a:cs typeface="Garamond"/>
                <a:sym typeface="Garamond"/>
                <a:hlinkClick r:id="rId2"/>
              </a:rPr>
              <a:t>www.rvdata.us</a:t>
            </a:r>
            <a:r>
              <a:rPr lang="en">
                <a:latin typeface="Garamond"/>
                <a:ea typeface="Garamond"/>
                <a:cs typeface="Garamond"/>
                <a:sym typeface="Garamond"/>
              </a:rPr>
              <a:t> </a:t>
            </a:r>
            <a:endParaRPr>
              <a:latin typeface="Garamond"/>
              <a:ea typeface="Garamond"/>
              <a:cs typeface="Garamond"/>
              <a:sym typeface="Garamond"/>
            </a:endParaRPr>
          </a:p>
        </p:txBody>
      </p:sp>
      <p:sp>
        <p:nvSpPr>
          <p:cNvPr id="12" name="Google Shape;12;p1"/>
          <p:cNvSpPr txBox="1"/>
          <p:nvPr/>
        </p:nvSpPr>
        <p:spPr>
          <a:xfrm>
            <a:off x="7059250" y="4765075"/>
            <a:ext cx="1962000" cy="299100"/>
          </a:xfrm>
          <a:prstGeom prst="rect">
            <a:avLst/>
          </a:prstGeom>
          <a:noFill/>
          <a:ln>
            <a:noFill/>
          </a:ln>
        </p:spPr>
        <p:txBody>
          <a:bodyPr anchorCtr="0" anchor="t" bIns="91425" lIns="91425" spcFirstLastPara="1" rIns="91425" wrap="square" tIns="91425">
            <a:noAutofit/>
          </a:bodyPr>
          <a:lstStyle/>
          <a:p>
            <a:pPr indent="0" lvl="0" marL="457200" rtl="0" algn="r">
              <a:spcBef>
                <a:spcPts val="0"/>
              </a:spcBef>
              <a:spcAft>
                <a:spcPts val="0"/>
              </a:spcAft>
              <a:buNone/>
            </a:pPr>
            <a:r>
              <a:rPr lang="en" sz="1000">
                <a:latin typeface="Times New Roman"/>
                <a:ea typeface="Times New Roman"/>
                <a:cs typeface="Times New Roman"/>
                <a:sym typeface="Times New Roman"/>
              </a:rPr>
              <a:t>NSDF 2023-04</a:t>
            </a:r>
            <a:endParaRPr sz="1000">
              <a:latin typeface="Times New Roman"/>
              <a:ea typeface="Times New Roman"/>
              <a:cs typeface="Times New Roman"/>
              <a:sym typeface="Times New Roman"/>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sp>
        <p:nvSpPr>
          <p:cNvPr id="54" name="Google Shape;54;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5" name="Google Shape;55;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6" name="Google Shape;56;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7" name="Google Shape;57;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8" name="Google Shape;58;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15.png"/><Relationship Id="rId5" Type="http://schemas.openxmlformats.org/officeDocument/2006/relationships/hyperlink" Target="mailto:kstocks@ucsd.edu" TargetMode="External"/><Relationship Id="rId6" Type="http://schemas.openxmlformats.org/officeDocument/2006/relationships/hyperlink" Target="mailto:info@rvdata.us" TargetMode="External"/><Relationship Id="rId7" Type="http://schemas.openxmlformats.org/officeDocument/2006/relationships/hyperlink" Target="http://www.rvdata.us" TargetMode="External"/></Relationships>
</file>

<file path=ppt/slides/_rels/slide2.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1.png"/><Relationship Id="rId12" Type="http://schemas.openxmlformats.org/officeDocument/2006/relationships/image" Target="../media/image6.jp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9.png"/><Relationship Id="rId9" Type="http://schemas.openxmlformats.org/officeDocument/2006/relationships/image" Target="../media/image2.png"/><Relationship Id="rId5" Type="http://schemas.openxmlformats.org/officeDocument/2006/relationships/image" Target="../media/image13.png"/><Relationship Id="rId6" Type="http://schemas.openxmlformats.org/officeDocument/2006/relationships/image" Target="../media/image8.png"/><Relationship Id="rId7" Type="http://schemas.openxmlformats.org/officeDocument/2006/relationships/image" Target="../media/image14.png"/><Relationship Id="rId8"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21.png"/><Relationship Id="rId5" Type="http://schemas.openxmlformats.org/officeDocument/2006/relationships/hyperlink" Target="https://docs.google.com/drawings/d/1Hv6Kq2ku814tQabDZgYQH9z2ZIi0WBbymTuHOespkvw/edit" TargetMode="External"/><Relationship Id="rId6" Type="http://schemas.openxmlformats.org/officeDocument/2006/relationships/hyperlink" Target="https://docs.google.com/drawings/d/1suiuzPTWGJFaOu2zexvtQq6E5FIbZPqZiuKA5shFr10/edi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5"/>
          <p:cNvSpPr txBox="1"/>
          <p:nvPr>
            <p:ph type="ctrTitle"/>
          </p:nvPr>
        </p:nvSpPr>
        <p:spPr>
          <a:xfrm>
            <a:off x="1224650" y="318150"/>
            <a:ext cx="7845300" cy="14991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sz="4000">
                <a:latin typeface="EB Garamond"/>
                <a:ea typeface="EB Garamond"/>
                <a:cs typeface="EB Garamond"/>
                <a:sym typeface="EB Garamond"/>
              </a:rPr>
              <a:t>Rolling Deck to Repository (R2R)</a:t>
            </a:r>
            <a:endParaRPr sz="4000">
              <a:latin typeface="EB Garamond"/>
              <a:ea typeface="EB Garamond"/>
              <a:cs typeface="EB Garamond"/>
              <a:sym typeface="EB Garamond"/>
            </a:endParaRPr>
          </a:p>
        </p:txBody>
      </p:sp>
      <p:pic>
        <p:nvPicPr>
          <p:cNvPr descr="r2r_final_color_alpha.png" id="133" name="Google Shape;133;p25"/>
          <p:cNvPicPr preferRelativeResize="0"/>
          <p:nvPr/>
        </p:nvPicPr>
        <p:blipFill rotWithShape="1">
          <a:blip r:embed="rId3">
            <a:alphaModFix/>
          </a:blip>
          <a:srcRect b="0" l="0" r="0" t="0"/>
          <a:stretch/>
        </p:blipFill>
        <p:spPr>
          <a:xfrm>
            <a:off x="95848" y="318150"/>
            <a:ext cx="1657399" cy="1499125"/>
          </a:xfrm>
          <a:prstGeom prst="rect">
            <a:avLst/>
          </a:prstGeom>
          <a:noFill/>
          <a:ln>
            <a:noFill/>
          </a:ln>
          <a:effectLst>
            <a:outerShdw blurRad="50800" dir="2700000" dist="38100">
              <a:srgbClr val="000000">
                <a:alpha val="42750"/>
              </a:srgbClr>
            </a:outerShdw>
          </a:effectLst>
        </p:spPr>
      </p:pic>
      <p:sp>
        <p:nvSpPr>
          <p:cNvPr id="134" name="Google Shape;134;p25"/>
          <p:cNvSpPr txBox="1"/>
          <p:nvPr/>
        </p:nvSpPr>
        <p:spPr>
          <a:xfrm>
            <a:off x="404100" y="3446200"/>
            <a:ext cx="8335800" cy="792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sz="1200">
                <a:solidFill>
                  <a:schemeClr val="lt1"/>
                </a:solidFill>
                <a:latin typeface="Garamond"/>
                <a:ea typeface="Garamond"/>
                <a:cs typeface="Garamond"/>
                <a:sym typeface="Garamond"/>
              </a:rPr>
              <a:t>*</a:t>
            </a:r>
            <a:r>
              <a:rPr lang="en" sz="1200">
                <a:solidFill>
                  <a:schemeClr val="lt1"/>
                </a:solidFill>
                <a:latin typeface="Garamond"/>
                <a:ea typeface="Garamond"/>
                <a:cs typeface="Garamond"/>
                <a:sym typeface="Garamond"/>
              </a:rPr>
              <a:t>K. Stocks, </a:t>
            </a:r>
            <a:r>
              <a:rPr lang="en" sz="1200">
                <a:solidFill>
                  <a:schemeClr val="lt1"/>
                </a:solidFill>
                <a:latin typeface="Garamond"/>
                <a:ea typeface="Garamond"/>
                <a:cs typeface="Garamond"/>
                <a:sym typeface="Garamond"/>
              </a:rPr>
              <a:t>S. O’Hara, D. Clark, R. Hudak, </a:t>
            </a:r>
            <a:r>
              <a:rPr lang="en" sz="1200">
                <a:solidFill>
                  <a:schemeClr val="lt1"/>
                </a:solidFill>
                <a:latin typeface="Garamond"/>
                <a:ea typeface="Garamond"/>
                <a:cs typeface="Garamond"/>
                <a:sym typeface="Garamond"/>
              </a:rPr>
              <a:t>E. Miller,  </a:t>
            </a:r>
            <a:r>
              <a:rPr lang="en" sz="1200">
                <a:solidFill>
                  <a:schemeClr val="lt1"/>
                </a:solidFill>
                <a:latin typeface="Garamond"/>
                <a:ea typeface="Garamond"/>
                <a:cs typeface="Garamond"/>
                <a:sym typeface="Garamond"/>
              </a:rPr>
              <a:t>S. Smith, L. Stolp, R. Uribe, </a:t>
            </a:r>
            <a:r>
              <a:rPr lang="en" sz="1200">
                <a:solidFill>
                  <a:schemeClr val="lt1"/>
                </a:solidFill>
                <a:latin typeface="Garamond"/>
                <a:ea typeface="Garamond"/>
                <a:cs typeface="Garamond"/>
                <a:sym typeface="Garamond"/>
              </a:rPr>
              <a:t>V. Ferrini,  </a:t>
            </a:r>
            <a:r>
              <a:rPr lang="en" sz="1200">
                <a:solidFill>
                  <a:schemeClr val="lt1"/>
                </a:solidFill>
                <a:latin typeface="Garamond"/>
                <a:ea typeface="Garamond"/>
                <a:cs typeface="Garamond"/>
                <a:sym typeface="Garamond"/>
              </a:rPr>
              <a:t>S. Carbotte</a:t>
            </a:r>
            <a:endParaRPr sz="1200">
              <a:solidFill>
                <a:schemeClr val="lt1"/>
              </a:solidFill>
              <a:latin typeface="Garamond"/>
              <a:ea typeface="Garamond"/>
              <a:cs typeface="Garamond"/>
              <a:sym typeface="Garamond"/>
            </a:endParaRPr>
          </a:p>
          <a:p>
            <a:pPr indent="0" lvl="0" marL="0" marR="0" rtl="0" algn="ctr">
              <a:spcBef>
                <a:spcPts val="0"/>
              </a:spcBef>
              <a:spcAft>
                <a:spcPts val="0"/>
              </a:spcAft>
              <a:buNone/>
            </a:pPr>
            <a:r>
              <a:rPr lang="en" sz="1200">
                <a:solidFill>
                  <a:schemeClr val="lt1"/>
                </a:solidFill>
                <a:latin typeface="Garamond"/>
                <a:ea typeface="Garamond"/>
                <a:cs typeface="Garamond"/>
                <a:sym typeface="Garamond"/>
              </a:rPr>
              <a:t>LDEO, FSU, SIO, WHOI</a:t>
            </a:r>
            <a:endParaRPr sz="1200">
              <a:solidFill>
                <a:schemeClr val="lt1"/>
              </a:solidFill>
              <a:latin typeface="Garamond"/>
              <a:ea typeface="Garamond"/>
              <a:cs typeface="Garamond"/>
              <a:sym typeface="Garamond"/>
            </a:endParaRPr>
          </a:p>
          <a:p>
            <a:pPr indent="0" lvl="0" marL="0" marR="0" rtl="0" algn="ctr">
              <a:spcBef>
                <a:spcPts val="0"/>
              </a:spcBef>
              <a:spcAft>
                <a:spcPts val="0"/>
              </a:spcAft>
              <a:buNone/>
            </a:pPr>
            <a:r>
              <a:rPr lang="en" sz="1200">
                <a:solidFill>
                  <a:schemeClr val="lt1"/>
                </a:solidFill>
                <a:latin typeface="Garamond"/>
                <a:ea typeface="Garamond"/>
                <a:cs typeface="Garamond"/>
                <a:sym typeface="Garamond"/>
              </a:rPr>
              <a:t>*presenter</a:t>
            </a:r>
            <a:endParaRPr sz="1200">
              <a:solidFill>
                <a:schemeClr val="lt1"/>
              </a:solidFill>
              <a:latin typeface="Garamond"/>
              <a:ea typeface="Garamond"/>
              <a:cs typeface="Garamond"/>
              <a:sym typeface="Garamond"/>
            </a:endParaRPr>
          </a:p>
        </p:txBody>
      </p:sp>
      <p:sp>
        <p:nvSpPr>
          <p:cNvPr id="135" name="Google Shape;135;p25"/>
          <p:cNvSpPr txBox="1"/>
          <p:nvPr>
            <p:ph idx="1" type="subTitle"/>
          </p:nvPr>
        </p:nvSpPr>
        <p:spPr>
          <a:xfrm>
            <a:off x="311700" y="2136275"/>
            <a:ext cx="8520600" cy="7926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u="none">
                <a:solidFill>
                  <a:schemeClr val="lt1"/>
                </a:solidFill>
                <a:latin typeface="Times New Roman"/>
                <a:ea typeface="Times New Roman"/>
                <a:cs typeface="Times New Roman"/>
                <a:sym typeface="Times New Roman"/>
              </a:rPr>
              <a:t>Challenges managing large data from the US Academic Research Fleet</a:t>
            </a:r>
            <a:endParaRPr sz="4400">
              <a:solidFill>
                <a:schemeClr val="lt1"/>
              </a:solidFill>
              <a:latin typeface="Times New Roman"/>
              <a:ea typeface="Times New Roman"/>
              <a:cs typeface="Times New Roman"/>
              <a:sym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4"/>
          <p:cNvSpPr/>
          <p:nvPr/>
        </p:nvSpPr>
        <p:spPr>
          <a:xfrm>
            <a:off x="-3575" y="-125"/>
            <a:ext cx="9144000" cy="4655100"/>
          </a:xfrm>
          <a:prstGeom prst="rect">
            <a:avLst/>
          </a:prstGeom>
          <a:solidFill>
            <a:srgbClr val="01588B"/>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33" name="Google Shape;233;p34"/>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34" name="Google Shape;234;p34"/>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35" name="Google Shape;235;p34"/>
          <p:cNvSpPr txBox="1"/>
          <p:nvPr>
            <p:ph type="ctrTitle"/>
          </p:nvPr>
        </p:nvSpPr>
        <p:spPr>
          <a:xfrm>
            <a:off x="592263" y="182175"/>
            <a:ext cx="7875600" cy="7041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300">
                <a:solidFill>
                  <a:schemeClr val="lt1"/>
                </a:solidFill>
                <a:latin typeface="Garamond"/>
                <a:ea typeface="Garamond"/>
                <a:cs typeface="Garamond"/>
                <a:sym typeface="Garamond"/>
              </a:rPr>
              <a:t>Cruises &amp; Data Volumes at R2R</a:t>
            </a:r>
            <a:endParaRPr b="0" i="0" sz="3300" u="none" cap="none" strike="noStrike">
              <a:solidFill>
                <a:schemeClr val="lt1"/>
              </a:solidFill>
              <a:latin typeface="Garamond"/>
              <a:ea typeface="Garamond"/>
              <a:cs typeface="Garamond"/>
              <a:sym typeface="Garamond"/>
            </a:endParaRPr>
          </a:p>
        </p:txBody>
      </p:sp>
      <p:sp>
        <p:nvSpPr>
          <p:cNvPr id="236" name="Google Shape;236;p34"/>
          <p:cNvSpPr txBox="1"/>
          <p:nvPr/>
        </p:nvSpPr>
        <p:spPr>
          <a:xfrm>
            <a:off x="2801025" y="4704038"/>
            <a:ext cx="3458100" cy="3855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Clr>
                <a:schemeClr val="dk1"/>
              </a:buClr>
              <a:buSzPts val="800"/>
              <a:buFont typeface="Arial"/>
              <a:buNone/>
            </a:pPr>
            <a:r>
              <a:rPr lang="en" sz="1100">
                <a:solidFill>
                  <a:srgbClr val="666666"/>
                </a:solidFill>
                <a:latin typeface="EB Garamond"/>
                <a:ea typeface="EB Garamond"/>
                <a:cs typeface="EB Garamond"/>
                <a:sym typeface="EB Garamond"/>
              </a:rPr>
              <a:t>values  generated 2022/10/26 for all funded cruises</a:t>
            </a:r>
            <a:endParaRPr sz="1100">
              <a:solidFill>
                <a:srgbClr val="666666"/>
              </a:solidFill>
              <a:latin typeface="EB Garamond"/>
              <a:ea typeface="EB Garamond"/>
              <a:cs typeface="EB Garamond"/>
              <a:sym typeface="EB Garamond"/>
            </a:endParaRPr>
          </a:p>
          <a:p>
            <a:pPr indent="0" lvl="0" marL="0" rtl="0" algn="l">
              <a:spcBef>
                <a:spcPts val="0"/>
              </a:spcBef>
              <a:spcAft>
                <a:spcPts val="0"/>
              </a:spcAft>
              <a:buNone/>
            </a:pPr>
            <a:r>
              <a:t/>
            </a:r>
            <a:endParaRPr sz="1100"/>
          </a:p>
        </p:txBody>
      </p:sp>
      <p:pic>
        <p:nvPicPr>
          <p:cNvPr id="237" name="Google Shape;237;p34"/>
          <p:cNvPicPr preferRelativeResize="0"/>
          <p:nvPr/>
        </p:nvPicPr>
        <p:blipFill>
          <a:blip r:embed="rId4">
            <a:alphaModFix/>
          </a:blip>
          <a:stretch>
            <a:fillRect/>
          </a:stretch>
        </p:blipFill>
        <p:spPr>
          <a:xfrm>
            <a:off x="208125" y="1319712"/>
            <a:ext cx="8720599" cy="2950875"/>
          </a:xfrm>
          <a:prstGeom prst="rect">
            <a:avLst/>
          </a:prstGeom>
          <a:noFill/>
          <a:ln>
            <a:noFill/>
          </a:ln>
        </p:spPr>
      </p:pic>
      <p:sp>
        <p:nvSpPr>
          <p:cNvPr id="238" name="Google Shape;238;p34"/>
          <p:cNvSpPr txBox="1"/>
          <p:nvPr/>
        </p:nvSpPr>
        <p:spPr>
          <a:xfrm rot="-5400000">
            <a:off x="6819025" y="2252550"/>
            <a:ext cx="2056200" cy="12267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chemeClr val="lt1"/>
                </a:highlight>
                <a:latin typeface="Calibri"/>
                <a:ea typeface="Calibri"/>
                <a:cs typeface="Calibri"/>
                <a:sym typeface="Calibri"/>
              </a:rPr>
              <a:t>0       10     20	   30</a:t>
            </a:r>
            <a:endParaRPr sz="1800">
              <a:highlight>
                <a:schemeClr val="lt1"/>
              </a:highlight>
              <a:latin typeface="Calibri"/>
              <a:ea typeface="Calibri"/>
              <a:cs typeface="Calibri"/>
              <a:sym typeface="Calibri"/>
            </a:endParaRPr>
          </a:p>
          <a:p>
            <a:pPr indent="0" lvl="0" marL="0" rtl="0" algn="ctr">
              <a:spcBef>
                <a:spcPts val="0"/>
              </a:spcBef>
              <a:spcAft>
                <a:spcPts val="0"/>
              </a:spcAft>
              <a:buNone/>
            </a:pPr>
            <a:r>
              <a:rPr lang="en" sz="1800">
                <a:highlight>
                  <a:schemeClr val="lt1"/>
                </a:highlight>
                <a:latin typeface="Calibri"/>
                <a:ea typeface="Calibri"/>
                <a:cs typeface="Calibri"/>
                <a:sym typeface="Calibri"/>
              </a:rPr>
              <a:t>Terabytes of Data</a:t>
            </a:r>
            <a:endParaRPr sz="1800">
              <a:highlight>
                <a:schemeClr val="lt1"/>
              </a:highlight>
              <a:latin typeface="Calibri"/>
              <a:ea typeface="Calibri"/>
              <a:cs typeface="Calibri"/>
              <a:sym typeface="Calibri"/>
            </a:endParaRPr>
          </a:p>
        </p:txBody>
      </p:sp>
      <p:sp>
        <p:nvSpPr>
          <p:cNvPr id="239" name="Google Shape;239;p34"/>
          <p:cNvSpPr txBox="1"/>
          <p:nvPr/>
        </p:nvSpPr>
        <p:spPr>
          <a:xfrm rot="-5400000">
            <a:off x="-256650" y="2576150"/>
            <a:ext cx="2056200" cy="438000"/>
          </a:xfrm>
          <a:prstGeom prst="rect">
            <a:avLst/>
          </a:prstGeom>
          <a:solidFill>
            <a:schemeClr val="l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highlight>
                  <a:schemeClr val="lt1"/>
                </a:highlight>
                <a:latin typeface="Calibri"/>
                <a:ea typeface="Calibri"/>
                <a:cs typeface="Calibri"/>
                <a:sym typeface="Calibri"/>
              </a:rPr>
              <a:t>Number of Cruises </a:t>
            </a:r>
            <a:endParaRPr sz="1800">
              <a:highlight>
                <a:schemeClr val="lt1"/>
              </a:highlight>
              <a:latin typeface="Calibri"/>
              <a:ea typeface="Calibri"/>
              <a:cs typeface="Calibri"/>
              <a:sym typeface="Calibri"/>
            </a:endParaRPr>
          </a:p>
        </p:txBody>
      </p:sp>
      <p:sp>
        <p:nvSpPr>
          <p:cNvPr id="240" name="Google Shape;240;p34"/>
          <p:cNvSpPr/>
          <p:nvPr/>
        </p:nvSpPr>
        <p:spPr>
          <a:xfrm>
            <a:off x="7029375" y="1952380"/>
            <a:ext cx="266100" cy="4431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34"/>
          <p:cNvSpPr txBox="1"/>
          <p:nvPr/>
        </p:nvSpPr>
        <p:spPr>
          <a:xfrm>
            <a:off x="3223205" y="3970250"/>
            <a:ext cx="2701800" cy="5163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2000">
                <a:latin typeface="Calibri"/>
                <a:ea typeface="Calibri"/>
                <a:cs typeface="Calibri"/>
                <a:sym typeface="Calibri"/>
              </a:rPr>
              <a:t>10 - 100 GB/cruise</a:t>
            </a:r>
            <a:endParaRPr sz="2000">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5"/>
          <p:cNvSpPr/>
          <p:nvPr/>
        </p:nvSpPr>
        <p:spPr>
          <a:xfrm>
            <a:off x="0" y="-37"/>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47" name="Google Shape;247;p35"/>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48" name="Google Shape;248;p35"/>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49" name="Google Shape;249;p35"/>
          <p:cNvSpPr txBox="1"/>
          <p:nvPr>
            <p:ph type="title"/>
          </p:nvPr>
        </p:nvSpPr>
        <p:spPr>
          <a:xfrm>
            <a:off x="4724400" y="1448875"/>
            <a:ext cx="3870600" cy="9942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600">
                <a:solidFill>
                  <a:schemeClr val="lt1"/>
                </a:solidFill>
                <a:latin typeface="Garamond"/>
                <a:ea typeface="Garamond"/>
                <a:cs typeface="Garamond"/>
                <a:sym typeface="Garamond"/>
              </a:rPr>
              <a:t>New Instrument:</a:t>
            </a:r>
            <a:endParaRPr sz="3600">
              <a:solidFill>
                <a:schemeClr val="lt1"/>
              </a:solidFill>
              <a:latin typeface="Garamond"/>
              <a:ea typeface="Garamond"/>
              <a:cs typeface="Garamond"/>
              <a:sym typeface="Garamond"/>
            </a:endParaRPr>
          </a:p>
          <a:p>
            <a:pPr indent="0" lvl="0" marL="0" marR="0" rtl="0" algn="ctr">
              <a:lnSpc>
                <a:spcPct val="90000"/>
              </a:lnSpc>
              <a:spcBef>
                <a:spcPts val="0"/>
              </a:spcBef>
              <a:spcAft>
                <a:spcPts val="0"/>
              </a:spcAft>
              <a:buClr>
                <a:schemeClr val="lt1"/>
              </a:buClr>
              <a:buSzPts val="4500"/>
              <a:buFont typeface="Garamond"/>
              <a:buNone/>
            </a:pPr>
            <a:r>
              <a:rPr lang="en" sz="3600">
                <a:solidFill>
                  <a:schemeClr val="lt1"/>
                </a:solidFill>
                <a:latin typeface="Garamond"/>
                <a:ea typeface="Garamond"/>
                <a:cs typeface="Garamond"/>
                <a:sym typeface="Garamond"/>
              </a:rPr>
              <a:t>Wave Radar</a:t>
            </a:r>
            <a:endParaRPr b="0" i="0" sz="3600" u="none" cap="none" strike="noStrike">
              <a:solidFill>
                <a:schemeClr val="lt1"/>
              </a:solidFill>
              <a:latin typeface="Garamond"/>
              <a:ea typeface="Garamond"/>
              <a:cs typeface="Garamond"/>
              <a:sym typeface="Garamond"/>
            </a:endParaRPr>
          </a:p>
        </p:txBody>
      </p:sp>
      <p:pic>
        <p:nvPicPr>
          <p:cNvPr id="250" name="Google Shape;250;p35"/>
          <p:cNvPicPr preferRelativeResize="0"/>
          <p:nvPr/>
        </p:nvPicPr>
        <p:blipFill>
          <a:blip r:embed="rId4">
            <a:alphaModFix/>
          </a:blip>
          <a:stretch>
            <a:fillRect/>
          </a:stretch>
        </p:blipFill>
        <p:spPr>
          <a:xfrm>
            <a:off x="306050" y="211098"/>
            <a:ext cx="4017150" cy="4017150"/>
          </a:xfrm>
          <a:prstGeom prst="rect">
            <a:avLst/>
          </a:prstGeom>
          <a:noFill/>
          <a:ln cap="flat" cmpd="sng" w="12700">
            <a:solidFill>
              <a:srgbClr val="42719B"/>
            </a:solidFill>
            <a:prstDash val="solid"/>
            <a:miter lim="8000"/>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36"/>
          <p:cNvSpPr/>
          <p:nvPr/>
        </p:nvSpPr>
        <p:spPr>
          <a:xfrm>
            <a:off x="0" y="-37"/>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56" name="Google Shape;256;p36"/>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57" name="Google Shape;257;p36"/>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pic>
        <p:nvPicPr>
          <p:cNvPr id="258" name="Google Shape;258;p36"/>
          <p:cNvPicPr preferRelativeResize="0"/>
          <p:nvPr/>
        </p:nvPicPr>
        <p:blipFill>
          <a:blip r:embed="rId4">
            <a:alphaModFix/>
          </a:blip>
          <a:stretch>
            <a:fillRect/>
          </a:stretch>
        </p:blipFill>
        <p:spPr>
          <a:xfrm>
            <a:off x="1003075" y="695700"/>
            <a:ext cx="7388451" cy="3981075"/>
          </a:xfrm>
          <a:prstGeom prst="rect">
            <a:avLst/>
          </a:prstGeom>
          <a:noFill/>
          <a:ln>
            <a:noFill/>
          </a:ln>
        </p:spPr>
      </p:pic>
      <p:sp>
        <p:nvSpPr>
          <p:cNvPr id="259" name="Google Shape;259;p36"/>
          <p:cNvSpPr txBox="1"/>
          <p:nvPr>
            <p:ph type="title"/>
          </p:nvPr>
        </p:nvSpPr>
        <p:spPr>
          <a:xfrm>
            <a:off x="628650" y="-30951"/>
            <a:ext cx="7875000" cy="8415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600">
                <a:solidFill>
                  <a:schemeClr val="lt1"/>
                </a:solidFill>
                <a:latin typeface="Garamond"/>
                <a:ea typeface="Garamond"/>
                <a:cs typeface="Garamond"/>
                <a:sym typeface="Garamond"/>
              </a:rPr>
              <a:t>EK80 Echosounders</a:t>
            </a:r>
            <a:endParaRPr b="0" i="0" sz="3600" u="none" cap="none" strike="noStrike">
              <a:solidFill>
                <a:schemeClr val="lt1"/>
              </a:solidFill>
              <a:latin typeface="Garamond"/>
              <a:ea typeface="Garamond"/>
              <a:cs typeface="Garamond"/>
              <a:sym typeface="Garamond"/>
            </a:endParaRPr>
          </a:p>
        </p:txBody>
      </p:sp>
      <p:sp>
        <p:nvSpPr>
          <p:cNvPr id="260" name="Google Shape;260;p36"/>
          <p:cNvSpPr txBox="1"/>
          <p:nvPr/>
        </p:nvSpPr>
        <p:spPr>
          <a:xfrm>
            <a:off x="2946150" y="4694325"/>
            <a:ext cx="3251700" cy="33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From DOI 1</a:t>
            </a:r>
            <a:r>
              <a:rPr lang="en"/>
              <a:t>0.25923/kykm-sn39</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37"/>
          <p:cNvSpPr/>
          <p:nvPr/>
        </p:nvSpPr>
        <p:spPr>
          <a:xfrm>
            <a:off x="0" y="-37"/>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66" name="Google Shape;266;p37"/>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67" name="Google Shape;267;p37"/>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pic>
        <p:nvPicPr>
          <p:cNvPr id="268" name="Google Shape;268;p37"/>
          <p:cNvPicPr preferRelativeResize="0"/>
          <p:nvPr/>
        </p:nvPicPr>
        <p:blipFill>
          <a:blip r:embed="rId4">
            <a:alphaModFix/>
          </a:blip>
          <a:stretch>
            <a:fillRect/>
          </a:stretch>
        </p:blipFill>
        <p:spPr>
          <a:xfrm>
            <a:off x="1334621" y="0"/>
            <a:ext cx="6474760" cy="51435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8"/>
          <p:cNvSpPr/>
          <p:nvPr/>
        </p:nvSpPr>
        <p:spPr>
          <a:xfrm>
            <a:off x="0" y="-37"/>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74" name="Google Shape;274;p38"/>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75" name="Google Shape;275;p38"/>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76" name="Google Shape;276;p38"/>
          <p:cNvSpPr txBox="1"/>
          <p:nvPr>
            <p:ph type="title"/>
          </p:nvPr>
        </p:nvSpPr>
        <p:spPr>
          <a:xfrm>
            <a:off x="628650" y="273844"/>
            <a:ext cx="7886700" cy="9942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600">
                <a:solidFill>
                  <a:schemeClr val="lt1"/>
                </a:solidFill>
                <a:latin typeface="Garamond"/>
                <a:ea typeface="Garamond"/>
                <a:cs typeface="Garamond"/>
                <a:sym typeface="Garamond"/>
              </a:rPr>
              <a:t>R2R Storage Challenges</a:t>
            </a:r>
            <a:endParaRPr b="0" i="0" sz="3600" u="none" cap="none" strike="noStrike">
              <a:solidFill>
                <a:schemeClr val="lt1"/>
              </a:solidFill>
              <a:latin typeface="Garamond"/>
              <a:ea typeface="Garamond"/>
              <a:cs typeface="Garamond"/>
              <a:sym typeface="Garamond"/>
            </a:endParaRPr>
          </a:p>
        </p:txBody>
      </p:sp>
      <p:sp>
        <p:nvSpPr>
          <p:cNvPr id="277" name="Google Shape;277;p38"/>
          <p:cNvSpPr txBox="1"/>
          <p:nvPr>
            <p:ph idx="1" type="body"/>
          </p:nvPr>
        </p:nvSpPr>
        <p:spPr>
          <a:xfrm>
            <a:off x="628650" y="1369224"/>
            <a:ext cx="7886700" cy="2588100"/>
          </a:xfrm>
          <a:prstGeom prst="rect">
            <a:avLst/>
          </a:prstGeom>
        </p:spPr>
        <p:txBody>
          <a:bodyPr anchorCtr="0" anchor="t" bIns="34275" lIns="68575" spcFirstLastPara="1" rIns="68575" wrap="square" tIns="34275">
            <a:noAutofit/>
          </a:bodyPr>
          <a:lstStyle/>
          <a:p>
            <a:pPr indent="-361950" lvl="0" marL="457200" rtl="0" algn="l">
              <a:lnSpc>
                <a:spcPct val="100000"/>
              </a:lnSpc>
              <a:spcBef>
                <a:spcPts val="8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Not highly </a:t>
            </a:r>
            <a:r>
              <a:rPr lang="en">
                <a:solidFill>
                  <a:schemeClr val="lt1"/>
                </a:solidFill>
                <a:latin typeface="Times New Roman"/>
                <a:ea typeface="Times New Roman"/>
                <a:cs typeface="Times New Roman"/>
                <a:sym typeface="Times New Roman"/>
              </a:rPr>
              <a:t>scalable</a:t>
            </a:r>
            <a:r>
              <a:rPr lang="en">
                <a:solidFill>
                  <a:schemeClr val="lt1"/>
                </a:solidFill>
                <a:latin typeface="Times New Roman"/>
                <a:ea typeface="Times New Roman"/>
                <a:cs typeface="Times New Roman"/>
                <a:sym typeface="Times New Roman"/>
              </a:rPr>
              <a:t> - buy new disk as needed </a:t>
            </a:r>
            <a:endParaRPr>
              <a:solidFill>
                <a:schemeClr val="lt1"/>
              </a:solidFill>
              <a:latin typeface="Times New Roman"/>
              <a:ea typeface="Times New Roman"/>
              <a:cs typeface="Times New Roman"/>
              <a:sym typeface="Times New Roman"/>
            </a:endParaRPr>
          </a:p>
          <a:p>
            <a:pPr indent="0" lvl="0" marL="457200" rtl="0" algn="l">
              <a:lnSpc>
                <a:spcPct val="100000"/>
              </a:lnSpc>
              <a:spcBef>
                <a:spcPts val="1000"/>
              </a:spcBef>
              <a:spcAft>
                <a:spcPts val="0"/>
              </a:spcAft>
              <a:buNone/>
            </a:pPr>
            <a:r>
              <a:rPr lang="en">
                <a:solidFill>
                  <a:schemeClr val="lt1"/>
                </a:solidFill>
                <a:latin typeface="Times New Roman"/>
                <a:ea typeface="Times New Roman"/>
                <a:cs typeface="Times New Roman"/>
                <a:sym typeface="Times New Roman"/>
              </a:rPr>
              <a:t>(Amazon pricing was not predictable - we have fixed 5-year budgets - and that egress charge)</a:t>
            </a:r>
            <a:endParaRPr>
              <a:solidFill>
                <a:schemeClr val="lt1"/>
              </a:solidFill>
              <a:latin typeface="Times New Roman"/>
              <a:ea typeface="Times New Roman"/>
              <a:cs typeface="Times New Roman"/>
              <a:sym typeface="Times New Roman"/>
            </a:endParaRPr>
          </a:p>
          <a:p>
            <a:pPr indent="-361950" lvl="0" marL="457200" rtl="0" algn="l">
              <a:lnSpc>
                <a:spcPct val="100000"/>
              </a:lnSpc>
              <a:spcBef>
                <a:spcPts val="10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Works for a predictable data increase, but not unpredictable jumps</a:t>
            </a:r>
            <a:endParaRPr>
              <a:solidFill>
                <a:schemeClr val="lt1"/>
              </a:solidFill>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9"/>
          <p:cNvSpPr/>
          <p:nvPr/>
        </p:nvSpPr>
        <p:spPr>
          <a:xfrm>
            <a:off x="0" y="-37"/>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83" name="Google Shape;283;p39"/>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84" name="Google Shape;284;p39"/>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85" name="Google Shape;285;p39"/>
          <p:cNvSpPr txBox="1"/>
          <p:nvPr>
            <p:ph type="title"/>
          </p:nvPr>
        </p:nvSpPr>
        <p:spPr>
          <a:xfrm>
            <a:off x="628650" y="273844"/>
            <a:ext cx="7886700" cy="9942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600">
                <a:solidFill>
                  <a:schemeClr val="lt1"/>
                </a:solidFill>
                <a:latin typeface="Garamond"/>
                <a:ea typeface="Garamond"/>
                <a:cs typeface="Garamond"/>
                <a:sym typeface="Garamond"/>
              </a:rPr>
              <a:t>Additional Considerations</a:t>
            </a:r>
            <a:endParaRPr b="0" i="0" sz="3600" u="none" cap="none" strike="noStrike">
              <a:solidFill>
                <a:schemeClr val="lt1"/>
              </a:solidFill>
              <a:latin typeface="Garamond"/>
              <a:ea typeface="Garamond"/>
              <a:cs typeface="Garamond"/>
              <a:sym typeface="Garamond"/>
            </a:endParaRPr>
          </a:p>
        </p:txBody>
      </p:sp>
      <p:sp>
        <p:nvSpPr>
          <p:cNvPr id="286" name="Google Shape;286;p39"/>
          <p:cNvSpPr txBox="1"/>
          <p:nvPr>
            <p:ph idx="1" type="body"/>
          </p:nvPr>
        </p:nvSpPr>
        <p:spPr>
          <a:xfrm>
            <a:off x="677350" y="1941584"/>
            <a:ext cx="7886700" cy="544800"/>
          </a:xfrm>
          <a:prstGeom prst="rect">
            <a:avLst/>
          </a:prstGeom>
        </p:spPr>
        <p:txBody>
          <a:bodyPr anchorCtr="0" anchor="t" bIns="34275" lIns="68575" spcFirstLastPara="1" rIns="68575" wrap="square" tIns="34275">
            <a:noAutofit/>
          </a:bodyPr>
          <a:lstStyle/>
          <a:p>
            <a:pPr indent="-361950" lvl="0" marL="457200" rtl="0" algn="l">
              <a:spcBef>
                <a:spcPts val="8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Do we need to move data so much</a:t>
            </a:r>
            <a:r>
              <a:rPr lang="en">
                <a:solidFill>
                  <a:schemeClr val="lt1"/>
                </a:solidFill>
                <a:latin typeface="Times New Roman"/>
                <a:ea typeface="Times New Roman"/>
                <a:cs typeface="Times New Roman"/>
                <a:sym typeface="Times New Roman"/>
              </a:rPr>
              <a:t> (operators, R2R, NCEI)</a:t>
            </a:r>
            <a:endParaRPr>
              <a:solidFill>
                <a:schemeClr val="lt1"/>
              </a:solidFill>
              <a:latin typeface="Times New Roman"/>
              <a:ea typeface="Times New Roman"/>
              <a:cs typeface="Times New Roman"/>
              <a:sym typeface="Times New Roman"/>
            </a:endParaRPr>
          </a:p>
          <a:p>
            <a:pPr indent="0" lvl="0" marL="0" rtl="0" algn="l">
              <a:spcBef>
                <a:spcPts val="800"/>
              </a:spcBef>
              <a:spcAft>
                <a:spcPts val="0"/>
              </a:spcAft>
              <a:buNone/>
            </a:pPr>
            <a:r>
              <a:t/>
            </a:r>
            <a:endParaRPr>
              <a:solidFill>
                <a:schemeClr val="lt1"/>
              </a:solidFill>
              <a:latin typeface="Times New Roman"/>
              <a:ea typeface="Times New Roman"/>
              <a:cs typeface="Times New Roman"/>
              <a:sym typeface="Times New Roman"/>
            </a:endParaRPr>
          </a:p>
        </p:txBody>
      </p:sp>
      <p:sp>
        <p:nvSpPr>
          <p:cNvPr id="287" name="Google Shape;287;p39"/>
          <p:cNvSpPr txBox="1"/>
          <p:nvPr>
            <p:ph idx="1" type="body"/>
          </p:nvPr>
        </p:nvSpPr>
        <p:spPr>
          <a:xfrm>
            <a:off x="675626" y="2846249"/>
            <a:ext cx="7886700" cy="714900"/>
          </a:xfrm>
          <a:prstGeom prst="rect">
            <a:avLst/>
          </a:prstGeom>
        </p:spPr>
        <p:txBody>
          <a:bodyPr anchorCtr="0" anchor="t" bIns="34275" lIns="68575" spcFirstLastPara="1" rIns="68575" wrap="square" tIns="34275">
            <a:noAutofit/>
          </a:bodyPr>
          <a:lstStyle/>
          <a:p>
            <a:pPr indent="-361950" lvl="0" marL="457200" rtl="0" algn="l">
              <a:spcBef>
                <a:spcPts val="8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Does “download and go” serve scientists as data gets large?</a:t>
            </a:r>
            <a:endParaRPr>
              <a:solidFill>
                <a:schemeClr val="lt1"/>
              </a:solidFill>
              <a:latin typeface="Times New Roman"/>
              <a:ea typeface="Times New Roman"/>
              <a:cs typeface="Times New Roman"/>
              <a:sym typeface="Times New Roman"/>
            </a:endParaRPr>
          </a:p>
          <a:p>
            <a:pPr indent="0" lvl="0" marL="0" rtl="0" algn="l">
              <a:spcBef>
                <a:spcPts val="800"/>
              </a:spcBef>
              <a:spcAft>
                <a:spcPts val="0"/>
              </a:spcAft>
              <a:buNone/>
            </a:pPr>
            <a:r>
              <a:t/>
            </a:r>
            <a:endParaRPr>
              <a:solidFill>
                <a:schemeClr val="lt1"/>
              </a:solidFill>
              <a:latin typeface="Times New Roman"/>
              <a:ea typeface="Times New Roman"/>
              <a:cs typeface="Times New Roman"/>
              <a:sym typeface="Times New Roman"/>
            </a:endParaRPr>
          </a:p>
        </p:txBody>
      </p:sp>
      <p:sp>
        <p:nvSpPr>
          <p:cNvPr id="288" name="Google Shape;288;p39"/>
          <p:cNvSpPr txBox="1"/>
          <p:nvPr>
            <p:ph idx="1" type="body"/>
          </p:nvPr>
        </p:nvSpPr>
        <p:spPr>
          <a:xfrm>
            <a:off x="677357" y="3290244"/>
            <a:ext cx="7886700" cy="590100"/>
          </a:xfrm>
          <a:prstGeom prst="rect">
            <a:avLst/>
          </a:prstGeom>
        </p:spPr>
        <p:txBody>
          <a:bodyPr anchorCtr="0" anchor="t" bIns="34275" lIns="68575" spcFirstLastPara="1" rIns="68575" wrap="square" tIns="34275">
            <a:noAutofit/>
          </a:bodyPr>
          <a:lstStyle/>
          <a:p>
            <a:pPr indent="-361950" lvl="0" marL="457200" rtl="0" algn="l">
              <a:spcBef>
                <a:spcPts val="8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How is instrument R&amp;D supported?</a:t>
            </a:r>
            <a:endParaRPr>
              <a:solidFill>
                <a:schemeClr val="lt1"/>
              </a:solidFill>
              <a:latin typeface="Times New Roman"/>
              <a:ea typeface="Times New Roman"/>
              <a:cs typeface="Times New Roman"/>
              <a:sym typeface="Times New Roman"/>
            </a:endParaRPr>
          </a:p>
          <a:p>
            <a:pPr indent="0" lvl="0" marL="0" rtl="0" algn="l">
              <a:spcBef>
                <a:spcPts val="800"/>
              </a:spcBef>
              <a:spcAft>
                <a:spcPts val="0"/>
              </a:spcAft>
              <a:buNone/>
            </a:pPr>
            <a:r>
              <a:t/>
            </a:r>
            <a:endParaRPr>
              <a:solidFill>
                <a:schemeClr val="lt1"/>
              </a:solidFill>
              <a:latin typeface="Times New Roman"/>
              <a:ea typeface="Times New Roman"/>
              <a:cs typeface="Times New Roman"/>
              <a:sym typeface="Times New Roman"/>
            </a:endParaRPr>
          </a:p>
        </p:txBody>
      </p:sp>
      <p:sp>
        <p:nvSpPr>
          <p:cNvPr id="289" name="Google Shape;289;p39"/>
          <p:cNvSpPr txBox="1"/>
          <p:nvPr>
            <p:ph idx="1" type="body"/>
          </p:nvPr>
        </p:nvSpPr>
        <p:spPr>
          <a:xfrm>
            <a:off x="684100" y="1492487"/>
            <a:ext cx="7886700" cy="490500"/>
          </a:xfrm>
          <a:prstGeom prst="rect">
            <a:avLst/>
          </a:prstGeom>
        </p:spPr>
        <p:txBody>
          <a:bodyPr anchorCtr="0" anchor="t" bIns="34275" lIns="68575" spcFirstLastPara="1" rIns="68575" wrap="square" tIns="34275">
            <a:noAutofit/>
          </a:bodyPr>
          <a:lstStyle/>
          <a:p>
            <a:pPr indent="-361950" lvl="0" marL="457200" rtl="0" algn="l">
              <a:spcBef>
                <a:spcPts val="8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Real-time data coming</a:t>
            </a:r>
            <a:endParaRPr>
              <a:solidFill>
                <a:schemeClr val="lt1"/>
              </a:solidFill>
              <a:latin typeface="Times New Roman"/>
              <a:ea typeface="Times New Roman"/>
              <a:cs typeface="Times New Roman"/>
              <a:sym typeface="Times New Roman"/>
            </a:endParaRPr>
          </a:p>
          <a:p>
            <a:pPr indent="0" lvl="0" marL="0" rtl="0" algn="l">
              <a:spcBef>
                <a:spcPts val="800"/>
              </a:spcBef>
              <a:spcAft>
                <a:spcPts val="0"/>
              </a:spcAft>
              <a:buNone/>
            </a:pPr>
            <a:r>
              <a:t/>
            </a:r>
            <a:endParaRPr>
              <a:solidFill>
                <a:schemeClr val="lt1"/>
              </a:solidFill>
              <a:latin typeface="Times New Roman"/>
              <a:ea typeface="Times New Roman"/>
              <a:cs typeface="Times New Roman"/>
              <a:sym typeface="Times New Roman"/>
            </a:endParaRPr>
          </a:p>
        </p:txBody>
      </p:sp>
      <p:sp>
        <p:nvSpPr>
          <p:cNvPr id="290" name="Google Shape;290;p39"/>
          <p:cNvSpPr txBox="1"/>
          <p:nvPr>
            <p:ph idx="1" type="body"/>
          </p:nvPr>
        </p:nvSpPr>
        <p:spPr>
          <a:xfrm>
            <a:off x="677350" y="2388402"/>
            <a:ext cx="7886700" cy="544800"/>
          </a:xfrm>
          <a:prstGeom prst="rect">
            <a:avLst/>
          </a:prstGeom>
        </p:spPr>
        <p:txBody>
          <a:bodyPr anchorCtr="0" anchor="t" bIns="34275" lIns="68575" spcFirstLastPara="1" rIns="68575" wrap="square" tIns="34275">
            <a:noAutofit/>
          </a:bodyPr>
          <a:lstStyle/>
          <a:p>
            <a:pPr indent="-361950" lvl="0" marL="457200" rtl="0" algn="l">
              <a:spcBef>
                <a:spcPts val="800"/>
              </a:spcBef>
              <a:spcAft>
                <a:spcPts val="0"/>
              </a:spcAft>
              <a:buClr>
                <a:schemeClr val="lt1"/>
              </a:buClr>
              <a:buSzPts val="2100"/>
              <a:buFont typeface="Times New Roman"/>
              <a:buChar char="•"/>
            </a:pPr>
            <a:r>
              <a:rPr lang="en">
                <a:solidFill>
                  <a:schemeClr val="lt1"/>
                </a:solidFill>
                <a:latin typeface="Times New Roman"/>
                <a:ea typeface="Times New Roman"/>
                <a:cs typeface="Times New Roman"/>
                <a:sym typeface="Times New Roman"/>
              </a:rPr>
              <a:t>How to get data off the vessels</a:t>
            </a:r>
            <a:endParaRPr>
              <a:solidFill>
                <a:schemeClr val="lt1"/>
              </a:solidFill>
              <a:latin typeface="Times New Roman"/>
              <a:ea typeface="Times New Roman"/>
              <a:cs typeface="Times New Roman"/>
              <a:sym typeface="Times New Roman"/>
            </a:endParaRPr>
          </a:p>
          <a:p>
            <a:pPr indent="0" lvl="0" marL="0" rtl="0" algn="l">
              <a:spcBef>
                <a:spcPts val="800"/>
              </a:spcBef>
              <a:spcAft>
                <a:spcPts val="0"/>
              </a:spcAft>
              <a:buNone/>
            </a:pPr>
            <a:r>
              <a:t/>
            </a:r>
            <a:endParaRPr>
              <a:solidFill>
                <a:schemeClr val="lt1"/>
              </a:solidFill>
              <a:latin typeface="Times New Roman"/>
              <a:ea typeface="Times New Roman"/>
              <a:cs typeface="Times New Roman"/>
              <a:sym typeface="Times New Roman"/>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0"/>
          <p:cNvSpPr/>
          <p:nvPr/>
        </p:nvSpPr>
        <p:spPr>
          <a:xfrm>
            <a:off x="0" y="-37"/>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96" name="Google Shape;296;p40"/>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97" name="Google Shape;297;p40"/>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98" name="Google Shape;298;p40"/>
          <p:cNvSpPr txBox="1"/>
          <p:nvPr>
            <p:ph type="ctrTitle"/>
          </p:nvPr>
        </p:nvSpPr>
        <p:spPr>
          <a:xfrm>
            <a:off x="1205700" y="188775"/>
            <a:ext cx="6658500" cy="11691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600">
                <a:solidFill>
                  <a:schemeClr val="lt1"/>
                </a:solidFill>
                <a:latin typeface="Garamond"/>
                <a:ea typeface="Garamond"/>
                <a:cs typeface="Garamond"/>
                <a:sym typeface="Garamond"/>
              </a:rPr>
              <a:t>Questions, Comments, Suggestions?</a:t>
            </a:r>
            <a:endParaRPr b="0" i="0" sz="3600" u="none" cap="none" strike="noStrike">
              <a:solidFill>
                <a:schemeClr val="lt1"/>
              </a:solidFill>
              <a:latin typeface="Garamond"/>
              <a:ea typeface="Garamond"/>
              <a:cs typeface="Garamond"/>
              <a:sym typeface="Garamond"/>
            </a:endParaRPr>
          </a:p>
        </p:txBody>
      </p:sp>
      <p:pic>
        <p:nvPicPr>
          <p:cNvPr descr="r2r_final_color_alpha.png" id="299" name="Google Shape;299;p40"/>
          <p:cNvPicPr preferRelativeResize="0"/>
          <p:nvPr/>
        </p:nvPicPr>
        <p:blipFill rotWithShape="1">
          <a:blip r:embed="rId4">
            <a:alphaModFix/>
          </a:blip>
          <a:srcRect b="0" l="0" r="0" t="0"/>
          <a:stretch/>
        </p:blipFill>
        <p:spPr>
          <a:xfrm>
            <a:off x="583501" y="1292462"/>
            <a:ext cx="2290500" cy="2070133"/>
          </a:xfrm>
          <a:prstGeom prst="rect">
            <a:avLst/>
          </a:prstGeom>
          <a:noFill/>
          <a:ln>
            <a:noFill/>
          </a:ln>
          <a:effectLst>
            <a:outerShdw blurRad="50800" dir="2700000" dist="38100">
              <a:srgbClr val="000000">
                <a:alpha val="42750"/>
              </a:srgbClr>
            </a:outerShdw>
          </a:effectLst>
        </p:spPr>
      </p:pic>
      <p:sp>
        <p:nvSpPr>
          <p:cNvPr id="300" name="Google Shape;300;p40"/>
          <p:cNvSpPr txBox="1"/>
          <p:nvPr/>
        </p:nvSpPr>
        <p:spPr>
          <a:xfrm>
            <a:off x="3561075" y="1717825"/>
            <a:ext cx="3965700" cy="20178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2300">
                <a:solidFill>
                  <a:schemeClr val="lt1"/>
                </a:solidFill>
                <a:latin typeface="EB Garamond"/>
                <a:ea typeface="EB Garamond"/>
                <a:cs typeface="EB Garamond"/>
                <a:sym typeface="EB Garamond"/>
              </a:rPr>
              <a:t>Contact us:</a:t>
            </a:r>
            <a:endParaRPr sz="2300">
              <a:solidFill>
                <a:schemeClr val="lt1"/>
              </a:solidFill>
              <a:latin typeface="EB Garamond"/>
              <a:ea typeface="EB Garamond"/>
              <a:cs typeface="EB Garamond"/>
              <a:sym typeface="EB Garamond"/>
            </a:endParaRPr>
          </a:p>
          <a:p>
            <a:pPr indent="-311150" lvl="0" marL="685800" rtl="0" algn="l">
              <a:lnSpc>
                <a:spcPct val="115000"/>
              </a:lnSpc>
              <a:spcBef>
                <a:spcPts val="0"/>
              </a:spcBef>
              <a:spcAft>
                <a:spcPts val="0"/>
              </a:spcAft>
              <a:buClr>
                <a:schemeClr val="lt1"/>
              </a:buClr>
              <a:buSzPts val="2300"/>
              <a:buFont typeface="EB Garamond"/>
              <a:buChar char="●"/>
            </a:pPr>
            <a:r>
              <a:rPr lang="en" sz="2300">
                <a:solidFill>
                  <a:schemeClr val="lt1"/>
                </a:solidFill>
                <a:latin typeface="EB Garamond"/>
                <a:ea typeface="EB Garamond"/>
                <a:cs typeface="EB Garamond"/>
                <a:sym typeface="EB Garamond"/>
              </a:rPr>
              <a:t>Email </a:t>
            </a:r>
            <a:r>
              <a:rPr lang="en" sz="2300" u="sng">
                <a:solidFill>
                  <a:schemeClr val="lt1"/>
                </a:solidFill>
                <a:latin typeface="EB Garamond"/>
                <a:ea typeface="EB Garamond"/>
                <a:cs typeface="EB Garamond"/>
                <a:sym typeface="EB Garamond"/>
                <a:hlinkClick r:id="rId5">
                  <a:extLst>
                    <a:ext uri="{A12FA001-AC4F-418D-AE19-62706E023703}">
                      <ahyp:hlinkClr val="tx"/>
                    </a:ext>
                  </a:extLst>
                </a:hlinkClick>
              </a:rPr>
              <a:t>kstocks@ucsd.edu</a:t>
            </a:r>
            <a:r>
              <a:rPr lang="en" sz="2300">
                <a:solidFill>
                  <a:schemeClr val="lt1"/>
                </a:solidFill>
                <a:latin typeface="EB Garamond"/>
                <a:ea typeface="EB Garamond"/>
                <a:cs typeface="EB Garamond"/>
                <a:sym typeface="EB Garamond"/>
              </a:rPr>
              <a:t> or </a:t>
            </a:r>
            <a:r>
              <a:rPr lang="en" sz="2300" u="sng">
                <a:solidFill>
                  <a:schemeClr val="lt1"/>
                </a:solidFill>
                <a:latin typeface="EB Garamond"/>
                <a:ea typeface="EB Garamond"/>
                <a:cs typeface="EB Garamond"/>
                <a:sym typeface="EB Garamond"/>
                <a:hlinkClick r:id="rId6">
                  <a:extLst>
                    <a:ext uri="{A12FA001-AC4F-418D-AE19-62706E023703}">
                      <ahyp:hlinkClr val="tx"/>
                    </a:ext>
                  </a:extLst>
                </a:hlinkClick>
              </a:rPr>
              <a:t>info@rvdata.us</a:t>
            </a:r>
            <a:endParaRPr sz="2300">
              <a:solidFill>
                <a:schemeClr val="lt1"/>
              </a:solidFill>
              <a:latin typeface="EB Garamond"/>
              <a:ea typeface="EB Garamond"/>
              <a:cs typeface="EB Garamond"/>
              <a:sym typeface="EB Garamond"/>
            </a:endParaRPr>
          </a:p>
          <a:p>
            <a:pPr indent="-311150" lvl="0" marL="685800" rtl="0" algn="l">
              <a:spcBef>
                <a:spcPts val="0"/>
              </a:spcBef>
              <a:spcAft>
                <a:spcPts val="0"/>
              </a:spcAft>
              <a:buClr>
                <a:schemeClr val="lt1"/>
              </a:buClr>
              <a:buSzPts val="2300"/>
              <a:buFont typeface="EB Garamond"/>
              <a:buChar char="●"/>
            </a:pPr>
            <a:r>
              <a:rPr lang="en" sz="2300">
                <a:solidFill>
                  <a:schemeClr val="lt1"/>
                </a:solidFill>
                <a:latin typeface="EB Garamond"/>
                <a:ea typeface="EB Garamond"/>
                <a:cs typeface="EB Garamond"/>
                <a:sym typeface="EB Garamond"/>
              </a:rPr>
              <a:t>Visit  </a:t>
            </a:r>
            <a:r>
              <a:rPr lang="en" sz="2300" u="sng">
                <a:solidFill>
                  <a:schemeClr val="lt1"/>
                </a:solidFill>
                <a:latin typeface="EB Garamond"/>
                <a:ea typeface="EB Garamond"/>
                <a:cs typeface="EB Garamond"/>
                <a:sym typeface="EB Garamond"/>
                <a:hlinkClick r:id="rId7">
                  <a:extLst>
                    <a:ext uri="{A12FA001-AC4F-418D-AE19-62706E023703}">
                      <ahyp:hlinkClr val="tx"/>
                    </a:ext>
                  </a:extLst>
                </a:hlinkClick>
              </a:rPr>
              <a:t>www.rvdata.us</a:t>
            </a:r>
            <a:endParaRPr sz="2300">
              <a:solidFill>
                <a:schemeClr val="lt1"/>
              </a:solidFill>
              <a:latin typeface="EB Garamond"/>
              <a:ea typeface="EB Garamond"/>
              <a:cs typeface="EB Garamond"/>
              <a:sym typeface="EB Garamond"/>
            </a:endParaRPr>
          </a:p>
          <a:p>
            <a:pPr indent="0" lvl="0" marL="457200" rtl="0" algn="l">
              <a:spcBef>
                <a:spcPts val="0"/>
              </a:spcBef>
              <a:spcAft>
                <a:spcPts val="0"/>
              </a:spcAft>
              <a:buNone/>
            </a:pPr>
            <a:r>
              <a:t/>
            </a:r>
            <a:endParaRPr sz="1400">
              <a:solidFill>
                <a:schemeClr val="lt1"/>
              </a:solidFill>
              <a:latin typeface="EB Garamond"/>
              <a:ea typeface="EB Garamond"/>
              <a:cs typeface="EB Garamond"/>
              <a:sym typeface="EB Garamon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6"/>
          <p:cNvSpPr txBox="1"/>
          <p:nvPr>
            <p:ph type="ctrTitle"/>
          </p:nvPr>
        </p:nvSpPr>
        <p:spPr>
          <a:xfrm>
            <a:off x="311700" y="129675"/>
            <a:ext cx="8520600" cy="698700"/>
          </a:xfrm>
          <a:prstGeom prst="rect">
            <a:avLst/>
          </a:prstGeom>
        </p:spPr>
        <p:txBody>
          <a:bodyPr anchorCtr="0" anchor="b" bIns="91425" lIns="91425" spcFirstLastPara="1" rIns="91425" wrap="square" tIns="91425">
            <a:noAutofit/>
          </a:bodyPr>
          <a:lstStyle/>
          <a:p>
            <a:pPr indent="0" lvl="0" marL="0" rtl="0" algn="ctr">
              <a:lnSpc>
                <a:spcPct val="90000"/>
              </a:lnSpc>
              <a:spcBef>
                <a:spcPts val="0"/>
              </a:spcBef>
              <a:spcAft>
                <a:spcPts val="0"/>
              </a:spcAft>
              <a:buNone/>
            </a:pPr>
            <a:r>
              <a:rPr lang="en" sz="3600">
                <a:solidFill>
                  <a:schemeClr val="lt1"/>
                </a:solidFill>
              </a:rPr>
              <a:t>Collaborators</a:t>
            </a:r>
            <a:endParaRPr sz="3600"/>
          </a:p>
        </p:txBody>
      </p:sp>
      <p:grpSp>
        <p:nvGrpSpPr>
          <p:cNvPr id="141" name="Google Shape;141;p26"/>
          <p:cNvGrpSpPr/>
          <p:nvPr/>
        </p:nvGrpSpPr>
        <p:grpSpPr>
          <a:xfrm>
            <a:off x="3998943" y="1229663"/>
            <a:ext cx="3768006" cy="789615"/>
            <a:chOff x="5398236" y="1360610"/>
            <a:chExt cx="4587856" cy="948145"/>
          </a:xfrm>
        </p:grpSpPr>
        <p:pic>
          <p:nvPicPr>
            <p:cNvPr descr="mage result for fsu logo" id="142" name="Google Shape;142;p26"/>
            <p:cNvPicPr preferRelativeResize="0"/>
            <p:nvPr/>
          </p:nvPicPr>
          <p:blipFill rotWithShape="1">
            <a:blip r:embed="rId3">
              <a:alphaModFix/>
            </a:blip>
            <a:srcRect b="0" l="0" r="0" t="0"/>
            <a:stretch/>
          </p:blipFill>
          <p:spPr>
            <a:xfrm>
              <a:off x="6469643" y="1360610"/>
              <a:ext cx="914400" cy="914400"/>
            </a:xfrm>
            <a:prstGeom prst="rect">
              <a:avLst/>
            </a:prstGeom>
            <a:noFill/>
            <a:ln>
              <a:noFill/>
            </a:ln>
          </p:spPr>
        </p:pic>
        <p:pic>
          <p:nvPicPr>
            <p:cNvPr id="143" name="Google Shape;143;p26"/>
            <p:cNvPicPr preferRelativeResize="0"/>
            <p:nvPr/>
          </p:nvPicPr>
          <p:blipFill rotWithShape="1">
            <a:blip r:embed="rId4">
              <a:alphaModFix/>
            </a:blip>
            <a:srcRect b="0" l="0" r="0" t="0"/>
            <a:stretch/>
          </p:blipFill>
          <p:spPr>
            <a:xfrm>
              <a:off x="5398236" y="1394355"/>
              <a:ext cx="914400" cy="914400"/>
            </a:xfrm>
            <a:prstGeom prst="rect">
              <a:avLst/>
            </a:prstGeom>
            <a:noFill/>
            <a:ln>
              <a:noFill/>
            </a:ln>
          </p:spPr>
        </p:pic>
        <p:grpSp>
          <p:nvGrpSpPr>
            <p:cNvPr id="144" name="Google Shape;144;p26"/>
            <p:cNvGrpSpPr/>
            <p:nvPr/>
          </p:nvGrpSpPr>
          <p:grpSpPr>
            <a:xfrm>
              <a:off x="7671022" y="1591391"/>
              <a:ext cx="2315070" cy="520483"/>
              <a:chOff x="1145025" y="1483675"/>
              <a:chExt cx="2661000" cy="640200"/>
            </a:xfrm>
          </p:grpSpPr>
          <p:sp>
            <p:nvSpPr>
              <p:cNvPr id="145" name="Google Shape;145;p26"/>
              <p:cNvSpPr txBox="1"/>
              <p:nvPr/>
            </p:nvSpPr>
            <p:spPr>
              <a:xfrm>
                <a:off x="1145025" y="1483675"/>
                <a:ext cx="2661000" cy="6402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46" name="Google Shape;146;p26"/>
              <p:cNvPicPr preferRelativeResize="0"/>
              <p:nvPr/>
            </p:nvPicPr>
            <p:blipFill rotWithShape="1">
              <a:blip r:embed="rId5">
                <a:alphaModFix/>
              </a:blip>
              <a:srcRect b="36716" l="0" r="0" t="0"/>
              <a:stretch/>
            </p:blipFill>
            <p:spPr>
              <a:xfrm>
                <a:off x="1174925" y="1553362"/>
                <a:ext cx="2540325" cy="562651"/>
              </a:xfrm>
              <a:prstGeom prst="rect">
                <a:avLst/>
              </a:prstGeom>
              <a:noFill/>
              <a:ln>
                <a:noFill/>
              </a:ln>
            </p:spPr>
          </p:pic>
        </p:grpSp>
      </p:grpSp>
      <p:grpSp>
        <p:nvGrpSpPr>
          <p:cNvPr id="147" name="Google Shape;147;p26"/>
          <p:cNvGrpSpPr/>
          <p:nvPr/>
        </p:nvGrpSpPr>
        <p:grpSpPr>
          <a:xfrm>
            <a:off x="1282930" y="3556108"/>
            <a:ext cx="6730277" cy="797503"/>
            <a:chOff x="1327480" y="3799558"/>
            <a:chExt cx="6730277" cy="797503"/>
          </a:xfrm>
        </p:grpSpPr>
        <p:pic>
          <p:nvPicPr>
            <p:cNvPr descr="nsf1.png" id="148" name="Google Shape;148;p26"/>
            <p:cNvPicPr preferRelativeResize="0"/>
            <p:nvPr/>
          </p:nvPicPr>
          <p:blipFill rotWithShape="1">
            <a:blip r:embed="rId6">
              <a:alphaModFix/>
            </a:blip>
            <a:srcRect b="0" l="0" r="0" t="0"/>
            <a:stretch/>
          </p:blipFill>
          <p:spPr>
            <a:xfrm>
              <a:off x="1327480" y="3799558"/>
              <a:ext cx="806940" cy="747230"/>
            </a:xfrm>
            <a:prstGeom prst="rect">
              <a:avLst/>
            </a:prstGeom>
            <a:noFill/>
            <a:ln>
              <a:noFill/>
            </a:ln>
            <a:effectLst>
              <a:outerShdw blurRad="57150" rotWithShape="0" algn="bl" dir="5400000" dist="19050">
                <a:srgbClr val="000000">
                  <a:alpha val="50000"/>
                </a:srgbClr>
              </a:outerShdw>
            </a:effectLst>
          </p:spPr>
        </p:pic>
        <p:pic>
          <p:nvPicPr>
            <p:cNvPr id="149" name="Google Shape;149;p26"/>
            <p:cNvPicPr preferRelativeResize="0"/>
            <p:nvPr/>
          </p:nvPicPr>
          <p:blipFill rotWithShape="1">
            <a:blip r:embed="rId7">
              <a:alphaModFix/>
            </a:blip>
            <a:srcRect b="0" l="0" r="0" t="0"/>
            <a:stretch/>
          </p:blipFill>
          <p:spPr>
            <a:xfrm>
              <a:off x="3669750" y="3901822"/>
              <a:ext cx="656940" cy="607505"/>
            </a:xfrm>
            <a:prstGeom prst="rect">
              <a:avLst/>
            </a:prstGeom>
            <a:noFill/>
            <a:ln>
              <a:noFill/>
            </a:ln>
            <a:effectLst>
              <a:outerShdw blurRad="57150" rotWithShape="0" algn="bl" dir="5400000" dist="19050">
                <a:srgbClr val="000000">
                  <a:alpha val="50000"/>
                </a:srgbClr>
              </a:outerShdw>
            </a:effectLst>
          </p:spPr>
        </p:pic>
        <p:pic>
          <p:nvPicPr>
            <p:cNvPr id="150" name="Google Shape;150;p26"/>
            <p:cNvPicPr preferRelativeResize="0"/>
            <p:nvPr/>
          </p:nvPicPr>
          <p:blipFill rotWithShape="1">
            <a:blip r:embed="rId8">
              <a:alphaModFix/>
            </a:blip>
            <a:srcRect b="0" l="0" r="0" t="0"/>
            <a:stretch/>
          </p:blipFill>
          <p:spPr>
            <a:xfrm>
              <a:off x="2260719" y="3982822"/>
              <a:ext cx="1172637" cy="493091"/>
            </a:xfrm>
            <a:prstGeom prst="rect">
              <a:avLst/>
            </a:prstGeom>
            <a:noFill/>
            <a:ln>
              <a:noFill/>
            </a:ln>
            <a:effectLst>
              <a:outerShdw blurRad="57150" rotWithShape="0" algn="bl" dir="5400000" dist="19050">
                <a:srgbClr val="000000">
                  <a:alpha val="50000"/>
                </a:srgbClr>
              </a:outerShdw>
            </a:effectLst>
          </p:spPr>
        </p:pic>
        <p:pic>
          <p:nvPicPr>
            <p:cNvPr id="151" name="Google Shape;151;p26"/>
            <p:cNvPicPr preferRelativeResize="0"/>
            <p:nvPr/>
          </p:nvPicPr>
          <p:blipFill rotWithShape="1">
            <a:blip r:embed="rId9">
              <a:alphaModFix/>
            </a:blip>
            <a:srcRect b="0" l="0" r="0" t="0"/>
            <a:stretch/>
          </p:blipFill>
          <p:spPr>
            <a:xfrm>
              <a:off x="4497931" y="3867096"/>
              <a:ext cx="1222959" cy="729964"/>
            </a:xfrm>
            <a:prstGeom prst="rect">
              <a:avLst/>
            </a:prstGeom>
            <a:noFill/>
            <a:ln>
              <a:noFill/>
            </a:ln>
            <a:effectLst>
              <a:outerShdw blurRad="57150" rotWithShape="0" algn="bl" dir="5400000" dist="19050">
                <a:srgbClr val="000000">
                  <a:alpha val="50000"/>
                </a:srgbClr>
              </a:outerShdw>
            </a:effectLst>
          </p:spPr>
        </p:pic>
        <p:pic>
          <p:nvPicPr>
            <p:cNvPr id="152" name="Google Shape;152;p26"/>
            <p:cNvPicPr preferRelativeResize="0"/>
            <p:nvPr/>
          </p:nvPicPr>
          <p:blipFill rotWithShape="1">
            <a:blip r:embed="rId10">
              <a:alphaModFix/>
            </a:blip>
            <a:srcRect b="0" l="0" r="0" t="0"/>
            <a:stretch/>
          </p:blipFill>
          <p:spPr>
            <a:xfrm>
              <a:off x="7225633" y="3849166"/>
              <a:ext cx="832124" cy="648005"/>
            </a:xfrm>
            <a:prstGeom prst="rect">
              <a:avLst/>
            </a:prstGeom>
            <a:noFill/>
            <a:ln>
              <a:noFill/>
            </a:ln>
            <a:effectLst>
              <a:outerShdw blurRad="57150" rotWithShape="0" algn="bl" dir="5400000" dist="19050">
                <a:srgbClr val="000000">
                  <a:alpha val="50000"/>
                </a:srgbClr>
              </a:outerShdw>
            </a:effectLst>
          </p:spPr>
        </p:pic>
        <p:pic>
          <p:nvPicPr>
            <p:cNvPr id="153" name="Google Shape;153;p26"/>
            <p:cNvPicPr preferRelativeResize="0"/>
            <p:nvPr/>
          </p:nvPicPr>
          <p:blipFill>
            <a:blip r:embed="rId11">
              <a:alphaModFix/>
            </a:blip>
            <a:stretch>
              <a:fillRect/>
            </a:stretch>
          </p:blipFill>
          <p:spPr>
            <a:xfrm>
              <a:off x="5501525" y="3926625"/>
              <a:ext cx="1731553" cy="493100"/>
            </a:xfrm>
            <a:prstGeom prst="rect">
              <a:avLst/>
            </a:prstGeom>
            <a:noFill/>
            <a:ln>
              <a:noFill/>
            </a:ln>
          </p:spPr>
        </p:pic>
      </p:grpSp>
      <p:pic>
        <p:nvPicPr>
          <p:cNvPr id="154" name="Google Shape;154;p26"/>
          <p:cNvPicPr preferRelativeResize="0"/>
          <p:nvPr/>
        </p:nvPicPr>
        <p:blipFill>
          <a:blip r:embed="rId12">
            <a:alphaModFix/>
          </a:blip>
          <a:stretch>
            <a:fillRect/>
          </a:stretch>
        </p:blipFill>
        <p:spPr>
          <a:xfrm>
            <a:off x="1138100" y="1436633"/>
            <a:ext cx="2608077" cy="375675"/>
          </a:xfrm>
          <a:prstGeom prst="rect">
            <a:avLst/>
          </a:prstGeom>
          <a:noFill/>
          <a:ln>
            <a:noFill/>
          </a:ln>
        </p:spPr>
      </p:pic>
      <p:sp>
        <p:nvSpPr>
          <p:cNvPr id="155" name="Google Shape;155;p26"/>
          <p:cNvSpPr txBox="1"/>
          <p:nvPr>
            <p:ph type="ctrTitle"/>
          </p:nvPr>
        </p:nvSpPr>
        <p:spPr>
          <a:xfrm>
            <a:off x="311700" y="2415675"/>
            <a:ext cx="8520600" cy="698700"/>
          </a:xfrm>
          <a:prstGeom prst="rect">
            <a:avLst/>
          </a:prstGeom>
        </p:spPr>
        <p:txBody>
          <a:bodyPr anchorCtr="0" anchor="b" bIns="91425" lIns="91425" spcFirstLastPara="1" rIns="91425" wrap="square" tIns="91425">
            <a:noAutofit/>
          </a:bodyPr>
          <a:lstStyle/>
          <a:p>
            <a:pPr indent="0" lvl="0" marL="0" rtl="0" algn="ctr">
              <a:lnSpc>
                <a:spcPct val="90000"/>
              </a:lnSpc>
              <a:spcBef>
                <a:spcPts val="0"/>
              </a:spcBef>
              <a:spcAft>
                <a:spcPts val="0"/>
              </a:spcAft>
              <a:buNone/>
            </a:pPr>
            <a:r>
              <a:rPr lang="en" sz="3600">
                <a:solidFill>
                  <a:schemeClr val="lt1"/>
                </a:solidFill>
              </a:rPr>
              <a:t>Funding/in-kind support</a:t>
            </a:r>
            <a:endParaRPr sz="3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7"/>
          <p:cNvSpPr/>
          <p:nvPr/>
        </p:nvSpPr>
        <p:spPr>
          <a:xfrm>
            <a:off x="0" y="0"/>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161" name="Google Shape;161;p27"/>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162" name="Google Shape;162;p27"/>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163" name="Google Shape;163;p27"/>
          <p:cNvSpPr txBox="1"/>
          <p:nvPr>
            <p:ph type="ctrTitle"/>
          </p:nvPr>
        </p:nvSpPr>
        <p:spPr>
          <a:xfrm>
            <a:off x="495625" y="262750"/>
            <a:ext cx="4151100" cy="39540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a:solidFill>
                  <a:schemeClr val="lt1"/>
                </a:solidFill>
                <a:latin typeface="Garamond"/>
                <a:ea typeface="Garamond"/>
                <a:cs typeface="Garamond"/>
                <a:sym typeface="Garamond"/>
              </a:rPr>
              <a:t>US Academic Research Fleet</a:t>
            </a:r>
            <a:endParaRPr>
              <a:solidFill>
                <a:schemeClr val="lt1"/>
              </a:solidFill>
              <a:latin typeface="Garamond"/>
              <a:ea typeface="Garamond"/>
              <a:cs typeface="Garamond"/>
              <a:sym typeface="Garamond"/>
            </a:endParaRPr>
          </a:p>
          <a:p>
            <a:pPr indent="0" lvl="0" marL="0" marR="0" rtl="0" algn="ctr">
              <a:lnSpc>
                <a:spcPct val="90000"/>
              </a:lnSpc>
              <a:spcBef>
                <a:spcPts val="0"/>
              </a:spcBef>
              <a:spcAft>
                <a:spcPts val="0"/>
              </a:spcAft>
              <a:buClr>
                <a:schemeClr val="lt1"/>
              </a:buClr>
              <a:buSzPts val="4500"/>
              <a:buFont typeface="Garamond"/>
              <a:buNone/>
            </a:pPr>
            <a:r>
              <a:t/>
            </a:r>
            <a:endParaRPr>
              <a:solidFill>
                <a:schemeClr val="lt1"/>
              </a:solidFill>
              <a:latin typeface="Garamond"/>
              <a:ea typeface="Garamond"/>
              <a:cs typeface="Garamond"/>
              <a:sym typeface="Garamond"/>
            </a:endParaRPr>
          </a:p>
          <a:p>
            <a:pPr indent="0" lvl="0" marL="0" marR="0" rtl="0" algn="l">
              <a:lnSpc>
                <a:spcPct val="90000"/>
              </a:lnSpc>
              <a:spcBef>
                <a:spcPts val="0"/>
              </a:spcBef>
              <a:spcAft>
                <a:spcPts val="0"/>
              </a:spcAft>
              <a:buClr>
                <a:schemeClr val="lt1"/>
              </a:buClr>
              <a:buSzPts val="4500"/>
              <a:buFont typeface="Garamond"/>
              <a:buNone/>
            </a:pPr>
            <a:r>
              <a:rPr lang="en" sz="3400">
                <a:solidFill>
                  <a:schemeClr val="lt1"/>
                </a:solidFill>
                <a:latin typeface="Garamond"/>
                <a:ea typeface="Garamond"/>
                <a:cs typeface="Garamond"/>
                <a:sym typeface="Garamond"/>
              </a:rPr>
              <a:t>~18 active ARF vessels</a:t>
            </a:r>
            <a:endParaRPr sz="3400">
              <a:solidFill>
                <a:schemeClr val="lt1"/>
              </a:solidFill>
              <a:latin typeface="Garamond"/>
              <a:ea typeface="Garamond"/>
              <a:cs typeface="Garamond"/>
              <a:sym typeface="Garamond"/>
            </a:endParaRPr>
          </a:p>
          <a:p>
            <a:pPr indent="0" lvl="0" marL="0" marR="0" rtl="0" algn="l">
              <a:lnSpc>
                <a:spcPct val="90000"/>
              </a:lnSpc>
              <a:spcBef>
                <a:spcPts val="0"/>
              </a:spcBef>
              <a:spcAft>
                <a:spcPts val="0"/>
              </a:spcAft>
              <a:buClr>
                <a:schemeClr val="lt1"/>
              </a:buClr>
              <a:buSzPts val="4500"/>
              <a:buFont typeface="Garamond"/>
              <a:buNone/>
            </a:pPr>
            <a:r>
              <a:t/>
            </a:r>
            <a:endParaRPr>
              <a:solidFill>
                <a:schemeClr val="lt1"/>
              </a:solidFill>
              <a:latin typeface="Garamond"/>
              <a:ea typeface="Garamond"/>
              <a:cs typeface="Garamond"/>
              <a:sym typeface="Garamond"/>
            </a:endParaRPr>
          </a:p>
        </p:txBody>
      </p:sp>
      <p:pic>
        <p:nvPicPr>
          <p:cNvPr id="164" name="Google Shape;164;p27"/>
          <p:cNvPicPr preferRelativeResize="0"/>
          <p:nvPr/>
        </p:nvPicPr>
        <p:blipFill>
          <a:blip r:embed="rId4">
            <a:alphaModFix/>
          </a:blip>
          <a:stretch>
            <a:fillRect/>
          </a:stretch>
        </p:blipFill>
        <p:spPr>
          <a:xfrm>
            <a:off x="5277563" y="0"/>
            <a:ext cx="3862874" cy="5143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8"/>
          <p:cNvSpPr/>
          <p:nvPr/>
        </p:nvSpPr>
        <p:spPr>
          <a:xfrm>
            <a:off x="-3575" y="-125"/>
            <a:ext cx="9144000" cy="4655100"/>
          </a:xfrm>
          <a:prstGeom prst="rect">
            <a:avLst/>
          </a:prstGeom>
          <a:solidFill>
            <a:srgbClr val="01588B"/>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170" name="Google Shape;170;p28"/>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171" name="Google Shape;171;p28"/>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172" name="Google Shape;172;p28"/>
          <p:cNvSpPr txBox="1"/>
          <p:nvPr>
            <p:ph type="ctrTitle"/>
          </p:nvPr>
        </p:nvSpPr>
        <p:spPr>
          <a:xfrm>
            <a:off x="592263" y="182175"/>
            <a:ext cx="7875600" cy="7041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300">
                <a:solidFill>
                  <a:schemeClr val="lt1"/>
                </a:solidFill>
                <a:latin typeface="Garamond"/>
                <a:ea typeface="Garamond"/>
                <a:cs typeface="Garamond"/>
                <a:sym typeface="Garamond"/>
              </a:rPr>
              <a:t>Data Circles the Globe</a:t>
            </a:r>
            <a:endParaRPr b="0" i="0" sz="3300" u="none" cap="none" strike="noStrike">
              <a:solidFill>
                <a:schemeClr val="lt1"/>
              </a:solidFill>
              <a:latin typeface="Garamond"/>
              <a:ea typeface="Garamond"/>
              <a:cs typeface="Garamond"/>
              <a:sym typeface="Garamond"/>
            </a:endParaRPr>
          </a:p>
        </p:txBody>
      </p:sp>
      <p:sp>
        <p:nvSpPr>
          <p:cNvPr id="173" name="Google Shape;173;p28"/>
          <p:cNvSpPr txBox="1"/>
          <p:nvPr/>
        </p:nvSpPr>
        <p:spPr>
          <a:xfrm>
            <a:off x="2801025" y="4704038"/>
            <a:ext cx="3458100" cy="3855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Clr>
                <a:schemeClr val="dk1"/>
              </a:buClr>
              <a:buSzPts val="800"/>
              <a:buFont typeface="Arial"/>
              <a:buNone/>
            </a:pPr>
            <a:r>
              <a:rPr lang="en" sz="1100">
                <a:solidFill>
                  <a:srgbClr val="666666"/>
                </a:solidFill>
                <a:latin typeface="EB Garamond"/>
                <a:ea typeface="EB Garamond"/>
                <a:cs typeface="EB Garamond"/>
                <a:sym typeface="EB Garamond"/>
              </a:rPr>
              <a:t>map</a:t>
            </a:r>
            <a:r>
              <a:rPr lang="en" sz="1100">
                <a:solidFill>
                  <a:srgbClr val="666666"/>
                </a:solidFill>
                <a:latin typeface="EB Garamond"/>
                <a:ea typeface="EB Garamond"/>
                <a:cs typeface="EB Garamond"/>
                <a:sym typeface="EB Garamond"/>
              </a:rPr>
              <a:t>  generated 2022/10/26</a:t>
            </a:r>
            <a:endParaRPr sz="1100"/>
          </a:p>
        </p:txBody>
      </p:sp>
      <p:pic>
        <p:nvPicPr>
          <p:cNvPr id="174" name="Google Shape;174;p28"/>
          <p:cNvPicPr preferRelativeResize="0"/>
          <p:nvPr/>
        </p:nvPicPr>
        <p:blipFill>
          <a:blip r:embed="rId4">
            <a:alphaModFix/>
          </a:blip>
          <a:stretch>
            <a:fillRect/>
          </a:stretch>
        </p:blipFill>
        <p:spPr>
          <a:xfrm>
            <a:off x="784625" y="754100"/>
            <a:ext cx="7574750" cy="33669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9"/>
          <p:cNvSpPr/>
          <p:nvPr/>
        </p:nvSpPr>
        <p:spPr>
          <a:xfrm>
            <a:off x="0" y="0"/>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180" name="Google Shape;180;p29"/>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181" name="Google Shape;181;p29"/>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182" name="Google Shape;182;p29"/>
          <p:cNvSpPr txBox="1"/>
          <p:nvPr>
            <p:ph type="ctrTitle"/>
          </p:nvPr>
        </p:nvSpPr>
        <p:spPr>
          <a:xfrm>
            <a:off x="482204" y="182166"/>
            <a:ext cx="8347500" cy="8664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a:solidFill>
                  <a:schemeClr val="lt1"/>
                </a:solidFill>
                <a:latin typeface="Garamond"/>
                <a:ea typeface="Garamond"/>
                <a:cs typeface="Garamond"/>
                <a:sym typeface="Garamond"/>
              </a:rPr>
              <a:t>Routine Underway Data</a:t>
            </a:r>
            <a:endParaRPr b="0" i="0" sz="4500" u="none" cap="none" strike="noStrike">
              <a:solidFill>
                <a:schemeClr val="lt1"/>
              </a:solidFill>
              <a:latin typeface="Garamond"/>
              <a:ea typeface="Garamond"/>
              <a:cs typeface="Garamond"/>
              <a:sym typeface="Garamond"/>
            </a:endParaRPr>
          </a:p>
        </p:txBody>
      </p:sp>
      <p:sp>
        <p:nvSpPr>
          <p:cNvPr id="183" name="Google Shape;183;p29"/>
          <p:cNvSpPr txBox="1"/>
          <p:nvPr/>
        </p:nvSpPr>
        <p:spPr>
          <a:xfrm>
            <a:off x="3196800" y="4746338"/>
            <a:ext cx="2271600" cy="20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888888"/>
                </a:solidFill>
                <a:latin typeface="EB Garamond"/>
                <a:ea typeface="EB Garamond"/>
                <a:cs typeface="EB Garamond"/>
                <a:sym typeface="EB Garamond"/>
              </a:rPr>
              <a:t>www.rvdata.us</a:t>
            </a:r>
            <a:endParaRPr>
              <a:solidFill>
                <a:srgbClr val="888888"/>
              </a:solidFill>
              <a:latin typeface="EB Garamond"/>
              <a:ea typeface="EB Garamond"/>
              <a:cs typeface="EB Garamond"/>
              <a:sym typeface="EB Garamond"/>
            </a:endParaRPr>
          </a:p>
        </p:txBody>
      </p:sp>
      <p:pic>
        <p:nvPicPr>
          <p:cNvPr descr="Untitled.png" id="184" name="Google Shape;184;p29"/>
          <p:cNvPicPr preferRelativeResize="0"/>
          <p:nvPr/>
        </p:nvPicPr>
        <p:blipFill rotWithShape="1">
          <a:blip r:embed="rId4">
            <a:alphaModFix/>
          </a:blip>
          <a:srcRect b="0" l="0" r="0" t="0"/>
          <a:stretch/>
        </p:blipFill>
        <p:spPr>
          <a:xfrm>
            <a:off x="1261072" y="1018805"/>
            <a:ext cx="6621860" cy="4124701"/>
          </a:xfrm>
          <a:prstGeom prst="rect">
            <a:avLst/>
          </a:prstGeom>
          <a:noFill/>
          <a:ln cap="flat" cmpd="sng" w="12700">
            <a:solidFill>
              <a:schemeClr val="dk1"/>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0"/>
          <p:cNvSpPr/>
          <p:nvPr/>
        </p:nvSpPr>
        <p:spPr>
          <a:xfrm>
            <a:off x="0" y="0"/>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190" name="Google Shape;190;p30"/>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191" name="Google Shape;191;p30"/>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192" name="Google Shape;192;p30"/>
          <p:cNvSpPr txBox="1"/>
          <p:nvPr>
            <p:ph type="ctrTitle"/>
          </p:nvPr>
        </p:nvSpPr>
        <p:spPr>
          <a:xfrm>
            <a:off x="482204" y="182166"/>
            <a:ext cx="8347500" cy="8664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a:solidFill>
                  <a:schemeClr val="lt1"/>
                </a:solidFill>
                <a:latin typeface="Garamond"/>
                <a:ea typeface="Garamond"/>
                <a:cs typeface="Garamond"/>
                <a:sym typeface="Garamond"/>
              </a:rPr>
              <a:t>Our Mission</a:t>
            </a:r>
            <a:endParaRPr b="0" i="0" sz="4500" u="none" cap="none" strike="noStrike">
              <a:solidFill>
                <a:schemeClr val="lt1"/>
              </a:solidFill>
              <a:latin typeface="Garamond"/>
              <a:ea typeface="Garamond"/>
              <a:cs typeface="Garamond"/>
              <a:sym typeface="Garamond"/>
            </a:endParaRPr>
          </a:p>
        </p:txBody>
      </p:sp>
      <p:sp>
        <p:nvSpPr>
          <p:cNvPr id="193" name="Google Shape;193;p30"/>
          <p:cNvSpPr txBox="1"/>
          <p:nvPr/>
        </p:nvSpPr>
        <p:spPr>
          <a:xfrm>
            <a:off x="3196800" y="4746338"/>
            <a:ext cx="2271600" cy="20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888888"/>
                </a:solidFill>
                <a:latin typeface="EB Garamond"/>
                <a:ea typeface="EB Garamond"/>
                <a:cs typeface="EB Garamond"/>
                <a:sym typeface="EB Garamond"/>
              </a:rPr>
              <a:t>www.rvdata.us</a:t>
            </a:r>
            <a:endParaRPr>
              <a:solidFill>
                <a:srgbClr val="888888"/>
              </a:solidFill>
              <a:latin typeface="EB Garamond"/>
              <a:ea typeface="EB Garamond"/>
              <a:cs typeface="EB Garamond"/>
              <a:sym typeface="EB Garamond"/>
            </a:endParaRPr>
          </a:p>
        </p:txBody>
      </p:sp>
      <p:pic>
        <p:nvPicPr>
          <p:cNvPr id="194" name="Google Shape;194;p30"/>
          <p:cNvPicPr preferRelativeResize="0"/>
          <p:nvPr/>
        </p:nvPicPr>
        <p:blipFill rotWithShape="1">
          <a:blip r:embed="rId4">
            <a:alphaModFix/>
          </a:blip>
          <a:srcRect b="0" l="0" r="0" t="0"/>
          <a:stretch/>
        </p:blipFill>
        <p:spPr>
          <a:xfrm>
            <a:off x="482200" y="1268593"/>
            <a:ext cx="8347501" cy="260630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1"/>
          <p:cNvSpPr/>
          <p:nvPr/>
        </p:nvSpPr>
        <p:spPr>
          <a:xfrm>
            <a:off x="0" y="0"/>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00" name="Google Shape;200;p31"/>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01" name="Google Shape;201;p31"/>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02" name="Google Shape;202;p31"/>
          <p:cNvSpPr txBox="1"/>
          <p:nvPr>
            <p:ph type="ctrTitle"/>
          </p:nvPr>
        </p:nvSpPr>
        <p:spPr>
          <a:xfrm>
            <a:off x="360000" y="182825"/>
            <a:ext cx="8424000" cy="6495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sz="3100">
                <a:solidFill>
                  <a:schemeClr val="lt1"/>
                </a:solidFill>
                <a:latin typeface="Garamond"/>
                <a:ea typeface="Garamond"/>
                <a:cs typeface="Garamond"/>
                <a:sym typeface="Garamond"/>
              </a:rPr>
              <a:t>Current Data Transmission Methods</a:t>
            </a:r>
            <a:endParaRPr b="0" i="0" sz="3100" u="none" cap="none" strike="noStrike">
              <a:solidFill>
                <a:schemeClr val="lt1"/>
              </a:solidFill>
              <a:latin typeface="Garamond"/>
              <a:ea typeface="Garamond"/>
              <a:cs typeface="Garamond"/>
              <a:sym typeface="Garamond"/>
            </a:endParaRPr>
          </a:p>
        </p:txBody>
      </p:sp>
      <p:sp>
        <p:nvSpPr>
          <p:cNvPr id="203" name="Google Shape;203;p31"/>
          <p:cNvSpPr txBox="1"/>
          <p:nvPr/>
        </p:nvSpPr>
        <p:spPr>
          <a:xfrm>
            <a:off x="2801025" y="4704038"/>
            <a:ext cx="3458100" cy="385500"/>
          </a:xfrm>
          <a:prstGeom prst="rect">
            <a:avLst/>
          </a:prstGeom>
          <a:noFill/>
          <a:ln>
            <a:noFill/>
          </a:ln>
        </p:spPr>
        <p:txBody>
          <a:bodyPr anchorCtr="0" anchor="t" bIns="68575" lIns="68575" spcFirstLastPara="1" rIns="68575" wrap="square" tIns="68575">
            <a:noAutofit/>
          </a:bodyPr>
          <a:lstStyle/>
          <a:p>
            <a:pPr indent="0" lvl="0" marL="0" rtl="0" algn="ctr">
              <a:spcBef>
                <a:spcPts val="0"/>
              </a:spcBef>
              <a:spcAft>
                <a:spcPts val="0"/>
              </a:spcAft>
              <a:buClr>
                <a:schemeClr val="dk1"/>
              </a:buClr>
              <a:buSzPts val="800"/>
              <a:buFont typeface="Arial"/>
              <a:buNone/>
            </a:pPr>
            <a:r>
              <a:t/>
            </a:r>
            <a:endParaRPr sz="1100"/>
          </a:p>
        </p:txBody>
      </p:sp>
      <p:sp>
        <p:nvSpPr>
          <p:cNvPr id="204" name="Google Shape;204;p31"/>
          <p:cNvSpPr txBox="1"/>
          <p:nvPr/>
        </p:nvSpPr>
        <p:spPr>
          <a:xfrm>
            <a:off x="1636675" y="4011388"/>
            <a:ext cx="5863500" cy="525000"/>
          </a:xfrm>
          <a:prstGeom prst="rect">
            <a:avLst/>
          </a:prstGeom>
          <a:solidFill>
            <a:srgbClr val="01588B"/>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sz="2000">
              <a:solidFill>
                <a:srgbClr val="FFFFFF"/>
              </a:solidFill>
              <a:latin typeface="Garamond"/>
              <a:ea typeface="Garamond"/>
              <a:cs typeface="Garamond"/>
              <a:sym typeface="Garamond"/>
            </a:endParaRPr>
          </a:p>
          <a:p>
            <a:pPr indent="0" lvl="0" marL="0" rtl="0" algn="ctr">
              <a:spcBef>
                <a:spcPts val="0"/>
              </a:spcBef>
              <a:spcAft>
                <a:spcPts val="0"/>
              </a:spcAft>
              <a:buNone/>
            </a:pPr>
            <a:r>
              <a:t/>
            </a:r>
            <a:endParaRPr sz="1800">
              <a:solidFill>
                <a:srgbClr val="FFFFFF"/>
              </a:solidFill>
              <a:latin typeface="Garamond"/>
              <a:ea typeface="Garamond"/>
              <a:cs typeface="Garamond"/>
              <a:sym typeface="Garamond"/>
            </a:endParaRPr>
          </a:p>
        </p:txBody>
      </p:sp>
      <p:sp>
        <p:nvSpPr>
          <p:cNvPr id="205" name="Google Shape;205;p31"/>
          <p:cNvSpPr txBox="1"/>
          <p:nvPr/>
        </p:nvSpPr>
        <p:spPr>
          <a:xfrm>
            <a:off x="1785525" y="1481175"/>
            <a:ext cx="5011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206" name="Google Shape;206;p31"/>
          <p:cNvSpPr txBox="1"/>
          <p:nvPr/>
        </p:nvSpPr>
        <p:spPr>
          <a:xfrm>
            <a:off x="482425" y="1752263"/>
            <a:ext cx="3503100" cy="13392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2500">
                <a:solidFill>
                  <a:srgbClr val="FFFFFF"/>
                </a:solidFill>
                <a:latin typeface="Garamond"/>
                <a:ea typeface="Garamond"/>
                <a:cs typeface="Garamond"/>
                <a:sym typeface="Garamond"/>
              </a:rPr>
              <a:t>R2R accepts data and metadata using many methods</a:t>
            </a:r>
            <a:endParaRPr sz="2500">
              <a:solidFill>
                <a:srgbClr val="FFFFFF"/>
              </a:solidFill>
              <a:latin typeface="Garamond"/>
              <a:ea typeface="Garamond"/>
              <a:cs typeface="Garamond"/>
              <a:sym typeface="Garamond"/>
            </a:endParaRPr>
          </a:p>
        </p:txBody>
      </p:sp>
      <p:sp>
        <p:nvSpPr>
          <p:cNvPr id="207" name="Google Shape;207;p31"/>
          <p:cNvSpPr txBox="1"/>
          <p:nvPr/>
        </p:nvSpPr>
        <p:spPr>
          <a:xfrm>
            <a:off x="4889650" y="1124850"/>
            <a:ext cx="3310200" cy="28938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Globus</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SFTP</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FTP</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Cloud downloads</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USB drives via mail</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Email </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Dropbox</a:t>
            </a:r>
            <a:endParaRPr sz="2200">
              <a:solidFill>
                <a:srgbClr val="FFFFFF"/>
              </a:solidFill>
              <a:latin typeface="Garamond"/>
              <a:ea typeface="Garamond"/>
              <a:cs typeface="Garamond"/>
              <a:sym typeface="Garamond"/>
            </a:endParaRPr>
          </a:p>
          <a:p>
            <a:pPr indent="-368300" lvl="0" marL="457200" rtl="0" algn="l">
              <a:spcBef>
                <a:spcPts val="0"/>
              </a:spcBef>
              <a:spcAft>
                <a:spcPts val="0"/>
              </a:spcAft>
              <a:buClr>
                <a:srgbClr val="FFFFFF"/>
              </a:buClr>
              <a:buSzPts val="2200"/>
              <a:buFont typeface="Garamond"/>
              <a:buChar char="●"/>
            </a:pPr>
            <a:r>
              <a:rPr lang="en" sz="2200">
                <a:solidFill>
                  <a:srgbClr val="FFFFFF"/>
                </a:solidFill>
                <a:latin typeface="Garamond"/>
                <a:ea typeface="Garamond"/>
                <a:cs typeface="Garamond"/>
                <a:sym typeface="Garamond"/>
              </a:rPr>
              <a:t>...</a:t>
            </a:r>
            <a:endParaRPr sz="2200">
              <a:solidFill>
                <a:srgbClr val="FFFFFF"/>
              </a:solidFill>
              <a:latin typeface="Garamond"/>
              <a:ea typeface="Garamond"/>
              <a:cs typeface="Garamond"/>
              <a:sym typeface="Garamon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2"/>
          <p:cNvSpPr/>
          <p:nvPr/>
        </p:nvSpPr>
        <p:spPr>
          <a:xfrm>
            <a:off x="-3575" y="-125"/>
            <a:ext cx="9144000" cy="4655100"/>
          </a:xfrm>
          <a:prstGeom prst="rect">
            <a:avLst/>
          </a:prstGeom>
          <a:solidFill>
            <a:srgbClr val="01588B"/>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13" name="Google Shape;213;p32"/>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14" name="Google Shape;214;p32"/>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pic>
        <p:nvPicPr>
          <p:cNvPr id="215" name="Google Shape;215;p32"/>
          <p:cNvPicPr preferRelativeResize="0"/>
          <p:nvPr/>
        </p:nvPicPr>
        <p:blipFill>
          <a:blip r:embed="rId4">
            <a:alphaModFix/>
          </a:blip>
          <a:stretch>
            <a:fillRect/>
          </a:stretch>
        </p:blipFill>
        <p:spPr>
          <a:xfrm>
            <a:off x="31145" y="23575"/>
            <a:ext cx="6636162" cy="5143501"/>
          </a:xfrm>
          <a:prstGeom prst="rect">
            <a:avLst/>
          </a:prstGeom>
          <a:noFill/>
          <a:ln>
            <a:noFill/>
          </a:ln>
        </p:spPr>
      </p:pic>
      <p:sp>
        <p:nvSpPr>
          <p:cNvPr id="216" name="Google Shape;216;p32"/>
          <p:cNvSpPr txBox="1"/>
          <p:nvPr/>
        </p:nvSpPr>
        <p:spPr>
          <a:xfrm>
            <a:off x="4899600" y="3203600"/>
            <a:ext cx="753900" cy="443400"/>
          </a:xfrm>
          <a:prstGeom prst="rect">
            <a:avLst/>
          </a:prstGeom>
          <a:solidFill>
            <a:srgbClr val="D9EAD3"/>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libri"/>
                <a:ea typeface="Calibri"/>
                <a:cs typeface="Calibri"/>
                <a:sym typeface="Calibri"/>
              </a:rPr>
              <a:t>@LDEO</a:t>
            </a:r>
            <a:endParaRPr>
              <a:latin typeface="Calibri"/>
              <a:ea typeface="Calibri"/>
              <a:cs typeface="Calibri"/>
              <a:sym typeface="Calibri"/>
            </a:endParaRPr>
          </a:p>
        </p:txBody>
      </p:sp>
      <p:sp>
        <p:nvSpPr>
          <p:cNvPr id="217" name="Google Shape;217;p32"/>
          <p:cNvSpPr txBox="1"/>
          <p:nvPr/>
        </p:nvSpPr>
        <p:spPr>
          <a:xfrm>
            <a:off x="6753600" y="1751150"/>
            <a:ext cx="2313900" cy="1563300"/>
          </a:xfrm>
          <a:prstGeom prst="rect">
            <a:avLst/>
          </a:prstGeom>
          <a:noFill/>
          <a:ln>
            <a:noFill/>
          </a:ln>
        </p:spPr>
        <p:txBody>
          <a:bodyPr anchorCtr="0" anchor="t" bIns="68575" lIns="68575" spcFirstLastPara="1" rIns="68575" wrap="square" tIns="68575">
            <a:noAutofit/>
          </a:bodyPr>
          <a:lstStyle/>
          <a:p>
            <a:pPr indent="0" lvl="0" marL="0" rtl="0" algn="l">
              <a:lnSpc>
                <a:spcPct val="115000"/>
              </a:lnSpc>
              <a:spcBef>
                <a:spcPts val="0"/>
              </a:spcBef>
              <a:spcAft>
                <a:spcPts val="0"/>
              </a:spcAft>
              <a:buNone/>
            </a:pPr>
            <a:r>
              <a:rPr lang="en" sz="1900" u="sng">
                <a:solidFill>
                  <a:srgbClr val="FFF2CC"/>
                </a:solidFill>
                <a:latin typeface="EB Garamond"/>
                <a:ea typeface="EB Garamond"/>
                <a:cs typeface="EB Garamond"/>
                <a:sym typeface="EB Garamond"/>
                <a:hlinkClick r:id="rId5">
                  <a:extLst>
                    <a:ext uri="{A12FA001-AC4F-418D-AE19-62706E023703}">
                      <ahyp:hlinkClr val="tx"/>
                    </a:ext>
                  </a:extLst>
                </a:hlinkClick>
              </a:rPr>
              <a:t>System Configuration</a:t>
            </a:r>
            <a:endParaRPr sz="1900">
              <a:solidFill>
                <a:srgbClr val="FFF2CC"/>
              </a:solidFill>
              <a:latin typeface="EB Garamond"/>
              <a:ea typeface="EB Garamond"/>
              <a:cs typeface="EB Garamond"/>
              <a:sym typeface="EB Garamond"/>
            </a:endParaRPr>
          </a:p>
          <a:p>
            <a:pPr indent="0" lvl="0" marL="0" rtl="0" algn="l">
              <a:spcBef>
                <a:spcPts val="0"/>
              </a:spcBef>
              <a:spcAft>
                <a:spcPts val="0"/>
              </a:spcAft>
              <a:buNone/>
            </a:pPr>
            <a:r>
              <a:t/>
            </a:r>
            <a:endParaRPr sz="1900">
              <a:solidFill>
                <a:srgbClr val="FFF2CC"/>
              </a:solidFill>
              <a:latin typeface="EB Garamond"/>
              <a:ea typeface="EB Garamond"/>
              <a:cs typeface="EB Garamond"/>
              <a:sym typeface="EB Garamond"/>
            </a:endParaRPr>
          </a:p>
          <a:p>
            <a:pPr indent="0" lvl="0" marL="0" rtl="0" algn="l">
              <a:spcBef>
                <a:spcPts val="0"/>
              </a:spcBef>
              <a:spcAft>
                <a:spcPts val="0"/>
              </a:spcAft>
              <a:buNone/>
            </a:pPr>
            <a:r>
              <a:rPr lang="en" sz="1900" u="sng">
                <a:solidFill>
                  <a:srgbClr val="FFF2CC"/>
                </a:solidFill>
                <a:latin typeface="EB Garamond"/>
                <a:ea typeface="EB Garamond"/>
                <a:cs typeface="EB Garamond"/>
                <a:sym typeface="EB Garamond"/>
                <a:hlinkClick r:id="rId6">
                  <a:extLst>
                    <a:ext uri="{A12FA001-AC4F-418D-AE19-62706E023703}">
                      <ahyp:hlinkClr val="tx"/>
                    </a:ext>
                  </a:extLst>
                </a:hlinkClick>
              </a:rPr>
              <a:t>Replication and Backup</a:t>
            </a:r>
            <a:endParaRPr sz="1900">
              <a:solidFill>
                <a:srgbClr val="FFF2CC"/>
              </a:solidFill>
              <a:latin typeface="EB Garamond"/>
              <a:ea typeface="EB Garamond"/>
              <a:cs typeface="EB Garamond"/>
              <a:sym typeface="EB Garamond"/>
            </a:endParaRPr>
          </a:p>
          <a:p>
            <a:pPr indent="0" lvl="0" marL="685800" rtl="0" algn="l">
              <a:lnSpc>
                <a:spcPct val="115000"/>
              </a:lnSpc>
              <a:spcBef>
                <a:spcPts val="0"/>
              </a:spcBef>
              <a:spcAft>
                <a:spcPts val="0"/>
              </a:spcAft>
              <a:buNone/>
            </a:pPr>
            <a:r>
              <a:t/>
            </a:r>
            <a:endParaRPr sz="1900">
              <a:solidFill>
                <a:schemeClr val="lt1"/>
              </a:solidFill>
              <a:latin typeface="EB Garamond"/>
              <a:ea typeface="EB Garamond"/>
              <a:cs typeface="EB Garamond"/>
              <a:sym typeface="EB Garamond"/>
            </a:endParaRPr>
          </a:p>
          <a:p>
            <a:pPr indent="0" lvl="0" marL="457200" rtl="0" algn="l">
              <a:spcBef>
                <a:spcPts val="0"/>
              </a:spcBef>
              <a:spcAft>
                <a:spcPts val="0"/>
              </a:spcAft>
              <a:buNone/>
            </a:pPr>
            <a:r>
              <a:t/>
            </a:r>
            <a:endParaRPr sz="1000">
              <a:solidFill>
                <a:schemeClr val="lt1"/>
              </a:solidFill>
              <a:latin typeface="EB Garamond"/>
              <a:ea typeface="EB Garamond"/>
              <a:cs typeface="EB Garamond"/>
              <a:sym typeface="EB Garamon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3"/>
          <p:cNvSpPr/>
          <p:nvPr/>
        </p:nvSpPr>
        <p:spPr>
          <a:xfrm>
            <a:off x="0" y="0"/>
            <a:ext cx="9144000" cy="46551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Calibri"/>
              <a:ea typeface="Calibri"/>
              <a:cs typeface="Calibri"/>
              <a:sym typeface="Calibri"/>
            </a:endParaRPr>
          </a:p>
        </p:txBody>
      </p:sp>
      <p:sp>
        <p:nvSpPr>
          <p:cNvPr id="223" name="Google Shape;223;p33"/>
          <p:cNvSpPr/>
          <p:nvPr/>
        </p:nvSpPr>
        <p:spPr>
          <a:xfrm>
            <a:off x="-3571" y="5042175"/>
            <a:ext cx="9144000" cy="151500"/>
          </a:xfrm>
          <a:prstGeom prst="rect">
            <a:avLst/>
          </a:prstGeom>
          <a:solidFill>
            <a:srgbClr val="01588B"/>
          </a:solidFill>
          <a:ln cap="flat" cmpd="sng" w="12700">
            <a:solidFill>
              <a:srgbClr val="42719B"/>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descr="https://dev.rvdata.us/images/Logo.4b1519be.png" id="224" name="Google Shape;224;p33"/>
          <p:cNvPicPr preferRelativeResize="0"/>
          <p:nvPr/>
        </p:nvPicPr>
        <p:blipFill rotWithShape="1">
          <a:blip r:embed="rId3">
            <a:alphaModFix/>
          </a:blip>
          <a:srcRect b="0" l="0" r="0" t="0"/>
          <a:stretch/>
        </p:blipFill>
        <p:spPr>
          <a:xfrm>
            <a:off x="128588" y="4704032"/>
            <a:ext cx="1146573" cy="289102"/>
          </a:xfrm>
          <a:prstGeom prst="rect">
            <a:avLst/>
          </a:prstGeom>
          <a:noFill/>
          <a:ln>
            <a:noFill/>
          </a:ln>
        </p:spPr>
      </p:pic>
      <p:sp>
        <p:nvSpPr>
          <p:cNvPr id="225" name="Google Shape;225;p33"/>
          <p:cNvSpPr txBox="1"/>
          <p:nvPr>
            <p:ph type="ctrTitle"/>
          </p:nvPr>
        </p:nvSpPr>
        <p:spPr>
          <a:xfrm>
            <a:off x="482204" y="182166"/>
            <a:ext cx="8347500" cy="866400"/>
          </a:xfrm>
          <a:prstGeom prst="rect">
            <a:avLst/>
          </a:prstGeom>
          <a:solidFill>
            <a:srgbClr val="01588B"/>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4500"/>
              <a:buFont typeface="Garamond"/>
              <a:buNone/>
            </a:pPr>
            <a:r>
              <a:rPr lang="en">
                <a:solidFill>
                  <a:schemeClr val="lt1"/>
                </a:solidFill>
                <a:latin typeface="Garamond"/>
                <a:ea typeface="Garamond"/>
                <a:cs typeface="Garamond"/>
                <a:sym typeface="Garamond"/>
              </a:rPr>
              <a:t>R2R Search Interface</a:t>
            </a:r>
            <a:endParaRPr b="0" i="0" sz="4500" u="none" cap="none" strike="noStrike">
              <a:solidFill>
                <a:schemeClr val="lt1"/>
              </a:solidFill>
              <a:latin typeface="Garamond"/>
              <a:ea typeface="Garamond"/>
              <a:cs typeface="Garamond"/>
              <a:sym typeface="Garamond"/>
            </a:endParaRPr>
          </a:p>
        </p:txBody>
      </p:sp>
      <p:sp>
        <p:nvSpPr>
          <p:cNvPr id="226" name="Google Shape;226;p33"/>
          <p:cNvSpPr txBox="1"/>
          <p:nvPr/>
        </p:nvSpPr>
        <p:spPr>
          <a:xfrm>
            <a:off x="3196800" y="4746338"/>
            <a:ext cx="2271600" cy="204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888888"/>
                </a:solidFill>
                <a:latin typeface="EB Garamond"/>
                <a:ea typeface="EB Garamond"/>
                <a:cs typeface="EB Garamond"/>
                <a:sym typeface="EB Garamond"/>
              </a:rPr>
              <a:t>www.rvdata.us</a:t>
            </a:r>
            <a:endParaRPr>
              <a:solidFill>
                <a:srgbClr val="888888"/>
              </a:solidFill>
              <a:latin typeface="EB Garamond"/>
              <a:ea typeface="EB Garamond"/>
              <a:cs typeface="EB Garamond"/>
              <a:sym typeface="EB Garamond"/>
            </a:endParaRPr>
          </a:p>
        </p:txBody>
      </p:sp>
      <p:pic>
        <p:nvPicPr>
          <p:cNvPr id="227" name="Google Shape;227;p33"/>
          <p:cNvPicPr preferRelativeResize="0"/>
          <p:nvPr/>
        </p:nvPicPr>
        <p:blipFill>
          <a:blip r:embed="rId4">
            <a:alphaModFix/>
          </a:blip>
          <a:stretch>
            <a:fillRect/>
          </a:stretch>
        </p:blipFill>
        <p:spPr>
          <a:xfrm>
            <a:off x="981250" y="898150"/>
            <a:ext cx="7181500" cy="3756826"/>
          </a:xfrm>
          <a:prstGeom prst="rect">
            <a:avLst/>
          </a:prstGeom>
          <a:noFill/>
          <a:ln cap="flat" cmpd="sng" w="12700">
            <a:solidFill>
              <a:srgbClr val="42719B"/>
            </a:solidFill>
            <a:prstDash val="solid"/>
            <a:miter lim="8000"/>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R2R">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