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56" r:id="rId5"/>
    <p:sldId id="294" r:id="rId6"/>
    <p:sldId id="289" r:id="rId7"/>
    <p:sldId id="295" r:id="rId8"/>
    <p:sldId id="296" r:id="rId9"/>
    <p:sldId id="298" r:id="rId10"/>
    <p:sldId id="299" r:id="rId11"/>
    <p:sldId id="293" r:id="rId12"/>
    <p:sldId id="300" r:id="rId13"/>
    <p:sldId id="297" r:id="rId14"/>
    <p:sldId id="301" r:id="rId15"/>
    <p:sldId id="302" r:id="rId16"/>
    <p:sldId id="29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7" autoAdjust="0"/>
    <p:restoredTop sz="92558" autoAdjust="0"/>
  </p:normalViewPr>
  <p:slideViewPr>
    <p:cSldViewPr snapToGrid="0">
      <p:cViewPr varScale="1">
        <p:scale>
          <a:sx n="103" d="100"/>
          <a:sy n="103" d="100"/>
        </p:scale>
        <p:origin x="920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lm Faulkner" userId="012f95fc-844c-42a1-9b43-7f6a3b1fd34f" providerId="ADAL" clId="{EF8842FE-A96E-4154-A889-0A0EEE575DF8}"/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FB1B3-A360-4487-92C9-2D6C3E9C261F}" type="datetimeFigureOut">
              <a:rPr lang="en-IE" smtClean="0"/>
              <a:t>31/03/2023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9A3968-FA41-484E-9754-5B082830C66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80206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7B640-51F4-4415-933D-6BF4E1C10D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1F8DF4-BD77-4D6C-8DB3-C0321652D2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E4E000-445F-4002-BD10-B43E5302E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3427-0828-4F72-B4C0-8AE8E1E92510}" type="datetime1">
              <a:rPr lang="en-IE" smtClean="0"/>
              <a:t>31/03/2023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7C0ECF-E900-42CD-9672-773C6C570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987007-10CA-475A-8361-4916D6611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26058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BD04A-D3AA-4B32-ACCD-973CE68E2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65F228-52A0-40E2-9645-9345BE63A1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26F75B-0D65-4CEB-A9F3-4897754BD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A70E5-1EA6-440E-A30D-011C49CBB23E}" type="datetime1">
              <a:rPr lang="en-IE" smtClean="0"/>
              <a:t>31/03/2023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40143E-0AD2-4CFD-B066-A4DF45B08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0A97AB-226A-4FC3-91B8-198E95678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0099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6CB202C-7B72-43DE-878B-68A77E844F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4F28E3-EA8E-47BD-B0D2-DE8929DA01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E1851-B67D-403B-8579-113FEE23F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78C16-A4B4-4865-B147-72D387EA4CF0}" type="datetime1">
              <a:rPr lang="en-IE" smtClean="0"/>
              <a:t>31/03/2023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F98F07-E458-4A31-9D91-D34AAF889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93D8AD-D41C-4895-99F0-0E82C7B69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35125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65AB4-A739-437F-96C5-1B42BB148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AA4B02-93E5-4827-82EF-787B0710A8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AF3E64-95EA-4DC1-9746-AB994315C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6F5B6-EE14-43E5-8842-AC5BFEF28788}" type="datetime1">
              <a:rPr lang="en-IE" smtClean="0"/>
              <a:t>31/03/2023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35577-0295-4DBB-AB28-E464A5A14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DCE993-EEE0-455E-95D8-252204FDD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29983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DFB96-2B91-4EA0-865A-ADF0DC59E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A60DAB-0168-4718-A0E0-AA79C8C568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15AA75-0903-4517-A764-483C9EE79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9F7E8-130B-4192-B35C-0DD04A68DBCE}" type="datetime1">
              <a:rPr lang="en-IE" smtClean="0"/>
              <a:t>31/03/2023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AD0FA0-BA75-4ABC-8A3F-CEBBBEB90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5CC8A0-3E31-4663-830F-D701610AF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06115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485C3-E1EF-40CA-A9A7-0FA547C24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B49394-A1B9-4CC3-A808-E3AF69EEE1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A2AEB1-5E47-4CA5-9EE8-4AF1605684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043EC0-CE1A-44D0-A9D0-3D90AE02F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F060-FA95-4511-900F-464B15AE2D01}" type="datetime1">
              <a:rPr lang="en-IE" smtClean="0"/>
              <a:t>31/03/2023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FF2C05-E034-4CAA-AB77-911C7A8F6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11DB9C-FA65-4F2E-A403-2741F9BC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88256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C0527-43C4-4314-A090-66633F31D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5AB0C2-699A-4821-8A52-C3390C1077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1C99E9-8CD0-4EC4-98EA-27E19D2657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DEF343-52B9-41B7-B759-D73B5BB50A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683EEB-1EDE-4246-9987-39ECAD8248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070FF3-077E-44FC-BDDE-A2661B4A2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C70B4-9CEC-4A3F-AD27-4622E4F2867B}" type="datetime1">
              <a:rPr lang="en-IE" smtClean="0"/>
              <a:t>31/03/2023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36C484-26ED-44AE-8565-92B6CD76B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F7AB44-C703-4504-9632-BA2AAFC82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57353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0E9C2-CB52-475D-9182-73C848964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3AA654-970E-4675-A0FA-DC2E89658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EFCCA-F2B7-470C-89F1-97F39CDB16D7}" type="datetime1">
              <a:rPr lang="en-IE" smtClean="0"/>
              <a:t>31/03/2023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CB1956-8A69-486C-A2CE-BE230EC3A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8EB27A-4BEE-480D-A129-7AB6781A8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33648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5B7DC-0488-4887-A371-EF8104F54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45367-EF41-4918-AC93-6A0A0523466F}" type="datetime1">
              <a:rPr lang="en-IE" smtClean="0"/>
              <a:t>31/03/2023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AE985-DCDD-44AB-B4CF-3741DBE0E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1C0F6A-B452-404C-87D4-ED49B0A9E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89064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3F71B-6A05-4293-B38C-45B007DF0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30A70B-288D-4495-8213-2ECB549483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3458CB-934F-45A7-AE3C-16FB95B980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606A08-97BB-4D5F-98F8-8ABBED7E1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28AF7-8E14-453A-B9F2-9B66FCFF646C}" type="datetime1">
              <a:rPr lang="en-IE" smtClean="0"/>
              <a:t>31/03/2023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14F611-44FF-4AA0-9B95-EC4CF037A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29B7E7-65AA-4F38-8927-FAADF91B9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6756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0031F-8408-4E2C-95D8-170F8071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CC8990-3D1D-4BA5-8326-F3E6AFAB17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BA19DE-0747-4FEE-9701-91A38B312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FA6E4B-518D-49A5-A6E6-58B7E760A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1EBFD-4FF2-4562-A699-F75238E37D6E}" type="datetime1">
              <a:rPr lang="en-IE" smtClean="0"/>
              <a:t>31/03/2023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417AD4-ECA5-4DF7-B441-8DBC8D05F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6D46A8-0793-45D9-97F9-C00666143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14409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0396A5-4746-4FAA-B1E7-D212CC076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53BFC5-9D3C-4F7B-BD7C-D87718DE7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4EBFF2-BFD3-440E-A55D-68FB99684B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5F55C-EA4D-4FAF-9829-874DBEF50F0F}" type="datetime1">
              <a:rPr lang="en-IE" smtClean="0"/>
              <a:t>31/03/2023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0A48B-9993-443C-9EFF-522356AD01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4D7F53-7564-4892-BCEB-EFEC2142C0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441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fif"/><Relationship Id="rId9" Type="http://schemas.openxmlformats.org/officeDocument/2006/relationships/image" Target="../media/image8.png"/><Relationship Id="rId1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translate-energy.e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E0FDE977-71E4-4246-B31D-5742532816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0271" y="5447201"/>
            <a:ext cx="1102223" cy="576000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3F9054FD-037D-475A-BCB1-40FA5C9DED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2793" y="5154669"/>
            <a:ext cx="1718611" cy="1129196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41973323-9D2B-47BF-BD35-01CF442654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557" y="5262420"/>
            <a:ext cx="936000" cy="936000"/>
          </a:xfrm>
          <a:prstGeom prst="rect">
            <a:avLst/>
          </a:prstGeom>
        </p:spPr>
      </p:pic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40897215-1951-40AC-9632-CAC8AFB07E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1383" y="6187268"/>
            <a:ext cx="2174504" cy="6625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2D9476-BA16-48F3-9CD9-5121CD6C9C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3293" y="5565020"/>
            <a:ext cx="2756658" cy="330799"/>
          </a:xfrm>
          <a:prstGeom prst="rect">
            <a:avLst/>
          </a:prstGeom>
        </p:spPr>
      </p:pic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B9D270CD-AE08-4788-914C-B1791D1837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55901" y="6087035"/>
            <a:ext cx="1574722" cy="828000"/>
          </a:xfrm>
          <a:prstGeom prst="rect">
            <a:avLst/>
          </a:prstGeom>
        </p:spPr>
      </p:pic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8CB4C8BE-94F2-48E3-82D4-D5A1041937A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8914" y="6100988"/>
            <a:ext cx="720000" cy="72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98D12D1-721C-4FD0-ADFF-26427D48D3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74566" y="6129773"/>
            <a:ext cx="1446890" cy="662431"/>
          </a:xfrm>
          <a:prstGeom prst="rect">
            <a:avLst/>
          </a:prstGeom>
        </p:spPr>
      </p:pic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C60BC07D-DB4A-4D5F-BCA9-8316D656E1D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0090" y="6288950"/>
            <a:ext cx="1718262" cy="4759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5FE094C-7789-4499-A8DF-D59D40D76D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1456" y="580971"/>
            <a:ext cx="2520000" cy="252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3847C1B-5E0E-40F0-AAE8-7909C5BFE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1662" y="923456"/>
            <a:ext cx="8997252" cy="3216492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Aft>
                <a:spcPts val="600"/>
              </a:spcAft>
            </a:pPr>
            <a:br>
              <a:rPr lang="en-IE" sz="40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br>
              <a:rPr lang="en-IE" sz="40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r>
              <a:rPr lang="en-IE" sz="40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Nanowood: </a:t>
            </a:r>
            <a:r>
              <a:rPr lang="en-IE" sz="40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Fully renewable, </a:t>
            </a:r>
            <a:br>
              <a:rPr lang="en-IE" sz="4000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r>
              <a:rPr lang="en-IE" sz="40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biodegradable, environmentally friendly, natural material for the next generation </a:t>
            </a:r>
            <a:r>
              <a:rPr lang="en-IE" sz="40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thermoelectrics</a:t>
            </a:r>
            <a:br>
              <a:rPr lang="en-IE" sz="40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endParaRPr lang="en-IE" sz="4000" b="1" dirty="0"/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47A03B28-42EC-47DF-851C-BEB3F5FB104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774" y="5438322"/>
            <a:ext cx="699191" cy="432000"/>
          </a:xfrm>
          <a:prstGeom prst="rect">
            <a:avLst/>
          </a:prstGeom>
        </p:spPr>
      </p:pic>
      <p:pic>
        <p:nvPicPr>
          <p:cNvPr id="17" name="Picture 16" descr="Text&#10;&#10;Description automatically generated">
            <a:extLst>
              <a:ext uri="{FF2B5EF4-FFF2-40B4-BE49-F238E27FC236}">
                <a16:creationId xmlns:a16="http://schemas.microsoft.com/office/drawing/2014/main" id="{B554E4BC-33A9-4F49-AE8D-B710786047E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163" y="5999118"/>
            <a:ext cx="2869634" cy="10388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220A2F3-23E8-C04F-AAD3-89CDC0016671}"/>
              </a:ext>
            </a:extLst>
          </p:cNvPr>
          <p:cNvSpPr txBox="1"/>
          <p:nvPr/>
        </p:nvSpPr>
        <p:spPr>
          <a:xfrm>
            <a:off x="671662" y="4005511"/>
            <a:ext cx="88392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u="sng" dirty="0">
                <a:solidFill>
                  <a:schemeClr val="accent6">
                    <a:lumMod val="50000"/>
                  </a:schemeClr>
                </a:solidFill>
              </a:rPr>
              <a:t>Ievgen Nedrygailov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en-US" sz="1600" b="1" dirty="0" err="1">
                <a:solidFill>
                  <a:schemeClr val="accent6">
                    <a:lumMod val="50000"/>
                  </a:schemeClr>
                </a:solidFill>
              </a:rPr>
              <a:t>Kamil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6">
                    <a:lumMod val="50000"/>
                  </a:schemeClr>
                </a:solidFill>
              </a:rPr>
              <a:t>Rahme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</a:rPr>
              <a:t>, Scott Monaghan, </a:t>
            </a:r>
            <a:r>
              <a:rPr lang="en-US" sz="1600" b="1" dirty="0" err="1">
                <a:solidFill>
                  <a:schemeClr val="accent6">
                    <a:lumMod val="50000"/>
                  </a:schemeClr>
                </a:solidFill>
              </a:rPr>
              <a:t>Subhajit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</a:rPr>
              <a:t> Biswas, Paul Hurley and Justin D. Holmes</a:t>
            </a:r>
            <a:endParaRPr lang="en-IE" sz="1600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IE" sz="1600" i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IE" sz="1400" i="1" dirty="0">
                <a:solidFill>
                  <a:schemeClr val="accent6">
                    <a:lumMod val="50000"/>
                  </a:schemeClr>
                </a:solidFill>
              </a:rPr>
              <a:t>School of Chemistry &amp; Tyndall National Institute, University College Cork, Cork, Ireland</a:t>
            </a:r>
            <a:endParaRPr lang="en-IE" sz="1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IE" sz="1400" i="1" dirty="0">
                <a:solidFill>
                  <a:schemeClr val="accent6">
                    <a:lumMod val="50000"/>
                  </a:schemeClr>
                </a:solidFill>
              </a:rPr>
              <a:t>AMBER Centre, Environmental Research Institute, University College Cork, Ireland</a:t>
            </a:r>
            <a:endParaRPr lang="en-IE" sz="1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430359E-1123-BB46-B906-6E88778C886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307" y="4175519"/>
            <a:ext cx="1649078" cy="15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296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7C1B-5E0E-40F0-AAE8-7909C5BFE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120140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IE" b="1" dirty="0">
                <a:solidFill>
                  <a:schemeClr val="bg1"/>
                </a:solidFill>
              </a:rPr>
              <a:t>Experiment: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</a:rPr>
              <a:t>LinkedIn: https://www.linkedin.com/company/nxtgenwood/                    Twitter:  https://twitter.com/NEXTGENWOOD1                   Web: https://nxtgenwood.ie/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7E83A1-E197-1142-A677-1F0973252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19" y="2118245"/>
            <a:ext cx="5007271" cy="324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520E0FD-8AC8-E24E-9538-904886D3EF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6611" y="2093745"/>
            <a:ext cx="5007272" cy="324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A8ABC46-C09C-CB48-8B18-8143869448A5}"/>
              </a:ext>
            </a:extLst>
          </p:cNvPr>
          <p:cNvSpPr txBox="1"/>
          <p:nvPr/>
        </p:nvSpPr>
        <p:spPr>
          <a:xfrm>
            <a:off x="829819" y="1893690"/>
            <a:ext cx="2649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</a:rPr>
              <a:t>Nanowood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 membrane: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78051D-5004-2A4A-9407-0F4C0B94A355}"/>
              </a:ext>
            </a:extLst>
          </p:cNvPr>
          <p:cNvSpPr txBox="1"/>
          <p:nvPr/>
        </p:nvSpPr>
        <p:spPr>
          <a:xfrm>
            <a:off x="6566611" y="1893690"/>
            <a:ext cx="24687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</a:rPr>
              <a:t>NaCl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 electrolyte only: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4D593DC-B523-D146-BAC5-23D7468CB877}"/>
              </a:ext>
            </a:extLst>
          </p:cNvPr>
          <p:cNvSpPr/>
          <p:nvPr/>
        </p:nvSpPr>
        <p:spPr>
          <a:xfrm>
            <a:off x="4409160" y="2830882"/>
            <a:ext cx="1027135" cy="513567"/>
          </a:xfrm>
          <a:prstGeom prst="ellipse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0B46F8B-DC17-B74B-935F-E8109677ADCF}"/>
              </a:ext>
            </a:extLst>
          </p:cNvPr>
          <p:cNvSpPr/>
          <p:nvPr/>
        </p:nvSpPr>
        <p:spPr>
          <a:xfrm>
            <a:off x="2718148" y="3169085"/>
            <a:ext cx="812684" cy="688931"/>
          </a:xfrm>
          <a:prstGeom prst="ellipse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0866E7-DE95-6E49-ADA9-840489071D56}"/>
              </a:ext>
            </a:extLst>
          </p:cNvPr>
          <p:cNvSpPr txBox="1"/>
          <p:nvPr/>
        </p:nvSpPr>
        <p:spPr>
          <a:xfrm>
            <a:off x="4947740" y="5475715"/>
            <a:ext cx="2380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Thermoelectric voltage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D5CA4D-50F2-A941-BA44-1B6C71401C1F}"/>
              </a:ext>
            </a:extLst>
          </p:cNvPr>
          <p:cNvSpPr txBox="1"/>
          <p:nvPr/>
        </p:nvSpPr>
        <p:spPr>
          <a:xfrm>
            <a:off x="2567408" y="5777851"/>
            <a:ext cx="237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Thermoelectric current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E5E433E-88E2-204B-BFEB-53D30EFCA356}"/>
              </a:ext>
            </a:extLst>
          </p:cNvPr>
          <p:cNvCxnSpPr>
            <a:cxnSpLocks/>
          </p:cNvCxnSpPr>
          <p:nvPr/>
        </p:nvCxnSpPr>
        <p:spPr>
          <a:xfrm flipH="1" flipV="1">
            <a:off x="4995894" y="3415375"/>
            <a:ext cx="1100107" cy="2060342"/>
          </a:xfrm>
          <a:prstGeom prst="straightConnector1">
            <a:avLst/>
          </a:prstGeom>
          <a:ln w="15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240EE3A-7AAE-3847-9460-47755EFD8F3A}"/>
              </a:ext>
            </a:extLst>
          </p:cNvPr>
          <p:cNvCxnSpPr>
            <a:cxnSpLocks/>
            <a:stCxn id="15" idx="0"/>
          </p:cNvCxnSpPr>
          <p:nvPr/>
        </p:nvCxnSpPr>
        <p:spPr>
          <a:xfrm flipH="1" flipV="1">
            <a:off x="3228315" y="3894325"/>
            <a:ext cx="527944" cy="1883526"/>
          </a:xfrm>
          <a:prstGeom prst="straightConnector1">
            <a:avLst/>
          </a:prstGeom>
          <a:ln w="15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385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 animBg="1"/>
      <p:bldP spid="13" grpId="0" animBg="1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7C1B-5E0E-40F0-AAE8-7909C5BFE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120140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IE" b="1" dirty="0">
                <a:solidFill>
                  <a:schemeClr val="bg1"/>
                </a:solidFill>
              </a:rPr>
              <a:t>Experiment: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7E5B80-9801-9D49-8680-A29BC82DE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12" y="1459679"/>
            <a:ext cx="4579000" cy="3420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</a:rPr>
              <a:t>LinkedIn: https://www.linkedin.com/company/nxtgenwood/                    Twitter:  https://twitter.com/NEXTGENWOOD1                   Web: https://nxtgenwood.ie/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D8891EA-18B4-3645-817B-FD6E3541CA4F}"/>
              </a:ext>
            </a:extLst>
          </p:cNvPr>
          <p:cNvGrpSpPr/>
          <p:nvPr/>
        </p:nvGrpSpPr>
        <p:grpSpPr>
          <a:xfrm>
            <a:off x="1516676" y="1125091"/>
            <a:ext cx="3414142" cy="642211"/>
            <a:chOff x="7269483" y="1648628"/>
            <a:chExt cx="3414142" cy="642211"/>
          </a:xfrm>
        </p:grpSpPr>
        <p:sp>
          <p:nvSpPr>
            <p:cNvPr id="19" name="Right Brace 18">
              <a:extLst>
                <a:ext uri="{FF2B5EF4-FFF2-40B4-BE49-F238E27FC236}">
                  <a16:creationId xmlns:a16="http://schemas.microsoft.com/office/drawing/2014/main" id="{41341F54-F1B6-7A42-BBE0-932BFA4A12C3}"/>
                </a:ext>
              </a:extLst>
            </p:cNvPr>
            <p:cNvSpPr/>
            <p:nvPr/>
          </p:nvSpPr>
          <p:spPr>
            <a:xfrm rot="16200000">
              <a:off x="8042864" y="1282111"/>
              <a:ext cx="235347" cy="1782109"/>
            </a:xfrm>
            <a:prstGeom prst="rightBrac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ight Brace 19">
              <a:extLst>
                <a:ext uri="{FF2B5EF4-FFF2-40B4-BE49-F238E27FC236}">
                  <a16:creationId xmlns:a16="http://schemas.microsoft.com/office/drawing/2014/main" id="{B0B07064-8638-8946-AE31-33D1DE9DA807}"/>
                </a:ext>
              </a:extLst>
            </p:cNvPr>
            <p:cNvSpPr/>
            <p:nvPr/>
          </p:nvSpPr>
          <p:spPr>
            <a:xfrm rot="16200000">
              <a:off x="9796298" y="1403512"/>
              <a:ext cx="223643" cy="1551010"/>
            </a:xfrm>
            <a:prstGeom prst="rightBrac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8291E0F-F1B6-D743-B590-925ACF23B08D}"/>
                </a:ext>
              </a:extLst>
            </p:cNvPr>
            <p:cNvSpPr txBox="1"/>
            <p:nvPr/>
          </p:nvSpPr>
          <p:spPr>
            <a:xfrm>
              <a:off x="7843984" y="1648628"/>
              <a:ext cx="7553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accent6">
                      <a:lumMod val="50000"/>
                    </a:schemeClr>
                  </a:solidFill>
                </a:rPr>
                <a:t>Nano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AD4ADC6-2B79-F54D-B068-617A73A98A73}"/>
                </a:ext>
              </a:extLst>
            </p:cNvPr>
            <p:cNvSpPr txBox="1"/>
            <p:nvPr/>
          </p:nvSpPr>
          <p:spPr>
            <a:xfrm>
              <a:off x="9780383" y="1655382"/>
              <a:ext cx="65274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accent6">
                      <a:lumMod val="50000"/>
                    </a:schemeClr>
                  </a:solidFill>
                </a:rPr>
                <a:t>Bulk</a:t>
              </a: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D1F13CF9-08C6-3544-B53C-93AA215AEE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864" y="1459679"/>
            <a:ext cx="4579000" cy="3420000"/>
          </a:xfrm>
          <a:prstGeom prst="rect">
            <a:avLst/>
          </a:prstGeom>
        </p:spPr>
      </p:pic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7022827E-3BDE-D341-8FD5-B8474FB920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902568"/>
              </p:ext>
            </p:extLst>
          </p:nvPr>
        </p:nvGraphicFramePr>
        <p:xfrm>
          <a:off x="1516676" y="5201564"/>
          <a:ext cx="6138423" cy="10414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077464">
                  <a:extLst>
                    <a:ext uri="{9D8B030D-6E8A-4147-A177-3AD203B41FA5}">
                      <a16:colId xmlns:a16="http://schemas.microsoft.com/office/drawing/2014/main" val="3825396989"/>
                    </a:ext>
                  </a:extLst>
                </a:gridCol>
                <a:gridCol w="3060959">
                  <a:extLst>
                    <a:ext uri="{9D8B030D-6E8A-4147-A177-3AD203B41FA5}">
                      <a16:colId xmlns:a16="http://schemas.microsoft.com/office/drawing/2014/main" val="917256096"/>
                    </a:ext>
                  </a:extLst>
                </a:gridCol>
              </a:tblGrid>
              <a:tr h="239985"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Seebeck</a:t>
                      </a:r>
                      <a:r>
                        <a:rPr lang="en-US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coefficient (mV/K)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0795671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Bulk electrolyte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0.4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2035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Nanoconfined electrolyte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2.8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93795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35054B16-0557-9E43-8AEF-F52F0E2C4EDB}"/>
              </a:ext>
            </a:extLst>
          </p:cNvPr>
          <p:cNvSpPr txBox="1"/>
          <p:nvPr/>
        </p:nvSpPr>
        <p:spPr>
          <a:xfrm>
            <a:off x="8685607" y="5368321"/>
            <a:ext cx="25477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 err="1">
                <a:solidFill>
                  <a:srgbClr val="FF0000"/>
                </a:solidFill>
              </a:rPr>
              <a:t>Seebeck</a:t>
            </a:r>
            <a:r>
              <a:rPr lang="en-US" sz="1600" b="1" dirty="0">
                <a:solidFill>
                  <a:srgbClr val="FF0000"/>
                </a:solidFill>
              </a:rPr>
              <a:t> coefficient (Bi</a:t>
            </a:r>
            <a:r>
              <a:rPr lang="en-US" sz="1600" b="1" baseline="-25000" dirty="0">
                <a:solidFill>
                  <a:srgbClr val="FF0000"/>
                </a:solidFill>
              </a:rPr>
              <a:t>2</a:t>
            </a:r>
            <a:r>
              <a:rPr lang="en-US" sz="1600" b="1" dirty="0">
                <a:solidFill>
                  <a:srgbClr val="FF0000"/>
                </a:solidFill>
              </a:rPr>
              <a:t>Te</a:t>
            </a:r>
            <a:r>
              <a:rPr lang="en-US" sz="1600" b="1" baseline="-25000" dirty="0">
                <a:solidFill>
                  <a:srgbClr val="FF0000"/>
                </a:solidFill>
              </a:rPr>
              <a:t>3</a:t>
            </a:r>
            <a:r>
              <a:rPr lang="en-US" sz="1600" b="1" dirty="0">
                <a:solidFill>
                  <a:srgbClr val="FF0000"/>
                </a:solidFill>
              </a:rPr>
              <a:t>):</a:t>
            </a:r>
          </a:p>
          <a:p>
            <a:pPr algn="ctr"/>
            <a:r>
              <a:rPr lang="en-US" sz="1600" dirty="0">
                <a:solidFill>
                  <a:srgbClr val="FF0000"/>
                </a:solidFill>
              </a:rPr>
              <a:t> 0.17 mV/K</a:t>
            </a:r>
          </a:p>
        </p:txBody>
      </p:sp>
    </p:spTree>
    <p:extLst>
      <p:ext uri="{BB962C8B-B14F-4D97-AF65-F5344CB8AC3E}">
        <p14:creationId xmlns:p14="http://schemas.microsoft.com/office/powerpoint/2010/main" val="367938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7C1B-5E0E-40F0-AAE8-7909C5BFE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120140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IE" b="1" dirty="0">
                <a:solidFill>
                  <a:schemeClr val="bg1"/>
                </a:solidFill>
              </a:rPr>
              <a:t>Summary: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</a:rPr>
              <a:t>LinkedIn: https://www.linkedin.com/company/nxtgenwood/                    Twitter:  https://twitter.com/NEXTGENWOOD1                   Web: https://nxtgenwood.ie/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B5AA3D-97ED-4040-ADEA-4BC24D28A70B}"/>
              </a:ext>
            </a:extLst>
          </p:cNvPr>
          <p:cNvSpPr txBox="1"/>
          <p:nvPr/>
        </p:nvSpPr>
        <p:spPr>
          <a:xfrm>
            <a:off x="879423" y="1876285"/>
            <a:ext cx="10433154" cy="3112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Wood is a natural, biodegradable and completely renewable material.</a:t>
            </a:r>
          </a:p>
          <a:p>
            <a:pPr marL="457200" indent="-457200">
              <a:lnSpc>
                <a:spcPct val="15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Delignified wood (</a:t>
            </a: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</a:rPr>
              <a:t>nanowood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) is a new material for thermoelectric waste heat recovery.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Electrolytes confined in the space of a nanochannel demonstrate an increased ionic thermoelectric effect.</a:t>
            </a:r>
          </a:p>
        </p:txBody>
      </p:sp>
    </p:spTree>
    <p:extLst>
      <p:ext uri="{BB962C8B-B14F-4D97-AF65-F5344CB8AC3E}">
        <p14:creationId xmlns:p14="http://schemas.microsoft.com/office/powerpoint/2010/main" val="42580772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</a:rPr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E65198-22BD-EA46-A1C0-E4AED0C974E5}"/>
              </a:ext>
            </a:extLst>
          </p:cNvPr>
          <p:cNvSpPr txBox="1"/>
          <p:nvPr/>
        </p:nvSpPr>
        <p:spPr>
          <a:xfrm>
            <a:off x="3884356" y="4298555"/>
            <a:ext cx="49329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solidFill>
                  <a:schemeClr val="accent6">
                    <a:lumMod val="50000"/>
                  </a:schemeClr>
                </a:solidFill>
              </a:rPr>
              <a:t>Thank you!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830D6B-8752-7445-93A5-57EE646A3A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2476" y="1304274"/>
            <a:ext cx="1800000" cy="180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64A170-A047-114D-858D-C78D0354236F}"/>
              </a:ext>
            </a:extLst>
          </p:cNvPr>
          <p:cNvSpPr txBox="1"/>
          <p:nvPr/>
        </p:nvSpPr>
        <p:spPr>
          <a:xfrm>
            <a:off x="614420" y="288611"/>
            <a:ext cx="29629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accent6">
                    <a:lumMod val="50000"/>
                  </a:schemeClr>
                </a:solidFill>
              </a:rPr>
              <a:t>Projects: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670D9DB-2703-FC4F-9E71-42D922EED2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940" y="1304274"/>
            <a:ext cx="1963190" cy="180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FB2FCA8-6725-354C-BD69-567C08572630}"/>
              </a:ext>
            </a:extLst>
          </p:cNvPr>
          <p:cNvSpPr txBox="1"/>
          <p:nvPr/>
        </p:nvSpPr>
        <p:spPr>
          <a:xfrm>
            <a:off x="2751467" y="3209988"/>
            <a:ext cx="7778924" cy="506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rgbClr val="0070C0"/>
                </a:solidFill>
                <a:hlinkClick r:id="rId4"/>
              </a:rPr>
              <a:t>https://translate-energy.eu/</a:t>
            </a:r>
            <a:r>
              <a:rPr lang="en-US" sz="2000" b="1" dirty="0">
                <a:solidFill>
                  <a:srgbClr val="0070C0"/>
                </a:solidFill>
              </a:rPr>
              <a:t>             </a:t>
            </a:r>
            <a:r>
              <a:rPr lang="en-IE" sz="2000" b="1" dirty="0">
                <a:solidFill>
                  <a:schemeClr val="accent6">
                    <a:lumMod val="50000"/>
                  </a:schemeClr>
                </a:solidFill>
              </a:rPr>
              <a:t>https://</a:t>
            </a:r>
            <a:r>
              <a:rPr lang="en-IE" sz="2000" b="1" dirty="0" err="1">
                <a:solidFill>
                  <a:schemeClr val="accent6">
                    <a:lumMod val="50000"/>
                  </a:schemeClr>
                </a:solidFill>
              </a:rPr>
              <a:t>biorbic.com</a:t>
            </a:r>
            <a:r>
              <a:rPr lang="en-IE" sz="20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en-IE" sz="2000" b="1" dirty="0" err="1">
                <a:solidFill>
                  <a:schemeClr val="accent6">
                    <a:lumMod val="50000"/>
                  </a:schemeClr>
                </a:solidFill>
              </a:rPr>
              <a:t>nxtgenwood</a:t>
            </a:r>
            <a:r>
              <a:rPr lang="en-IE" sz="2000" b="1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endParaRPr lang="en-US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637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2F7C6F7-228B-B841-A19E-B5685772D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497" y="2403821"/>
            <a:ext cx="4420000" cy="306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3847C1B-5E0E-40F0-AAE8-7909C5BFE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120140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IE" b="1" dirty="0">
                <a:solidFill>
                  <a:schemeClr val="bg1"/>
                </a:solidFill>
              </a:rPr>
              <a:t>Introduction: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</a:rPr>
              <a:t>LinkedIn: https://www.linkedin.com/company/nxtgenwood/                    Twitter:  https://twitter.com/NEXTGENWOOD1                   Web: https://nxtgenwood.ie/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776C53-378C-F547-BCA0-5205DB095F89}"/>
              </a:ext>
            </a:extLst>
          </p:cNvPr>
          <p:cNvSpPr txBox="1"/>
          <p:nvPr/>
        </p:nvSpPr>
        <p:spPr>
          <a:xfrm>
            <a:off x="766118" y="1322173"/>
            <a:ext cx="11073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The production and consumption of energy plays a key role in our society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5014647-6F91-0A4D-BD98-24BDB5748E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237" y="2047425"/>
            <a:ext cx="4338000" cy="3240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066F87E-C7CF-604A-87DF-96AC2D1E9B4B}"/>
              </a:ext>
            </a:extLst>
          </p:cNvPr>
          <p:cNvGrpSpPr/>
          <p:nvPr/>
        </p:nvGrpSpPr>
        <p:grpSpPr>
          <a:xfrm>
            <a:off x="7057174" y="3954558"/>
            <a:ext cx="3144765" cy="1532922"/>
            <a:chOff x="7057174" y="3954558"/>
            <a:chExt cx="3144765" cy="153292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4186797-DF63-6947-9201-1F77B94B48CA}"/>
                </a:ext>
              </a:extLst>
            </p:cNvPr>
            <p:cNvSpPr txBox="1"/>
            <p:nvPr/>
          </p:nvSpPr>
          <p:spPr>
            <a:xfrm>
              <a:off x="7820431" y="5087370"/>
              <a:ext cx="16717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FF0000"/>
                  </a:solidFill>
                </a:rPr>
                <a:t>Heat recovery</a:t>
              </a:r>
            </a:p>
          </p:txBody>
        </p:sp>
        <p:sp>
          <p:nvSpPr>
            <p:cNvPr id="13" name="Bent Arrow 12">
              <a:extLst>
                <a:ext uri="{FF2B5EF4-FFF2-40B4-BE49-F238E27FC236}">
                  <a16:creationId xmlns:a16="http://schemas.microsoft.com/office/drawing/2014/main" id="{D0FB3FF2-92E7-7245-B101-397224A2AC90}"/>
                </a:ext>
              </a:extLst>
            </p:cNvPr>
            <p:cNvSpPr/>
            <p:nvPr/>
          </p:nvSpPr>
          <p:spPr>
            <a:xfrm rot="10800000" flipH="1">
              <a:off x="7057174" y="3954558"/>
              <a:ext cx="599670" cy="1471551"/>
            </a:xfrm>
            <a:prstGeom prst="bentArrow">
              <a:avLst>
                <a:gd name="adj1" fmla="val 4933"/>
                <a:gd name="adj2" fmla="val 15700"/>
                <a:gd name="adj3" fmla="val 25000"/>
                <a:gd name="adj4" fmla="val 3879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Bent Arrow 13">
              <a:extLst>
                <a:ext uri="{FF2B5EF4-FFF2-40B4-BE49-F238E27FC236}">
                  <a16:creationId xmlns:a16="http://schemas.microsoft.com/office/drawing/2014/main" id="{FB8140C5-F99D-B24D-B602-FD69A52B9E5C}"/>
                </a:ext>
              </a:extLst>
            </p:cNvPr>
            <p:cNvSpPr/>
            <p:nvPr/>
          </p:nvSpPr>
          <p:spPr>
            <a:xfrm rot="5400000" flipH="1">
              <a:off x="9571809" y="4741009"/>
              <a:ext cx="714079" cy="546181"/>
            </a:xfrm>
            <a:prstGeom prst="bentArrow">
              <a:avLst>
                <a:gd name="adj1" fmla="val 4933"/>
                <a:gd name="adj2" fmla="val 15700"/>
                <a:gd name="adj3" fmla="val 25000"/>
                <a:gd name="adj4" fmla="val 3879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4D2A18E-8C3E-2742-9204-06E08FA70330}"/>
              </a:ext>
            </a:extLst>
          </p:cNvPr>
          <p:cNvSpPr txBox="1"/>
          <p:nvPr/>
        </p:nvSpPr>
        <p:spPr>
          <a:xfrm>
            <a:off x="894967" y="5718493"/>
            <a:ext cx="10815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Waste heat is one of the largest sources of clean and inexpensive energy available</a:t>
            </a:r>
          </a:p>
        </p:txBody>
      </p:sp>
    </p:spTree>
    <p:extLst>
      <p:ext uri="{BB962C8B-B14F-4D97-AF65-F5344CB8AC3E}">
        <p14:creationId xmlns:p14="http://schemas.microsoft.com/office/powerpoint/2010/main" val="17659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7C1B-5E0E-40F0-AAE8-7909C5BFE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120140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IE" b="1" dirty="0">
                <a:solidFill>
                  <a:schemeClr val="bg1"/>
                </a:solidFill>
              </a:rPr>
              <a:t>Introduction: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</a:rPr>
              <a:t>LinkedIn: https://www.linkedin.com/company/nxtgenwood/                    Twitter:  https://twitter.com/NEXTGENWOOD1                   Web: https://nxtgenwood.ie/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F9CE8B-29E2-9B4C-BC61-F3B8EBBFCEF7}"/>
              </a:ext>
            </a:extLst>
          </p:cNvPr>
          <p:cNvSpPr txBox="1"/>
          <p:nvPr/>
        </p:nvSpPr>
        <p:spPr>
          <a:xfrm>
            <a:off x="766118" y="1322173"/>
            <a:ext cx="8420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Thermoelectric energy conversion in solid-state devices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6074972-FB9F-F045-8D52-96006FC2D0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574" y="2511394"/>
            <a:ext cx="3291428" cy="2880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0C76FEEC-2CD9-1F42-BD94-7983F2F154EC}"/>
              </a:ext>
            </a:extLst>
          </p:cNvPr>
          <p:cNvGrpSpPr/>
          <p:nvPr/>
        </p:nvGrpSpPr>
        <p:grpSpPr>
          <a:xfrm>
            <a:off x="447839" y="2511394"/>
            <a:ext cx="3632531" cy="2790000"/>
            <a:chOff x="4499922" y="2518818"/>
            <a:chExt cx="3632531" cy="2790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69A98D2-884A-444E-B68C-02E846A91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9922" y="2518818"/>
              <a:ext cx="3467892" cy="252000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2842FA6-851F-D241-AF0B-0A357BAC5363}"/>
                </a:ext>
              </a:extLst>
            </p:cNvPr>
            <p:cNvSpPr txBox="1"/>
            <p:nvPr/>
          </p:nvSpPr>
          <p:spPr>
            <a:xfrm>
              <a:off x="6134471" y="3255072"/>
              <a:ext cx="9605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Hot side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43DF6F0-E270-0648-954F-32112FCEE1ED}"/>
                </a:ext>
              </a:extLst>
            </p:cNvPr>
            <p:cNvSpPr txBox="1"/>
            <p:nvPr/>
          </p:nvSpPr>
          <p:spPr>
            <a:xfrm>
              <a:off x="7094990" y="4624637"/>
              <a:ext cx="10374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Cold side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170B677-5878-594B-96F3-8543AF6D10B9}"/>
                </a:ext>
              </a:extLst>
            </p:cNvPr>
            <p:cNvSpPr txBox="1"/>
            <p:nvPr/>
          </p:nvSpPr>
          <p:spPr>
            <a:xfrm>
              <a:off x="4604340" y="4439971"/>
              <a:ext cx="7954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p-type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064744-37D2-0F43-B903-6D27EA3F6360}"/>
                </a:ext>
              </a:extLst>
            </p:cNvPr>
            <p:cNvSpPr txBox="1"/>
            <p:nvPr/>
          </p:nvSpPr>
          <p:spPr>
            <a:xfrm>
              <a:off x="5399751" y="4939486"/>
              <a:ext cx="7954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n-type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D6A7B0FE-FF23-0E43-AADE-8338A20255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97542" y="4125993"/>
              <a:ext cx="581727" cy="38119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B9D153E2-EE4E-664D-911F-6AE4D8F5B8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86594" y="4225125"/>
              <a:ext cx="161817" cy="615229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005CA1C-41D4-B04A-B22B-E02F1AAC1EBB}"/>
                  </a:ext>
                </a:extLst>
              </p:cNvPr>
              <p:cNvSpPr txBox="1"/>
              <p:nvPr/>
            </p:nvSpPr>
            <p:spPr>
              <a:xfrm>
                <a:off x="7887723" y="2594918"/>
                <a:ext cx="3782830" cy="23529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Font typeface="Wingdings" pitchFamily="2" charset="2"/>
                  <a:buChar char="§"/>
                </a:pPr>
                <a:r>
                  <a:rPr lang="en-US" sz="2000" dirty="0">
                    <a:solidFill>
                      <a:schemeClr val="accent6">
                        <a:lumMod val="50000"/>
                      </a:schemeClr>
                    </a:solidFill>
                  </a:rPr>
                  <a:t>Highly doped Bi</a:t>
                </a:r>
                <a:r>
                  <a:rPr lang="en-US" sz="2000" baseline="-25000" dirty="0">
                    <a:solidFill>
                      <a:schemeClr val="accent6">
                        <a:lumMod val="50000"/>
                      </a:schemeClr>
                    </a:solidFill>
                  </a:rPr>
                  <a:t>2</a:t>
                </a:r>
                <a:r>
                  <a:rPr lang="en-US" sz="2000" dirty="0">
                    <a:solidFill>
                      <a:schemeClr val="accent6">
                        <a:lumMod val="50000"/>
                      </a:schemeClr>
                    </a:solidFill>
                  </a:rPr>
                  <a:t>Te</a:t>
                </a:r>
                <a:r>
                  <a:rPr lang="en-US" sz="2000" baseline="-25000" dirty="0">
                    <a:solidFill>
                      <a:schemeClr val="accent6">
                        <a:lumMod val="50000"/>
                      </a:schemeClr>
                    </a:solidFill>
                  </a:rPr>
                  <a:t>3</a:t>
                </a:r>
                <a:r>
                  <a:rPr lang="en-US" sz="2000" dirty="0">
                    <a:solidFill>
                      <a:schemeClr val="accent6">
                        <a:lumMod val="50000"/>
                      </a:schemeClr>
                    </a:solidFill>
                  </a:rPr>
                  <a:t>, </a:t>
                </a:r>
                <a:r>
                  <a:rPr lang="en-US" sz="2000" dirty="0" err="1">
                    <a:solidFill>
                      <a:schemeClr val="accent6">
                        <a:lumMod val="50000"/>
                      </a:schemeClr>
                    </a:solidFill>
                  </a:rPr>
                  <a:t>PbTe</a:t>
                </a:r>
                <a:endParaRPr lang="en-US" sz="2000" dirty="0">
                  <a:solidFill>
                    <a:schemeClr val="accent6">
                      <a:lumMod val="50000"/>
                    </a:schemeClr>
                  </a:solidFill>
                </a:endParaRPr>
              </a:p>
              <a:p>
                <a:pPr marL="285750" indent="-285750">
                  <a:lnSpc>
                    <a:spcPct val="150000"/>
                  </a:lnSpc>
                  <a:buFont typeface="Wingdings" pitchFamily="2" charset="2"/>
                  <a:buChar char="§"/>
                </a:pPr>
                <a:r>
                  <a:rPr lang="en-US" sz="2000" dirty="0">
                    <a:solidFill>
                      <a:schemeClr val="accent6">
                        <a:lumMod val="50000"/>
                      </a:schemeClr>
                    </a:solidFill>
                  </a:rPr>
                  <a:t>Low efficiency (1-8 %)</a:t>
                </a:r>
              </a:p>
              <a:p>
                <a:pPr marL="285750" indent="-285750">
                  <a:lnSpc>
                    <a:spcPct val="150000"/>
                  </a:lnSpc>
                  <a:buFont typeface="Wingdings" pitchFamily="2" charset="2"/>
                  <a:buChar char="§"/>
                </a:pPr>
                <a:r>
                  <a:rPr lang="en-US" sz="2000" dirty="0">
                    <a:solidFill>
                      <a:schemeClr val="accent6">
                        <a:lumMod val="50000"/>
                      </a:schemeClr>
                    </a:solidFill>
                  </a:rPr>
                  <a:t>Small </a:t>
                </a:r>
                <a:r>
                  <a:rPr lang="en-US" sz="2000" dirty="0" err="1">
                    <a:solidFill>
                      <a:schemeClr val="accent6">
                        <a:lumMod val="50000"/>
                      </a:schemeClr>
                    </a:solidFill>
                  </a:rPr>
                  <a:t>Seebeck</a:t>
                </a:r>
                <a:r>
                  <a:rPr lang="en-US" sz="2000" dirty="0">
                    <a:solidFill>
                      <a:schemeClr val="accent6">
                        <a:lumMod val="50000"/>
                      </a:schemeClr>
                    </a:solidFill>
                  </a:rPr>
                  <a:t> coef. (100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μ</m:t>
                    </m:r>
                    <m:r>
                      <m:rPr>
                        <m:sty m:val="p"/>
                      </m:rPr>
                      <a:rPr lang="sv-SE" sz="2000" b="0" i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a:rPr lang="sv-SE" sz="2000" b="0" i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sv-SE" sz="2000" b="0" i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K</m:t>
                    </m:r>
                    <m:r>
                      <a:rPr lang="sv-SE" sz="2000" b="0" i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000" dirty="0">
                  <a:solidFill>
                    <a:schemeClr val="accent6">
                      <a:lumMod val="50000"/>
                    </a:schemeClr>
                  </a:solidFill>
                </a:endParaRPr>
              </a:p>
              <a:p>
                <a:pPr marL="285750" indent="-285750">
                  <a:lnSpc>
                    <a:spcPct val="150000"/>
                  </a:lnSpc>
                  <a:buFont typeface="Wingdings" pitchFamily="2" charset="2"/>
                  <a:buChar char="§"/>
                </a:pPr>
                <a:r>
                  <a:rPr lang="en-US" sz="2000" dirty="0">
                    <a:solidFill>
                      <a:schemeClr val="accent6">
                        <a:lumMod val="50000"/>
                      </a:schemeClr>
                    </a:solidFill>
                  </a:rPr>
                  <a:t>Highly toxic</a:t>
                </a:r>
              </a:p>
              <a:p>
                <a:pPr marL="285750" indent="-285750">
                  <a:lnSpc>
                    <a:spcPct val="150000"/>
                  </a:lnSpc>
                  <a:buFont typeface="Wingdings" pitchFamily="2" charset="2"/>
                  <a:buChar char="§"/>
                </a:pPr>
                <a:r>
                  <a:rPr lang="en-US" sz="2000" dirty="0">
                    <a:solidFill>
                      <a:schemeClr val="accent6">
                        <a:lumMod val="50000"/>
                      </a:schemeClr>
                    </a:solidFill>
                  </a:rPr>
                  <a:t>Expensive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005CA1C-41D4-B04A-B22B-E02F1AAC1E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7723" y="2594918"/>
                <a:ext cx="3782830" cy="2352952"/>
              </a:xfrm>
              <a:prstGeom prst="rect">
                <a:avLst/>
              </a:prstGeom>
              <a:blipFill>
                <a:blip r:embed="rId4"/>
                <a:stretch>
                  <a:fillRect l="-1003" b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052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7C1B-5E0E-40F0-AAE8-7909C5BFE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120140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IE" b="1" dirty="0">
                <a:solidFill>
                  <a:schemeClr val="bg1"/>
                </a:solidFill>
              </a:rPr>
              <a:t>Introduction: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</a:rPr>
              <a:t>LinkedIn: https://www.linkedin.com/company/nxtgenwood/                    Twitter:  https://twitter.com/NEXTGENWOOD1                   Web: https://nxtgenwood.ie/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6C50D0-14CD-B147-8BA2-40243B3920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96" y="1261878"/>
            <a:ext cx="6650799" cy="43200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27FC1F17-6C51-8C4E-86D3-DC720D9BE4B4}"/>
              </a:ext>
            </a:extLst>
          </p:cNvPr>
          <p:cNvGrpSpPr/>
          <p:nvPr/>
        </p:nvGrpSpPr>
        <p:grpSpPr>
          <a:xfrm>
            <a:off x="6233459" y="1764151"/>
            <a:ext cx="2945834" cy="1768978"/>
            <a:chOff x="7717874" y="2090057"/>
            <a:chExt cx="2945834" cy="176897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E37A04D-527E-D848-ABD1-7508B7121171}"/>
                </a:ext>
              </a:extLst>
            </p:cNvPr>
            <p:cNvSpPr txBox="1"/>
            <p:nvPr/>
          </p:nvSpPr>
          <p:spPr>
            <a:xfrm>
              <a:off x="9597390" y="2953415"/>
              <a:ext cx="10663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accent6">
                      <a:lumMod val="50000"/>
                    </a:schemeClr>
                  </a:solidFill>
                </a:rPr>
                <a:t>Bismuth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D1E5BD13-63FC-3D42-99CC-534BFB6D09B3}"/>
                </a:ext>
              </a:extLst>
            </p:cNvPr>
            <p:cNvCxnSpPr>
              <a:cxnSpLocks/>
              <a:stCxn id="4" idx="1"/>
            </p:cNvCxnSpPr>
            <p:nvPr/>
          </p:nvCxnSpPr>
          <p:spPr>
            <a:xfrm flipH="1" flipV="1">
              <a:off x="8081554" y="2090057"/>
              <a:ext cx="1515836" cy="1063413"/>
            </a:xfrm>
            <a:prstGeom prst="straightConnector1">
              <a:avLst/>
            </a:prstGeom>
            <a:ln w="158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ED8EB932-C2EB-D946-91C4-CD40D1E5309C}"/>
                </a:ext>
              </a:extLst>
            </p:cNvPr>
            <p:cNvCxnSpPr>
              <a:cxnSpLocks/>
              <a:stCxn id="4" idx="1"/>
            </p:cNvCxnSpPr>
            <p:nvPr/>
          </p:nvCxnSpPr>
          <p:spPr>
            <a:xfrm flipH="1">
              <a:off x="7717874" y="3153470"/>
              <a:ext cx="1879516" cy="705565"/>
            </a:xfrm>
            <a:prstGeom prst="straightConnector1">
              <a:avLst/>
            </a:prstGeom>
            <a:ln w="158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341FACFD-882C-F340-B427-904A09CB736F}"/>
                </a:ext>
              </a:extLst>
            </p:cNvPr>
            <p:cNvCxnSpPr>
              <a:cxnSpLocks/>
              <a:stCxn id="4" idx="1"/>
            </p:cNvCxnSpPr>
            <p:nvPr/>
          </p:nvCxnSpPr>
          <p:spPr>
            <a:xfrm flipH="1" flipV="1">
              <a:off x="8034626" y="3093013"/>
              <a:ext cx="1562764" cy="60457"/>
            </a:xfrm>
            <a:prstGeom prst="straightConnector1">
              <a:avLst/>
            </a:prstGeom>
            <a:ln w="158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A4E05D5-81F4-9446-9878-FD746E3B0AEB}"/>
              </a:ext>
            </a:extLst>
          </p:cNvPr>
          <p:cNvSpPr txBox="1"/>
          <p:nvPr/>
        </p:nvSpPr>
        <p:spPr>
          <a:xfrm>
            <a:off x="7516244" y="4333331"/>
            <a:ext cx="4206784" cy="1891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The energy transition will require the production of increased volumes of critical raw materials, which we do not have.</a:t>
            </a:r>
          </a:p>
        </p:txBody>
      </p:sp>
    </p:spTree>
    <p:extLst>
      <p:ext uri="{BB962C8B-B14F-4D97-AF65-F5344CB8AC3E}">
        <p14:creationId xmlns:p14="http://schemas.microsoft.com/office/powerpoint/2010/main" val="311119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7C1B-5E0E-40F0-AAE8-7909C5BFE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120140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IE" b="1" dirty="0">
                <a:solidFill>
                  <a:schemeClr val="bg1"/>
                </a:solidFill>
              </a:rPr>
              <a:t>Introduction: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</a:rPr>
              <a:t>LinkedIn: https://www.linkedin.com/company/nxtgenwood/                    Twitter:  https://twitter.com/NEXTGENWOOD1                   Web: https://nxtgenwood.ie/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F5D656-A1BD-0C43-8018-47FD7FF33C2A}"/>
              </a:ext>
            </a:extLst>
          </p:cNvPr>
          <p:cNvSpPr txBox="1"/>
          <p:nvPr/>
        </p:nvSpPr>
        <p:spPr>
          <a:xfrm>
            <a:off x="766118" y="1322173"/>
            <a:ext cx="90652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Thermoelectric energy conversion in ionic liquid electrolytes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25F5C0A-F904-AB42-B971-E5805238E575}"/>
              </a:ext>
            </a:extLst>
          </p:cNvPr>
          <p:cNvGrpSpPr/>
          <p:nvPr/>
        </p:nvGrpSpPr>
        <p:grpSpPr>
          <a:xfrm>
            <a:off x="978737" y="1963077"/>
            <a:ext cx="6008494" cy="2525961"/>
            <a:chOff x="978737" y="1963077"/>
            <a:chExt cx="6008494" cy="252596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0554568-BFAA-9342-AA4D-2F2F20FDBE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7231" y="2329038"/>
              <a:ext cx="5760000" cy="216000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A325A206-8120-EC4D-A544-F6F5ACBE9E5D}"/>
                    </a:ext>
                  </a:extLst>
                </p:cNvPr>
                <p:cNvSpPr txBox="1"/>
                <p:nvPr/>
              </p:nvSpPr>
              <p:spPr>
                <a:xfrm>
                  <a:off x="978737" y="1963077"/>
                  <a:ext cx="411247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b="1" dirty="0">
                      <a:solidFill>
                        <a:schemeClr val="accent6">
                          <a:lumMod val="50000"/>
                        </a:schemeClr>
                      </a:solidFill>
                    </a:rPr>
                    <a:t>1. Bulk electrolyte (</a:t>
                  </a:r>
                  <a14:m>
                    <m:oMath xmlns:m="http://schemas.openxmlformats.org/officeDocument/2006/math">
                      <m:r>
                        <a:rPr lang="sv-SE" sz="2000" b="1" i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𝑫</m:t>
                      </m:r>
                      <m:r>
                        <a:rPr lang="sv-SE" sz="2000" b="1" i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≫</m:t>
                      </m:r>
                      <m:sSub>
                        <m:sSubPr>
                          <m:ctrlPr>
                            <a:rPr lang="sv-SE" sz="2000" b="1" i="1" smtClean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sv-SE" sz="2000" b="1" i="1" smtClean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𝝀</m:t>
                          </m:r>
                        </m:e>
                        <m:sub>
                          <m:r>
                            <a:rPr lang="sv-SE" sz="2000" b="1" i="1" smtClean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𝑫</m:t>
                          </m:r>
                        </m:sub>
                      </m:sSub>
                    </m:oMath>
                  </a14:m>
                  <a:r>
                    <a:rPr lang="en-US" sz="2000" b="1" dirty="0">
                      <a:solidFill>
                        <a:schemeClr val="accent6">
                          <a:lumMod val="50000"/>
                        </a:schemeClr>
                      </a:solidFill>
                    </a:rPr>
                    <a:t>), </a:t>
                  </a:r>
                  <a14:m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sv-SE" sz="2000" b="1" i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𝑻</m:t>
                      </m:r>
                      <m:r>
                        <a:rPr lang="sv-SE" sz="2000" b="1" i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sv-SE" sz="2000" b="1" i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</m:oMath>
                  </a14:m>
                  <a:endParaRPr lang="en-US" sz="2000" b="1" dirty="0">
                    <a:solidFill>
                      <a:schemeClr val="accent6">
                        <a:lumMod val="5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A325A206-8120-EC4D-A544-F6F5ACBE9E5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8737" y="1963077"/>
                  <a:ext cx="4112472" cy="400110"/>
                </a:xfrm>
                <a:prstGeom prst="rect">
                  <a:avLst/>
                </a:prstGeom>
                <a:blipFill>
                  <a:blip r:embed="rId3"/>
                  <a:stretch>
                    <a:fillRect l="-1231" t="-6250" b="-25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A70EF61D-E8E9-F64F-B3DA-E720C5C4EF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345" y="2869038"/>
            <a:ext cx="4338000" cy="3240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446AFC9B-AD63-794E-94D3-670AC727BD3F}"/>
              </a:ext>
            </a:extLst>
          </p:cNvPr>
          <p:cNvGrpSpPr/>
          <p:nvPr/>
        </p:nvGrpSpPr>
        <p:grpSpPr>
          <a:xfrm>
            <a:off x="7900005" y="2212543"/>
            <a:ext cx="3202157" cy="818366"/>
            <a:chOff x="2802025" y="4789800"/>
            <a:chExt cx="3237171" cy="81836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A4D0CB8-E9B9-3E48-94A7-584C3CC1607F}"/>
                </a:ext>
              </a:extLst>
            </p:cNvPr>
            <p:cNvSpPr txBox="1"/>
            <p:nvPr/>
          </p:nvSpPr>
          <p:spPr>
            <a:xfrm>
              <a:off x="4388525" y="4945209"/>
              <a:ext cx="1650671" cy="464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E" b="1" dirty="0">
                  <a:solidFill>
                    <a:schemeClr val="accent6">
                      <a:lumMod val="50000"/>
                    </a:schemeClr>
                  </a:solidFill>
                </a:rPr>
                <a:t>- Debye length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488D4013-6A97-B046-9262-6C2B9C4555F1}"/>
                    </a:ext>
                  </a:extLst>
                </p:cNvPr>
                <p:cNvSpPr txBox="1"/>
                <p:nvPr/>
              </p:nvSpPr>
              <p:spPr>
                <a:xfrm>
                  <a:off x="2802025" y="4789800"/>
                  <a:ext cx="1586500" cy="8183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1" i="1" smtClean="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1" i="1" smtClean="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𝝀</m:t>
                            </m:r>
                          </m:e>
                          <m:sub>
                            <m:r>
                              <a:rPr lang="sv-SE" b="1" i="1" smtClean="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𝑫</m:t>
                            </m:r>
                          </m:sub>
                        </m:sSub>
                        <m:r>
                          <a:rPr lang="sv-SE" b="1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ad>
                          <m:radPr>
                            <m:degHide m:val="on"/>
                            <m:ctrlPr>
                              <a:rPr lang="sv-SE" b="1" i="1" smtClean="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sv-SE" b="1" i="1" smtClean="0">
                                    <a:solidFill>
                                      <a:schemeClr val="accent6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sv-SE" b="1" i="1" smtClean="0">
                                        <a:solidFill>
                                          <a:schemeClr val="accent6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b="1" i="1" smtClean="0">
                                        <a:solidFill>
                                          <a:schemeClr val="accent6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𝜺</m:t>
                                    </m:r>
                                  </m:e>
                                  <m:sub>
                                    <m:r>
                                      <a:rPr lang="sv-SE" b="1" i="1" smtClean="0">
                                        <a:solidFill>
                                          <a:schemeClr val="accent6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sv-SE" b="1" i="1" smtClean="0">
                                        <a:solidFill>
                                          <a:schemeClr val="accent6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b="1" i="1" smtClean="0">
                                        <a:solidFill>
                                          <a:schemeClr val="accent6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𝜺</m:t>
                                    </m:r>
                                  </m:e>
                                  <m:sub>
                                    <m:r>
                                      <a:rPr lang="sv-SE" b="1" i="1" smtClean="0">
                                        <a:solidFill>
                                          <a:schemeClr val="accent6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𝒓</m:t>
                                    </m:r>
                                  </m:sub>
                                </m:sSub>
                                <m:r>
                                  <a:rPr lang="sv-SE" b="1" i="1" smtClean="0">
                                    <a:solidFill>
                                      <a:schemeClr val="accent6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𝒌𝑻</m:t>
                                </m:r>
                              </m:num>
                              <m:den>
                                <m:r>
                                  <a:rPr lang="sv-SE" b="1" i="1" smtClean="0">
                                    <a:solidFill>
                                      <a:schemeClr val="accent6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sSub>
                                  <m:sSubPr>
                                    <m:ctrlPr>
                                      <a:rPr lang="sv-SE" b="1" i="1" smtClean="0">
                                        <a:solidFill>
                                          <a:schemeClr val="accent6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b="1" i="1" smtClean="0">
                                        <a:solidFill>
                                          <a:schemeClr val="accent6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𝑵</m:t>
                                    </m:r>
                                  </m:e>
                                  <m:sub>
                                    <m:r>
                                      <a:rPr lang="sv-SE" b="1" i="1" smtClean="0">
                                        <a:solidFill>
                                          <a:schemeClr val="accent6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𝑨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sv-SE" b="1" i="1" smtClean="0">
                                        <a:solidFill>
                                          <a:schemeClr val="accent6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sv-SE" b="1" i="1" smtClean="0">
                                        <a:solidFill>
                                          <a:schemeClr val="accent6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𝒆</m:t>
                                    </m:r>
                                  </m:e>
                                  <m:sup>
                                    <m:r>
                                      <a:rPr lang="sv-SE" b="1" i="1" smtClean="0">
                                        <a:solidFill>
                                          <a:schemeClr val="accent6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sv-SE" b="1" i="1" smtClean="0">
                                    <a:solidFill>
                                      <a:schemeClr val="accent6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𝑰</m:t>
                                </m:r>
                              </m:den>
                            </m:f>
                          </m:e>
                        </m:rad>
                      </m:oMath>
                    </m:oMathPara>
                  </a14:m>
                  <a:endParaRPr lang="en-US" b="1" dirty="0">
                    <a:solidFill>
                      <a:schemeClr val="accent6">
                        <a:lumMod val="5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488D4013-6A97-B046-9262-6C2B9C4555F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02025" y="4789800"/>
                  <a:ext cx="1586500" cy="818366"/>
                </a:xfrm>
                <a:prstGeom prst="rect">
                  <a:avLst/>
                </a:prstGeom>
                <a:blipFill>
                  <a:blip r:embed="rId5"/>
                  <a:stretch>
                    <a:fillRect l="-3200" r="-24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BF13D59-4C74-2E4E-A2FF-B2D6C0911AB8}"/>
              </a:ext>
            </a:extLst>
          </p:cNvPr>
          <p:cNvGrpSpPr/>
          <p:nvPr/>
        </p:nvGrpSpPr>
        <p:grpSpPr>
          <a:xfrm>
            <a:off x="1227231" y="3515553"/>
            <a:ext cx="3768018" cy="2773485"/>
            <a:chOff x="1227231" y="3515553"/>
            <a:chExt cx="3768018" cy="2773485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E46DA0BB-F6D6-9F4D-9FC2-53438D500DA5}"/>
                </a:ext>
              </a:extLst>
            </p:cNvPr>
            <p:cNvSpPr/>
            <p:nvPr/>
          </p:nvSpPr>
          <p:spPr>
            <a:xfrm>
              <a:off x="1227231" y="4038556"/>
              <a:ext cx="705358" cy="450482"/>
            </a:xfrm>
            <a:prstGeom prst="ellipse">
              <a:avLst/>
            </a:prstGeom>
            <a:noFill/>
            <a:ln w="19050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FDF716AC-61DE-DC48-9E4E-95DD4120F8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6047" y="4777038"/>
              <a:ext cx="2469202" cy="1512000"/>
            </a:xfrm>
            <a:prstGeom prst="rect">
              <a:avLst/>
            </a:prstGeom>
          </p:spPr>
        </p:pic>
        <p:sp>
          <p:nvSpPr>
            <p:cNvPr id="31" name="Arc 30">
              <a:extLst>
                <a:ext uri="{FF2B5EF4-FFF2-40B4-BE49-F238E27FC236}">
                  <a16:creationId xmlns:a16="http://schemas.microsoft.com/office/drawing/2014/main" id="{9416E7C8-A564-8C40-83B6-F7FE943EA10D}"/>
                </a:ext>
              </a:extLst>
            </p:cNvPr>
            <p:cNvSpPr/>
            <p:nvPr/>
          </p:nvSpPr>
          <p:spPr>
            <a:xfrm rot="10129429">
              <a:off x="1634199" y="3515553"/>
              <a:ext cx="1184544" cy="2019900"/>
            </a:xfrm>
            <a:prstGeom prst="arc">
              <a:avLst>
                <a:gd name="adj1" fmla="val 16247865"/>
                <a:gd name="adj2" fmla="val 557387"/>
              </a:avLst>
            </a:prstGeom>
            <a:ln w="19050">
              <a:solidFill>
                <a:schemeClr val="accent6">
                  <a:lumMod val="50000"/>
                </a:schemeClr>
              </a:solidFill>
              <a:headEnd type="triangle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882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7C1B-5E0E-40F0-AAE8-7909C5BFE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120140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IE" b="1" dirty="0">
                <a:solidFill>
                  <a:schemeClr val="bg1"/>
                </a:solidFill>
              </a:rPr>
              <a:t>Introduction: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</a:rPr>
              <a:t>LinkedIn: https://www.linkedin.com/company/nxtgenwood/                    Twitter:  https://twitter.com/NEXTGENWOOD1                   Web: https://nxtgenwood.ie/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F5D656-A1BD-0C43-8018-47FD7FF33C2A}"/>
              </a:ext>
            </a:extLst>
          </p:cNvPr>
          <p:cNvSpPr txBox="1"/>
          <p:nvPr/>
        </p:nvSpPr>
        <p:spPr>
          <a:xfrm>
            <a:off x="766118" y="1322173"/>
            <a:ext cx="90652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Thermoelectric energy conversion in ionic liquid electrolytes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0554568-BFAA-9342-AA4D-2F2F20FDB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231" y="2329038"/>
            <a:ext cx="5760000" cy="216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25A206-8120-EC4D-A544-F6F5ACBE9E5D}"/>
                  </a:ext>
                </a:extLst>
              </p:cNvPr>
              <p:cNvSpPr txBox="1"/>
              <p:nvPr/>
            </p:nvSpPr>
            <p:spPr>
              <a:xfrm>
                <a:off x="978737" y="1963077"/>
                <a:ext cx="411247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accent6">
                        <a:lumMod val="50000"/>
                      </a:schemeClr>
                    </a:solidFill>
                  </a:rPr>
                  <a:t>2. Bulk electrolyte (</a:t>
                </a:r>
                <a14:m>
                  <m:oMath xmlns:m="http://schemas.openxmlformats.org/officeDocument/2006/math">
                    <m:r>
                      <a:rPr lang="sv-SE" sz="2000" b="1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𝑫</m:t>
                    </m:r>
                    <m:r>
                      <a:rPr lang="sv-SE" sz="2000" b="1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≫</m:t>
                    </m:r>
                    <m:sSub>
                      <m:sSubPr>
                        <m:ctrlPr>
                          <a:rPr lang="sv-SE" sz="2000" b="1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b="1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𝝀</m:t>
                        </m:r>
                      </m:e>
                      <m:sub>
                        <m:r>
                          <a:rPr lang="sv-SE" sz="2000" b="1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𝑫</m:t>
                        </m:r>
                      </m:sub>
                    </m:sSub>
                  </m:oMath>
                </a14:m>
                <a:r>
                  <a:rPr lang="en-US" sz="2000" b="1" dirty="0">
                    <a:solidFill>
                      <a:schemeClr val="accent6">
                        <a:lumMod val="50000"/>
                      </a:schemeClr>
                    </a:solidFill>
                  </a:rPr>
                  <a:t>),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sv-SE" sz="2000" b="1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𝑻</m:t>
                    </m:r>
                    <m:r>
                      <a:rPr lang="sv-SE" sz="2000" b="1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r>
                      <a:rPr lang="sv-SE" sz="2000" b="1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</m:oMath>
                </a14:m>
                <a:endParaRPr lang="en-US" sz="2000" b="1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25A206-8120-EC4D-A544-F6F5ACBE9E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8737" y="1963077"/>
                <a:ext cx="4112472" cy="400110"/>
              </a:xfrm>
              <a:prstGeom prst="rect">
                <a:avLst/>
              </a:prstGeom>
              <a:blipFill>
                <a:blip r:embed="rId3"/>
                <a:stretch>
                  <a:fillRect l="-1231" t="-6250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86B5E78-5A75-574C-B641-4D3C95C08592}"/>
              </a:ext>
            </a:extLst>
          </p:cNvPr>
          <p:cNvCxnSpPr>
            <a:cxnSpLocks/>
          </p:cNvCxnSpPr>
          <p:nvPr/>
        </p:nvCxnSpPr>
        <p:spPr>
          <a:xfrm>
            <a:off x="1423851" y="4310828"/>
            <a:ext cx="0" cy="4188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B58AA59-E2FD-274F-BB6E-8AFF4FA95599}"/>
              </a:ext>
            </a:extLst>
          </p:cNvPr>
          <p:cNvCxnSpPr>
            <a:cxnSpLocks/>
          </p:cNvCxnSpPr>
          <p:nvPr/>
        </p:nvCxnSpPr>
        <p:spPr>
          <a:xfrm>
            <a:off x="5253017" y="4310828"/>
            <a:ext cx="0" cy="4188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AAFAED-6445-A84A-B302-F5D8EC067779}"/>
              </a:ext>
            </a:extLst>
          </p:cNvPr>
          <p:cNvSpPr txBox="1"/>
          <p:nvPr/>
        </p:nvSpPr>
        <p:spPr>
          <a:xfrm>
            <a:off x="1227231" y="4740823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T</a:t>
            </a:r>
            <a:r>
              <a:rPr lang="en-US" sz="2400" b="1" baseline="-25000" dirty="0">
                <a:solidFill>
                  <a:schemeClr val="accent6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1631092-AA8A-4B44-9D70-7F4AC60B7354}"/>
              </a:ext>
            </a:extLst>
          </p:cNvPr>
          <p:cNvSpPr txBox="1"/>
          <p:nvPr/>
        </p:nvSpPr>
        <p:spPr>
          <a:xfrm>
            <a:off x="5078164" y="4740823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T</a:t>
            </a:r>
            <a:r>
              <a:rPr lang="en-US" sz="2400" b="1" i="1" baseline="-25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endParaRPr lang="en-US" sz="2400" b="1" baseline="-25000" dirty="0">
              <a:solidFill>
                <a:schemeClr val="accent6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8A585A2-CD62-9B47-AF57-89CAD4FC9551}"/>
                  </a:ext>
                </a:extLst>
              </p:cNvPr>
              <p:cNvSpPr txBox="1"/>
              <p:nvPr/>
            </p:nvSpPr>
            <p:spPr>
              <a:xfrm>
                <a:off x="7413856" y="2463394"/>
                <a:ext cx="4568348" cy="18912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b="1" dirty="0" err="1">
                    <a:solidFill>
                      <a:schemeClr val="accent6">
                        <a:lumMod val="50000"/>
                      </a:schemeClr>
                    </a:solidFill>
                  </a:rPr>
                  <a:t>Soret</a:t>
                </a:r>
                <a:r>
                  <a:rPr lang="en-US" sz="2000" b="1" dirty="0">
                    <a:solidFill>
                      <a:schemeClr val="accent6">
                        <a:lumMod val="50000"/>
                      </a:schemeClr>
                    </a:solidFill>
                  </a:rPr>
                  <a:t> effect </a:t>
                </a:r>
                <a:r>
                  <a:rPr lang="en-US" sz="2000" dirty="0">
                    <a:solidFill>
                      <a:schemeClr val="accent6">
                        <a:lumMod val="50000"/>
                      </a:schemeClr>
                    </a:solidFill>
                  </a:rPr>
                  <a:t>- formation of a stationary non-uniform distribution of ions (</a:t>
                </a:r>
                <a14:m>
                  <m:oMath xmlns:m="http://schemas.openxmlformats.org/officeDocument/2006/math">
                    <m:r>
                      <a:rPr lang="el-GR" sz="2000" b="1" i="1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𝜟</m:t>
                    </m:r>
                    <m:r>
                      <a:rPr lang="sv-SE" sz="2000" b="1" i="1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𝒄</m:t>
                    </m:r>
                  </m:oMath>
                </a14:m>
                <a:r>
                  <a:rPr lang="en-US" sz="2000" dirty="0">
                    <a:solidFill>
                      <a:schemeClr val="accent6">
                        <a:lumMod val="50000"/>
                      </a:schemeClr>
                    </a:solidFill>
                  </a:rPr>
                  <a:t>) when a temperature gradient (𝜟𝑻) is applied</a:t>
                </a: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8A585A2-CD62-9B47-AF57-89CAD4FC95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3856" y="2463394"/>
                <a:ext cx="4568348" cy="1891287"/>
              </a:xfrm>
              <a:prstGeom prst="rect">
                <a:avLst/>
              </a:prstGeom>
              <a:blipFill>
                <a:blip r:embed="rId4"/>
                <a:stretch>
                  <a:fillRect l="-1389"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9" name="Group 38">
            <a:extLst>
              <a:ext uri="{FF2B5EF4-FFF2-40B4-BE49-F238E27FC236}">
                <a16:creationId xmlns:a16="http://schemas.microsoft.com/office/drawing/2014/main" id="{31B2BAD4-BD3E-624D-8D99-0451D908F56F}"/>
              </a:ext>
            </a:extLst>
          </p:cNvPr>
          <p:cNvGrpSpPr/>
          <p:nvPr/>
        </p:nvGrpSpPr>
        <p:grpSpPr>
          <a:xfrm>
            <a:off x="8797985" y="4602323"/>
            <a:ext cx="2181969" cy="784831"/>
            <a:chOff x="8797985" y="4602323"/>
            <a:chExt cx="2181969" cy="7848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87F2C092-A365-E245-B18E-93F520443E68}"/>
                    </a:ext>
                  </a:extLst>
                </p:cNvPr>
                <p:cNvSpPr txBox="1"/>
                <p:nvPr/>
              </p:nvSpPr>
              <p:spPr>
                <a:xfrm>
                  <a:off x="8797985" y="4602323"/>
                  <a:ext cx="1463478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l-GR" b="1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𝜟</m:t>
                        </m:r>
                        <m:r>
                          <a:rPr lang="sv-SE" b="1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𝒄</m:t>
                        </m:r>
                        <m:r>
                          <a:rPr lang="sv-SE" b="1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=−</m:t>
                        </m:r>
                        <m:r>
                          <a:rPr lang="sv-SE" b="1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𝒄</m:t>
                        </m:r>
                        <m:sSub>
                          <m:sSubPr>
                            <m:ctrlPr>
                              <a:rPr lang="sv-SE" b="1" i="1" smtClean="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b="1" i="1" smtClean="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sv-SE" b="1" i="1" smtClean="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𝑻</m:t>
                            </m:r>
                          </m:sub>
                        </m:sSub>
                        <m:r>
                          <a:rPr lang="el-GR" b="1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𝜟</m:t>
                        </m:r>
                        <m:r>
                          <a:rPr lang="sv-SE" b="1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𝑻</m:t>
                        </m:r>
                      </m:oMath>
                    </m:oMathPara>
                  </a14:m>
                  <a:endParaRPr lang="en-US" b="1" dirty="0">
                    <a:solidFill>
                      <a:schemeClr val="accent6">
                        <a:lumMod val="5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87F2C092-A365-E245-B18E-93F520443E6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97985" y="4602323"/>
                  <a:ext cx="1463478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2586" r="-2586" b="-1304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8DF3177-84FD-BE4F-8F7B-10C893363715}"/>
                </a:ext>
              </a:extLst>
            </p:cNvPr>
            <p:cNvSpPr txBox="1"/>
            <p:nvPr/>
          </p:nvSpPr>
          <p:spPr>
            <a:xfrm>
              <a:off x="9231847" y="5017822"/>
              <a:ext cx="1748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>
                  <a:solidFill>
                    <a:schemeClr val="accent6">
                      <a:lumMod val="50000"/>
                    </a:schemeClr>
                  </a:solidFill>
                </a:rPr>
                <a:t>Soret</a:t>
              </a:r>
              <a:r>
                <a:rPr lang="en-US" b="1" dirty="0">
                  <a:solidFill>
                    <a:schemeClr val="accent6">
                      <a:lumMod val="50000"/>
                    </a:schemeClr>
                  </a:solidFill>
                </a:rPr>
                <a:t> coefficient</a:t>
              </a: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8EA58789-67CA-C847-9737-97EB0DA9CCB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831357" y="4922214"/>
              <a:ext cx="274544" cy="101048"/>
            </a:xfrm>
            <a:prstGeom prst="straightConnector1">
              <a:avLst/>
            </a:prstGeom>
            <a:ln w="158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9C8E8C2-0037-5845-82D2-58B7438AE782}"/>
              </a:ext>
            </a:extLst>
          </p:cNvPr>
          <p:cNvGrpSpPr/>
          <p:nvPr/>
        </p:nvGrpSpPr>
        <p:grpSpPr>
          <a:xfrm>
            <a:off x="1525774" y="4442749"/>
            <a:ext cx="6410101" cy="1555519"/>
            <a:chOff x="1525774" y="4442749"/>
            <a:chExt cx="6410101" cy="1555519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77366B6-B400-1D46-9FAF-ACCB6ED2557A}"/>
                </a:ext>
              </a:extLst>
            </p:cNvPr>
            <p:cNvGrpSpPr/>
            <p:nvPr/>
          </p:nvGrpSpPr>
          <p:grpSpPr>
            <a:xfrm>
              <a:off x="1525774" y="4442749"/>
              <a:ext cx="3625321" cy="461665"/>
              <a:chOff x="1552161" y="4504930"/>
              <a:chExt cx="3625321" cy="461665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7C839FEF-E6E0-3D40-8192-E9072E0CC98A}"/>
                  </a:ext>
                </a:extLst>
              </p:cNvPr>
              <p:cNvSpPr txBox="1"/>
              <p:nvPr/>
            </p:nvSpPr>
            <p:spPr>
              <a:xfrm>
                <a:off x="3126886" y="4504930"/>
                <a:ext cx="56778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i="1" dirty="0">
                    <a:solidFill>
                      <a:schemeClr val="accent6">
                        <a:lumMod val="50000"/>
                      </a:schemeClr>
                    </a:solidFill>
                  </a:rPr>
                  <a:t>V</a:t>
                </a:r>
                <a:r>
                  <a:rPr lang="en-US" sz="2400" b="1" baseline="-25000" dirty="0">
                    <a:solidFill>
                      <a:schemeClr val="accent6">
                        <a:lumMod val="50000"/>
                      </a:schemeClr>
                    </a:solidFill>
                  </a:rPr>
                  <a:t>TE</a:t>
                </a:r>
              </a:p>
            </p:txBody>
          </p: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A3133740-06AC-234D-A471-53CE6C67E2C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52161" y="4723578"/>
                <a:ext cx="1482812" cy="0"/>
              </a:xfrm>
              <a:prstGeom prst="straightConnector1">
                <a:avLst/>
              </a:prstGeom>
              <a:ln w="2222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DD425FED-62CD-9646-A4A4-DD0F14FCFC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4670" y="4723578"/>
                <a:ext cx="1482812" cy="0"/>
              </a:xfrm>
              <a:prstGeom prst="straightConnector1">
                <a:avLst/>
              </a:prstGeom>
              <a:ln w="2222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0BCCEE46-D8C7-5644-B81E-BD4AD3FB08B5}"/>
                    </a:ext>
                  </a:extLst>
                </p:cNvPr>
                <p:cNvSpPr txBox="1"/>
                <p:nvPr/>
              </p:nvSpPr>
              <p:spPr>
                <a:xfrm>
                  <a:off x="3982357" y="5481523"/>
                  <a:ext cx="3953518" cy="51674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sv-SE" b="1" i="0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𝐒𝐞𝐞𝐛𝐞𝐜𝐤</m:t>
                        </m:r>
                        <m:r>
                          <a:rPr lang="sv-SE" b="1" i="0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sv-SE" b="1" i="0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𝐜𝐨𝐞𝐟𝐟𝐢𝐜𝐢𝐞𝐧𝐭</m:t>
                        </m:r>
                        <m:r>
                          <a:rPr lang="sv-SE" b="1" i="0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sv-SE" b="1" i="1" smtClean="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sv-SE" b="1" i="1" smtClean="0">
                                    <a:solidFill>
                                      <a:schemeClr val="accent6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b="1" i="0" smtClean="0">
                                    <a:solidFill>
                                      <a:schemeClr val="accent6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𝐕</m:t>
                                </m:r>
                              </m:e>
                              <m:sub>
                                <m:r>
                                  <a:rPr lang="sv-SE" b="1" i="0" smtClean="0">
                                    <a:solidFill>
                                      <a:schemeClr val="accent6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𝐓𝐄</m:t>
                                </m:r>
                              </m:sub>
                            </m:sSub>
                          </m:num>
                          <m:den>
                            <m:r>
                              <a:rPr lang="sv-SE" b="1" i="0" smtClean="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sv-SE" b="1" i="0" smtClean="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𝐓</m:t>
                            </m:r>
                          </m:den>
                        </m:f>
                        <m:r>
                          <a:rPr lang="sv-SE" b="1" i="0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≈</m:t>
                        </m:r>
                        <m:r>
                          <a:rPr lang="sv-SE" b="1" i="0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  <m:r>
                          <a:rPr lang="sv-SE" b="1" i="0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sv-SE" b="1" i="0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𝐦𝐕</m:t>
                        </m:r>
                        <m:r>
                          <a:rPr lang="sv-SE" b="1" i="0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/</m:t>
                        </m:r>
                        <m:r>
                          <a:rPr lang="sv-SE" b="1" i="0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𝐊</m:t>
                        </m:r>
                      </m:oMath>
                    </m:oMathPara>
                  </a14:m>
                  <a:endParaRPr lang="en-US" b="1" dirty="0">
                    <a:solidFill>
                      <a:schemeClr val="accent6">
                        <a:lumMod val="5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0BCCEE46-D8C7-5644-B81E-BD4AD3FB08B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82357" y="5481523"/>
                  <a:ext cx="3953518" cy="516745"/>
                </a:xfrm>
                <a:prstGeom prst="rect">
                  <a:avLst/>
                </a:prstGeom>
                <a:blipFill>
                  <a:blip r:embed="rId6"/>
                  <a:stretch>
                    <a:fillRect l="-962" t="-5000" r="-641" b="-15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46152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7C1B-5E0E-40F0-AAE8-7909C5BFE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120140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IE" b="1" dirty="0">
                <a:solidFill>
                  <a:schemeClr val="bg1"/>
                </a:solidFill>
              </a:rPr>
              <a:t>Introduction: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</a:rPr>
              <a:t>LinkedIn: https://www.linkedin.com/company/nxtgenwood/                    Twitter:  https://twitter.com/NEXTGENWOOD1                   Web: https://nxtgenwood.ie/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F5D656-A1BD-0C43-8018-47FD7FF33C2A}"/>
              </a:ext>
            </a:extLst>
          </p:cNvPr>
          <p:cNvSpPr txBox="1"/>
          <p:nvPr/>
        </p:nvSpPr>
        <p:spPr>
          <a:xfrm>
            <a:off x="766118" y="1322173"/>
            <a:ext cx="90652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Thermoelectric energy conversion in ionic liquid electrolytes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0554568-BFAA-9342-AA4D-2F2F20FDB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231" y="2329038"/>
            <a:ext cx="5760000" cy="216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25A206-8120-EC4D-A544-F6F5ACBE9E5D}"/>
                  </a:ext>
                </a:extLst>
              </p:cNvPr>
              <p:cNvSpPr txBox="1"/>
              <p:nvPr/>
            </p:nvSpPr>
            <p:spPr>
              <a:xfrm>
                <a:off x="978737" y="1963077"/>
                <a:ext cx="51453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accent6">
                        <a:lumMod val="50000"/>
                      </a:schemeClr>
                    </a:solidFill>
                  </a:rPr>
                  <a:t>3. Nanoconfined electrolyte (</a:t>
                </a:r>
                <a14:m>
                  <m:oMath xmlns:m="http://schemas.openxmlformats.org/officeDocument/2006/math">
                    <m:r>
                      <a:rPr lang="sv-SE" sz="2000" b="1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𝑫</m:t>
                    </m:r>
                    <m:r>
                      <a:rPr lang="sv-SE" sz="2000" b="1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sv-SE" sz="2000" b="1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b="1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𝝀</m:t>
                        </m:r>
                      </m:e>
                      <m:sub>
                        <m:r>
                          <a:rPr lang="sv-SE" sz="2000" b="1" i="1" smtClean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𝑫</m:t>
                        </m:r>
                      </m:sub>
                    </m:sSub>
                  </m:oMath>
                </a14:m>
                <a:r>
                  <a:rPr lang="en-US" sz="2000" b="1" dirty="0">
                    <a:solidFill>
                      <a:schemeClr val="accent6">
                        <a:lumMod val="50000"/>
                      </a:schemeClr>
                    </a:solidFill>
                  </a:rPr>
                  <a:t>),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sv-SE" sz="2000" b="1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𝑻</m:t>
                    </m:r>
                    <m:r>
                      <a:rPr lang="sv-SE" sz="2000" b="1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r>
                      <a:rPr lang="sv-SE" sz="2000" b="1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</m:oMath>
                </a14:m>
                <a:endParaRPr lang="en-US" sz="2000" b="1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25A206-8120-EC4D-A544-F6F5ACBE9E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8737" y="1963077"/>
                <a:ext cx="5145383" cy="400110"/>
              </a:xfrm>
              <a:prstGeom prst="rect">
                <a:avLst/>
              </a:prstGeom>
              <a:blipFill>
                <a:blip r:embed="rId3"/>
                <a:stretch>
                  <a:fillRect l="-985" t="-6250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1">
            <a:extLst>
              <a:ext uri="{FF2B5EF4-FFF2-40B4-BE49-F238E27FC236}">
                <a16:creationId xmlns:a16="http://schemas.microsoft.com/office/drawing/2014/main" id="{F77366B6-B400-1D46-9FAF-ACCB6ED2557A}"/>
              </a:ext>
            </a:extLst>
          </p:cNvPr>
          <p:cNvGrpSpPr/>
          <p:nvPr/>
        </p:nvGrpSpPr>
        <p:grpSpPr>
          <a:xfrm>
            <a:off x="1525774" y="4442749"/>
            <a:ext cx="3625321" cy="461665"/>
            <a:chOff x="1552161" y="4504930"/>
            <a:chExt cx="3625321" cy="461665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C839FEF-E6E0-3D40-8192-E9072E0CC98A}"/>
                </a:ext>
              </a:extLst>
            </p:cNvPr>
            <p:cNvSpPr txBox="1"/>
            <p:nvPr/>
          </p:nvSpPr>
          <p:spPr>
            <a:xfrm>
              <a:off x="3126886" y="4504930"/>
              <a:ext cx="5677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>
                  <a:solidFill>
                    <a:schemeClr val="accent6">
                      <a:lumMod val="50000"/>
                    </a:schemeClr>
                  </a:solidFill>
                </a:rPr>
                <a:t>V</a:t>
              </a:r>
              <a:r>
                <a:rPr lang="en-US" sz="2400" b="1" baseline="-25000" dirty="0">
                  <a:solidFill>
                    <a:schemeClr val="accent6">
                      <a:lumMod val="50000"/>
                    </a:schemeClr>
                  </a:solidFill>
                </a:rPr>
                <a:t>TE</a:t>
              </a:r>
            </a:p>
          </p:txBody>
        </p: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A3133740-06AC-234D-A471-53CE6C67E2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52161" y="4723578"/>
              <a:ext cx="1482812" cy="0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DD425FED-62CD-9646-A4A4-DD0F14FCFC8E}"/>
                </a:ext>
              </a:extLst>
            </p:cNvPr>
            <p:cNvCxnSpPr>
              <a:cxnSpLocks/>
            </p:cNvCxnSpPr>
            <p:nvPr/>
          </p:nvCxnSpPr>
          <p:spPr>
            <a:xfrm>
              <a:off x="3694670" y="4723578"/>
              <a:ext cx="1482812" cy="0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86B5E78-5A75-574C-B641-4D3C95C08592}"/>
              </a:ext>
            </a:extLst>
          </p:cNvPr>
          <p:cNvCxnSpPr>
            <a:cxnSpLocks/>
          </p:cNvCxnSpPr>
          <p:nvPr/>
        </p:nvCxnSpPr>
        <p:spPr>
          <a:xfrm>
            <a:off x="1423851" y="4310828"/>
            <a:ext cx="0" cy="4188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B58AA59-E2FD-274F-BB6E-8AFF4FA95599}"/>
              </a:ext>
            </a:extLst>
          </p:cNvPr>
          <p:cNvCxnSpPr>
            <a:cxnSpLocks/>
          </p:cNvCxnSpPr>
          <p:nvPr/>
        </p:nvCxnSpPr>
        <p:spPr>
          <a:xfrm>
            <a:off x="5253017" y="4310828"/>
            <a:ext cx="0" cy="4188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AAFAED-6445-A84A-B302-F5D8EC067779}"/>
              </a:ext>
            </a:extLst>
          </p:cNvPr>
          <p:cNvSpPr txBox="1"/>
          <p:nvPr/>
        </p:nvSpPr>
        <p:spPr>
          <a:xfrm>
            <a:off x="1227231" y="4740823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T</a:t>
            </a:r>
            <a:r>
              <a:rPr lang="en-US" sz="2400" b="1" baseline="-25000" dirty="0">
                <a:solidFill>
                  <a:schemeClr val="accent6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1631092-AA8A-4B44-9D70-7F4AC60B7354}"/>
              </a:ext>
            </a:extLst>
          </p:cNvPr>
          <p:cNvSpPr txBox="1"/>
          <p:nvPr/>
        </p:nvSpPr>
        <p:spPr>
          <a:xfrm>
            <a:off x="5078164" y="4740823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T</a:t>
            </a:r>
            <a:r>
              <a:rPr lang="en-US" sz="2400" b="1" i="1" baseline="-25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endParaRPr lang="en-US" sz="2400" b="1" baseline="-25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F7412BF-C783-9544-A014-D69AF80740FF}"/>
              </a:ext>
            </a:extLst>
          </p:cNvPr>
          <p:cNvSpPr txBox="1"/>
          <p:nvPr/>
        </p:nvSpPr>
        <p:spPr>
          <a:xfrm>
            <a:off x="7235725" y="1796034"/>
            <a:ext cx="4831015" cy="1429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Predicted by theory : 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Ionic thermoelectric effect can be enhanced when liquid is confined in a nanochannel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65D42E1-BFBA-C44D-9974-785EC0C3D3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235" y="3098362"/>
            <a:ext cx="4696094" cy="3024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4F61E17-B90A-6B43-9A05-6684288602B9}"/>
              </a:ext>
            </a:extLst>
          </p:cNvPr>
          <p:cNvSpPr txBox="1"/>
          <p:nvPr/>
        </p:nvSpPr>
        <p:spPr>
          <a:xfrm>
            <a:off x="8692603" y="6057936"/>
            <a:ext cx="30267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Y. </a:t>
            </a:r>
            <a:r>
              <a:rPr lang="en-US" sz="1200" dirty="0" err="1"/>
              <a:t>Jin</a:t>
            </a:r>
            <a:r>
              <a:rPr lang="en-US" sz="1200" dirty="0"/>
              <a:t> et al. J. Phys. Chem. Lett. 2021, 12, 1144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0C627FA-B9B7-6043-B3F4-2726D573807A}"/>
                  </a:ext>
                </a:extLst>
              </p:cNvPr>
              <p:cNvSpPr txBox="1"/>
              <p:nvPr/>
            </p:nvSpPr>
            <p:spPr>
              <a:xfrm>
                <a:off x="3234177" y="5700056"/>
                <a:ext cx="344164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b="1" i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𝐒𝐞𝐞𝐛𝐞𝐜𝐤</m:t>
                      </m:r>
                      <m:r>
                        <a:rPr lang="sv-SE" b="1" i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sv-SE" b="1" i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𝐜𝐨𝐞𝐟𝐟𝐢𝐜𝐢𝐞𝐧𝐭</m:t>
                      </m:r>
                      <m:r>
                        <a:rPr lang="sv-SE" b="1" i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sv-SE" b="1" i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𝟑𝟎</m:t>
                      </m:r>
                      <m:r>
                        <a:rPr lang="sv-SE" b="1" i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sv-SE" b="1" i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𝐦𝐕</m:t>
                      </m:r>
                      <m:r>
                        <a:rPr lang="sv-SE" b="1" i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/</m:t>
                      </m:r>
                      <m:r>
                        <a:rPr lang="sv-SE" b="1" i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𝐊</m:t>
                      </m:r>
                    </m:oMath>
                  </m:oMathPara>
                </a14:m>
                <a:endParaRPr lang="en-US" b="1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0C627FA-B9B7-6043-B3F4-2726D57380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4177" y="5700056"/>
                <a:ext cx="3441647" cy="276999"/>
              </a:xfrm>
              <a:prstGeom prst="rect">
                <a:avLst/>
              </a:prstGeom>
              <a:blipFill>
                <a:blip r:embed="rId5"/>
                <a:stretch>
                  <a:fillRect l="-1103" t="-8696" r="-735" b="-347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0819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9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7C1B-5E0E-40F0-AAE8-7909C5BFE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120140"/>
          </a:xfrm>
          <a:solidFill>
            <a:schemeClr val="accent6">
              <a:lumMod val="50000"/>
            </a:schemeClr>
          </a:solidFill>
        </p:spPr>
        <p:txBody>
          <a:bodyPr/>
          <a:lstStyle/>
          <a:p>
            <a:pPr algn="l"/>
            <a:r>
              <a:rPr lang="en-IE" b="1" dirty="0">
                <a:solidFill>
                  <a:schemeClr val="bg1"/>
                </a:solidFill>
              </a:rPr>
              <a:t>Experiment: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</a:rPr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D10C95-1E35-9548-8218-CB7226D3F5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785" y="2271255"/>
            <a:ext cx="3240000" cy="324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3AC59AE-0C18-BF45-8253-16E53E73A81C}"/>
              </a:ext>
            </a:extLst>
          </p:cNvPr>
          <p:cNvSpPr txBox="1"/>
          <p:nvPr/>
        </p:nvSpPr>
        <p:spPr>
          <a:xfrm>
            <a:off x="954785" y="1571816"/>
            <a:ext cx="2514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SEM of Natural wood: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489DFF-EEC2-F34F-9281-7C6BF18D46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9451" y="4392816"/>
            <a:ext cx="3620403" cy="1800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FC851780-E30C-7E48-A897-43009B6A4CFA}"/>
              </a:ext>
            </a:extLst>
          </p:cNvPr>
          <p:cNvGrpSpPr/>
          <p:nvPr/>
        </p:nvGrpSpPr>
        <p:grpSpPr>
          <a:xfrm>
            <a:off x="4246232" y="1571816"/>
            <a:ext cx="7333518" cy="2657466"/>
            <a:chOff x="4168745" y="1232792"/>
            <a:chExt cx="7333518" cy="2657466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C95B2F7-3C75-3247-A8BB-3E87EE79FE93}"/>
                </a:ext>
              </a:extLst>
            </p:cNvPr>
            <p:cNvGrpSpPr/>
            <p:nvPr/>
          </p:nvGrpSpPr>
          <p:grpSpPr>
            <a:xfrm>
              <a:off x="4168745" y="1232792"/>
              <a:ext cx="7333518" cy="2657466"/>
              <a:chOff x="4168745" y="1232792"/>
              <a:chExt cx="7333518" cy="2657466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9E30E20A-E540-6C49-871C-88740C49F9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162263" y="1550258"/>
                <a:ext cx="2340000" cy="2340000"/>
              </a:xfrm>
              <a:prstGeom prst="rect">
                <a:avLst/>
              </a:prstGeom>
            </p:spPr>
          </p:pic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1A0849A3-3B07-F14A-B7A1-3B1011024FB9}"/>
                  </a:ext>
                </a:extLst>
              </p:cNvPr>
              <p:cNvGrpSpPr/>
              <p:nvPr/>
            </p:nvGrpSpPr>
            <p:grpSpPr>
              <a:xfrm>
                <a:off x="4168745" y="1232792"/>
                <a:ext cx="6585704" cy="2657466"/>
                <a:chOff x="4168745" y="1232792"/>
                <a:chExt cx="6585704" cy="2657466"/>
              </a:xfrm>
            </p:grpSpPr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3A19D406-4F24-DF4B-A812-D96F7B11135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168745" y="1550258"/>
                  <a:ext cx="2340000" cy="2340000"/>
                </a:xfrm>
                <a:prstGeom prst="rect">
                  <a:avLst/>
                </a:prstGeom>
              </p:spPr>
            </p:pic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04F17573-3A76-2C4D-B683-DB4D2C97CB3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665504" y="1550258"/>
                  <a:ext cx="2340000" cy="2340000"/>
                </a:xfrm>
                <a:prstGeom prst="rect">
                  <a:avLst/>
                </a:prstGeom>
              </p:spPr>
            </p:pic>
            <p:cxnSp>
              <p:nvCxnSpPr>
                <p:cNvPr id="15" name="Straight Arrow Connector 14">
                  <a:extLst>
                    <a:ext uri="{FF2B5EF4-FFF2-40B4-BE49-F238E27FC236}">
                      <a16:creationId xmlns:a16="http://schemas.microsoft.com/office/drawing/2014/main" id="{22F1ECCF-3C3F-F642-8689-64F3643002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21895" y="2591029"/>
                  <a:ext cx="1006892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headEnd w="lg" len="lg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E73D12BB-10A2-9943-9B73-5DC30B5B2283}"/>
                    </a:ext>
                  </a:extLst>
                </p:cNvPr>
                <p:cNvSpPr txBox="1"/>
                <p:nvPr/>
              </p:nvSpPr>
              <p:spPr>
                <a:xfrm>
                  <a:off x="8219653" y="1232792"/>
                  <a:ext cx="253479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>
                      <a:solidFill>
                        <a:srgbClr val="FF0000"/>
                      </a:solidFill>
                    </a:rPr>
                    <a:t>Step 2. </a:t>
                  </a:r>
                  <a:r>
                    <a:rPr lang="en-US" b="1" dirty="0">
                      <a:solidFill>
                        <a:schemeClr val="accent6">
                          <a:lumMod val="50000"/>
                        </a:schemeClr>
                      </a:solidFill>
                    </a:rPr>
                    <a:t>Functionalization</a:t>
                  </a: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F257B614-4C71-4647-AE08-0D6EB28A7008}"/>
                    </a:ext>
                  </a:extLst>
                </p:cNvPr>
                <p:cNvSpPr txBox="1"/>
                <p:nvPr/>
              </p:nvSpPr>
              <p:spPr>
                <a:xfrm>
                  <a:off x="5787784" y="1232792"/>
                  <a:ext cx="227511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>
                      <a:solidFill>
                        <a:srgbClr val="FF0000"/>
                      </a:solidFill>
                    </a:rPr>
                    <a:t>Step 1.</a:t>
                  </a:r>
                  <a:r>
                    <a:rPr lang="en-US" b="1" dirty="0">
                      <a:solidFill>
                        <a:schemeClr val="accent6">
                          <a:lumMod val="50000"/>
                        </a:schemeClr>
                      </a:solidFill>
                    </a:rPr>
                    <a:t> Delignification</a:t>
                  </a: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B04ECFC4-5435-414D-B6D8-951E008E334E}"/>
                    </a:ext>
                  </a:extLst>
                </p:cNvPr>
                <p:cNvSpPr txBox="1"/>
                <p:nvPr/>
              </p:nvSpPr>
              <p:spPr>
                <a:xfrm>
                  <a:off x="6436263" y="2622010"/>
                  <a:ext cx="978153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200" b="1" dirty="0" err="1">
                      <a:solidFill>
                        <a:schemeClr val="accent6">
                          <a:lumMod val="50000"/>
                        </a:schemeClr>
                      </a:solidFill>
                    </a:rPr>
                    <a:t>NaOH</a:t>
                  </a:r>
                  <a:r>
                    <a:rPr lang="en-US" sz="1200" b="1" dirty="0">
                      <a:solidFill>
                        <a:schemeClr val="accent6">
                          <a:lumMod val="50000"/>
                        </a:schemeClr>
                      </a:solidFill>
                    </a:rPr>
                    <a:t>, H</a:t>
                  </a:r>
                  <a:r>
                    <a:rPr lang="en-US" sz="1200" b="1" baseline="-25000" dirty="0">
                      <a:solidFill>
                        <a:schemeClr val="accent6">
                          <a:lumMod val="50000"/>
                        </a:schemeClr>
                      </a:solidFill>
                    </a:rPr>
                    <a:t>2</a:t>
                  </a:r>
                  <a:r>
                    <a:rPr lang="en-US" sz="1200" b="1" dirty="0">
                      <a:solidFill>
                        <a:schemeClr val="accent6">
                          <a:lumMod val="50000"/>
                        </a:schemeClr>
                      </a:solidFill>
                    </a:rPr>
                    <a:t>O</a:t>
                  </a:r>
                  <a:r>
                    <a:rPr lang="en-US" sz="1200" b="1" baseline="-25000" dirty="0">
                      <a:solidFill>
                        <a:schemeClr val="accent6">
                          <a:lumMod val="50000"/>
                        </a:schemeClr>
                      </a:solidFill>
                    </a:rPr>
                    <a:t>2</a:t>
                  </a:r>
                  <a:r>
                    <a:rPr lang="en-US" sz="1200" b="1" dirty="0">
                      <a:solidFill>
                        <a:schemeClr val="accent6">
                          <a:lumMod val="50000"/>
                        </a:schemeClr>
                      </a:solidFill>
                    </a:rPr>
                    <a:t> </a:t>
                  </a:r>
                </a:p>
                <a:p>
                  <a:pPr algn="ctr"/>
                  <a:r>
                    <a:rPr lang="en-US" sz="1200" b="1" dirty="0">
                      <a:solidFill>
                        <a:schemeClr val="accent6">
                          <a:lumMod val="50000"/>
                        </a:schemeClr>
                      </a:solidFill>
                    </a:rPr>
                    <a:t>T = 100 </a:t>
                  </a:r>
                  <a:r>
                    <a:rPr lang="en-US" sz="1200" b="1" baseline="30000" dirty="0" err="1">
                      <a:solidFill>
                        <a:schemeClr val="accent6">
                          <a:lumMod val="50000"/>
                        </a:schemeClr>
                      </a:solidFill>
                    </a:rPr>
                    <a:t>o</a:t>
                  </a:r>
                  <a:r>
                    <a:rPr lang="en-US" sz="1200" b="1" dirty="0" err="1">
                      <a:solidFill>
                        <a:schemeClr val="accent6">
                          <a:lumMod val="50000"/>
                        </a:schemeClr>
                      </a:solidFill>
                    </a:rPr>
                    <a:t>C</a:t>
                  </a:r>
                  <a:endParaRPr lang="en-US" sz="1200" b="1" dirty="0">
                    <a:solidFill>
                      <a:schemeClr val="accent6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59B6553A-96FD-F145-8CE0-35839CB11C3D}"/>
                    </a:ext>
                  </a:extLst>
                </p:cNvPr>
                <p:cNvSpPr txBox="1"/>
                <p:nvPr/>
              </p:nvSpPr>
              <p:spPr>
                <a:xfrm>
                  <a:off x="8776263" y="2622010"/>
                  <a:ext cx="133273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accent6">
                          <a:lumMod val="50000"/>
                        </a:schemeClr>
                      </a:solidFill>
                    </a:rPr>
                    <a:t>TEMPO oxidation </a:t>
                  </a:r>
                </a:p>
                <a:p>
                  <a:pPr algn="ctr"/>
                  <a:r>
                    <a:rPr lang="en-US" sz="1200" b="1" dirty="0">
                      <a:solidFill>
                        <a:schemeClr val="accent6">
                          <a:lumMod val="50000"/>
                        </a:schemeClr>
                      </a:solidFill>
                    </a:rPr>
                    <a:t>T = 20 </a:t>
                  </a:r>
                  <a:r>
                    <a:rPr lang="en-US" sz="1200" b="1" baseline="30000" dirty="0" err="1">
                      <a:solidFill>
                        <a:schemeClr val="accent6">
                          <a:lumMod val="50000"/>
                        </a:schemeClr>
                      </a:solidFill>
                    </a:rPr>
                    <a:t>o</a:t>
                  </a:r>
                  <a:r>
                    <a:rPr lang="en-US" sz="1200" b="1" dirty="0" err="1">
                      <a:solidFill>
                        <a:schemeClr val="accent6">
                          <a:lumMod val="50000"/>
                        </a:schemeClr>
                      </a:solidFill>
                    </a:rPr>
                    <a:t>C</a:t>
                  </a:r>
                  <a:endParaRPr lang="en-US" sz="1200" b="1" dirty="0">
                    <a:solidFill>
                      <a:schemeClr val="accent6">
                        <a:lumMod val="50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24C11E80-8127-1F48-AD60-BD9805701B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90000" y="2595422"/>
              <a:ext cx="1200456" cy="1"/>
            </a:xfrm>
            <a:prstGeom prst="straightConnector1">
              <a:avLst/>
            </a:prstGeom>
            <a:ln w="31750">
              <a:solidFill>
                <a:schemeClr val="tx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3172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7C1B-5E0E-40F0-AAE8-7909C5BFE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120140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IE" b="1" dirty="0">
                <a:solidFill>
                  <a:schemeClr val="bg1"/>
                </a:solidFill>
              </a:rPr>
              <a:t>Experiment: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</a:rPr>
              <a:t>LinkedIn: https://www.linkedin.com/company/nxtgenwood/                    Twitter:  https://twitter.com/NEXTGENWOOD1                   Web: https://nxtgenwood.ie/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78051D-5004-2A4A-9407-0F4C0B94A355}"/>
              </a:ext>
            </a:extLst>
          </p:cNvPr>
          <p:cNvSpPr txBox="1"/>
          <p:nvPr/>
        </p:nvSpPr>
        <p:spPr>
          <a:xfrm>
            <a:off x="5857020" y="1329995"/>
            <a:ext cx="23212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Experimental setup:</a:t>
            </a:r>
          </a:p>
        </p:txBody>
      </p: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FF8BC804-EC74-E549-84BB-300C57178A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4925"/>
          <a:stretch/>
        </p:blipFill>
        <p:spPr>
          <a:xfrm>
            <a:off x="1165990" y="2409931"/>
            <a:ext cx="3266719" cy="288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2C1920-B945-B343-90A4-4BE67BB444EA}"/>
              </a:ext>
            </a:extLst>
          </p:cNvPr>
          <p:cNvSpPr txBox="1"/>
          <p:nvPr/>
        </p:nvSpPr>
        <p:spPr>
          <a:xfrm>
            <a:off x="1066337" y="1986505"/>
            <a:ext cx="24936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Wood-based TEG cell: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8DDB506-D196-1A42-A051-B10255AC55E1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9" t="23942" r="11366" b="30660"/>
          <a:stretch/>
        </p:blipFill>
        <p:spPr bwMode="auto">
          <a:xfrm>
            <a:off x="6096000" y="1823466"/>
            <a:ext cx="4490085" cy="34664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46021F-B1E5-6D40-A6A7-9B5F253DC2CC}"/>
              </a:ext>
            </a:extLst>
          </p:cNvPr>
          <p:cNvSpPr txBox="1"/>
          <p:nvPr/>
        </p:nvSpPr>
        <p:spPr>
          <a:xfrm>
            <a:off x="5125670" y="5623085"/>
            <a:ext cx="1940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Peltier module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2BBC4B-3BB2-8A49-96C9-16F0F93AD6FA}"/>
              </a:ext>
            </a:extLst>
          </p:cNvPr>
          <p:cNvSpPr txBox="1"/>
          <p:nvPr/>
        </p:nvSpPr>
        <p:spPr>
          <a:xfrm>
            <a:off x="8645426" y="5589608"/>
            <a:ext cx="1940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Peltier module 2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727F935-E919-7B48-8BF2-0D8FDE452979}"/>
              </a:ext>
            </a:extLst>
          </p:cNvPr>
          <p:cNvCxnSpPr/>
          <p:nvPr/>
        </p:nvCxnSpPr>
        <p:spPr>
          <a:xfrm flipV="1">
            <a:off x="6200384" y="3945699"/>
            <a:ext cx="1977912" cy="1643909"/>
          </a:xfrm>
          <a:prstGeom prst="straightConnector1">
            <a:avLst/>
          </a:prstGeom>
          <a:ln w="15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E6CE60D-E7E8-8A4B-81FA-AC9684F1904B}"/>
              </a:ext>
            </a:extLst>
          </p:cNvPr>
          <p:cNvCxnSpPr>
            <a:cxnSpLocks/>
          </p:cNvCxnSpPr>
          <p:nvPr/>
        </p:nvCxnSpPr>
        <p:spPr>
          <a:xfrm flipH="1" flipV="1">
            <a:off x="8645426" y="3978800"/>
            <a:ext cx="836777" cy="1610808"/>
          </a:xfrm>
          <a:prstGeom prst="straightConnector1">
            <a:avLst/>
          </a:prstGeom>
          <a:ln w="15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335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7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5bb184-71ca-4bbe-bdf9-153d641e5181">
      <Terms xmlns="http://schemas.microsoft.com/office/infopath/2007/PartnerControls"/>
    </lcf76f155ced4ddcb4097134ff3c332f>
    <TaxCatchAll xmlns="e568f5f4-29d0-410b-a286-28088e2301f6" xsi:nil="true"/>
    <Date xmlns="7f5bb184-71ca-4bbe-bdf9-153d641e518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BC7E8141425445870278BD57DD25EA" ma:contentTypeVersion="17" ma:contentTypeDescription="Create a new document." ma:contentTypeScope="" ma:versionID="14c79d83481f9fd8aacb7320f3f6985c">
  <xsd:schema xmlns:xsd="http://www.w3.org/2001/XMLSchema" xmlns:xs="http://www.w3.org/2001/XMLSchema" xmlns:p="http://schemas.microsoft.com/office/2006/metadata/properties" xmlns:ns2="7f5bb184-71ca-4bbe-bdf9-153d641e5181" xmlns:ns3="e568f5f4-29d0-410b-a286-28088e2301f6" targetNamespace="http://schemas.microsoft.com/office/2006/metadata/properties" ma:root="true" ma:fieldsID="f883d1e7e9acdd15a87a6427a2943f57" ns2:_="" ns3:_="">
    <xsd:import namespace="7f5bb184-71ca-4bbe-bdf9-153d641e5181"/>
    <xsd:import namespace="e568f5f4-29d0-410b-a286-28088e2301f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5bb184-71ca-4bbe-bdf9-153d641e51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d9b36d8-e8b0-4d46-88aa-db730269c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Date" ma:index="24" nillable="true" ma:displayName="Date" ma:format="DateOnly" ma:internalName="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68f5f4-29d0-410b-a286-28088e2301f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8264506-ec7e-43b7-bc16-aa0c222ff560}" ma:internalName="TaxCatchAll" ma:showField="CatchAllData" ma:web="e568f5f4-29d0-410b-a286-28088e2301f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6E7F9C1-01E7-463A-BFAD-61DCE4D6B1E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5277EE9-F027-417D-8C06-5EEDAAB24227}">
  <ds:schemaRefs>
    <ds:schemaRef ds:uri="http://schemas.microsoft.com/office/2006/metadata/properties"/>
    <ds:schemaRef ds:uri="http://schemas.microsoft.com/office/infopath/2007/PartnerControls"/>
    <ds:schemaRef ds:uri="7f5bb184-71ca-4bbe-bdf9-153d641e5181"/>
    <ds:schemaRef ds:uri="e568f5f4-29d0-410b-a286-28088e2301f6"/>
  </ds:schemaRefs>
</ds:datastoreItem>
</file>

<file path=customXml/itemProps3.xml><?xml version="1.0" encoding="utf-8"?>
<ds:datastoreItem xmlns:ds="http://schemas.openxmlformats.org/officeDocument/2006/customXml" ds:itemID="{253006CC-82C9-4764-A399-404E2604D5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5bb184-71ca-4bbe-bdf9-153d641e5181"/>
    <ds:schemaRef ds:uri="e568f5f4-29d0-410b-a286-28088e2301f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36116</TotalTime>
  <Words>847</Words>
  <Application>Microsoft Macintosh PowerPoint</Application>
  <PresentationFormat>Widescreen</PresentationFormat>
  <Paragraphs>95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Wingdings</vt:lpstr>
      <vt:lpstr>Office Theme</vt:lpstr>
      <vt:lpstr>  Nanowood: Fully renewable,  biodegradable, environmentally friendly, natural material for the next generation thermoelectrics </vt:lpstr>
      <vt:lpstr>Introduction:</vt:lpstr>
      <vt:lpstr>Introduction:</vt:lpstr>
      <vt:lpstr>Introduction:</vt:lpstr>
      <vt:lpstr>Introduction:</vt:lpstr>
      <vt:lpstr>Introduction:</vt:lpstr>
      <vt:lpstr>Introduction:</vt:lpstr>
      <vt:lpstr>Experiment:</vt:lpstr>
      <vt:lpstr>Experiment:</vt:lpstr>
      <vt:lpstr>Experiment:</vt:lpstr>
      <vt:lpstr>Experiment:</vt:lpstr>
      <vt:lpstr>Summary: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Towards a R&amp;D Roadmap for Irish Forest Products</dc:title>
  <dc:creator>Colm Faulkner</dc:creator>
  <cp:lastModifiedBy>Ievgen Nedrygailov</cp:lastModifiedBy>
  <cp:revision>63</cp:revision>
  <dcterms:created xsi:type="dcterms:W3CDTF">2021-09-08T10:21:55Z</dcterms:created>
  <dcterms:modified xsi:type="dcterms:W3CDTF">2023-03-31T15:10:52Z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0x010100C4BC7E8141425445870278BD57DD25EA</vt:lpwstr>
  </property>
  <property fmtid="{D5CDD505-2E9C-101B-9397-08002B2CF9AE}" pid="3" name="MediaServiceImageTags">
    <vt:lpwstr/>
  </property>
</Properties>
</file>