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256" r:id="rId2"/>
    <p:sldId id="696" r:id="rId3"/>
    <p:sldId id="459" r:id="rId4"/>
    <p:sldId id="645" r:id="rId5"/>
    <p:sldId id="644" r:id="rId6"/>
    <p:sldId id="679" r:id="rId7"/>
    <p:sldId id="647" r:id="rId8"/>
    <p:sldId id="684" r:id="rId9"/>
    <p:sldId id="683" r:id="rId10"/>
    <p:sldId id="689" r:id="rId11"/>
    <p:sldId id="692" r:id="rId12"/>
    <p:sldId id="693" r:id="rId13"/>
    <p:sldId id="690" r:id="rId14"/>
    <p:sldId id="694" r:id="rId15"/>
    <p:sldId id="691" r:id="rId16"/>
    <p:sldId id="695" r:id="rId17"/>
    <p:sldId id="688" r:id="rId18"/>
    <p:sldId id="697" r:id="rId19"/>
    <p:sldId id="687" r:id="rId20"/>
    <p:sldId id="698" r:id="rId21"/>
    <p:sldId id="699" r:id="rId22"/>
    <p:sldId id="700" r:id="rId23"/>
    <p:sldId id="685" r:id="rId24"/>
    <p:sldId id="686" r:id="rId25"/>
    <p:sldId id="704" r:id="rId26"/>
    <p:sldId id="703" r:id="rId27"/>
    <p:sldId id="705" r:id="rId28"/>
    <p:sldId id="706" r:id="rId29"/>
    <p:sldId id="701" r:id="rId30"/>
    <p:sldId id="707" r:id="rId31"/>
    <p:sldId id="702" r:id="rId32"/>
    <p:sldId id="681" r:id="rId33"/>
    <p:sldId id="680" r:id="rId34"/>
    <p:sldId id="708" r:id="rId35"/>
    <p:sldId id="709" r:id="rId36"/>
    <p:sldId id="710" r:id="rId37"/>
    <p:sldId id="711" r:id="rId38"/>
    <p:sldId id="712" r:id="rId39"/>
    <p:sldId id="682" r:id="rId40"/>
    <p:sldId id="487" r:id="rId41"/>
  </p:sldIdLst>
  <p:sldSz cx="9144000" cy="5143500" type="screen16x9"/>
  <p:notesSz cx="7315200" cy="12344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187" autoAdjust="0"/>
    <p:restoredTop sz="92424" autoAdjust="0"/>
  </p:normalViewPr>
  <p:slideViewPr>
    <p:cSldViewPr>
      <p:cViewPr varScale="1">
        <p:scale>
          <a:sx n="85" d="100"/>
          <a:sy n="85" d="100"/>
        </p:scale>
        <p:origin x="-1068" y="-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7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5" y="5"/>
            <a:ext cx="3170237" cy="616403"/>
          </a:xfrm>
          <a:prstGeom prst="rect">
            <a:avLst/>
          </a:prstGeom>
        </p:spPr>
        <p:txBody>
          <a:bodyPr vert="horz" lIns="123469" tIns="61735" rIns="123469" bIns="61735" rtlCol="0"/>
          <a:lstStyle>
            <a:lvl1pPr algn="l">
              <a:defRPr sz="16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80" y="5"/>
            <a:ext cx="3170237" cy="616403"/>
          </a:xfrm>
          <a:prstGeom prst="rect">
            <a:avLst/>
          </a:prstGeom>
        </p:spPr>
        <p:txBody>
          <a:bodyPr vert="horz" lIns="123469" tIns="61735" rIns="123469" bIns="61735" rtlCol="0"/>
          <a:lstStyle>
            <a:lvl1pPr algn="r">
              <a:defRPr sz="1600"/>
            </a:lvl1pPr>
          </a:lstStyle>
          <a:p>
            <a:fld id="{32836D55-C9C6-41FB-B0E7-05088DC87CF3}" type="datetimeFigureOut">
              <a:rPr lang="en-US" smtClean="0"/>
              <a:pPr/>
              <a:t>2023-04-08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5" y="11725960"/>
            <a:ext cx="3170237" cy="616403"/>
          </a:xfrm>
          <a:prstGeom prst="rect">
            <a:avLst/>
          </a:prstGeom>
        </p:spPr>
        <p:txBody>
          <a:bodyPr vert="horz" lIns="123469" tIns="61735" rIns="123469" bIns="61735" rtlCol="0" anchor="b"/>
          <a:lstStyle>
            <a:lvl1pPr algn="l">
              <a:defRPr sz="16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80" y="11725960"/>
            <a:ext cx="3170237" cy="616403"/>
          </a:xfrm>
          <a:prstGeom prst="rect">
            <a:avLst/>
          </a:prstGeom>
        </p:spPr>
        <p:txBody>
          <a:bodyPr vert="horz" lIns="123469" tIns="61735" rIns="123469" bIns="61735" rtlCol="0" anchor="b"/>
          <a:lstStyle>
            <a:lvl1pPr algn="r">
              <a:defRPr sz="1600"/>
            </a:lvl1pPr>
          </a:lstStyle>
          <a:p>
            <a:fld id="{94A01664-0125-4083-8587-AFF99C9973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169920" cy="617223"/>
          </a:xfrm>
          <a:prstGeom prst="rect">
            <a:avLst/>
          </a:prstGeom>
        </p:spPr>
        <p:txBody>
          <a:bodyPr vert="horz" lIns="130502" tIns="65253" rIns="130502" bIns="65253" rtlCol="0"/>
          <a:lstStyle>
            <a:lvl1pPr algn="l">
              <a:defRPr sz="16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617223"/>
          </a:xfrm>
          <a:prstGeom prst="rect">
            <a:avLst/>
          </a:prstGeom>
        </p:spPr>
        <p:txBody>
          <a:bodyPr vert="horz" lIns="130502" tIns="65253" rIns="130502" bIns="65253" rtlCol="0"/>
          <a:lstStyle>
            <a:lvl1pPr algn="r">
              <a:defRPr sz="1600"/>
            </a:lvl1pPr>
          </a:lstStyle>
          <a:p>
            <a:pPr>
              <a:defRPr/>
            </a:pPr>
            <a:fld id="{7890D98F-6777-4E6F-ABF9-57B8519804F8}" type="datetimeFigureOut">
              <a:rPr lang="en-US"/>
              <a:pPr>
                <a:defRPr/>
              </a:pPr>
              <a:t>2023-04-08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455613" y="922338"/>
            <a:ext cx="8231188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0502" tIns="65253" rIns="130502" bIns="65253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3" y="5863591"/>
            <a:ext cx="5852159" cy="5554983"/>
          </a:xfrm>
          <a:prstGeom prst="rect">
            <a:avLst/>
          </a:prstGeom>
        </p:spPr>
        <p:txBody>
          <a:bodyPr vert="horz" lIns="130502" tIns="65253" rIns="130502" bIns="6525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11725038"/>
            <a:ext cx="3169920" cy="617223"/>
          </a:xfrm>
          <a:prstGeom prst="rect">
            <a:avLst/>
          </a:prstGeom>
        </p:spPr>
        <p:txBody>
          <a:bodyPr vert="horz" lIns="130502" tIns="65253" rIns="130502" bIns="65253" rtlCol="0" anchor="b"/>
          <a:lstStyle>
            <a:lvl1pPr algn="l">
              <a:defRPr sz="16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11725038"/>
            <a:ext cx="3169920" cy="617223"/>
          </a:xfrm>
          <a:prstGeom prst="rect">
            <a:avLst/>
          </a:prstGeom>
        </p:spPr>
        <p:txBody>
          <a:bodyPr vert="horz" lIns="130502" tIns="65253" rIns="130502" bIns="65253" rtlCol="0" anchor="b"/>
          <a:lstStyle>
            <a:lvl1pPr algn="r">
              <a:defRPr sz="1600"/>
            </a:lvl1pPr>
          </a:lstStyle>
          <a:p>
            <a:pPr>
              <a:defRPr/>
            </a:pPr>
            <a:fld id="{09AF5637-508C-4270-9C07-7A6F748877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AF5637-508C-4270-9C07-7A6F7488777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Problem domain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AF5637-508C-4270-9C07-7A6F7488777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state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AF5637-508C-4270-9C07-7A6F7488777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A9E59A-8EC2-4DC5-999D-DAA8D02502D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3048000" y="2857500"/>
            <a:ext cx="6096000" cy="1371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B966E-8C2D-4BC1-8E0A-7B3027E9FA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DF35C-936D-46A5-8698-4D5B43DAA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399" y="205980"/>
            <a:ext cx="2057401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1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7D3F1-DC93-4A28-AD18-25E4200373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1597821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199" y="4767264"/>
            <a:ext cx="2468880" cy="27384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6600" y="4767264"/>
            <a:ext cx="2895600" cy="27384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179C8-1349-4548-830D-DF332C660C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6344D-F0A0-4571-8A46-6868868382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F2195-D903-4C08-986A-275315ADD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200151"/>
            <a:ext cx="4038601" cy="3394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1" cy="3394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82B95-DEC4-4DAB-B860-318CD0CDE3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151335"/>
            <a:ext cx="4041774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4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2EDE7-420D-4568-80FC-2440922981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D2A85-AE74-436B-B7CE-78D8E73A9D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0713E-C24A-4DA9-9E2B-69657B8B78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204790"/>
            <a:ext cx="5111749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E43FF-E978-4C0D-9E32-2BB2C2A56A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362201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4767264"/>
            <a:ext cx="2895600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A9E59A-8EC2-4DC5-999D-DAA8D02502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2857500"/>
            <a:ext cx="228601" cy="1371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5281/zenodo.7809397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dudung/sk5003-02-2022-2/issues/6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dudung/sk5003-02-2022-2/issues/6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s://akademik.itb.ac.id/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isbnsearch.org/isbn/9780367575533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SK5003 Pemrograman dalam Sains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5E2BD2-9046-4A03-9863-E4C5FD7D6D94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2857500"/>
            <a:ext cx="9144000" cy="1371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54" name="Title 1"/>
          <p:cNvSpPr>
            <a:spLocks noGrp="1"/>
          </p:cNvSpPr>
          <p:nvPr>
            <p:ph type="ctrTitle"/>
          </p:nvPr>
        </p:nvSpPr>
        <p:spPr>
          <a:xfrm>
            <a:off x="342900" y="514350"/>
            <a:ext cx="8458201" cy="1843088"/>
          </a:xfrm>
        </p:spPr>
        <p:txBody>
          <a:bodyPr/>
          <a:lstStyle/>
          <a:p>
            <a:pPr eaLnBrk="1" hangingPunct="1"/>
            <a:r>
              <a:rPr lang="en-US" sz="4800" smtClean="0"/>
              <a:t>Python: Import, Function, Class</a:t>
            </a:r>
            <a:br>
              <a:rPr lang="en-US" sz="4800" smtClean="0"/>
            </a:br>
            <a:r>
              <a:rPr lang="en-US" sz="3200" smtClean="0">
                <a:solidFill>
                  <a:schemeClr val="bg1">
                    <a:lumMod val="75000"/>
                  </a:schemeClr>
                </a:solidFill>
              </a:rPr>
              <a:t>https://github.com/dudung/sk5003-02-2022-2</a:t>
            </a:r>
          </a:p>
        </p:txBody>
      </p:sp>
      <p:sp>
        <p:nvSpPr>
          <p:cNvPr id="2055" name="Subtitle 2"/>
          <p:cNvSpPr>
            <a:spLocks noGrp="1"/>
          </p:cNvSpPr>
          <p:nvPr>
            <p:ph type="subTitle" idx="1"/>
          </p:nvPr>
        </p:nvSpPr>
        <p:spPr>
          <a:xfrm>
            <a:off x="838202" y="2917124"/>
            <a:ext cx="7391398" cy="1254825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pt-BR" sz="1800" smtClean="0">
                <a:solidFill>
                  <a:schemeClr val="bg1"/>
                </a:solidFill>
              </a:rPr>
              <a:t>Sparisoma Viridi</a:t>
            </a:r>
            <a:endParaRPr lang="pt-BR" sz="300" baseline="30000" smtClean="0">
              <a:solidFill>
                <a:schemeClr val="bg1"/>
              </a:solidFill>
            </a:endParaRPr>
          </a:p>
          <a:p>
            <a:pPr algn="l" eaLnBrk="1" hangingPunct="1">
              <a:lnSpc>
                <a:spcPct val="80000"/>
              </a:lnSpc>
            </a:pPr>
            <a:r>
              <a:rPr lang="en-US" sz="1400" smtClean="0">
                <a:solidFill>
                  <a:schemeClr val="bg1"/>
                </a:solidFill>
              </a:rPr>
              <a:t>Master Program in Computational Science, Nuclear Physics and Biophysics Research Division,</a:t>
            </a:r>
          </a:p>
          <a:p>
            <a:pPr algn="l" eaLnBrk="1" hangingPunct="1">
              <a:lnSpc>
                <a:spcPct val="80000"/>
              </a:lnSpc>
            </a:pPr>
            <a:r>
              <a:rPr lang="en-US" sz="1400" smtClean="0">
                <a:solidFill>
                  <a:schemeClr val="bg1"/>
                </a:solidFill>
              </a:rPr>
              <a:t>Department of Physics, Faculty of Mathematics and Natural Sciences, Institut Teknologi Bandung,</a:t>
            </a:r>
          </a:p>
          <a:p>
            <a:pPr algn="l" eaLnBrk="1" hangingPunct="1">
              <a:lnSpc>
                <a:spcPct val="80000"/>
              </a:lnSpc>
            </a:pPr>
            <a:r>
              <a:rPr lang="en-US" sz="1400" smtClean="0">
                <a:solidFill>
                  <a:schemeClr val="bg1"/>
                </a:solidFill>
              </a:rPr>
              <a:t>Bandung 40132, Indonesia</a:t>
            </a:r>
          </a:p>
          <a:p>
            <a:pPr algn="l" eaLnBrk="1" hangingPunct="1">
              <a:lnSpc>
                <a:spcPct val="80000"/>
              </a:lnSpc>
            </a:pPr>
            <a:endParaRPr lang="en-US" sz="1000" smtClean="0">
              <a:solidFill>
                <a:schemeClr val="bg1"/>
              </a:solidFill>
            </a:endParaRPr>
          </a:p>
          <a:p>
            <a:pPr algn="l" eaLnBrk="1" hangingPunct="1">
              <a:lnSpc>
                <a:spcPct val="80000"/>
              </a:lnSpc>
            </a:pPr>
            <a:r>
              <a:rPr lang="en-US" sz="1100" smtClean="0">
                <a:solidFill>
                  <a:schemeClr val="bg1"/>
                </a:solidFill>
              </a:rPr>
              <a:t>20230401-v6| </a:t>
            </a:r>
            <a:r>
              <a:rPr lang="en-US" sz="1100" smtClean="0">
                <a:solidFill>
                  <a:schemeClr val="bg1"/>
                </a:solidFill>
              </a:rPr>
              <a:t>https://</a:t>
            </a:r>
            <a:r>
              <a:rPr lang="en-US" sz="1100" smtClean="0">
                <a:solidFill>
                  <a:schemeClr val="bg1"/>
                </a:solidFill>
              </a:rPr>
              <a:t>doi.org/10.5281/zenodo</a:t>
            </a:r>
            <a:r>
              <a:rPr lang="en-US" sz="1100" smtClean="0">
                <a:solidFill>
                  <a:schemeClr val="bg1"/>
                </a:solidFill>
              </a:rPr>
              <a:t>.7809397</a:t>
            </a:r>
            <a:endParaRPr lang="en-US" sz="1100" smtClean="0">
              <a:solidFill>
                <a:schemeClr val="bg1"/>
              </a:solidFill>
            </a:endParaRPr>
          </a:p>
        </p:txBody>
      </p:sp>
      <p:sp>
        <p:nvSpPr>
          <p:cNvPr id="8" name="Rectangle 7">
            <a:hlinkClick r:id="rId3"/>
          </p:cNvPr>
          <p:cNvSpPr/>
          <p:nvPr/>
        </p:nvSpPr>
        <p:spPr>
          <a:xfrm>
            <a:off x="1743845" y="3924300"/>
            <a:ext cx="2386195" cy="23812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2" y="4767264"/>
            <a:ext cx="2895600" cy="273844"/>
          </a:xfrm>
        </p:spPr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 in problem domain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Real-world entities (RWEs) or objects are fundamental components of a real-worl system.</a:t>
            </a:r>
          </a:p>
          <a:p>
            <a:r>
              <a:rPr lang="en-US" smtClean="0"/>
              <a:t>Identifying and modeling RWEs in the problem domain are central focus of the object-oriented approach.</a:t>
            </a:r>
          </a:p>
          <a:p>
            <a:r>
              <a:rPr lang="en-US" smtClean="0"/>
              <a:t>A RWE has responsibility of carrying out a specific taks.</a:t>
            </a:r>
          </a:p>
          <a:p>
            <a:r>
              <a:rPr lang="en-US" smtClean="0"/>
              <a:t>A RWE entity is modeled as an object.</a:t>
            </a:r>
          </a:p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282B95-DEC4-4DAB-B860-318CD0CDE35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Abstraction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 RWE has a lot of characteristics.</a:t>
            </a:r>
          </a:p>
          <a:p>
            <a:r>
              <a:rPr lang="en-US" smtClean="0"/>
              <a:t>A process called abstraction is used to modeled RWE in problem domain.</a:t>
            </a:r>
          </a:p>
          <a:p>
            <a:r>
              <a:rPr lang="en-US" smtClean="0"/>
              <a:t>The process also involves elimination of unessential characteristics, or parameters that are considered not important (include only relevant aspects of real-word system).</a:t>
            </a:r>
          </a:p>
          <a:p>
            <a:r>
              <a:rPr lang="en-US" smtClean="0"/>
              <a:t> Several levels of detail are required to define completely objects and collections of objects in a model.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Object-oriented modeling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mtClean="0"/>
              <a:t>It consists of</a:t>
            </a:r>
          </a:p>
          <a:p>
            <a:r>
              <a:rPr lang="en-US" smtClean="0"/>
              <a:t>identifying the relevant objects for the model,</a:t>
            </a:r>
          </a:p>
          <a:p>
            <a:r>
              <a:rPr lang="en-US" smtClean="0"/>
              <a:t>describing these objects using abstraction,</a:t>
            </a:r>
          </a:p>
          <a:p>
            <a:r>
              <a:rPr lang="en-US" smtClean="0"/>
              <a:t>defining collection of similar objects.</a:t>
            </a:r>
          </a:p>
          <a:p>
            <a:endParaRPr lang="en-US" smtClean="0"/>
          </a:p>
          <a:p>
            <a:pPr marL="0" indent="0">
              <a:buNone/>
            </a:pPr>
            <a:r>
              <a:rPr lang="en-US" sz="2000" smtClean="0"/>
              <a:t>Objects with similar characteristics are grouped into collections, and these are modeled as classes, where UML (Unified Modeling Language) is a standard notation to describe object and classes in a problem domain.</a:t>
            </a:r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Defining class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All </a:t>
            </a:r>
            <a:r>
              <a:rPr lang="en-US" smtClean="0">
                <a:solidFill>
                  <a:srgbClr val="00B050"/>
                </a:solidFill>
              </a:rPr>
              <a:t>similar objects</a:t>
            </a:r>
            <a:r>
              <a:rPr lang="en-US" smtClean="0"/>
              <a:t> are group into a collection of objects.</a:t>
            </a:r>
          </a:p>
          <a:p>
            <a:r>
              <a:rPr lang="en-US" smtClean="0"/>
              <a:t>The collection of objects have </a:t>
            </a:r>
            <a:r>
              <a:rPr lang="en-US" smtClean="0">
                <a:solidFill>
                  <a:srgbClr val="00B050"/>
                </a:solidFill>
              </a:rPr>
              <a:t>same structure and behavior</a:t>
            </a:r>
            <a:r>
              <a:rPr lang="en-US" smtClean="0"/>
              <a:t>.</a:t>
            </a:r>
          </a:p>
          <a:p>
            <a:r>
              <a:rPr lang="en-US" smtClean="0"/>
              <a:t>A class is an </a:t>
            </a:r>
            <a:r>
              <a:rPr lang="en-US" smtClean="0">
                <a:solidFill>
                  <a:srgbClr val="00B050"/>
                </a:solidFill>
              </a:rPr>
              <a:t>abstract description</a:t>
            </a:r>
            <a:r>
              <a:rPr lang="en-US" smtClean="0"/>
              <a:t> of a collection of objects.</a:t>
            </a:r>
          </a:p>
          <a:p>
            <a:r>
              <a:rPr lang="en-US" smtClean="0"/>
              <a:t>A class defines </a:t>
            </a:r>
            <a:r>
              <a:rPr lang="en-US" sz="2200" smtClean="0">
                <a:solidFill>
                  <a:srgbClr val="00B050"/>
                </a:solidFill>
              </a:rPr>
              <a:t>attributes and behavior</a:t>
            </a:r>
            <a:r>
              <a:rPr lang="en-US" sz="2200" smtClean="0"/>
              <a:t> for all objects</a:t>
            </a:r>
            <a:r>
              <a:rPr lang="en-US" smtClean="0"/>
              <a:t> of the class.</a:t>
            </a:r>
          </a:p>
          <a:p>
            <a:r>
              <a:rPr lang="en-US" smtClean="0"/>
              <a:t>Software implementation of class consists of</a:t>
            </a:r>
          </a:p>
          <a:p>
            <a:pPr lvl="1"/>
            <a:r>
              <a:rPr lang="en-US" smtClean="0"/>
              <a:t>Some </a:t>
            </a:r>
            <a:r>
              <a:rPr lang="en-US" smtClean="0">
                <a:solidFill>
                  <a:srgbClr val="00B050"/>
                </a:solidFill>
              </a:rPr>
              <a:t>data definitions</a:t>
            </a:r>
            <a:r>
              <a:rPr lang="en-US" smtClean="0"/>
              <a:t> represent </a:t>
            </a:r>
            <a:r>
              <a:rPr lang="en-US" smtClean="0">
                <a:solidFill>
                  <a:srgbClr val="00B050"/>
                </a:solidFill>
              </a:rPr>
              <a:t>attributes</a:t>
            </a:r>
            <a:r>
              <a:rPr lang="en-US" smtClean="0"/>
              <a:t> of the class,</a:t>
            </a:r>
          </a:p>
          <a:p>
            <a:pPr lvl="1"/>
            <a:r>
              <a:rPr lang="en-US" smtClean="0"/>
              <a:t>Some </a:t>
            </a:r>
            <a:r>
              <a:rPr lang="en-US" smtClean="0">
                <a:solidFill>
                  <a:srgbClr val="00B050"/>
                </a:solidFill>
              </a:rPr>
              <a:t>methods</a:t>
            </a:r>
            <a:r>
              <a:rPr lang="en-US" smtClean="0"/>
              <a:t> (or </a:t>
            </a:r>
            <a:r>
              <a:rPr lang="en-US" smtClean="0">
                <a:solidFill>
                  <a:srgbClr val="00B050"/>
                </a:solidFill>
              </a:rPr>
              <a:t>operations</a:t>
            </a:r>
            <a:r>
              <a:rPr lang="en-US" smtClean="0"/>
              <a:t>) represent </a:t>
            </a:r>
            <a:r>
              <a:rPr lang="en-US" smtClean="0">
                <a:solidFill>
                  <a:srgbClr val="00B050"/>
                </a:solidFill>
              </a:rPr>
              <a:t>behaviors</a:t>
            </a:r>
            <a:r>
              <a:rPr lang="en-US" smtClean="0"/>
              <a:t> of the class.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282B95-DEC4-4DAB-B860-318CD0CDE35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Illustration in defining classes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680224" y="1198756"/>
            <a:ext cx="3891776" cy="2973194"/>
          </a:xfrm>
          <a:custGeom>
            <a:avLst/>
            <a:gdLst>
              <a:gd name="connsiteX0" fmla="*/ 546410 w 3746810"/>
              <a:gd name="connsiteY0" fmla="*/ 535259 h 2888166"/>
              <a:gd name="connsiteX1" fmla="*/ 11152 w 3746810"/>
              <a:gd name="connsiteY1" fmla="*/ 1449659 h 2888166"/>
              <a:gd name="connsiteX2" fmla="*/ 0 w 3746810"/>
              <a:gd name="connsiteY2" fmla="*/ 2408664 h 2888166"/>
              <a:gd name="connsiteX3" fmla="*/ 1025913 w 3746810"/>
              <a:gd name="connsiteY3" fmla="*/ 2787805 h 2888166"/>
              <a:gd name="connsiteX4" fmla="*/ 2955074 w 3746810"/>
              <a:gd name="connsiteY4" fmla="*/ 2888166 h 2888166"/>
              <a:gd name="connsiteX5" fmla="*/ 3624147 w 3746810"/>
              <a:gd name="connsiteY5" fmla="*/ 2141034 h 2888166"/>
              <a:gd name="connsiteX6" fmla="*/ 3746810 w 3746810"/>
              <a:gd name="connsiteY6" fmla="*/ 747132 h 2888166"/>
              <a:gd name="connsiteX7" fmla="*/ 2877015 w 3746810"/>
              <a:gd name="connsiteY7" fmla="*/ 156117 h 2888166"/>
              <a:gd name="connsiteX8" fmla="*/ 1338147 w 3746810"/>
              <a:gd name="connsiteY8" fmla="*/ 0 h 2888166"/>
              <a:gd name="connsiteX9" fmla="*/ 546410 w 3746810"/>
              <a:gd name="connsiteY9" fmla="*/ 535259 h 2888166"/>
              <a:gd name="connsiteX0" fmla="*/ 165410 w 3746810"/>
              <a:gd name="connsiteY0" fmla="*/ 440009 h 2888166"/>
              <a:gd name="connsiteX1" fmla="*/ 11152 w 3746810"/>
              <a:gd name="connsiteY1" fmla="*/ 1449659 h 2888166"/>
              <a:gd name="connsiteX2" fmla="*/ 0 w 3746810"/>
              <a:gd name="connsiteY2" fmla="*/ 2408664 h 2888166"/>
              <a:gd name="connsiteX3" fmla="*/ 1025913 w 3746810"/>
              <a:gd name="connsiteY3" fmla="*/ 2787805 h 2888166"/>
              <a:gd name="connsiteX4" fmla="*/ 2955074 w 3746810"/>
              <a:gd name="connsiteY4" fmla="*/ 2888166 h 2888166"/>
              <a:gd name="connsiteX5" fmla="*/ 3624147 w 3746810"/>
              <a:gd name="connsiteY5" fmla="*/ 2141034 h 2888166"/>
              <a:gd name="connsiteX6" fmla="*/ 3746810 w 3746810"/>
              <a:gd name="connsiteY6" fmla="*/ 747132 h 2888166"/>
              <a:gd name="connsiteX7" fmla="*/ 2877015 w 3746810"/>
              <a:gd name="connsiteY7" fmla="*/ 156117 h 2888166"/>
              <a:gd name="connsiteX8" fmla="*/ 1338147 w 3746810"/>
              <a:gd name="connsiteY8" fmla="*/ 0 h 2888166"/>
              <a:gd name="connsiteX9" fmla="*/ 165410 w 3746810"/>
              <a:gd name="connsiteY9" fmla="*/ 440009 h 2888166"/>
              <a:gd name="connsiteX0" fmla="*/ 165410 w 3746810"/>
              <a:gd name="connsiteY0" fmla="*/ 440009 h 2888166"/>
              <a:gd name="connsiteX1" fmla="*/ 11152 w 3746810"/>
              <a:gd name="connsiteY1" fmla="*/ 1449659 h 2888166"/>
              <a:gd name="connsiteX2" fmla="*/ 0 w 3746810"/>
              <a:gd name="connsiteY2" fmla="*/ 2408664 h 2888166"/>
              <a:gd name="connsiteX3" fmla="*/ 1025913 w 3746810"/>
              <a:gd name="connsiteY3" fmla="*/ 2787805 h 2888166"/>
              <a:gd name="connsiteX4" fmla="*/ 2955074 w 3746810"/>
              <a:gd name="connsiteY4" fmla="*/ 2888166 h 2888166"/>
              <a:gd name="connsiteX5" fmla="*/ 3624147 w 3746810"/>
              <a:gd name="connsiteY5" fmla="*/ 2141034 h 2888166"/>
              <a:gd name="connsiteX6" fmla="*/ 3746810 w 3746810"/>
              <a:gd name="connsiteY6" fmla="*/ 747132 h 2888166"/>
              <a:gd name="connsiteX7" fmla="*/ 2877015 w 3746810"/>
              <a:gd name="connsiteY7" fmla="*/ 156117 h 2888166"/>
              <a:gd name="connsiteX8" fmla="*/ 1109547 w 3746810"/>
              <a:gd name="connsiteY8" fmla="*/ 0 h 2888166"/>
              <a:gd name="connsiteX9" fmla="*/ 165410 w 3746810"/>
              <a:gd name="connsiteY9" fmla="*/ 440009 h 2888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746810" h="2888166">
                <a:moveTo>
                  <a:pt x="165410" y="440009"/>
                </a:moveTo>
                <a:lnTo>
                  <a:pt x="11152" y="1449659"/>
                </a:lnTo>
                <a:lnTo>
                  <a:pt x="0" y="2408664"/>
                </a:lnTo>
                <a:lnTo>
                  <a:pt x="1025913" y="2787805"/>
                </a:lnTo>
                <a:lnTo>
                  <a:pt x="2955074" y="2888166"/>
                </a:lnTo>
                <a:lnTo>
                  <a:pt x="3624147" y="2141034"/>
                </a:lnTo>
                <a:lnTo>
                  <a:pt x="3746810" y="747132"/>
                </a:lnTo>
                <a:lnTo>
                  <a:pt x="2877015" y="156117"/>
                </a:lnTo>
                <a:lnTo>
                  <a:pt x="1109547" y="0"/>
                </a:lnTo>
                <a:lnTo>
                  <a:pt x="165410" y="440009"/>
                </a:lnTo>
                <a:close/>
              </a:path>
            </a:pathLst>
          </a:custGeom>
          <a:noFill/>
          <a:ln w="1905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562100" y="1733550"/>
            <a:ext cx="114300" cy="1143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524000" y="1962150"/>
            <a:ext cx="114300" cy="1143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676400" y="1847850"/>
            <a:ext cx="114300" cy="1143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371600" y="1885950"/>
            <a:ext cx="114300" cy="1143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752600" y="1657350"/>
            <a:ext cx="114300" cy="1143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752600" y="2038350"/>
            <a:ext cx="114300" cy="1143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905000" y="1809750"/>
            <a:ext cx="114300" cy="1143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>
            <a:off x="2880360" y="1642110"/>
            <a:ext cx="91440" cy="91440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/>
          <p:cNvSpPr/>
          <p:nvPr/>
        </p:nvSpPr>
        <p:spPr>
          <a:xfrm>
            <a:off x="3032760" y="1794510"/>
            <a:ext cx="91440" cy="91440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/>
          <p:cNvSpPr/>
          <p:nvPr/>
        </p:nvSpPr>
        <p:spPr>
          <a:xfrm>
            <a:off x="2880360" y="1870710"/>
            <a:ext cx="91440" cy="91440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/>
          <p:cNvSpPr/>
          <p:nvPr/>
        </p:nvSpPr>
        <p:spPr>
          <a:xfrm>
            <a:off x="3185160" y="1718310"/>
            <a:ext cx="91440" cy="91440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/>
          <p:cNvSpPr/>
          <p:nvPr/>
        </p:nvSpPr>
        <p:spPr>
          <a:xfrm>
            <a:off x="2956560" y="2023110"/>
            <a:ext cx="91440" cy="91440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Isosceles Triangle 22"/>
          <p:cNvSpPr/>
          <p:nvPr/>
        </p:nvSpPr>
        <p:spPr>
          <a:xfrm>
            <a:off x="3185160" y="1946910"/>
            <a:ext cx="91440" cy="91440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Isosceles Triangle 23"/>
          <p:cNvSpPr/>
          <p:nvPr/>
        </p:nvSpPr>
        <p:spPr>
          <a:xfrm>
            <a:off x="2727960" y="1794510"/>
            <a:ext cx="91440" cy="91440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219200" y="3188970"/>
            <a:ext cx="114300" cy="1143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133600" y="3341370"/>
            <a:ext cx="114300" cy="1143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676400" y="2876550"/>
            <a:ext cx="114300" cy="1143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3589020" y="3272790"/>
            <a:ext cx="114300" cy="11430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3657600" y="3562350"/>
            <a:ext cx="114300" cy="11430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rc 31"/>
          <p:cNvSpPr>
            <a:spLocks/>
          </p:cNvSpPr>
          <p:nvPr/>
        </p:nvSpPr>
        <p:spPr>
          <a:xfrm>
            <a:off x="1059180" y="3257550"/>
            <a:ext cx="457200" cy="457200"/>
          </a:xfrm>
          <a:prstGeom prst="arc">
            <a:avLst>
              <a:gd name="adj1" fmla="val 16200000"/>
              <a:gd name="adj2" fmla="val 13225013"/>
            </a:avLst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rc 32"/>
          <p:cNvSpPr>
            <a:spLocks/>
          </p:cNvSpPr>
          <p:nvPr/>
        </p:nvSpPr>
        <p:spPr>
          <a:xfrm>
            <a:off x="1965960" y="3409950"/>
            <a:ext cx="457200" cy="457200"/>
          </a:xfrm>
          <a:prstGeom prst="arc">
            <a:avLst>
              <a:gd name="adj1" fmla="val 16200000"/>
              <a:gd name="adj2" fmla="val 13225013"/>
            </a:avLst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rc 35"/>
          <p:cNvSpPr>
            <a:spLocks/>
          </p:cNvSpPr>
          <p:nvPr/>
        </p:nvSpPr>
        <p:spPr>
          <a:xfrm>
            <a:off x="1524000" y="2952750"/>
            <a:ext cx="457200" cy="457200"/>
          </a:xfrm>
          <a:prstGeom prst="arc">
            <a:avLst>
              <a:gd name="adj1" fmla="val 16200000"/>
              <a:gd name="adj2" fmla="val 13225013"/>
            </a:avLst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Isosceles Triangle 36"/>
          <p:cNvSpPr/>
          <p:nvPr/>
        </p:nvSpPr>
        <p:spPr>
          <a:xfrm>
            <a:off x="990600" y="2724150"/>
            <a:ext cx="91440" cy="91440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37"/>
          <p:cNvSpPr/>
          <p:nvPr/>
        </p:nvSpPr>
        <p:spPr>
          <a:xfrm>
            <a:off x="2362200" y="2785110"/>
            <a:ext cx="91440" cy="91440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c 39"/>
          <p:cNvSpPr>
            <a:spLocks/>
          </p:cNvSpPr>
          <p:nvPr/>
        </p:nvSpPr>
        <p:spPr>
          <a:xfrm>
            <a:off x="2202180" y="2861310"/>
            <a:ext cx="457200" cy="457200"/>
          </a:xfrm>
          <a:prstGeom prst="arc">
            <a:avLst>
              <a:gd name="adj1" fmla="val 16200000"/>
              <a:gd name="adj2" fmla="val 13225013"/>
            </a:avLst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/>
          <p:cNvSpPr>
            <a:spLocks/>
          </p:cNvSpPr>
          <p:nvPr/>
        </p:nvSpPr>
        <p:spPr>
          <a:xfrm>
            <a:off x="807720" y="2792730"/>
            <a:ext cx="457200" cy="457200"/>
          </a:xfrm>
          <a:prstGeom prst="arc">
            <a:avLst>
              <a:gd name="adj1" fmla="val 16200000"/>
              <a:gd name="adj2" fmla="val 13225013"/>
            </a:avLst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3657600" y="2952750"/>
            <a:ext cx="358140" cy="388620"/>
          </a:xfrm>
          <a:custGeom>
            <a:avLst/>
            <a:gdLst>
              <a:gd name="connsiteX0" fmla="*/ 0 w 358140"/>
              <a:gd name="connsiteY0" fmla="*/ 388620 h 388620"/>
              <a:gd name="connsiteX1" fmla="*/ 7620 w 358140"/>
              <a:gd name="connsiteY1" fmla="*/ 220980 h 388620"/>
              <a:gd name="connsiteX2" fmla="*/ 190500 w 358140"/>
              <a:gd name="connsiteY2" fmla="*/ 289560 h 388620"/>
              <a:gd name="connsiteX3" fmla="*/ 175260 w 358140"/>
              <a:gd name="connsiteY3" fmla="*/ 76200 h 388620"/>
              <a:gd name="connsiteX4" fmla="*/ 358140 w 358140"/>
              <a:gd name="connsiteY4" fmla="*/ 137160 h 388620"/>
              <a:gd name="connsiteX5" fmla="*/ 358140 w 358140"/>
              <a:gd name="connsiteY5" fmla="*/ 0 h 38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40" h="388620">
                <a:moveTo>
                  <a:pt x="0" y="388620"/>
                </a:moveTo>
                <a:lnTo>
                  <a:pt x="7620" y="220980"/>
                </a:lnTo>
                <a:lnTo>
                  <a:pt x="190500" y="289560"/>
                </a:lnTo>
                <a:lnTo>
                  <a:pt x="175260" y="76200"/>
                </a:lnTo>
                <a:lnTo>
                  <a:pt x="358140" y="137160"/>
                </a:lnTo>
                <a:lnTo>
                  <a:pt x="358140" y="0"/>
                </a:lnTo>
              </a:path>
            </a:pathLst>
          </a:custGeom>
          <a:ln w="127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/>
          <p:cNvSpPr/>
          <p:nvPr/>
        </p:nvSpPr>
        <p:spPr>
          <a:xfrm>
            <a:off x="3718560" y="3249930"/>
            <a:ext cx="358140" cy="388620"/>
          </a:xfrm>
          <a:custGeom>
            <a:avLst/>
            <a:gdLst>
              <a:gd name="connsiteX0" fmla="*/ 0 w 358140"/>
              <a:gd name="connsiteY0" fmla="*/ 388620 h 388620"/>
              <a:gd name="connsiteX1" fmla="*/ 7620 w 358140"/>
              <a:gd name="connsiteY1" fmla="*/ 220980 h 388620"/>
              <a:gd name="connsiteX2" fmla="*/ 190500 w 358140"/>
              <a:gd name="connsiteY2" fmla="*/ 289560 h 388620"/>
              <a:gd name="connsiteX3" fmla="*/ 175260 w 358140"/>
              <a:gd name="connsiteY3" fmla="*/ 76200 h 388620"/>
              <a:gd name="connsiteX4" fmla="*/ 358140 w 358140"/>
              <a:gd name="connsiteY4" fmla="*/ 137160 h 388620"/>
              <a:gd name="connsiteX5" fmla="*/ 358140 w 358140"/>
              <a:gd name="connsiteY5" fmla="*/ 0 h 38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40" h="388620">
                <a:moveTo>
                  <a:pt x="0" y="388620"/>
                </a:moveTo>
                <a:lnTo>
                  <a:pt x="7620" y="220980"/>
                </a:lnTo>
                <a:lnTo>
                  <a:pt x="190500" y="289560"/>
                </a:lnTo>
                <a:lnTo>
                  <a:pt x="175260" y="76200"/>
                </a:lnTo>
                <a:lnTo>
                  <a:pt x="358140" y="137160"/>
                </a:lnTo>
                <a:lnTo>
                  <a:pt x="358140" y="0"/>
                </a:lnTo>
              </a:path>
            </a:pathLst>
          </a:custGeom>
          <a:ln w="127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Isosceles Triangle 44"/>
          <p:cNvSpPr/>
          <p:nvPr/>
        </p:nvSpPr>
        <p:spPr>
          <a:xfrm>
            <a:off x="3101340" y="3501390"/>
            <a:ext cx="91440" cy="91440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Isosceles Triangle 45"/>
          <p:cNvSpPr/>
          <p:nvPr/>
        </p:nvSpPr>
        <p:spPr>
          <a:xfrm>
            <a:off x="3855720" y="2655570"/>
            <a:ext cx="91440" cy="91440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Isosceles Triangle 46"/>
          <p:cNvSpPr/>
          <p:nvPr/>
        </p:nvSpPr>
        <p:spPr>
          <a:xfrm>
            <a:off x="3276600" y="3013710"/>
            <a:ext cx="91440" cy="91440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3337560" y="2708910"/>
            <a:ext cx="358140" cy="388620"/>
          </a:xfrm>
          <a:custGeom>
            <a:avLst/>
            <a:gdLst>
              <a:gd name="connsiteX0" fmla="*/ 0 w 358140"/>
              <a:gd name="connsiteY0" fmla="*/ 388620 h 388620"/>
              <a:gd name="connsiteX1" fmla="*/ 7620 w 358140"/>
              <a:gd name="connsiteY1" fmla="*/ 220980 h 388620"/>
              <a:gd name="connsiteX2" fmla="*/ 190500 w 358140"/>
              <a:gd name="connsiteY2" fmla="*/ 289560 h 388620"/>
              <a:gd name="connsiteX3" fmla="*/ 175260 w 358140"/>
              <a:gd name="connsiteY3" fmla="*/ 76200 h 388620"/>
              <a:gd name="connsiteX4" fmla="*/ 358140 w 358140"/>
              <a:gd name="connsiteY4" fmla="*/ 137160 h 388620"/>
              <a:gd name="connsiteX5" fmla="*/ 358140 w 358140"/>
              <a:gd name="connsiteY5" fmla="*/ 0 h 38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40" h="388620">
                <a:moveTo>
                  <a:pt x="0" y="388620"/>
                </a:moveTo>
                <a:lnTo>
                  <a:pt x="7620" y="220980"/>
                </a:lnTo>
                <a:lnTo>
                  <a:pt x="190500" y="289560"/>
                </a:lnTo>
                <a:lnTo>
                  <a:pt x="175260" y="76200"/>
                </a:lnTo>
                <a:lnTo>
                  <a:pt x="358140" y="137160"/>
                </a:lnTo>
                <a:lnTo>
                  <a:pt x="358140" y="0"/>
                </a:lnTo>
              </a:path>
            </a:pathLst>
          </a:custGeom>
          <a:ln w="127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/>
          <p:cNvSpPr/>
          <p:nvPr/>
        </p:nvSpPr>
        <p:spPr>
          <a:xfrm>
            <a:off x="3147060" y="3181350"/>
            <a:ext cx="358140" cy="388620"/>
          </a:xfrm>
          <a:custGeom>
            <a:avLst/>
            <a:gdLst>
              <a:gd name="connsiteX0" fmla="*/ 0 w 358140"/>
              <a:gd name="connsiteY0" fmla="*/ 388620 h 388620"/>
              <a:gd name="connsiteX1" fmla="*/ 7620 w 358140"/>
              <a:gd name="connsiteY1" fmla="*/ 220980 h 388620"/>
              <a:gd name="connsiteX2" fmla="*/ 190500 w 358140"/>
              <a:gd name="connsiteY2" fmla="*/ 289560 h 388620"/>
              <a:gd name="connsiteX3" fmla="*/ 175260 w 358140"/>
              <a:gd name="connsiteY3" fmla="*/ 76200 h 388620"/>
              <a:gd name="connsiteX4" fmla="*/ 358140 w 358140"/>
              <a:gd name="connsiteY4" fmla="*/ 137160 h 388620"/>
              <a:gd name="connsiteX5" fmla="*/ 358140 w 358140"/>
              <a:gd name="connsiteY5" fmla="*/ 0 h 38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40" h="388620">
                <a:moveTo>
                  <a:pt x="0" y="388620"/>
                </a:moveTo>
                <a:lnTo>
                  <a:pt x="7620" y="220980"/>
                </a:lnTo>
                <a:lnTo>
                  <a:pt x="190500" y="289560"/>
                </a:lnTo>
                <a:lnTo>
                  <a:pt x="175260" y="76200"/>
                </a:lnTo>
                <a:lnTo>
                  <a:pt x="358140" y="137160"/>
                </a:lnTo>
                <a:lnTo>
                  <a:pt x="358140" y="0"/>
                </a:lnTo>
              </a:path>
            </a:pathLst>
          </a:custGeom>
          <a:ln w="127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3909060" y="2335530"/>
            <a:ext cx="358140" cy="388620"/>
          </a:xfrm>
          <a:custGeom>
            <a:avLst/>
            <a:gdLst>
              <a:gd name="connsiteX0" fmla="*/ 0 w 358140"/>
              <a:gd name="connsiteY0" fmla="*/ 388620 h 388620"/>
              <a:gd name="connsiteX1" fmla="*/ 7620 w 358140"/>
              <a:gd name="connsiteY1" fmla="*/ 220980 h 388620"/>
              <a:gd name="connsiteX2" fmla="*/ 190500 w 358140"/>
              <a:gd name="connsiteY2" fmla="*/ 289560 h 388620"/>
              <a:gd name="connsiteX3" fmla="*/ 175260 w 358140"/>
              <a:gd name="connsiteY3" fmla="*/ 76200 h 388620"/>
              <a:gd name="connsiteX4" fmla="*/ 358140 w 358140"/>
              <a:gd name="connsiteY4" fmla="*/ 137160 h 388620"/>
              <a:gd name="connsiteX5" fmla="*/ 358140 w 358140"/>
              <a:gd name="connsiteY5" fmla="*/ 0 h 38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8140" h="388620">
                <a:moveTo>
                  <a:pt x="0" y="388620"/>
                </a:moveTo>
                <a:lnTo>
                  <a:pt x="7620" y="220980"/>
                </a:lnTo>
                <a:lnTo>
                  <a:pt x="190500" y="289560"/>
                </a:lnTo>
                <a:lnTo>
                  <a:pt x="175260" y="76200"/>
                </a:lnTo>
                <a:lnTo>
                  <a:pt x="358140" y="137160"/>
                </a:lnTo>
                <a:lnTo>
                  <a:pt x="358140" y="0"/>
                </a:lnTo>
              </a:path>
            </a:pathLst>
          </a:custGeom>
          <a:ln w="127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1693806" y="4270452"/>
            <a:ext cx="1864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/>
              <a:t>Problem domain</a:t>
            </a:r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6527679" y="4270452"/>
            <a:ext cx="813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/>
              <a:t>Model</a:t>
            </a:r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5410200" y="1200150"/>
            <a:ext cx="3048000" cy="3048000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5715000" y="1504950"/>
            <a:ext cx="1524000" cy="369332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mtClean="0"/>
              <a:t>Class A</a:t>
            </a:r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5715000" y="2190750"/>
            <a:ext cx="1524000" cy="369332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mtClean="0"/>
              <a:t>Class B</a:t>
            </a:r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5715000" y="2876550"/>
            <a:ext cx="1524000" cy="369332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mtClean="0"/>
              <a:t>Class C</a:t>
            </a:r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5715000" y="3562350"/>
            <a:ext cx="1524000" cy="369332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mtClean="0"/>
              <a:t>Class D</a:t>
            </a:r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1295400" y="1504950"/>
            <a:ext cx="914400" cy="762000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2590800" y="1504950"/>
            <a:ext cx="914400" cy="762000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2895600" y="2495550"/>
            <a:ext cx="1371600" cy="1371600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838200" y="2385897"/>
            <a:ext cx="1828800" cy="1219200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4" name="Shape 63"/>
          <p:cNvCxnSpPr>
            <a:stCxn id="59" idx="0"/>
            <a:endCxn id="54" idx="1"/>
          </p:cNvCxnSpPr>
          <p:nvPr/>
        </p:nvCxnSpPr>
        <p:spPr>
          <a:xfrm rot="16200000" flipH="1">
            <a:off x="3641467" y="-383917"/>
            <a:ext cx="184666" cy="3962400"/>
          </a:xfrm>
          <a:prstGeom prst="curvedConnector4">
            <a:avLst>
              <a:gd name="adj1" fmla="val -232486"/>
              <a:gd name="adj2" fmla="val 78846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urved Connector 67"/>
          <p:cNvCxnSpPr>
            <a:stCxn id="60" idx="7"/>
            <a:endCxn id="55" idx="1"/>
          </p:cNvCxnSpPr>
          <p:nvPr/>
        </p:nvCxnSpPr>
        <p:spPr>
          <a:xfrm rot="16200000" flipH="1">
            <a:off x="4163707" y="824124"/>
            <a:ext cx="758874" cy="2343711"/>
          </a:xfrm>
          <a:prstGeom prst="curvedConnector4">
            <a:avLst>
              <a:gd name="adj1" fmla="val -30124"/>
              <a:gd name="adj2" fmla="val 52857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urved Connector 72"/>
          <p:cNvCxnSpPr>
            <a:stCxn id="61" idx="7"/>
            <a:endCxn id="56" idx="1"/>
          </p:cNvCxnSpPr>
          <p:nvPr/>
        </p:nvCxnSpPr>
        <p:spPr>
          <a:xfrm rot="16200000" flipH="1">
            <a:off x="4708267" y="2054483"/>
            <a:ext cx="364800" cy="1648666"/>
          </a:xfrm>
          <a:prstGeom prst="curvedConnector4">
            <a:avLst>
              <a:gd name="adj1" fmla="val -62664"/>
              <a:gd name="adj2" fmla="val 56092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urved Connector 72"/>
          <p:cNvCxnSpPr>
            <a:stCxn id="62" idx="4"/>
            <a:endCxn id="57" idx="2"/>
          </p:cNvCxnSpPr>
          <p:nvPr/>
        </p:nvCxnSpPr>
        <p:spPr>
          <a:xfrm rot="16200000" flipH="1">
            <a:off x="3951508" y="1406189"/>
            <a:ext cx="326585" cy="4724400"/>
          </a:xfrm>
          <a:prstGeom prst="curvedConnector3">
            <a:avLst>
              <a:gd name="adj1" fmla="val 169997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Describing objects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 </a:t>
            </a:r>
            <a:r>
              <a:rPr lang="en-US" b="1" smtClean="0">
                <a:solidFill>
                  <a:srgbClr val="0070C0"/>
                </a:solidFill>
              </a:rPr>
              <a:t>A state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Represented by set of properties (or attributes) and their associated values.</a:t>
            </a:r>
          </a:p>
          <a:p>
            <a:r>
              <a:rPr lang="en-US" smtClean="0"/>
              <a:t> </a:t>
            </a:r>
            <a:r>
              <a:rPr lang="en-US" b="1" smtClean="0">
                <a:solidFill>
                  <a:srgbClr val="0070C0"/>
                </a:solidFill>
              </a:rPr>
              <a:t>Behavior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Represented by the operations, also known as methods, of the objects.</a:t>
            </a:r>
          </a:p>
          <a:p>
            <a:r>
              <a:rPr lang="en-US" smtClean="0"/>
              <a:t> </a:t>
            </a:r>
            <a:r>
              <a:rPr lang="en-US" b="1" smtClean="0">
                <a:solidFill>
                  <a:srgbClr val="0070C0"/>
                </a:solidFill>
              </a:rPr>
              <a:t>Identity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An implicit or explicit property that can uniquely identify an object.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282B95-DEC4-4DAB-B860-318CD0CDE35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4800" y="209550"/>
            <a:ext cx="5992813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4648200" y="1809750"/>
            <a:ext cx="7393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smtClean="0">
                <a:solidFill>
                  <a:srgbClr val="00B050"/>
                </a:solidFill>
              </a:rPr>
              <a:t>state</a:t>
            </a:r>
            <a:endParaRPr lang="en-US" sz="2000">
              <a:solidFill>
                <a:srgbClr val="00B05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08849" y="1265199"/>
            <a:ext cx="11689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smtClean="0">
                <a:solidFill>
                  <a:srgbClr val="0070C0"/>
                </a:solidFill>
              </a:rPr>
              <a:t>behavior</a:t>
            </a:r>
            <a:endParaRPr lang="en-US" sz="2000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09800" y="1309803"/>
            <a:ext cx="5410200" cy="304800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86000" y="1657350"/>
            <a:ext cx="2133600" cy="838200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Interaction between objects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Owner of an operation do something.</a:t>
            </a:r>
          </a:p>
          <a:p>
            <a:r>
              <a:rPr lang="en-US" smtClean="0"/>
              <a:t>The operation can change state of owner.</a:t>
            </a:r>
          </a:p>
          <a:p>
            <a:r>
              <a:rPr lang="en-US" smtClean="0"/>
              <a:t>The operation, when apply to other object, can also change state of the other object.</a:t>
            </a:r>
          </a:p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282B95-DEC4-4DAB-B860-318CD0CDE35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b="45665"/>
          <a:stretch>
            <a:fillRect/>
          </a:stretch>
        </p:blipFill>
        <p:spPr bwMode="auto">
          <a:xfrm>
            <a:off x="457200" y="285750"/>
            <a:ext cx="3190875" cy="4255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 t="54335" r="28358"/>
          <a:stretch>
            <a:fillRect/>
          </a:stretch>
        </p:blipFill>
        <p:spPr bwMode="auto">
          <a:xfrm>
            <a:off x="5562600" y="971550"/>
            <a:ext cx="2286000" cy="3576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1352550"/>
            <a:ext cx="115252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Design with classes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 </a:t>
            </a:r>
            <a:r>
              <a:rPr lang="en-US" b="1" smtClean="0">
                <a:solidFill>
                  <a:srgbClr val="0070C0"/>
                </a:solidFill>
              </a:rPr>
              <a:t>Encapsulation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This principle describes integration of object attributes and behavior as a single unit, which can be considered as a protection mechanism. Only certain objects can have access to other objects attributes and behaviors </a:t>
            </a:r>
            <a:r>
              <a:rPr lang="en-US" smtClean="0">
                <a:sym typeface="Wingdings" pitchFamily="2" charset="2"/>
              </a:rPr>
              <a:t> private ones.</a:t>
            </a:r>
            <a:endParaRPr lang="en-US" smtClean="0"/>
          </a:p>
          <a:p>
            <a:r>
              <a:rPr lang="en-US" smtClean="0"/>
              <a:t> </a:t>
            </a:r>
            <a:r>
              <a:rPr lang="en-US" b="1" smtClean="0">
                <a:solidFill>
                  <a:srgbClr val="0070C0"/>
                </a:solidFill>
              </a:rPr>
              <a:t>Data (or information) hiding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It hides implementation details, so there two views:</a:t>
            </a:r>
          </a:p>
          <a:p>
            <a:pPr lvl="1"/>
            <a:r>
              <a:rPr lang="en-US" smtClean="0"/>
              <a:t>External view: List of services (or operations) an object can invoke.</a:t>
            </a:r>
          </a:p>
          <a:p>
            <a:pPr lvl="1"/>
            <a:r>
              <a:rPr lang="en-US" smtClean="0"/>
              <a:t>Internal view: Details of implementation of data and operations.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282B95-DEC4-4DAB-B860-318CD0CDE35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1809750"/>
            <a:ext cx="7772400" cy="1102519"/>
          </a:xfrm>
        </p:spPr>
        <p:txBody>
          <a:bodyPr/>
          <a:lstStyle/>
          <a:p>
            <a:r>
              <a:rPr lang="en-US" sz="2600" smtClean="0"/>
              <a:t>Silakan berdiskusi untuk kuliah hari ini di</a:t>
            </a:r>
            <a:r>
              <a:rPr lang="en-US" sz="2600" smtClean="0">
                <a:solidFill>
                  <a:srgbClr val="0070C0"/>
                </a:solidFill>
              </a:rPr>
              <a:t/>
            </a:r>
            <a:br>
              <a:rPr lang="en-US" sz="2600" smtClean="0">
                <a:solidFill>
                  <a:srgbClr val="0070C0"/>
                </a:solidFill>
              </a:rPr>
            </a:br>
            <a:r>
              <a:rPr lang="en-US" sz="2600" smtClean="0">
                <a:solidFill>
                  <a:srgbClr val="0070C0"/>
                </a:solidFill>
              </a:rPr>
              <a:t>https://github.com/dudung/sk5003-02-2022-2/issues/6</a:t>
            </a:r>
            <a:endParaRPr lang="en-US" sz="2600">
              <a:solidFill>
                <a:srgbClr val="0070C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179C8-1349-4548-830D-DF332C660C9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9" name="Rectangle 8">
            <a:hlinkClick r:id="rId2"/>
          </p:cNvPr>
          <p:cNvSpPr/>
          <p:nvPr/>
        </p:nvSpPr>
        <p:spPr>
          <a:xfrm>
            <a:off x="685800" y="2331999"/>
            <a:ext cx="7772400" cy="4572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b="50065"/>
          <a:stretch>
            <a:fillRect/>
          </a:stretch>
        </p:blipFill>
        <p:spPr bwMode="auto">
          <a:xfrm>
            <a:off x="457200" y="209550"/>
            <a:ext cx="333375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 t="49935"/>
          <a:stretch>
            <a:fillRect/>
          </a:stretch>
        </p:blipFill>
        <p:spPr bwMode="auto">
          <a:xfrm>
            <a:off x="4362450" y="209550"/>
            <a:ext cx="3333750" cy="42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1413" y="885134"/>
            <a:ext cx="6859588" cy="3370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09550"/>
            <a:ext cx="395287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19650" y="209550"/>
            <a:ext cx="356235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3848100"/>
            <a:ext cx="37147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9" name="Subtitle 2"/>
          <p:cNvSpPr>
            <a:spLocks/>
          </p:cNvSpPr>
          <p:nvPr/>
        </p:nvSpPr>
        <p:spPr bwMode="auto">
          <a:xfrm>
            <a:off x="3581399" y="3105150"/>
            <a:ext cx="5105401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 b="1" smtClean="0">
                <a:solidFill>
                  <a:schemeClr val="bg1"/>
                </a:solidFill>
                <a:latin typeface="Calibri" pitchFamily="34" charset="0"/>
              </a:rPr>
              <a:t>Object-oriented programs</a:t>
            </a:r>
            <a:endParaRPr lang="en-US" sz="2800" b="1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Object-oriented programs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Programs</a:t>
            </a:r>
          </a:p>
          <a:p>
            <a:r>
              <a:rPr lang="en-US" smtClean="0"/>
              <a:t>Classes definition in Python</a:t>
            </a:r>
          </a:p>
          <a:p>
            <a:r>
              <a:rPr lang="en-US" smtClean="0"/>
              <a:t>Create / manipulate objects</a:t>
            </a:r>
          </a:p>
          <a:p>
            <a:r>
              <a:rPr lang="en-US" smtClean="0"/>
              <a:t>Program with classes</a:t>
            </a:r>
          </a:p>
          <a:p>
            <a:r>
              <a:rPr lang="en-US" smtClean="0"/>
              <a:t>Scope of variables</a:t>
            </a:r>
          </a:p>
          <a:p>
            <a:r>
              <a:rPr lang="en-US" smtClean="0"/>
              <a:t>Class hierarchy with inheritance</a:t>
            </a:r>
          </a:p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Overloading / overriding methods</a:t>
            </a:r>
          </a:p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282B95-DEC4-4DAB-B860-318CD0CDE358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Desired output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282B95-DEC4-4DAB-B860-318CD0CDE35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02007"/>
            <a:ext cx="4248150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Without class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282B95-DEC4-4DAB-B860-318CD0CDE358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00150"/>
            <a:ext cx="3600450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mtClean="0"/>
              <a:t>With class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7037" y="209550"/>
            <a:ext cx="6049963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809750"/>
            <a:ext cx="416242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Class using keywords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It is clearer but more to type.</a:t>
            </a:r>
          </a:p>
          <a:p>
            <a:r>
              <a:rPr lang="en-US" smtClean="0"/>
              <a:t>Order of arguments depend on the given keywords.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266950"/>
            <a:ext cx="5735637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Defining class in module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282B95-DEC4-4DAB-B860-318CD0CDE358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 b="44654"/>
          <a:stretch>
            <a:fillRect/>
          </a:stretch>
        </p:blipFill>
        <p:spPr bwMode="auto">
          <a:xfrm>
            <a:off x="331787" y="971550"/>
            <a:ext cx="5992813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/>
          <a:srcRect t="55346" r="28795"/>
          <a:stretch>
            <a:fillRect/>
          </a:stretch>
        </p:blipFill>
        <p:spPr bwMode="auto">
          <a:xfrm>
            <a:off x="4495800" y="2647950"/>
            <a:ext cx="426720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Kerangka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tabLst>
                <a:tab pos="3657600" algn="r"/>
              </a:tabLst>
            </a:pPr>
            <a:r>
              <a:rPr lang="en-US" smtClean="0"/>
              <a:t>SAP dan referensi	4</a:t>
            </a:r>
          </a:p>
          <a:p>
            <a:pPr>
              <a:tabLst>
                <a:tab pos="3657600" algn="r"/>
              </a:tabLst>
            </a:pPr>
            <a:r>
              <a:rPr lang="en-US" smtClean="0"/>
              <a:t>Object orientation	8</a:t>
            </a:r>
          </a:p>
          <a:p>
            <a:pPr>
              <a:tabLst>
                <a:tab pos="3657600" algn="r"/>
              </a:tabLst>
            </a:pPr>
            <a:r>
              <a:rPr lang="en-US" smtClean="0"/>
              <a:t>Object-oriented </a:t>
            </a:r>
            <a:br>
              <a:rPr lang="en-US" smtClean="0"/>
            </a:br>
            <a:r>
              <a:rPr lang="en-US" smtClean="0"/>
              <a:t>programs	23</a:t>
            </a:r>
          </a:p>
          <a:p>
            <a:pPr>
              <a:tabLst>
                <a:tab pos="3657600" algn="r"/>
              </a:tabLst>
            </a:pPr>
            <a:endParaRPr lang="en-US" smtClean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tabLst>
                <a:tab pos="3657600" algn="r"/>
              </a:tabLst>
            </a:pPr>
            <a:r>
              <a:rPr lang="en-US" smtClean="0"/>
              <a:t>Diskusi dan latihan	32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282B95-DEC4-4DAB-B860-318CD0CDE35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Using class with import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It hides all complex implementation in imported module.</a:t>
            </a:r>
          </a:p>
          <a:p>
            <a:r>
              <a:rPr lang="en-US" smtClean="0"/>
              <a:t>Main program is more simple.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6300" y="2114550"/>
            <a:ext cx="56769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Comparison</a:t>
            </a:r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200150"/>
          <a:ext cx="8229600" cy="3154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1981200"/>
                <a:gridCol w="16002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/>
                        <a:t>Approach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/>
                        <a:t>Size (bytes)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/>
                        <a:t>Lines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/>
                        <a:t>Time (s)</a:t>
                      </a:r>
                    </a:p>
                  </a:txBody>
                  <a:tcPr marL="123825" marR="123825" marT="57150" marB="57150" anchor="ctr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/>
                        <a:t>multiple_lists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/>
                        <a:t>227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/>
                        <a:t>12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/>
                        <a:t>0.010093</a:t>
                      </a:r>
                    </a:p>
                  </a:txBody>
                  <a:tcPr marL="123825" marR="123825" marT="57150" marB="57150" anchor="ctr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/>
                        <a:t>list_of_class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/>
                        <a:t>552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/>
                        <a:t>25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/>
                        <a:t>0.006331</a:t>
                      </a:r>
                    </a:p>
                  </a:txBody>
                  <a:tcPr marL="123825" marR="123825" marT="57150" marB="57150" anchor="ctr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/>
                        <a:t>list_of_class_kwargs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/>
                        <a:t>600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/>
                        <a:t>25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/>
                        <a:t>0.005884</a:t>
                      </a:r>
                    </a:p>
                  </a:txBody>
                  <a:tcPr marL="123825" marR="123825" marT="57150" marB="57150" anchor="ctr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/>
                        <a:t>import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/>
                        <a:t>224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/>
                        <a:t>10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/>
                        <a:t>0.007803</a:t>
                      </a:r>
                    </a:p>
                  </a:txBody>
                  <a:tcPr marL="123825" marR="123825" marT="57150" marB="57150" anchor="ctr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/>
                        <a:t>(person module)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/>
                        <a:t>383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/>
                        <a:t>17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/>
                        <a:t>-</a:t>
                      </a:r>
                    </a:p>
                  </a:txBody>
                  <a:tcPr marL="123825" marR="123825" marT="57150" marB="57150" anchor="ctr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sp>
        <p:nvSpPr>
          <p:cNvPr id="9" name="Subtitle 2"/>
          <p:cNvSpPr>
            <a:spLocks/>
          </p:cNvSpPr>
          <p:nvPr/>
        </p:nvSpPr>
        <p:spPr bwMode="auto">
          <a:xfrm>
            <a:off x="3581399" y="3105150"/>
            <a:ext cx="5105401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 b="1" smtClean="0">
                <a:solidFill>
                  <a:schemeClr val="bg1"/>
                </a:solidFill>
                <a:latin typeface="Calibri" pitchFamily="34" charset="0"/>
              </a:rPr>
              <a:t>Diskusi dan latihan</a:t>
            </a:r>
            <a:endParaRPr lang="en-US" sz="2800" b="1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Latihan dengan package id-data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Package id_data</a:t>
            </a:r>
          </a:p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bandungbarat</a:t>
            </a:r>
          </a:p>
          <a:p>
            <a:pPr lvl="1"/>
            <a:r>
              <a:rPr lang="en-US" smtClean="0"/>
              <a:t>lembang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282B95-DEC4-4DAB-B860-318CD0CDE358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657350"/>
            <a:ext cx="2190750" cy="2439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2009775"/>
            <a:ext cx="229552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use module lembang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282B95-DEC4-4DAB-B860-318CD0CDE358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00150"/>
            <a:ext cx="53721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id-data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Package id_data</a:t>
            </a:r>
          </a:p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cimahi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282B95-DEC4-4DAB-B860-318CD0CDE358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657350"/>
            <a:ext cx="2190750" cy="2439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581150"/>
            <a:ext cx="1821910" cy="1326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mtClean="0"/>
              <a:t>cimahiselatan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282B95-DEC4-4DAB-B860-318CD0CDE358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 b="72361"/>
          <a:stretch>
            <a:fillRect/>
          </a:stretch>
        </p:blipFill>
        <p:spPr bwMode="auto">
          <a:xfrm>
            <a:off x="304800" y="971550"/>
            <a:ext cx="29813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 t="27639" b="46780"/>
          <a:stretch>
            <a:fillRect/>
          </a:stretch>
        </p:blipFill>
        <p:spPr bwMode="auto">
          <a:xfrm>
            <a:off x="3124200" y="895350"/>
            <a:ext cx="2981325" cy="232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/>
          <a:srcRect t="53138"/>
          <a:stretch>
            <a:fillRect/>
          </a:stretch>
        </p:blipFill>
        <p:spPr bwMode="auto">
          <a:xfrm>
            <a:off x="6019800" y="361950"/>
            <a:ext cx="2981325" cy="4263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use module cimahiselatan, cimahitengah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150" y="1200150"/>
            <a:ext cx="558165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 l="9044"/>
          <a:stretch>
            <a:fillRect/>
          </a:stretch>
        </p:blipFill>
        <p:spPr bwMode="auto">
          <a:xfrm>
            <a:off x="5332143" y="2892348"/>
            <a:ext cx="33528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.. module cimahiselatan, cimahitengah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09444"/>
            <a:ext cx="535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59351" y="3168573"/>
            <a:ext cx="40386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Diskusi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Silakan bila ada pertanyaan.</a:t>
            </a:r>
          </a:p>
          <a:p>
            <a:r>
              <a:rPr lang="en-US" smtClean="0"/>
              <a:t>Setelah kuliah pertanyaan dapat diajukan secara asinkron di</a:t>
            </a:r>
            <a:br>
              <a:rPr lang="en-US" smtClean="0"/>
            </a:br>
            <a:r>
              <a:rPr lang="en-US" smtClean="0"/>
              <a:t>url </a:t>
            </a:r>
            <a:r>
              <a:rPr lang="en-US" smtClean="0">
                <a:solidFill>
                  <a:srgbClr val="0070C0"/>
                </a:solidFill>
              </a:rPr>
              <a:t>https://github.com/dudung/sk5003-02-2022-2/issues/6</a:t>
            </a:r>
          </a:p>
          <a:p>
            <a:endParaRPr lang="en-US" smtClean="0"/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sp>
        <p:nvSpPr>
          <p:cNvPr id="7" name="Rectangle 6">
            <a:hlinkClick r:id="rId2"/>
          </p:cNvPr>
          <p:cNvSpPr/>
          <p:nvPr/>
        </p:nvSpPr>
        <p:spPr>
          <a:xfrm>
            <a:off x="1241502" y="2049501"/>
            <a:ext cx="6934200" cy="381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9" name="Subtitle 2"/>
          <p:cNvSpPr>
            <a:spLocks/>
          </p:cNvSpPr>
          <p:nvPr/>
        </p:nvSpPr>
        <p:spPr bwMode="auto">
          <a:xfrm>
            <a:off x="3581399" y="3105150"/>
            <a:ext cx="5105401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 b="1" smtClean="0">
                <a:solidFill>
                  <a:schemeClr val="bg1"/>
                </a:solidFill>
                <a:latin typeface="Calibri" pitchFamily="34" charset="0"/>
              </a:rPr>
              <a:t>SAP dan referensi</a:t>
            </a:r>
            <a:endParaRPr lang="en-US" sz="2800" b="1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SK5003 Pemrograman dalam Sains</a:t>
            </a:r>
          </a:p>
        </p:txBody>
      </p:sp>
      <p:sp>
        <p:nvSpPr>
          <p:cNvPr id="4301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2023-04-08 | 40132 | +62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470EBE-197A-4ED7-87F9-BAF4AD9A6869}" type="slidenum">
              <a:rPr lang="en-US"/>
              <a:pPr>
                <a:defRPr/>
              </a:pPr>
              <a:t>40</a:t>
            </a:fld>
            <a:endParaRPr lang="en-US"/>
          </a:p>
        </p:txBody>
      </p:sp>
      <p:sp>
        <p:nvSpPr>
          <p:cNvPr id="43013" name="Title 6"/>
          <p:cNvSpPr>
            <a:spLocks noGrp="1"/>
          </p:cNvSpPr>
          <p:nvPr>
            <p:ph type="title" idx="4294967295"/>
          </p:nvPr>
        </p:nvSpPr>
        <p:spPr>
          <a:xfrm>
            <a:off x="457200" y="2091929"/>
            <a:ext cx="8229600" cy="857250"/>
          </a:xfrm>
        </p:spPr>
        <p:txBody>
          <a:bodyPr/>
          <a:lstStyle/>
          <a:p>
            <a:pPr eaLnBrk="1" hangingPunct="1"/>
            <a:r>
              <a:rPr lang="en-US" smtClean="0"/>
              <a:t>Terima kasih</a:t>
            </a:r>
          </a:p>
        </p:txBody>
      </p:sp>
      <p:sp>
        <p:nvSpPr>
          <p:cNvPr id="6" name="Rectangle 5">
            <a:hlinkClick r:id="rId2"/>
          </p:cNvPr>
          <p:cNvSpPr/>
          <p:nvPr/>
        </p:nvSpPr>
        <p:spPr>
          <a:xfrm>
            <a:off x="469075" y="4348100"/>
            <a:ext cx="821772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smtClean="0"/>
              <a:t>-</a:t>
            </a:r>
            <a:endParaRPr lang="en-US"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Minggu 5</a:t>
            </a:r>
            <a:endParaRPr lang="en-US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457200" y="1200150"/>
          <a:ext cx="8229600" cy="183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2133600"/>
                <a:gridCol w="2209800"/>
                <a:gridCol w="2971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Minggu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Topik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Subtopik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Capaian Belajar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Struktur data, orientasi objek, rekursi dalam Python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Orientasi objek dan program berorientasi objek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Kemampuan untuk memahami dan menguasai orientasi objek dan program berorientasi objek dengan Python</a:t>
                      </a:r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Referensi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Jose M. Garrido, "Introduction to Computational Models with Python", Routledge, 1st edition, 2020,</a:t>
            </a:r>
          </a:p>
          <a:p>
            <a:pPr>
              <a:buNone/>
            </a:pPr>
            <a:r>
              <a:rPr lang="en-US" smtClean="0"/>
              <a:t>	url </a:t>
            </a:r>
            <a:r>
              <a:rPr lang="en-US" smtClean="0">
                <a:solidFill>
                  <a:srgbClr val="0070C0"/>
                </a:solidFill>
              </a:rPr>
              <a:t>https://isbnsearch.org/isbn/9780367575533</a:t>
            </a:r>
            <a:r>
              <a:rPr lang="en-US" smtClean="0"/>
              <a:t>.</a:t>
            </a:r>
          </a:p>
          <a:p>
            <a:pPr>
              <a:buNone/>
            </a:pPr>
            <a:endParaRPr lang="en-US" smtClean="0"/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179C8-1349-4548-830D-DF332C660C9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9" name="Rectangle 8">
            <a:hlinkClick r:id="rId2"/>
          </p:cNvPr>
          <p:cNvSpPr/>
          <p:nvPr/>
        </p:nvSpPr>
        <p:spPr>
          <a:xfrm>
            <a:off x="1233268" y="2038350"/>
            <a:ext cx="5562600" cy="3810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R1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mtClean="0"/>
              <a:t>C8</a:t>
            </a:r>
          </a:p>
          <a:p>
            <a:r>
              <a:rPr lang="en-US" smtClean="0"/>
              <a:t>Object in problem domain</a:t>
            </a:r>
          </a:p>
          <a:p>
            <a:r>
              <a:rPr lang="en-US" smtClean="0"/>
              <a:t>Defining class</a:t>
            </a:r>
          </a:p>
          <a:p>
            <a:r>
              <a:rPr lang="en-US" smtClean="0"/>
              <a:t>Describing objects</a:t>
            </a:r>
          </a:p>
          <a:p>
            <a:r>
              <a:rPr lang="en-US" smtClean="0"/>
              <a:t>Interaction between objects</a:t>
            </a:r>
          </a:p>
          <a:p>
            <a:r>
              <a:rPr lang="en-US" smtClean="0"/>
              <a:t>Design with classes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en-US" smtClean="0"/>
              <a:t>C9</a:t>
            </a:r>
          </a:p>
          <a:p>
            <a:r>
              <a:rPr lang="en-US" smtClean="0"/>
              <a:t>Introduction and programs</a:t>
            </a:r>
          </a:p>
          <a:p>
            <a:r>
              <a:rPr lang="en-US" smtClean="0"/>
              <a:t>Classes definition in Python</a:t>
            </a:r>
          </a:p>
          <a:p>
            <a:r>
              <a:rPr lang="en-US" smtClean="0"/>
              <a:t>Create / manipulate objects</a:t>
            </a:r>
          </a:p>
          <a:p>
            <a:r>
              <a:rPr lang="en-US" smtClean="0"/>
              <a:t>Program with classes</a:t>
            </a:r>
          </a:p>
          <a:p>
            <a:r>
              <a:rPr lang="en-US" smtClean="0"/>
              <a:t>Scope of variables</a:t>
            </a:r>
          </a:p>
          <a:p>
            <a:r>
              <a:rPr lang="en-US" sz="2000" smtClean="0"/>
              <a:t>Class hierarchy with inheritance</a:t>
            </a:r>
            <a:endParaRPr lang="en-US" smtClean="0"/>
          </a:p>
          <a:p>
            <a:r>
              <a:rPr lang="en-US" sz="2000" smtClean="0"/>
              <a:t>Overloading / overriding methods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9" name="Subtitle 2"/>
          <p:cNvSpPr>
            <a:spLocks/>
          </p:cNvSpPr>
          <p:nvPr/>
        </p:nvSpPr>
        <p:spPr bwMode="auto">
          <a:xfrm>
            <a:off x="3581399" y="3105150"/>
            <a:ext cx="5105401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 b="1" smtClean="0">
                <a:solidFill>
                  <a:schemeClr val="bg1"/>
                </a:solidFill>
                <a:latin typeface="Calibri" pitchFamily="34" charset="0"/>
              </a:rPr>
              <a:t>Object orientation</a:t>
            </a:r>
            <a:endParaRPr lang="en-US" sz="2800" b="1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 orientation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Object in problem domain</a:t>
            </a:r>
          </a:p>
          <a:p>
            <a:r>
              <a:rPr lang="en-US" smtClean="0"/>
              <a:t>Defining class</a:t>
            </a:r>
          </a:p>
          <a:p>
            <a:r>
              <a:rPr lang="en-US" smtClean="0"/>
              <a:t>Describing objects</a:t>
            </a:r>
          </a:p>
          <a:p>
            <a:r>
              <a:rPr lang="en-US" smtClean="0"/>
              <a:t>Interaction between objects</a:t>
            </a:r>
          </a:p>
          <a:p>
            <a:r>
              <a:rPr lang="en-US" smtClean="0"/>
              <a:t>Design with classes</a:t>
            </a:r>
          </a:p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2023-04-08 | 40132 | +62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282B95-DEC4-4DAB-B860-318CD0CDE35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6796</TotalTime>
  <Words>1103</Words>
  <Application>Microsoft Office PowerPoint</Application>
  <PresentationFormat>On-screen Show (16:9)</PresentationFormat>
  <Paragraphs>282</Paragraphs>
  <Slides>40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Python: Import, Function, Class https://github.com/dudung/sk5003-02-2022-2</vt:lpstr>
      <vt:lpstr>Silakan berdiskusi untuk kuliah hari ini di https://github.com/dudung/sk5003-02-2022-2/issues/6</vt:lpstr>
      <vt:lpstr>Kerangka</vt:lpstr>
      <vt:lpstr>Slide 4</vt:lpstr>
      <vt:lpstr>Minggu 5</vt:lpstr>
      <vt:lpstr>Referensi</vt:lpstr>
      <vt:lpstr>R1</vt:lpstr>
      <vt:lpstr>Slide 8</vt:lpstr>
      <vt:lpstr>Object orientation</vt:lpstr>
      <vt:lpstr>Object in problem domain</vt:lpstr>
      <vt:lpstr>Abstraction</vt:lpstr>
      <vt:lpstr>Object-oriented modeling</vt:lpstr>
      <vt:lpstr>Defining class</vt:lpstr>
      <vt:lpstr>Illustration in defining classes</vt:lpstr>
      <vt:lpstr>Describing objects</vt:lpstr>
      <vt:lpstr>Slide 16</vt:lpstr>
      <vt:lpstr>Interaction between objects</vt:lpstr>
      <vt:lpstr>Slide 18</vt:lpstr>
      <vt:lpstr>Design with classes</vt:lpstr>
      <vt:lpstr>Slide 20</vt:lpstr>
      <vt:lpstr>Slide 21</vt:lpstr>
      <vt:lpstr>Slide 22</vt:lpstr>
      <vt:lpstr>Slide 23</vt:lpstr>
      <vt:lpstr>Object-oriented programs</vt:lpstr>
      <vt:lpstr>Desired output</vt:lpstr>
      <vt:lpstr>Without class</vt:lpstr>
      <vt:lpstr>With class</vt:lpstr>
      <vt:lpstr>Class using keywords</vt:lpstr>
      <vt:lpstr>Defining class in module</vt:lpstr>
      <vt:lpstr>Using class with import</vt:lpstr>
      <vt:lpstr>Comparison</vt:lpstr>
      <vt:lpstr>Slide 32</vt:lpstr>
      <vt:lpstr>Latihan dengan package id-data</vt:lpstr>
      <vt:lpstr>use module lembang</vt:lpstr>
      <vt:lpstr>id-data</vt:lpstr>
      <vt:lpstr>cimahiselatan</vt:lpstr>
      <vt:lpstr>use module cimahiselatan, cimahitengah</vt:lpstr>
      <vt:lpstr>.. module cimahiselatan, cimahitengah</vt:lpstr>
      <vt:lpstr>Diskusi</vt:lpstr>
      <vt:lpstr>Terima kasih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Fisika | Teknologi Informasi dan Komunikasi</dc:title>
  <dc:creator>Sparisoma Viridi</dc:creator>
  <cp:lastModifiedBy>Sparisoma Viridi</cp:lastModifiedBy>
  <cp:revision>1130</cp:revision>
  <dcterms:created xsi:type="dcterms:W3CDTF">2012-12-06T09:55:31Z</dcterms:created>
  <dcterms:modified xsi:type="dcterms:W3CDTF">2023-04-07T23:28:08Z</dcterms:modified>
</cp:coreProperties>
</file>