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6" r:id="rId2"/>
    <p:sldMasterId id="2147483728" r:id="rId3"/>
  </p:sldMasterIdLst>
  <p:notesMasterIdLst>
    <p:notesMasterId r:id="rId68"/>
  </p:notesMasterIdLst>
  <p:sldIdLst>
    <p:sldId id="256" r:id="rId4"/>
    <p:sldId id="521" r:id="rId5"/>
    <p:sldId id="258" r:id="rId6"/>
    <p:sldId id="273" r:id="rId7"/>
    <p:sldId id="257" r:id="rId8"/>
    <p:sldId id="590" r:id="rId9"/>
    <p:sldId id="594" r:id="rId10"/>
    <p:sldId id="282" r:id="rId11"/>
    <p:sldId id="569" r:id="rId12"/>
    <p:sldId id="526" r:id="rId13"/>
    <p:sldId id="527" r:id="rId14"/>
    <p:sldId id="528" r:id="rId15"/>
    <p:sldId id="523" r:id="rId16"/>
    <p:sldId id="524" r:id="rId17"/>
    <p:sldId id="552" r:id="rId18"/>
    <p:sldId id="525" r:id="rId19"/>
    <p:sldId id="520" r:id="rId20"/>
    <p:sldId id="584" r:id="rId21"/>
    <p:sldId id="534" r:id="rId22"/>
    <p:sldId id="537" r:id="rId23"/>
    <p:sldId id="538" r:id="rId24"/>
    <p:sldId id="539" r:id="rId25"/>
    <p:sldId id="558" r:id="rId26"/>
    <p:sldId id="559" r:id="rId27"/>
    <p:sldId id="570" r:id="rId28"/>
    <p:sldId id="563" r:id="rId29"/>
    <p:sldId id="564" r:id="rId30"/>
    <p:sldId id="565" r:id="rId31"/>
    <p:sldId id="585" r:id="rId32"/>
    <p:sldId id="532" r:id="rId33"/>
    <p:sldId id="553" r:id="rId34"/>
    <p:sldId id="265" r:id="rId35"/>
    <p:sldId id="266" r:id="rId36"/>
    <p:sldId id="267" r:id="rId37"/>
    <p:sldId id="278" r:id="rId38"/>
    <p:sldId id="580" r:id="rId39"/>
    <p:sldId id="429" r:id="rId40"/>
    <p:sldId id="595" r:id="rId41"/>
    <p:sldId id="293" r:id="rId42"/>
    <p:sldId id="294" r:id="rId43"/>
    <p:sldId id="296" r:id="rId44"/>
    <p:sldId id="299" r:id="rId45"/>
    <p:sldId id="593" r:id="rId46"/>
    <p:sldId id="301" r:id="rId47"/>
    <p:sldId id="586" r:id="rId48"/>
    <p:sldId id="587" r:id="rId49"/>
    <p:sldId id="463" r:id="rId50"/>
    <p:sldId id="592" r:id="rId51"/>
    <p:sldId id="596" r:id="rId52"/>
    <p:sldId id="430" r:id="rId53"/>
    <p:sldId id="279" r:id="rId54"/>
    <p:sldId id="548" r:id="rId55"/>
    <p:sldId id="591" r:id="rId56"/>
    <p:sldId id="588" r:id="rId57"/>
    <p:sldId id="550" r:id="rId58"/>
    <p:sldId id="551" r:id="rId59"/>
    <p:sldId id="589" r:id="rId60"/>
    <p:sldId id="579" r:id="rId61"/>
    <p:sldId id="272" r:id="rId62"/>
    <p:sldId id="502" r:id="rId63"/>
    <p:sldId id="571" r:id="rId64"/>
    <p:sldId id="557" r:id="rId65"/>
    <p:sldId id="455" r:id="rId66"/>
    <p:sldId id="311" r:id="rId67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CBC"/>
    <a:srgbClr val="F79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88602" autoAdjust="0"/>
  </p:normalViewPr>
  <p:slideViewPr>
    <p:cSldViewPr snapToGrid="0">
      <p:cViewPr varScale="1">
        <p:scale>
          <a:sx n="97" d="100"/>
          <a:sy n="97" d="100"/>
        </p:scale>
        <p:origin x="102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BD94E-DDCB-492F-BD82-9462F558D635}" type="datetimeFigureOut">
              <a:rPr lang="de-DE" smtClean="0"/>
              <a:t>24.03.2023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1B129-BD01-4327-BA55-16DC367ADE0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643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" name="Google Shape;4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8148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5644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2534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1418591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3b242ed40a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g13b242ed40a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4013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3725059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1758974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4205189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02c48d07e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g102c48d07e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31398089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02c48d07ec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g102c48d07ec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195f03919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30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1195f039199_0_0:notes"/>
          <p:cNvSpPr txBox="1">
            <a:spLocks noGrp="1"/>
          </p:cNvSpPr>
          <p:nvPr>
            <p:ph type="body" idx="1"/>
          </p:nvPr>
        </p:nvSpPr>
        <p:spPr>
          <a:xfrm>
            <a:off x="685800" y="4343409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23941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0645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6099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52921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2" name="Google Shape;36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61206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12551b4c1b0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1" name="Google Shape;791;g12551b4c1b0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64247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785579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35923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3b242ed4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g13b242ed40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3b242ed40a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g13b242ed40a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13b242ed40a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g13b242ed40a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3b242ed40a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g13b242ed40a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13b242ed40a_0_2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g13b242ed40a_0_2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39484400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10032af11de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5" name="Google Shape;2035;g10032af11de_0_7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6" name="Google Shape;2036;g10032af11de_0_7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94487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9" name="Google Shape;609;p8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4" name="Google Shape;634;p9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11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13b32bbf618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g13b32bbf618_0_252:notes"/>
          <p:cNvSpPr txBox="1">
            <a:spLocks noGrp="1"/>
          </p:cNvSpPr>
          <p:nvPr>
            <p:ph type="body" idx="1"/>
          </p:nvPr>
        </p:nvSpPr>
        <p:spPr>
          <a:xfrm>
            <a:off x="685800" y="434340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250" tIns="93250" rIns="93250" bIns="932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13b242ed40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g13b242ed40a_0_138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13b242ed40a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6" name="Google Shape;696;g13b242ed40a_0_138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54212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27550" cy="25463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7" name="Google Shape;737;p15:notes"/>
          <p:cNvSpPr txBox="1">
            <a:spLocks noGrp="1"/>
          </p:cNvSpPr>
          <p:nvPr>
            <p:ph type="body" idx="1"/>
          </p:nvPr>
        </p:nvSpPr>
        <p:spPr>
          <a:xfrm>
            <a:off x="992506" y="3226634"/>
            <a:ext cx="7940039" cy="3056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1410936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8573905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10032af11de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5" name="Google Shape;2035;g10032af11de_0_7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</p:txBody>
      </p:sp>
      <p:sp>
        <p:nvSpPr>
          <p:cNvPr id="2036" name="Google Shape;2036;g10032af11de_0_7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33412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10032af11de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5" name="Google Shape;2035;g10032af11de_0_7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6" name="Google Shape;2036;g10032af11de_0_7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202555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10032af11de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5" name="Google Shape;2035;g10032af11de_0_7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6" name="Google Shape;2036;g10032af11de_0_7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9475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5" name="Google Shape;345;p1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de-DE" dirty="0"/>
          </a:p>
        </p:txBody>
      </p:sp>
      <p:sp>
        <p:nvSpPr>
          <p:cNvPr id="346" name="Google Shape;346;p1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51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1567285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" name="Google Shape;5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96840202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36796607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0101877c86_2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g10101877c86_2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66730534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1107379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093681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b="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3b32bbf618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13b32bbf618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250" tIns="93250" rIns="93250" bIns="93250" anchor="t" anchorCtr="0">
            <a:noAutofit/>
          </a:bodyPr>
          <a:lstStyle/>
          <a:p>
            <a:pPr marL="2286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 pitchFamily="34" charset="0"/>
              <a:buNone/>
            </a:pPr>
            <a:endParaRPr b="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b="0" dirty="0"/>
          </a:p>
        </p:txBody>
      </p:sp>
    </p:spTree>
    <p:extLst>
      <p:ext uri="{BB962C8B-B14F-4D97-AF65-F5344CB8AC3E}">
        <p14:creationId xmlns:p14="http://schemas.microsoft.com/office/powerpoint/2010/main" val="284888955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g1fc5b22fbec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3" name="Google Shape;1043;g1fc5b22fbec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4" name="Google Shape;2034;g10032af11de_0_7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5" name="Google Shape;2035;g10032af11de_0_7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36" name="Google Shape;2036;g10032af11de_0_7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821931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0101877c86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g10101877c86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692388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4373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Abschnitts-&#10;überschrif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1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870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">
  <p:cSld name="Titelfolie 1">
    <p:bg>
      <p:bgPr>
        <a:solidFill>
          <a:srgbClr val="009CBC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/>
          <p:nvPr/>
        </p:nvSpPr>
        <p:spPr>
          <a:xfrm>
            <a:off x="683568" y="335280"/>
            <a:ext cx="7896600" cy="449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44" name="Google Shape;44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0739" y="762613"/>
            <a:ext cx="6262274" cy="3641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185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 1">
  <p:cSld name="Abschnitts-&#10;überschrift 1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101877c86_0_119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g10101877c86_0_119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g10101877c86_0_11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g10101877c86_0_11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g10101877c86_0_11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701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13b242ed40a_0_423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  <a:defRPr sz="24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g13b242ed40a_0_42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5600" algn="l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defRPr sz="2000"/>
            </a:lvl1pPr>
            <a:lvl2pPr marL="914400" lvl="1" indent="-342900" algn="l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defRPr sz="1800"/>
            </a:lvl2pPr>
            <a:lvl3pPr marL="1371600" lvl="2" indent="-33020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828800" lvl="3" indent="-33020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g13b242ed40a_0_42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g13b242ed40a_0_42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g13b242ed40a_0_42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cxnSp>
        <p:nvCxnSpPr>
          <p:cNvPr id="57" name="Google Shape;57;g13b242ed40a_0_423"/>
          <p:cNvCxnSpPr/>
          <p:nvPr/>
        </p:nvCxnSpPr>
        <p:spPr>
          <a:xfrm>
            <a:off x="395536" y="872452"/>
            <a:ext cx="667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8" name="Google Shape;58;g13b242ed40a_0_423"/>
          <p:cNvPicPr preferRelativeResize="0"/>
          <p:nvPr/>
        </p:nvPicPr>
        <p:blipFill rotWithShape="1">
          <a:blip r:embed="rId2">
            <a:alphaModFix/>
          </a:blip>
          <a:srcRect l="10547" t="30338" r="73798" b="27802"/>
          <a:stretch/>
        </p:blipFill>
        <p:spPr>
          <a:xfrm>
            <a:off x="8254825" y="348425"/>
            <a:ext cx="539974" cy="572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7063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Abschnitts-&#10;überschrif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3b242ed40a_0_431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g13b242ed40a_0_431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g13b242ed40a_0_43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Google Shape;63;g13b242ed40a_0_43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g13b242ed40a_0_43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6153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">
  <p:cSld name="Titelfolie 1">
    <p:bg>
      <p:bgPr>
        <a:solidFill>
          <a:srgbClr val="009CBC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2"/>
          <p:cNvSpPr/>
          <p:nvPr/>
        </p:nvSpPr>
        <p:spPr>
          <a:xfrm>
            <a:off x="683568" y="987574"/>
            <a:ext cx="6552600" cy="345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7" name="Google Shape;67;p42"/>
          <p:cNvSpPr txBox="1">
            <a:spLocks noGrp="1"/>
          </p:cNvSpPr>
          <p:nvPr>
            <p:ph type="body" idx="1"/>
          </p:nvPr>
        </p:nvSpPr>
        <p:spPr>
          <a:xfrm>
            <a:off x="1187004" y="2960884"/>
            <a:ext cx="5472300" cy="5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rgbClr val="009CBC"/>
              </a:buClr>
              <a:buSzPts val="2800"/>
              <a:buFont typeface="IBM Plex Sans SemiBold"/>
              <a:buNone/>
              <a:defRPr sz="28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marL="914400" lvl="1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8" name="Google Shape;68;p42"/>
          <p:cNvSpPr txBox="1">
            <a:spLocks noGrp="1"/>
          </p:cNvSpPr>
          <p:nvPr>
            <p:ph type="body" idx="2"/>
          </p:nvPr>
        </p:nvSpPr>
        <p:spPr>
          <a:xfrm>
            <a:off x="1187004" y="3745726"/>
            <a:ext cx="5545200" cy="6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E7400"/>
              </a:buClr>
              <a:buSzPts val="1600"/>
              <a:buFont typeface="Verdana"/>
              <a:buNone/>
              <a:defRPr sz="1600">
                <a:solidFill>
                  <a:srgbClr val="EE7400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Verdana"/>
              <a:buNone/>
              <a:defRPr/>
            </a:lvl2pPr>
            <a:lvl3pPr marL="1371600" lvl="2" indent="-228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3pPr>
            <a:lvl4pPr marL="1828800" lvl="3" indent="-228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4pPr>
            <a:lvl5pPr marL="2286000" lvl="4" indent="-2286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5pPr>
            <a:lvl6pPr marL="2743200" lvl="5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4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70" name="Google Shape;70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22125" y="745927"/>
            <a:ext cx="3856426" cy="152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05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4" name="Google Shape;74;p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7359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5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8" name="Google Shape;78;p5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828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5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2" name="Google Shape;82;p5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3" name="Google Shape;83;p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65126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8151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9" name="Google Shape;89;p5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90" name="Google Shape;90;p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7484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2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  <a:defRPr sz="24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2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66700" algn="l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defRPr sz="2000"/>
            </a:lvl1pPr>
            <a:lvl2pPr marL="685800" lvl="1" indent="-257175" algn="l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defRPr sz="1800"/>
            </a:lvl2pPr>
            <a:lvl3pPr marL="1028700" lvl="2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371600" lvl="3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1714500" lvl="4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27" name="Google Shape;27;p22"/>
          <p:cNvCxnSpPr/>
          <p:nvPr/>
        </p:nvCxnSpPr>
        <p:spPr>
          <a:xfrm>
            <a:off x="395536" y="872452"/>
            <a:ext cx="667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" name="Google Shape;28;p22"/>
          <p:cNvPicPr preferRelativeResize="0"/>
          <p:nvPr/>
        </p:nvPicPr>
        <p:blipFill rotWithShape="1">
          <a:blip r:embed="rId2">
            <a:alphaModFix/>
          </a:blip>
          <a:srcRect l="10547" t="30338" r="73799" b="27804"/>
          <a:stretch/>
        </p:blipFill>
        <p:spPr>
          <a:xfrm>
            <a:off x="8254826" y="348426"/>
            <a:ext cx="539974" cy="572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7815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93" name="Google Shape;93;p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4248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5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5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7" name="Google Shape;97;p5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8" name="Google Shape;98;p5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9" name="Google Shape;99;p5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4966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102" name="Google Shape;102;p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8786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5" name="Google Shape;105;p5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6" name="Google Shape;106;p5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04987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8540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 1">
  <p:cSld name="Abschnitts-&#10;überschrift 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3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10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>
  <p:cSld name="Titelfolie">
    <p:bg>
      <p:bgPr>
        <a:solidFill>
          <a:srgbClr val="009CBC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4"/>
          <p:cNvSpPr/>
          <p:nvPr/>
        </p:nvSpPr>
        <p:spPr>
          <a:xfrm>
            <a:off x="683568" y="987574"/>
            <a:ext cx="6552600" cy="345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7" name="Google Shape;37;p24"/>
          <p:cNvSpPr txBox="1">
            <a:spLocks noGrp="1"/>
          </p:cNvSpPr>
          <p:nvPr>
            <p:ph type="body" idx="1"/>
          </p:nvPr>
        </p:nvSpPr>
        <p:spPr>
          <a:xfrm>
            <a:off x="1187004" y="2960884"/>
            <a:ext cx="5472300" cy="5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9CBC"/>
              </a:buClr>
              <a:buSzPts val="2800"/>
              <a:buFont typeface="IBM Plex Sans SemiBold"/>
              <a:buNone/>
              <a:defRPr sz="28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marL="685800" lvl="1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028700" lvl="2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714500" lvl="4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2"/>
          </p:nvPr>
        </p:nvSpPr>
        <p:spPr>
          <a:xfrm>
            <a:off x="1187004" y="3745726"/>
            <a:ext cx="5545200" cy="6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E7400"/>
              </a:buClr>
              <a:buSzPts val="1600"/>
              <a:buFont typeface="Verdana"/>
              <a:buNone/>
              <a:defRPr sz="16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Verdana"/>
              <a:buNone/>
              <a:defRPr/>
            </a:lvl2pPr>
            <a:lvl3pPr marL="1028700" lvl="2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3pPr>
            <a:lvl4pPr marL="1371600" lvl="3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4pPr>
            <a:lvl5pPr marL="1714500" lvl="4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40" name="Google Shape;40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22125" y="745927"/>
            <a:ext cx="3856426" cy="152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403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 1">
  <p:cSld name="Titelfolie 1">
    <p:bg>
      <p:bgPr>
        <a:solidFill>
          <a:srgbClr val="009CBC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5"/>
          <p:cNvSpPr/>
          <p:nvPr/>
        </p:nvSpPr>
        <p:spPr>
          <a:xfrm>
            <a:off x="683568" y="335280"/>
            <a:ext cx="7896600" cy="4495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3" name="Google Shape;43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44" name="Google Shape;44;p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0739" y="762613"/>
            <a:ext cx="6262274" cy="3641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723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Abschnitts-&#10;überschrif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745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 1">
  <p:cSld name="Abschnitts-&#10;überschrift 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  <a:defRPr sz="2800" cap="none">
                <a:solidFill>
                  <a:schemeClr val="lt1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900" lvl="0" indent="-1714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EE7400"/>
              </a:buClr>
              <a:buSzPts val="2000"/>
              <a:buNone/>
              <a:defRPr sz="20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028700" lvl="2" indent="-171450" algn="l">
              <a:lnSpc>
                <a:spcPct val="115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371600" lvl="3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1714500" lvl="4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057400" lvl="5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2400300" lvl="6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2743200" lvl="7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3086100" lvl="8" indent="-171450" algn="l">
              <a:lnSpc>
                <a:spcPct val="115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009CB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441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  <a:defRPr sz="24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66700" algn="l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defRPr sz="2000"/>
            </a:lvl1pPr>
            <a:lvl2pPr marL="685800" lvl="1" indent="-257175" algn="l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defRPr sz="1800"/>
            </a:lvl2pPr>
            <a:lvl3pPr marL="1028700" lvl="2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marL="1371600" lvl="3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1714500" lvl="4" indent="-247650" algn="l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cxnSp>
        <p:nvCxnSpPr>
          <p:cNvPr id="33" name="Google Shape;33;p19"/>
          <p:cNvCxnSpPr/>
          <p:nvPr/>
        </p:nvCxnSpPr>
        <p:spPr>
          <a:xfrm>
            <a:off x="395536" y="872452"/>
            <a:ext cx="66777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4" name="Google Shape;34;p19"/>
          <p:cNvPicPr preferRelativeResize="0"/>
          <p:nvPr/>
        </p:nvPicPr>
        <p:blipFill rotWithShape="1">
          <a:blip r:embed="rId2">
            <a:alphaModFix/>
          </a:blip>
          <a:srcRect l="10547" t="30338" r="73799" b="27804"/>
          <a:stretch/>
        </p:blipFill>
        <p:spPr>
          <a:xfrm>
            <a:off x="8254826" y="348426"/>
            <a:ext cx="539974" cy="572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5428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>
  <p:cSld name="Titelfolie">
    <p:bg>
      <p:bgPr>
        <a:solidFill>
          <a:srgbClr val="009CBC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/>
          <p:nvPr/>
        </p:nvSpPr>
        <p:spPr>
          <a:xfrm>
            <a:off x="683568" y="987574"/>
            <a:ext cx="6552600" cy="345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1"/>
          </p:nvPr>
        </p:nvSpPr>
        <p:spPr>
          <a:xfrm>
            <a:off x="1187004" y="2960884"/>
            <a:ext cx="5472300" cy="5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9CBC"/>
              </a:buClr>
              <a:buSzPts val="2800"/>
              <a:buFont typeface="IBM Plex Sans SemiBold"/>
              <a:buNone/>
              <a:defRPr sz="2800">
                <a:solidFill>
                  <a:srgbClr val="009CBC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defRPr>
            </a:lvl1pPr>
            <a:lvl2pPr marL="685800" lvl="1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028700" lvl="2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1714500" lvl="4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body" idx="2"/>
          </p:nvPr>
        </p:nvSpPr>
        <p:spPr>
          <a:xfrm>
            <a:off x="1187004" y="3745726"/>
            <a:ext cx="5545200" cy="6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17145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EE7400"/>
              </a:buClr>
              <a:buSzPts val="1600"/>
              <a:buFont typeface="Verdana"/>
              <a:buNone/>
              <a:defRPr sz="1600">
                <a:solidFill>
                  <a:srgbClr val="EE7400"/>
                </a:solidFill>
              </a:defRPr>
            </a:lvl1pPr>
            <a:lvl2pPr marL="685800" lvl="1" indent="-17145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Verdana"/>
              <a:buNone/>
              <a:defRPr/>
            </a:lvl2pPr>
            <a:lvl3pPr marL="1028700" lvl="2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3pPr>
            <a:lvl4pPr marL="1371600" lvl="3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4pPr>
            <a:lvl5pPr marL="1714500" lvl="4" indent="-17145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Verdana"/>
              <a:buNone/>
              <a:defRPr/>
            </a:lvl5pPr>
            <a:lvl6pPr marL="2057400" lvl="5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195F95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40" name="Google Shape;40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22125" y="745927"/>
            <a:ext cx="3856426" cy="152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5406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IBM Plex Sans Light"/>
              <a:buNone/>
              <a:defRPr sz="3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▪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–"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•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–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»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496496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IBM Plex Sans Light"/>
              <a:buNone/>
              <a:defRPr sz="3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▪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–"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•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–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»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BM Plex Sans Light"/>
              <a:buNone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fld id="{00000000-1234-1234-1234-123412341234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3658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79965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antra.ed.ac.uk/researchdataincontext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commons.wikimedia.org/wiki/File:FAIR_data_principles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-fair.org/fair-principle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knowledgebase.nfdi4chem.de/knowledge_base/docs/topics/data_life_cycle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aire.eu/blogs/why-is-this-a-good-data-management-plan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dfg.de/download/pdf/foerderung/grundlagen_dfg_foerderung/forschungsdaten/forschungsdaten_checkliste_en.pdf" TargetMode="External"/><Relationship Id="rId4" Type="http://schemas.openxmlformats.org/officeDocument/2006/relationships/hyperlink" Target="https://www.dfg.de/download/pdf/foerderung/grundlagen_dfg_foerderung/forschungsdaten/forschungsdaten_checkliste_de.pd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rschungsdaten.info/themen/informieren-und-planen/foerderrichtlinien/#c492536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5281/zenodo.392360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923602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923602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issenschaftliche-integritaet.de/" TargetMode="External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penaire.eu/rdm-handbook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ublincore.org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iki.dublincore.org/index.php/User_Guide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cite.org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hyperlink" Target="https://bit.ly/3f3DZgR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fairsharing.org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hyperlink" Target="http://rd-alliance.github.io/metadata-directory/" TargetMode="External"/><Relationship Id="rId4" Type="http://schemas.openxmlformats.org/officeDocument/2006/relationships/hyperlink" Target="https://knowledgebase.nfdi4chem.de/knowledge_base/docs/topics/format_standards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x.doi.org/10.4126/FRL01-006425772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x.doi.org/10.4126/FRL01-006425772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blisso.de/en/research-data-management/rd-documenting/" TargetMode="External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A0GcvacjqI" TargetMode="External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3" Type="http://schemas.openxmlformats.org/officeDocument/2006/relationships/image" Target="../media/image18.png"/><Relationship Id="rId21" Type="http://schemas.openxmlformats.org/officeDocument/2006/relationships/image" Target="../media/image76.png"/><Relationship Id="rId7" Type="http://schemas.openxmlformats.org/officeDocument/2006/relationships/image" Target="../media/image62.png"/><Relationship Id="rId12" Type="http://schemas.openxmlformats.org/officeDocument/2006/relationships/image" Target="../media/image67.jp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11" Type="http://schemas.openxmlformats.org/officeDocument/2006/relationships/image" Target="../media/image66.png"/><Relationship Id="rId5" Type="http://schemas.openxmlformats.org/officeDocument/2006/relationships/image" Target="../media/image60.jp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10" Type="http://schemas.openxmlformats.org/officeDocument/2006/relationships/image" Target="../media/image65.png"/><Relationship Id="rId19" Type="http://schemas.openxmlformats.org/officeDocument/2006/relationships/image" Target="../media/image74.png"/><Relationship Id="rId4" Type="http://schemas.openxmlformats.org/officeDocument/2006/relationships/image" Target="../media/image59.jpg"/><Relationship Id="rId9" Type="http://schemas.openxmlformats.org/officeDocument/2006/relationships/image" Target="../media/image64.jpg"/><Relationship Id="rId14" Type="http://schemas.openxmlformats.org/officeDocument/2006/relationships/image" Target="../media/image69.png"/><Relationship Id="rId22" Type="http://schemas.openxmlformats.org/officeDocument/2006/relationships/image" Target="../media/image7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3" Type="http://schemas.openxmlformats.org/officeDocument/2006/relationships/image" Target="../media/image1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knowledgebase.nfdi4chem.de/knowledge_base/docs/topics/pid/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knowledgebase.nfdi4chem.de/knowledge_base/docs/topics/best_practice/" TargetMode="External"/><Relationship Id="rId4" Type="http://schemas.openxmlformats.org/officeDocument/2006/relationships/hyperlink" Target="https://knowledgebase.nfdi4chem.de/knowledge_base/docs/topics/data_availability_statement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knowledgebase.nfdi4chem.de/knowledge_base/docs/topics/repositories/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irsharing.org/" TargetMode="External"/><Relationship Id="rId5" Type="http://schemas.openxmlformats.org/officeDocument/2006/relationships/hyperlink" Target="http://www.re3data.org/" TargetMode="External"/><Relationship Id="rId4" Type="http://schemas.openxmlformats.org/officeDocument/2006/relationships/hyperlink" Target="https://knowledgebase.nfdi4chem.de/knowledge_base/docs/data/choose_repository/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gi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jp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mailto:helpdesk@nfdi4chem.de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fdi4chem.de/index.php/events/" TargetMode="External"/><Relationship Id="rId4" Type="http://schemas.openxmlformats.org/officeDocument/2006/relationships/hyperlink" Target="https://knowledgebase.nfdi4chem.de/knowledge_base/" TargetMode="Externa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hyperlink" Target="https://www.nfdi4chem.de/index.php/event/chemistry-data-days-2023/" TargetMode="External"/><Relationship Id="rId4" Type="http://schemas.openxmlformats.org/officeDocument/2006/relationships/image" Target="../media/image10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1"/>
          <p:cNvPicPr preferRelativeResize="0"/>
          <p:nvPr/>
        </p:nvPicPr>
        <p:blipFill rotWithShape="1">
          <a:blip r:embed="rId3">
            <a:alphaModFix/>
          </a:blip>
          <a:srcRect t="16267" r="545" b="13485"/>
          <a:stretch/>
        </p:blipFill>
        <p:spPr>
          <a:xfrm>
            <a:off x="2" y="0"/>
            <a:ext cx="9143999" cy="4144068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1"/>
          <p:cNvSpPr txBox="1">
            <a:spLocks noGrp="1"/>
          </p:cNvSpPr>
          <p:nvPr>
            <p:ph type="body" idx="1"/>
          </p:nvPr>
        </p:nvSpPr>
        <p:spPr>
          <a:xfrm>
            <a:off x="210359" y="3765357"/>
            <a:ext cx="8065200" cy="108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0" indent="0">
              <a:lnSpc>
                <a:spcPct val="115000"/>
              </a:lnSpc>
              <a:spcBef>
                <a:spcPts val="560"/>
              </a:spcBef>
              <a:buClr>
                <a:schemeClr val="dk1"/>
              </a:buClr>
              <a:buSzPts val="2800"/>
            </a:pP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Overview</a:t>
            </a: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of</a:t>
            </a: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research</a:t>
            </a: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data</a:t>
            </a: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 </a:t>
            </a: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management</a:t>
            </a: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 in </a:t>
            </a:r>
            <a:r>
              <a:rPr lang="de-DE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chemistry</a:t>
            </a:r>
            <a:endParaRPr lang="de-DE" b="1" dirty="0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marL="0" indent="0">
              <a:lnSpc>
                <a:spcPct val="115000"/>
              </a:lnSpc>
              <a:spcBef>
                <a:spcPts val="560"/>
              </a:spcBef>
              <a:buClr>
                <a:schemeClr val="dk1"/>
              </a:buClr>
              <a:buSzPts val="2800"/>
            </a:pPr>
            <a:r>
              <a:rPr lang="de-DE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	    </a:t>
            </a:r>
            <a:r>
              <a:rPr lang="en-US" sz="1600" b="0" i="0" u="none" strike="noStrik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CC BY 4.0 ©NFDI4Chem </a:t>
            </a:r>
            <a:endParaRPr b="1" dirty="0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id="2" name="Google Shape;143;p10">
            <a:extLst>
              <a:ext uri="{FF2B5EF4-FFF2-40B4-BE49-F238E27FC236}">
                <a16:creationId xmlns:a16="http://schemas.microsoft.com/office/drawing/2014/main" id="{B410A91F-74E3-0FFF-C5C9-495780D1AFE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4509" y="4308283"/>
            <a:ext cx="1027759" cy="35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4"/>
          <p:cNvSpPr/>
          <p:nvPr/>
        </p:nvSpPr>
        <p:spPr>
          <a:xfrm>
            <a:off x="2334491" y="2571750"/>
            <a:ext cx="4655128" cy="732559"/>
          </a:xfrm>
          <a:prstGeom prst="roundRect">
            <a:avLst>
              <a:gd name="adj" fmla="val 16667"/>
            </a:avLst>
          </a:prstGeom>
          <a:solidFill>
            <a:srgbClr val="B7DEE8"/>
          </a:solidFill>
          <a:ln w="25400" cap="flat" cmpd="sng">
            <a:solidFill>
              <a:srgbClr val="B7DE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endParaRPr b="1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r>
              <a:rPr lang="de-DE" dirty="0">
                <a:latin typeface="IBM Plex Sans SemiBold" panose="020B0703050203000203" pitchFamily="34" charset="0"/>
                <a:ea typeface="IBM Plex Sans"/>
                <a:cs typeface="IBM Plex Sans"/>
                <a:sym typeface="IBM Plex Sans"/>
              </a:rPr>
              <a:t>Research </a:t>
            </a:r>
            <a:r>
              <a:rPr lang="de-DE" dirty="0" err="1">
                <a:latin typeface="IBM Plex Sans SemiBold" panose="020B0703050203000203" pitchFamily="34" charset="0"/>
                <a:ea typeface="IBM Plex Sans"/>
                <a:cs typeface="IBM Plex Sans"/>
                <a:sym typeface="IBM Plex Sans"/>
              </a:rPr>
              <a:t>data</a:t>
            </a:r>
            <a:r>
              <a:rPr lang="de-DE" dirty="0">
                <a:latin typeface="IBM Plex Sans SemiBold" panose="020B0703050203000203" pitchFamily="34" charset="0"/>
                <a:ea typeface="IBM Plex Sans"/>
                <a:cs typeface="IBM Plex Sans"/>
                <a:sym typeface="IBM Plex Sans"/>
              </a:rPr>
              <a:t> in </a:t>
            </a:r>
            <a:r>
              <a:rPr lang="de-DE" dirty="0" err="1">
                <a:latin typeface="IBM Plex Sans SemiBold" panose="020B0703050203000203" pitchFamily="34" charset="0"/>
                <a:ea typeface="IBM Plex Sans"/>
                <a:cs typeface="IBM Plex Sans"/>
                <a:sym typeface="IBM Plex Sans"/>
              </a:rPr>
              <a:t>chemistry</a:t>
            </a:r>
            <a:endParaRPr dirty="0">
              <a:latin typeface="IBM Plex Sans SemiBold" panose="020B0703050203000203" pitchFamily="34" charset="0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223130" y="2571750"/>
            <a:ext cx="8373616" cy="1321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457189" indent="-228593" algn="ctr">
              <a:spcBef>
                <a:spcPts val="0"/>
              </a:spcBef>
              <a:buNone/>
            </a:pPr>
            <a:r>
              <a:rPr lang="de-DE" sz="1800" b="1" dirty="0"/>
              <a:t>…</a:t>
            </a:r>
            <a:r>
              <a:rPr lang="de-DE" sz="1800" b="1" dirty="0" err="1"/>
              <a:t>everything</a:t>
            </a:r>
            <a:r>
              <a:rPr lang="de-DE" sz="1800" b="1" dirty="0"/>
              <a:t>, </a:t>
            </a:r>
            <a:r>
              <a:rPr lang="de-DE" sz="1800" b="1" dirty="0" err="1"/>
              <a:t>that</a:t>
            </a:r>
            <a:r>
              <a:rPr lang="de-DE" sz="1800" b="1" dirty="0"/>
              <a:t> </a:t>
            </a:r>
            <a:r>
              <a:rPr lang="de-DE" sz="1800" b="1" dirty="0" err="1"/>
              <a:t>is</a:t>
            </a:r>
            <a:r>
              <a:rPr lang="de-DE" sz="1800" b="1" dirty="0"/>
              <a:t> </a:t>
            </a:r>
            <a:r>
              <a:rPr lang="de-DE" sz="1800" b="1" dirty="0" err="1"/>
              <a:t>result</a:t>
            </a:r>
            <a:r>
              <a:rPr lang="de-DE" sz="1800" b="1" dirty="0"/>
              <a:t> and </a:t>
            </a:r>
            <a:r>
              <a:rPr lang="de-DE" sz="1800" b="1" dirty="0" err="1"/>
              <a:t>target</a:t>
            </a:r>
            <a:r>
              <a:rPr lang="de-DE" sz="1800" b="1" dirty="0"/>
              <a:t> </a:t>
            </a:r>
            <a:r>
              <a:rPr lang="de-DE" sz="1800" b="1" dirty="0" err="1"/>
              <a:t>of</a:t>
            </a:r>
            <a:r>
              <a:rPr lang="de-DE" sz="1800" b="1" dirty="0"/>
              <a:t> </a:t>
            </a:r>
            <a:endParaRPr dirty="0"/>
          </a:p>
          <a:p>
            <a:pPr marL="457189" indent="-228593" algn="ctr">
              <a:spcBef>
                <a:spcPts val="0"/>
              </a:spcBef>
              <a:buNone/>
            </a:pPr>
            <a:r>
              <a:rPr lang="de-DE" sz="1800" b="1" dirty="0" err="1"/>
              <a:t>your</a:t>
            </a:r>
            <a:r>
              <a:rPr lang="de-DE" sz="1800" b="1" dirty="0"/>
              <a:t> </a:t>
            </a:r>
            <a:r>
              <a:rPr lang="de-DE" sz="1800" b="1" dirty="0" err="1"/>
              <a:t>scientific</a:t>
            </a:r>
            <a:r>
              <a:rPr lang="de-DE" sz="1800" b="1" dirty="0"/>
              <a:t> </a:t>
            </a:r>
            <a:r>
              <a:rPr lang="de-DE" sz="1800" b="1" dirty="0" err="1"/>
              <a:t>work</a:t>
            </a:r>
            <a:endParaRPr sz="1500" b="1" dirty="0"/>
          </a:p>
        </p:txBody>
      </p:sp>
      <p:sp>
        <p:nvSpPr>
          <p:cNvPr id="150" name="Google Shape;150;p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>
              <a:buSzPts val="1000"/>
              <a:defRPr/>
            </a:pPr>
            <a:fld id="{00000000-1234-1234-1234-123412341234}" type="slidenum">
              <a:rPr lang="de-DE" sz="900" kern="0"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pPr>
                <a:buSzPts val="1000"/>
                <a:defRPr/>
              </a:pPr>
              <a:t>10</a:t>
            </a:fld>
            <a:endParaRPr sz="900" kern="0" dirty="0"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sp>
        <p:nvSpPr>
          <p:cNvPr id="151" name="Google Shape;151;p4"/>
          <p:cNvSpPr/>
          <p:nvPr/>
        </p:nvSpPr>
        <p:spPr>
          <a:xfrm>
            <a:off x="1442834" y="1760079"/>
            <a:ext cx="20898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 dirty="0" err="1">
                <a:solidFill>
                  <a:srgbClr val="00C2CA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database</a:t>
            </a:r>
            <a:r>
              <a:rPr lang="de-DE" sz="1500" b="1" kern="0" dirty="0">
                <a:solidFill>
                  <a:srgbClr val="00C2CA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kern="0" dirty="0" err="1">
                <a:solidFill>
                  <a:srgbClr val="00C2CA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content</a:t>
            </a:r>
            <a:endParaRPr sz="1500" b="1" kern="0" dirty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2" name="Google Shape;152;p4"/>
          <p:cNvSpPr/>
          <p:nvPr/>
        </p:nvSpPr>
        <p:spPr>
          <a:xfrm>
            <a:off x="3532634" y="1389950"/>
            <a:ext cx="2562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99051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laboratory notebooks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3" name="Google Shape;153;p4"/>
          <p:cNvSpPr/>
          <p:nvPr/>
        </p:nvSpPr>
        <p:spPr>
          <a:xfrm>
            <a:off x="5360330" y="4571493"/>
            <a:ext cx="20898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 dirty="0" err="1">
                <a:solidFill>
                  <a:srgbClr val="92D05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microscopy</a:t>
            </a:r>
            <a:r>
              <a:rPr lang="de-DE" sz="1500" b="1" kern="0" dirty="0">
                <a:solidFill>
                  <a:srgbClr val="92D05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kern="0" dirty="0" err="1">
                <a:solidFill>
                  <a:srgbClr val="92D05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</a:t>
            </a:r>
            <a:endParaRPr sz="1500" b="1" kern="0" dirty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4" name="Google Shape;154;p4"/>
          <p:cNvSpPr/>
          <p:nvPr/>
        </p:nvSpPr>
        <p:spPr>
          <a:xfrm>
            <a:off x="6215105" y="1795807"/>
            <a:ext cx="26286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7030A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chromatographic data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5" name="Google Shape;155;p4"/>
          <p:cNvSpPr/>
          <p:nvPr/>
        </p:nvSpPr>
        <p:spPr>
          <a:xfrm>
            <a:off x="1959522" y="991451"/>
            <a:ext cx="1850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00549F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electrochemical data</a:t>
            </a:r>
            <a:endParaRPr sz="1500" b="1" kern="0">
              <a:solidFill>
                <a:srgbClr val="00549F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6" name="Google Shape;156;p4"/>
          <p:cNvSpPr/>
          <p:nvPr/>
        </p:nvSpPr>
        <p:spPr>
          <a:xfrm>
            <a:off x="5838968" y="975751"/>
            <a:ext cx="2301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 dirty="0" err="1">
                <a:solidFill>
                  <a:srgbClr val="E3006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spectroscopy</a:t>
            </a:r>
            <a:r>
              <a:rPr lang="de-DE" sz="1500" b="1" kern="0" dirty="0">
                <a:solidFill>
                  <a:srgbClr val="E3006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kern="0" dirty="0" err="1">
                <a:solidFill>
                  <a:srgbClr val="E3006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</a:t>
            </a:r>
            <a:endParaRPr sz="1500" b="1" kern="0" dirty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7" name="Google Shape;157;p4"/>
          <p:cNvSpPr/>
          <p:nvPr/>
        </p:nvSpPr>
        <p:spPr>
          <a:xfrm>
            <a:off x="265025" y="2165927"/>
            <a:ext cx="1350300" cy="6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7B54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models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7B54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algorithms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8" name="Google Shape;158;p4"/>
          <p:cNvSpPr/>
          <p:nvPr/>
        </p:nvSpPr>
        <p:spPr>
          <a:xfrm>
            <a:off x="313184" y="3356757"/>
            <a:ext cx="22593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4F81BD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topographical data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59" name="Google Shape;159;p4"/>
          <p:cNvSpPr/>
          <p:nvPr/>
        </p:nvSpPr>
        <p:spPr>
          <a:xfrm>
            <a:off x="3809922" y="4106604"/>
            <a:ext cx="25260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1F497D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crystallographic data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0" name="Google Shape;160;p4"/>
          <p:cNvSpPr/>
          <p:nvPr/>
        </p:nvSpPr>
        <p:spPr>
          <a:xfrm>
            <a:off x="227756" y="1234892"/>
            <a:ext cx="14562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41801D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simulations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1" name="Google Shape;161;p4"/>
          <p:cNvSpPr/>
          <p:nvPr/>
        </p:nvSpPr>
        <p:spPr>
          <a:xfrm>
            <a:off x="2990489" y="3539727"/>
            <a:ext cx="23685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66030F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interferometric data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2" name="Google Shape;162;p4"/>
          <p:cNvSpPr/>
          <p:nvPr/>
        </p:nvSpPr>
        <p:spPr>
          <a:xfrm>
            <a:off x="771269" y="4282597"/>
            <a:ext cx="21570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FF66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ellipsometric data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3" name="Google Shape;163;p4"/>
          <p:cNvSpPr/>
          <p:nvPr/>
        </p:nvSpPr>
        <p:spPr>
          <a:xfrm>
            <a:off x="7423236" y="4260286"/>
            <a:ext cx="11148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8064A2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software</a:t>
            </a:r>
            <a:endParaRPr sz="1500" b="1" kern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164" name="Google Shape;164;p4"/>
          <p:cNvSpPr/>
          <p:nvPr/>
        </p:nvSpPr>
        <p:spPr>
          <a:xfrm>
            <a:off x="6686705" y="3618697"/>
            <a:ext cx="2157000" cy="3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b="1" kern="0">
                <a:solidFill>
                  <a:srgbClr val="BC101C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experimental data</a:t>
            </a:r>
            <a:endParaRPr sz="1500" b="1" kern="0">
              <a:solidFill>
                <a:srgbClr val="BC101C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446331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84B3B295-8EB1-4639-A2FC-1AE6FA9EDE9F}"/>
              </a:ext>
            </a:extLst>
          </p:cNvPr>
          <p:cNvSpPr/>
          <p:nvPr/>
        </p:nvSpPr>
        <p:spPr>
          <a:xfrm>
            <a:off x="452762" y="2847648"/>
            <a:ext cx="8234038" cy="1798383"/>
          </a:xfrm>
          <a:prstGeom prst="roundRect">
            <a:avLst/>
          </a:prstGeom>
          <a:solidFill>
            <a:srgbClr val="009CBC"/>
          </a:solidFill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de-DE" sz="10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79" name="Google Shape;179;p6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r>
              <a:rPr lang="de-DE" dirty="0"/>
              <a:t>Research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endParaRPr dirty="0"/>
          </a:p>
        </p:txBody>
      </p:sp>
      <p:sp>
        <p:nvSpPr>
          <p:cNvPr id="180" name="Google Shape;180;p6"/>
          <p:cNvSpPr txBox="1">
            <a:spLocks noGrp="1"/>
          </p:cNvSpPr>
          <p:nvPr>
            <p:ph type="body" idx="1"/>
          </p:nvPr>
        </p:nvSpPr>
        <p:spPr>
          <a:xfrm>
            <a:off x="452762" y="1065681"/>
            <a:ext cx="8234039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358772" indent="-257175"/>
            <a:r>
              <a:rPr lang="en-US" sz="1800" dirty="0">
                <a:solidFill>
                  <a:srgbClr val="242424"/>
                </a:solidFill>
                <a:latin typeface="IBM Plex Sans Light" panose="020B0403050203000203" pitchFamily="34" charset="0"/>
              </a:rPr>
              <a:t>Activity of working with research data throughout the research process </a:t>
            </a:r>
          </a:p>
          <a:p>
            <a:pPr marL="358772" indent="-257175"/>
            <a:r>
              <a:rPr lang="en-US" sz="1800" dirty="0">
                <a:solidFill>
                  <a:srgbClr val="242424"/>
                </a:solidFill>
                <a:latin typeface="IBM Plex Sans Light" panose="020B0403050203000203" pitchFamily="34" charset="0"/>
              </a:rPr>
              <a:t>Including all aspects from data collection, to data storage and backup, through to data sharing</a:t>
            </a:r>
          </a:p>
          <a:p>
            <a:pPr marL="358772" indent="-257175"/>
            <a:r>
              <a:rPr lang="en-US" sz="1800" dirty="0">
                <a:latin typeface="IBM Plex Sans Light" panose="020B0403050203000203" pitchFamily="34" charset="0"/>
              </a:rPr>
              <a:t>One of the essential areas of responsible conduct of research</a:t>
            </a:r>
          </a:p>
          <a:p>
            <a:pPr marL="101597" indent="0">
              <a:buNone/>
            </a:pPr>
            <a:endParaRPr lang="en-US" sz="1800" dirty="0">
              <a:solidFill>
                <a:srgbClr val="242424"/>
              </a:solidFill>
              <a:latin typeface="IBM Plex Sans Light" panose="020B0403050203000203" pitchFamily="34" charset="0"/>
            </a:endParaRPr>
          </a:p>
          <a:p>
            <a:pPr marL="101597" indent="0" algn="ctr">
              <a:buNone/>
            </a:pP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"Although handling research data can be challenging, managing your data effectively will not only help your </a:t>
            </a: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research to be robust and replicable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, but can help you to </a:t>
            </a: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anticipate potential problems 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that can occur during the research process, and will </a:t>
            </a: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ensure that your research</a:t>
            </a:r>
            <a:br>
              <a:rPr lang="en-US" sz="1800" b="1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</a:br>
            <a:r>
              <a:rPr lang="en-US" sz="1800" b="1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meets the requirements set out by research funders and publishers</a:t>
            </a:r>
            <a:r>
              <a:rPr lang="en-US" sz="1800" dirty="0">
                <a:solidFill>
                  <a:schemeClr val="bg1">
                    <a:lumMod val="95000"/>
                  </a:schemeClr>
                </a:solidFill>
                <a:latin typeface="IBM Plex Sans Light" panose="020B0403050203000203" pitchFamily="34" charset="0"/>
              </a:rPr>
              <a:t>."</a:t>
            </a:r>
          </a:p>
          <a:p>
            <a:pPr marL="101597" indent="0">
              <a:buNone/>
            </a:pPr>
            <a:endParaRPr lang="en-US" sz="1800" dirty="0">
              <a:solidFill>
                <a:srgbClr val="242424"/>
              </a:solidFill>
              <a:latin typeface="IBM Plex Sans Light" panose="020B0403050203000203" pitchFamily="34" charset="0"/>
            </a:endParaRPr>
          </a:p>
          <a:p>
            <a:pPr marL="457189" indent="-260341">
              <a:buNone/>
            </a:pPr>
            <a:endParaRPr sz="2800" dirty="0"/>
          </a:p>
        </p:txBody>
      </p:sp>
      <p:sp>
        <p:nvSpPr>
          <p:cNvPr id="181" name="Google Shape;181;p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>
              <a:buSzPts val="1000"/>
              <a:defRPr/>
            </a:pPr>
            <a:fld id="{00000000-1234-1234-1234-123412341234}" type="slidenum">
              <a:rPr lang="de-DE" sz="900" kern="0"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pPr>
                <a:buSzPts val="1000"/>
                <a:defRPr/>
              </a:pPr>
              <a:t>11</a:t>
            </a:fld>
            <a:endParaRPr sz="900" kern="0" dirty="0"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sp>
        <p:nvSpPr>
          <p:cNvPr id="182" name="Google Shape;182;p6"/>
          <p:cNvSpPr txBox="1"/>
          <p:nvPr/>
        </p:nvSpPr>
        <p:spPr>
          <a:xfrm>
            <a:off x="5693271" y="4793092"/>
            <a:ext cx="2737929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900" kern="0" dirty="0"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https://mantra.ed.ac.uk/researchdataincontext/</a:t>
            </a:r>
            <a:endParaRPr lang="de-DE" sz="900" kern="0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>
              <a:buClr>
                <a:srgbClr val="000000"/>
              </a:buClr>
              <a:defRPr/>
            </a:pPr>
            <a:endParaRPr sz="105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403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Research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– </a:t>
            </a:r>
            <a:r>
              <a:rPr lang="de-DE" dirty="0" err="1"/>
              <a:t>Why</a:t>
            </a:r>
            <a:r>
              <a:rPr lang="de-DE" dirty="0"/>
              <a:t>?</a:t>
            </a:r>
          </a:p>
        </p:txBody>
      </p:sp>
      <p:sp>
        <p:nvSpPr>
          <p:cNvPr id="188" name="Google Shape;188;p7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76200" indent="0">
              <a:buNone/>
            </a:pPr>
            <a:endParaRPr lang="en-US" dirty="0"/>
          </a:p>
          <a:p>
            <a:r>
              <a:rPr lang="en-US" sz="1600" dirty="0"/>
              <a:t>Data </a:t>
            </a:r>
            <a:r>
              <a:rPr lang="en-US" sz="1600" dirty="0" err="1"/>
              <a:t>security</a:t>
            </a:r>
            <a:r>
              <a:rPr lang="en-US" sz="1600" dirty="0"/>
              <a:t> and </a:t>
            </a:r>
            <a:r>
              <a:rPr lang="en-US" sz="1600" dirty="0" err="1"/>
              <a:t>prevention</a:t>
            </a:r>
            <a:r>
              <a:rPr lang="en-US" sz="1600" dirty="0"/>
              <a:t> </a:t>
            </a:r>
            <a:r>
              <a:rPr lang="en-US" sz="1600" dirty="0" err="1"/>
              <a:t>of</a:t>
            </a:r>
            <a:r>
              <a:rPr lang="en-US" sz="1600" dirty="0"/>
              <a:t> </a:t>
            </a:r>
            <a:r>
              <a:rPr lang="en-US" sz="1600" dirty="0" err="1"/>
              <a:t>data</a:t>
            </a:r>
            <a:r>
              <a:rPr lang="en-US" sz="1600" dirty="0"/>
              <a:t> </a:t>
            </a:r>
            <a:r>
              <a:rPr lang="en-US" sz="1600" dirty="0" err="1"/>
              <a:t>loss</a:t>
            </a:r>
            <a:endParaRPr lang="en-US" sz="1600" dirty="0"/>
          </a:p>
          <a:p>
            <a:r>
              <a:rPr lang="en-US" sz="1600" dirty="0" err="1"/>
              <a:t>Verifiability</a:t>
            </a:r>
            <a:r>
              <a:rPr lang="en-US" sz="1600" dirty="0"/>
              <a:t>, </a:t>
            </a:r>
            <a:r>
              <a:rPr lang="en-US" sz="1600" dirty="0" err="1"/>
              <a:t>reproducibility</a:t>
            </a:r>
            <a:r>
              <a:rPr lang="en-US" sz="1600" dirty="0"/>
              <a:t> and </a:t>
            </a:r>
            <a:r>
              <a:rPr lang="en-US" sz="1600" dirty="0" err="1"/>
              <a:t>transparency</a:t>
            </a:r>
            <a:r>
              <a:rPr lang="en-US" sz="1600" dirty="0"/>
              <a:t> </a:t>
            </a:r>
            <a:r>
              <a:rPr lang="en-US" sz="1600" dirty="0" err="1"/>
              <a:t>of</a:t>
            </a:r>
            <a:r>
              <a:rPr lang="en-US" sz="1600" dirty="0"/>
              <a:t> </a:t>
            </a:r>
            <a:r>
              <a:rPr lang="en-US" sz="1600" dirty="0" err="1"/>
              <a:t>research</a:t>
            </a:r>
            <a:r>
              <a:rPr lang="en-US" sz="1600" dirty="0"/>
              <a:t> </a:t>
            </a:r>
            <a:r>
              <a:rPr lang="en-US" sz="1600" dirty="0" err="1"/>
              <a:t>results</a:t>
            </a:r>
            <a:endParaRPr lang="en-US" sz="1600" dirty="0"/>
          </a:p>
          <a:p>
            <a:r>
              <a:rPr lang="en-US" sz="1600" dirty="0" err="1"/>
              <a:t>Reduction</a:t>
            </a:r>
            <a:r>
              <a:rPr lang="en-US" sz="1600" dirty="0"/>
              <a:t> </a:t>
            </a:r>
            <a:r>
              <a:rPr lang="en-US" sz="1600" dirty="0" err="1"/>
              <a:t>of</a:t>
            </a:r>
            <a:r>
              <a:rPr lang="en-US" sz="1600" dirty="0"/>
              <a:t> </a:t>
            </a:r>
            <a:r>
              <a:rPr lang="en-US" sz="1600" dirty="0" err="1"/>
              <a:t>scientific</a:t>
            </a:r>
            <a:r>
              <a:rPr lang="en-US" sz="1600" dirty="0"/>
              <a:t> </a:t>
            </a:r>
            <a:r>
              <a:rPr lang="en-US" sz="1600" dirty="0" err="1"/>
              <a:t>errors</a:t>
            </a:r>
            <a:r>
              <a:rPr lang="en-US" sz="1600" dirty="0"/>
              <a:t> </a:t>
            </a:r>
          </a:p>
          <a:p>
            <a:r>
              <a:rPr lang="en-US" sz="1600" dirty="0" err="1"/>
              <a:t>Faster</a:t>
            </a:r>
            <a:r>
              <a:rPr lang="en-US" sz="1600" dirty="0"/>
              <a:t> </a:t>
            </a:r>
            <a:r>
              <a:rPr lang="en-US" sz="1600" dirty="0" err="1"/>
              <a:t>retrieval</a:t>
            </a:r>
            <a:r>
              <a:rPr lang="en-US" sz="1600" dirty="0"/>
              <a:t> </a:t>
            </a:r>
            <a:r>
              <a:rPr lang="en-US" sz="1600" dirty="0" err="1"/>
              <a:t>of</a:t>
            </a:r>
            <a:r>
              <a:rPr lang="en-US" sz="1600" dirty="0"/>
              <a:t> </a:t>
            </a:r>
            <a:r>
              <a:rPr lang="en-US" sz="1600" dirty="0" err="1"/>
              <a:t>data</a:t>
            </a:r>
            <a:r>
              <a:rPr lang="en-US" sz="1600" dirty="0"/>
              <a:t> and </a:t>
            </a:r>
            <a:r>
              <a:rPr lang="en-US" sz="1600" dirty="0" err="1"/>
              <a:t>information</a:t>
            </a:r>
            <a:endParaRPr lang="en-US" sz="1600" dirty="0"/>
          </a:p>
          <a:p>
            <a:r>
              <a:rPr lang="en-US" sz="1600" dirty="0"/>
              <a:t>Long-term </a:t>
            </a:r>
            <a:r>
              <a:rPr lang="en-US" sz="1600" dirty="0" err="1"/>
              <a:t>availability</a:t>
            </a:r>
            <a:r>
              <a:rPr lang="en-US" sz="1600" dirty="0"/>
              <a:t> </a:t>
            </a:r>
            <a:r>
              <a:rPr lang="en-US" sz="1600" dirty="0" err="1"/>
              <a:t>of</a:t>
            </a:r>
            <a:r>
              <a:rPr lang="en-US" sz="1600" dirty="0"/>
              <a:t> </a:t>
            </a:r>
            <a:r>
              <a:rPr lang="en-US" sz="1600" dirty="0" err="1"/>
              <a:t>research</a:t>
            </a:r>
            <a:r>
              <a:rPr lang="en-US" sz="1600" dirty="0"/>
              <a:t> </a:t>
            </a:r>
            <a:r>
              <a:rPr lang="en-US" sz="1600" dirty="0" err="1"/>
              <a:t>data</a:t>
            </a:r>
            <a:r>
              <a:rPr lang="en-US" sz="1600" dirty="0"/>
              <a:t> </a:t>
            </a:r>
          </a:p>
          <a:p>
            <a:r>
              <a:rPr lang="en-US" sz="1600" dirty="0"/>
              <a:t>Data </a:t>
            </a:r>
            <a:r>
              <a:rPr lang="en-US" sz="1600" dirty="0" err="1"/>
              <a:t>re-use</a:t>
            </a:r>
            <a:r>
              <a:rPr lang="en-US" sz="1600" dirty="0"/>
              <a:t> in </a:t>
            </a:r>
            <a:r>
              <a:rPr lang="en-US" sz="1600" dirty="0" err="1"/>
              <a:t>new</a:t>
            </a:r>
            <a:r>
              <a:rPr lang="en-US" sz="1600" dirty="0"/>
              <a:t> </a:t>
            </a:r>
            <a:r>
              <a:rPr lang="en-US" sz="1600" dirty="0" err="1"/>
              <a:t>research</a:t>
            </a:r>
            <a:r>
              <a:rPr lang="en-US" sz="1600" dirty="0"/>
              <a:t> </a:t>
            </a:r>
            <a:r>
              <a:rPr lang="en-US" sz="1600" dirty="0" err="1"/>
              <a:t>projects</a:t>
            </a:r>
            <a:endParaRPr lang="en-US" sz="1600" dirty="0"/>
          </a:p>
          <a:p>
            <a:r>
              <a:rPr lang="en-US" sz="1600" b="1" dirty="0"/>
              <a:t>Required in guidelines and institutional policies on handling research data</a:t>
            </a:r>
          </a:p>
          <a:p>
            <a:r>
              <a:rPr lang="en-US" sz="1600" b="1" dirty="0" err="1"/>
              <a:t>Requirement</a:t>
            </a:r>
            <a:r>
              <a:rPr lang="en-US" sz="1600" b="1" dirty="0"/>
              <a:t> </a:t>
            </a:r>
            <a:r>
              <a:rPr lang="en-US" sz="1600" b="1" dirty="0" err="1"/>
              <a:t>of</a:t>
            </a:r>
            <a:r>
              <a:rPr lang="en-US" sz="1600" b="1" dirty="0"/>
              <a:t> </a:t>
            </a:r>
            <a:r>
              <a:rPr lang="en-US" sz="1600" b="1" dirty="0" err="1"/>
              <a:t>third</a:t>
            </a:r>
            <a:r>
              <a:rPr lang="en-US" sz="1600" b="1" dirty="0"/>
              <a:t>-party </a:t>
            </a:r>
            <a:r>
              <a:rPr lang="en-US" sz="1600" b="1" dirty="0" err="1"/>
              <a:t>funders</a:t>
            </a:r>
            <a:r>
              <a:rPr lang="en-US" sz="1600" b="1" dirty="0"/>
              <a:t> and </a:t>
            </a:r>
            <a:r>
              <a:rPr lang="en-US" sz="1600" b="1" dirty="0" err="1"/>
              <a:t>science</a:t>
            </a:r>
            <a:r>
              <a:rPr lang="en-US" sz="1600" b="1" dirty="0"/>
              <a:t> </a:t>
            </a:r>
            <a:r>
              <a:rPr lang="en-US" sz="1600" b="1" dirty="0" err="1"/>
              <a:t>organisations</a:t>
            </a:r>
            <a:endParaRPr lang="en-US" sz="1600" b="1" dirty="0"/>
          </a:p>
        </p:txBody>
      </p:sp>
      <p:sp>
        <p:nvSpPr>
          <p:cNvPr id="189" name="Google Shape;189;p7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de-DE" sz="900">
                <a:sym typeface="IBM Plex Sans Condensed Light"/>
              </a:rPr>
              <a:pPr/>
              <a:t>12</a:t>
            </a:fld>
            <a:endParaRPr lang="de-DE" sz="900" dirty="0">
              <a:sym typeface="IBM Plex Sans Condensed Light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4C06B5E-0A7A-4675-AFE1-BBAB388BF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29" y="960506"/>
            <a:ext cx="3320771" cy="1069401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A519E95-3468-42F7-B82C-017C8DC32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2657" y="927972"/>
            <a:ext cx="374022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6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5"/>
          <p:cNvPicPr preferRelativeResize="0"/>
          <p:nvPr/>
        </p:nvPicPr>
        <p:blipFill rotWithShape="1">
          <a:blip r:embed="rId3">
            <a:alphaModFix/>
          </a:blip>
          <a:srcRect t="12326"/>
          <a:stretch/>
        </p:blipFill>
        <p:spPr>
          <a:xfrm>
            <a:off x="0" y="-141400"/>
            <a:ext cx="9144000" cy="4509554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5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675" rIns="91425" bIns="456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</a:pPr>
            <a:r>
              <a:rPr lang="de-DE"/>
              <a:t>FAIR principles</a:t>
            </a:r>
            <a:endParaRPr/>
          </a:p>
        </p:txBody>
      </p:sp>
      <p:sp>
        <p:nvSpPr>
          <p:cNvPr id="243" name="Google Shape;243;p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ctr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tabLst/>
              <a:defRPr/>
            </a:pPr>
            <a:fld id="{00000000-1234-1234-1234-123412341234}" type="slidenum">
              <a:rPr kumimoji="0" lang="de-DE" sz="900" b="0" i="0" u="none" strike="noStrike" kern="0" cap="none" spc="0" normalizeH="0" baseline="0" noProof="0">
                <a:ln>
                  <a:noFill/>
                </a:ln>
                <a:solidFill>
                  <a:srgbClr val="009CBC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  <a:tabLst/>
                <a:defRPr/>
              </a:pPr>
              <a:t>13</a:t>
            </a:fld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9CBC"/>
              </a:solidFill>
              <a:effectLst/>
              <a:uLnTx/>
              <a:uFillTx/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sp>
        <p:nvSpPr>
          <p:cNvPr id="244" name="Google Shape;244;p5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/>
              <a:t>RDM basics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13335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6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/>
              <a:t>FAIR principles</a:t>
            </a:r>
          </a:p>
        </p:txBody>
      </p:sp>
      <p:sp>
        <p:nvSpPr>
          <p:cNvPr id="250" name="Google Shape;250;p6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According to the DFG‘s new guidelines on good research practice, research data must be FAIR!</a:t>
            </a:r>
          </a:p>
          <a:p>
            <a:pPr lvl="0"/>
            <a:endParaRPr lang="en-US"/>
          </a:p>
        </p:txBody>
      </p:sp>
      <p:sp>
        <p:nvSpPr>
          <p:cNvPr id="251" name="Google Shape;251;p6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14</a:t>
            </a:fld>
            <a:endParaRPr lang="de-DE" sz="900" noProof="0" dirty="0">
              <a:sym typeface="IBM Plex Sans Condensed Light"/>
            </a:endParaRPr>
          </a:p>
        </p:txBody>
      </p:sp>
      <p:pic>
        <p:nvPicPr>
          <p:cNvPr id="252" name="Google Shape;252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9410" y="1982636"/>
            <a:ext cx="6565180" cy="222669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6"/>
          <p:cNvSpPr txBox="1"/>
          <p:nvPr/>
        </p:nvSpPr>
        <p:spPr>
          <a:xfrm>
            <a:off x="4713405" y="4785825"/>
            <a:ext cx="3564731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https://commons.wikimedia.org/wiki/File:FAIR_data_principles.jpg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5829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3b242ed40a_0_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FAIR </a:t>
            </a:r>
            <a:r>
              <a:rPr lang="de-DE" dirty="0" err="1"/>
              <a:t>principles</a:t>
            </a:r>
            <a:r>
              <a:rPr lang="de-DE" dirty="0"/>
              <a:t> in </a:t>
            </a:r>
            <a:r>
              <a:rPr lang="de-DE" dirty="0" err="1"/>
              <a:t>detail</a:t>
            </a:r>
            <a:endParaRPr lang="de-DE" dirty="0"/>
          </a:p>
        </p:txBody>
      </p:sp>
      <p:sp>
        <p:nvSpPr>
          <p:cNvPr id="138" name="Google Shape;138;g13b242ed40a_0_8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" sz="900" noProof="0">
                <a:sym typeface="IBM Plex Sans Condensed Light"/>
              </a:rPr>
              <a:pPr lvl="0"/>
              <a:t>15</a:t>
            </a:fld>
            <a:endParaRPr lang="de" sz="900" noProof="0" dirty="0">
              <a:sym typeface="IBM Plex Sans Condensed Light"/>
            </a:endParaRPr>
          </a:p>
        </p:txBody>
      </p:sp>
      <p:sp>
        <p:nvSpPr>
          <p:cNvPr id="140" name="Google Shape;140;g13b242ed40a_0_8"/>
          <p:cNvSpPr txBox="1"/>
          <p:nvPr/>
        </p:nvSpPr>
        <p:spPr>
          <a:xfrm>
            <a:off x="5700064" y="4757363"/>
            <a:ext cx="28005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tabLst/>
              <a:defRPr/>
            </a:pPr>
            <a:r>
              <a:rPr kumimoji="0" lang="de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</a:rPr>
              <a:t>Source: </a:t>
            </a:r>
            <a:r>
              <a:rPr kumimoji="0" lang="de" sz="900" b="0" i="0" u="sng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https://www.go-fair.org/fair-principles/</a:t>
            </a:r>
            <a:r>
              <a:rPr kumimoji="0" lang="de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</a:rPr>
              <a:t> 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IBM Plex Sans Condensed Light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graphicFrame>
        <p:nvGraphicFramePr>
          <p:cNvPr id="6" name="Google Shape;139;g13b242ed40a_0_8">
            <a:extLst>
              <a:ext uri="{FF2B5EF4-FFF2-40B4-BE49-F238E27FC236}">
                <a16:creationId xmlns:a16="http://schemas.microsoft.com/office/drawing/2014/main" id="{68744A13-383E-1D49-24FA-89F65BB8CE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4915104"/>
              </p:ext>
            </p:extLst>
          </p:nvPr>
        </p:nvGraphicFramePr>
        <p:xfrm>
          <a:off x="216226" y="924625"/>
          <a:ext cx="8352740" cy="3784908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4176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74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u="none" strike="noStrike" cap="none" dirty="0"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FINDABLE</a:t>
                      </a:r>
                      <a:endParaRPr sz="1200" u="none" strike="noStrike" cap="none" dirty="0">
                        <a:latin typeface="IBM Plex Sans Light"/>
                        <a:ea typeface="IBM Plex Sans Light"/>
                        <a:cs typeface="IBM Plex Sans Light"/>
                        <a:sym typeface="IBM Plex Sans Light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u="none" strike="noStrike" cap="none"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ACCESSIBLE</a:t>
                      </a:r>
                      <a:endParaRPr sz="1200" u="none" strike="noStrike" cap="none">
                        <a:latin typeface="IBM Plex Sans Light"/>
                        <a:ea typeface="IBM Plex Sans Light"/>
                        <a:cs typeface="IBM Plex Sans Light"/>
                        <a:sym typeface="IBM Plex Sans Light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371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F1.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assigned a globally unique and persistent identifier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F2. Data are described with rich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metadata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(defined by R1 below)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F3.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Metadata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clearly and explicitly include the identifier of the data they describe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F4.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 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are registered or indexed in a searchable resource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A1.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retrievable by their identifier using a standardised communications protocol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A1.1. The protocol is open, free, and universally 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         implementable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A1.2. The protocol allows for an authentication and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         authorisation procedure, where necessary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A2.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Metadata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accessible, even when the data are no longer available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74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1" u="none" strike="noStrike" cap="none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INTEROPERABLE</a:t>
                      </a:r>
                      <a:endParaRPr sz="1200" b="1" u="none" strike="noStrike" cap="none">
                        <a:solidFill>
                          <a:schemeClr val="tx1"/>
                        </a:solidFill>
                        <a:latin typeface="IBM Plex Sans Light"/>
                        <a:ea typeface="IBM Plex Sans Light"/>
                        <a:cs typeface="IBM Plex Sans Light"/>
                        <a:sym typeface="IBM Plex Sans Light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1" u="none" strike="noStrike" cap="none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REUSABLE</a:t>
                      </a:r>
                      <a:endParaRPr sz="1200" b="1" u="none" strike="noStrike" cap="none">
                        <a:solidFill>
                          <a:schemeClr val="tx1"/>
                        </a:solidFill>
                        <a:latin typeface="IBM Plex Sans Light"/>
                        <a:ea typeface="IBM Plex Sans Light"/>
                        <a:cs typeface="IBM Plex Sans Light"/>
                        <a:sym typeface="IBM Plex Sans Light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371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I1.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use a formal, accessible, shared, and broadly applicable language for knowledge representation.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I2.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use vocabularies that follow FAIR principles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I3.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include qualified references to other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R1.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richly described with a plurality of accurate and relevant attributes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R1.1.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released with a clear and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           accessible data usage license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R1.2.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are associated with detailed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           provenance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R1.3. </a:t>
                      </a:r>
                      <a:r>
                        <a:rPr lang="de" sz="1200" b="1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(Meta)data</a:t>
                      </a: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meet domain-relevant community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de" sz="1200" b="0" u="none" strike="noStrike" cap="none" dirty="0">
                          <a:solidFill>
                            <a:schemeClr val="tx1"/>
                          </a:solidFill>
                          <a:latin typeface="IBM Plex Sans Light"/>
                          <a:ea typeface="IBM Plex Sans Light"/>
                          <a:cs typeface="IBM Plex Sans Light"/>
                          <a:sym typeface="IBM Plex Sans Light"/>
                        </a:rPr>
                        <a:t>                   standards</a:t>
                      </a:r>
                      <a:endParaRPr sz="1200" u="none" strike="noStrike" cap="none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5"/>
          <p:cNvPicPr preferRelativeResize="0"/>
          <p:nvPr/>
        </p:nvPicPr>
        <p:blipFill rotWithShape="1">
          <a:blip r:embed="rId3">
            <a:alphaModFix/>
          </a:blip>
          <a:srcRect t="12326"/>
          <a:stretch/>
        </p:blipFill>
        <p:spPr>
          <a:xfrm>
            <a:off x="0" y="-141400"/>
            <a:ext cx="9144000" cy="4509554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Data </a:t>
            </a:r>
            <a:r>
              <a:rPr lang="de-DE" dirty="0" err="1"/>
              <a:t>life</a:t>
            </a:r>
            <a:r>
              <a:rPr lang="de-DE" dirty="0"/>
              <a:t> </a:t>
            </a:r>
            <a:r>
              <a:rPr lang="de-DE" dirty="0" err="1"/>
              <a:t>cycle</a:t>
            </a:r>
            <a:endParaRPr lang="de-DE" dirty="0"/>
          </a:p>
        </p:txBody>
      </p:sp>
      <p:sp>
        <p:nvSpPr>
          <p:cNvPr id="244" name="Google Shape;244;p5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RDM basics</a:t>
            </a:r>
          </a:p>
        </p:txBody>
      </p:sp>
      <p:sp>
        <p:nvSpPr>
          <p:cNvPr id="243" name="Google Shape;243;p5"/>
          <p:cNvSpPr txBox="1">
            <a:spLocks noGrp="1"/>
          </p:cNvSpPr>
          <p:nvPr>
            <p:ph type="sldNum" idx="12"/>
          </p:nvPr>
        </p:nvSpPr>
        <p:spPr/>
        <p:txBody>
          <a:bodyPr>
            <a:normAutofit/>
          </a:bodyPr>
          <a:lstStyle/>
          <a:p>
            <a:pPr lvl="0"/>
            <a:fld id="{00000000-1234-1234-1234-123412341234}" type="slidenum">
              <a:rPr lang="de-DE" sz="900" noProof="0">
                <a:latin typeface="IBM Plex Sans Light" panose="020B0403050203000203" pitchFamily="34" charset="0"/>
                <a:sym typeface="IBM Plex Sans Condensed Light"/>
              </a:rPr>
              <a:pPr lvl="0"/>
              <a:t>16</a:t>
            </a:fld>
            <a:endParaRPr lang="de-DE" sz="900" noProof="0" dirty="0">
              <a:latin typeface="IBM Plex Sans Light" panose="020B0403050203000203" pitchFamily="34" charset="0"/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595960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/>
              <a:t>Data life cycle</a:t>
            </a:r>
          </a:p>
        </p:txBody>
      </p:sp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17</a:t>
            </a:fld>
            <a:endParaRPr lang="de-DE" sz="900" noProof="0" dirty="0">
              <a:sym typeface="IBM Plex Sans Condensed Light"/>
            </a:endParaRPr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A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key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concept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in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management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Describes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lifespan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of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beyond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Based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on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various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phases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158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Different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approaches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to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same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model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depending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on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institution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funder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…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</p:txBody>
      </p:sp>
      <p:sp>
        <p:nvSpPr>
          <p:cNvPr id="214" name="Google Shape;214;p2"/>
          <p:cNvSpPr txBox="1"/>
          <p:nvPr/>
        </p:nvSpPr>
        <p:spPr>
          <a:xfrm>
            <a:off x="3809696" y="4778917"/>
            <a:ext cx="4470304" cy="3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https://knowledgebase.nfdi4chem.de/knowledge_base/docs/topics/data_life_cycle/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0984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research</a:t>
            </a:r>
            <a:endParaRPr lang="de-DE" dirty="0"/>
          </a:p>
        </p:txBody>
      </p:sp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18</a:t>
            </a:fld>
            <a:endParaRPr lang="de-DE" sz="900" noProof="0" dirty="0">
              <a:sym typeface="IBM Plex Sans Condensed Light"/>
            </a:endParaRPr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Research design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Planning data management (formats, storage locations, ...)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Create an initial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 management plan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Determine responsibilities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Locate existing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Clarify authorship and data ownership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Coordinate access conditions, prepare consent procedures</a:t>
            </a:r>
          </a:p>
        </p:txBody>
      </p:sp>
    </p:spTree>
    <p:extLst>
      <p:ext uri="{BB962C8B-B14F-4D97-AF65-F5344CB8AC3E}">
        <p14:creationId xmlns:p14="http://schemas.microsoft.com/office/powerpoint/2010/main" val="954083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Data </a:t>
            </a:r>
            <a:r>
              <a:rPr lang="de-DE" dirty="0" err="1"/>
              <a:t>management</a:t>
            </a:r>
            <a:r>
              <a:rPr lang="de-DE" dirty="0"/>
              <a:t> plan 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4D507EB-AF73-B578-215D-AEB07B567B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research</a:t>
            </a:r>
            <a:endParaRPr lang="de-DE" dirty="0"/>
          </a:p>
        </p:txBody>
      </p:sp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19</a:t>
            </a:fld>
            <a:endParaRPr lang="de-DE" sz="900" noProof="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73626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Workshop </a:t>
            </a:r>
            <a:r>
              <a:rPr lang="de-DE" dirty="0" err="1"/>
              <a:t>topics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BDD8159-B0BD-20F5-19BA-BE0CE8EAB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Introduction</a:t>
            </a:r>
            <a:endParaRPr lang="de-DE" dirty="0"/>
          </a:p>
          <a:p>
            <a:r>
              <a:rPr lang="de-DE" dirty="0"/>
              <a:t>Research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basics</a:t>
            </a:r>
            <a:endParaRPr lang="de-DE" dirty="0"/>
          </a:p>
          <a:p>
            <a:r>
              <a:rPr lang="de-DE" dirty="0"/>
              <a:t>FAIR </a:t>
            </a:r>
            <a:r>
              <a:rPr lang="de-DE" dirty="0" err="1"/>
              <a:t>principles</a:t>
            </a:r>
            <a:endParaRPr lang="de-DE" dirty="0"/>
          </a:p>
          <a:p>
            <a:r>
              <a:rPr lang="de-DE" dirty="0"/>
              <a:t>Data </a:t>
            </a:r>
            <a:r>
              <a:rPr lang="de-DE" dirty="0" err="1"/>
              <a:t>life</a:t>
            </a:r>
            <a:r>
              <a:rPr lang="de-DE" dirty="0"/>
              <a:t> </a:t>
            </a:r>
            <a:r>
              <a:rPr lang="de-DE" dirty="0" err="1"/>
              <a:t>cycle</a:t>
            </a:r>
            <a:endParaRPr lang="de-DE" dirty="0"/>
          </a:p>
          <a:p>
            <a:r>
              <a:rPr lang="de-DE" dirty="0"/>
              <a:t>NFDI4Chem</a:t>
            </a:r>
          </a:p>
        </p:txBody>
      </p:sp>
      <p:sp>
        <p:nvSpPr>
          <p:cNvPr id="212" name="Google Shape;212;p2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2</a:t>
            </a:fld>
            <a:endParaRPr lang="de-DE" sz="900" noProof="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8498875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DF1C1771-6F3A-5825-E8CD-66F933D48339}"/>
              </a:ext>
            </a:extLst>
          </p:cNvPr>
          <p:cNvSpPr/>
          <p:nvPr/>
        </p:nvSpPr>
        <p:spPr>
          <a:xfrm>
            <a:off x="1102936" y="2177592"/>
            <a:ext cx="6693031" cy="394158"/>
          </a:xfrm>
          <a:prstGeom prst="roundRect">
            <a:avLst/>
          </a:prstGeom>
          <a:solidFill>
            <a:srgbClr val="009CBC"/>
          </a:solidFill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4" name="Google Shape;114;g102c48d07ec_0_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What is a Data Management Plan (DMP)?</a:t>
            </a:r>
          </a:p>
        </p:txBody>
      </p:sp>
      <p:sp>
        <p:nvSpPr>
          <p:cNvPr id="115" name="Google Shape;115;g102c48d07ec_0_0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lvl="0" indent="0">
              <a:buNone/>
            </a:pPr>
            <a:r>
              <a:rPr lang="en-US" b="1" dirty="0"/>
              <a:t>Description of the handling of research data during and after a research project</a:t>
            </a:r>
          </a:p>
          <a:p>
            <a:pPr lvl="0"/>
            <a:endParaRPr lang="en-US" dirty="0"/>
          </a:p>
          <a:p>
            <a:pPr marL="76200" lvl="0" indent="0">
              <a:buNone/>
            </a:pPr>
            <a:r>
              <a:rPr lang="en-US" dirty="0"/>
              <a:t> </a:t>
            </a:r>
          </a:p>
          <a:p>
            <a:pPr lvl="0"/>
            <a:r>
              <a:rPr lang="en-US" b="1" dirty="0">
                <a:sym typeface="Verdana"/>
              </a:rPr>
              <a:t>WHAT</a:t>
            </a:r>
            <a:r>
              <a:rPr lang="en-US" dirty="0">
                <a:sym typeface="Verdana"/>
              </a:rPr>
              <a:t> data goes into a project (reuse) and comes out of it (potential reuse)?</a:t>
            </a:r>
          </a:p>
          <a:p>
            <a:pPr lvl="0"/>
            <a:r>
              <a:rPr lang="en-US" b="1" dirty="0">
                <a:sym typeface="Verdana"/>
              </a:rPr>
              <a:t>HOW</a:t>
            </a:r>
            <a:r>
              <a:rPr lang="en-US" dirty="0">
                <a:sym typeface="Verdana"/>
              </a:rPr>
              <a:t> does the team take care of the data?</a:t>
            </a:r>
          </a:p>
          <a:p>
            <a:pPr lvl="0"/>
            <a:r>
              <a:rPr lang="en-US" b="1" dirty="0">
                <a:sym typeface="Verdana"/>
              </a:rPr>
              <a:t>WHO</a:t>
            </a:r>
            <a:r>
              <a:rPr lang="en-US" dirty="0">
                <a:sym typeface="Verdana"/>
              </a:rPr>
              <a:t> is allowed to do </a:t>
            </a:r>
            <a:r>
              <a:rPr lang="en-US" b="1" dirty="0">
                <a:sym typeface="Verdana"/>
              </a:rPr>
              <a:t>WHAT</a:t>
            </a:r>
            <a:r>
              <a:rPr lang="en-US" dirty="0">
                <a:sym typeface="Verdana"/>
              </a:rPr>
              <a:t> with the data </a:t>
            </a:r>
            <a:r>
              <a:rPr lang="en-US" b="1" dirty="0">
                <a:sym typeface="Verdana"/>
              </a:rPr>
              <a:t>WHEN</a:t>
            </a:r>
            <a:r>
              <a:rPr lang="en-US" dirty="0">
                <a:sym typeface="Verdana"/>
              </a:rPr>
              <a:t>?</a:t>
            </a:r>
          </a:p>
          <a:p>
            <a:pPr lvl="0"/>
            <a:endParaRPr lang="en-US" dirty="0"/>
          </a:p>
        </p:txBody>
      </p:sp>
      <p:sp>
        <p:nvSpPr>
          <p:cNvPr id="116" name="Google Shape;116;g102c48d07ec_0_0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20</a:t>
            </a:fld>
            <a:endParaRPr lang="de" sz="900" dirty="0">
              <a:sym typeface="IBM Plex Sans Condensed Light"/>
            </a:endParaRPr>
          </a:p>
        </p:txBody>
      </p:sp>
      <p:sp>
        <p:nvSpPr>
          <p:cNvPr id="118" name="Google Shape;118;g102c48d07ec_0_0"/>
          <p:cNvSpPr txBox="1"/>
          <p:nvPr/>
        </p:nvSpPr>
        <p:spPr>
          <a:xfrm>
            <a:off x="3767226" y="4748409"/>
            <a:ext cx="4577574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" sz="900" b="0" i="0" u="none" strike="noStrike" cap="none" dirty="0">
                <a:latin typeface="IBM Plex Sans Light" panose="020B0403050203000203" pitchFamily="34" charset="0"/>
                <a:ea typeface="Arial"/>
                <a:cs typeface="Arial"/>
                <a:sym typeface="Arial"/>
              </a:rPr>
              <a:t>(source:</a:t>
            </a:r>
            <a:r>
              <a:rPr lang="de" sz="900" b="0" i="0" u="none" strike="noStrike" cap="none" dirty="0">
                <a:uFill>
                  <a:noFill/>
                </a:uFill>
                <a:latin typeface="IBM Plex Sans Light" panose="020B0403050203000203" pitchFamily="34" charset="0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de" sz="900" b="0" i="0" u="sng" strike="noStrike" cap="none" dirty="0">
                <a:latin typeface="IBM Plex Sans Light" panose="020B0403050203000203" pitchFamily="34" charset="0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https://www.openaire.eu/blogs/why-is-this-a-good-data-management-plan</a:t>
            </a:r>
            <a:r>
              <a:rPr lang="de" sz="900" b="0" i="0" u="none" strike="noStrike" cap="none" dirty="0">
                <a:latin typeface="IBM Plex Sans Light" panose="020B0403050203000203" pitchFamily="34" charset="0"/>
                <a:ea typeface="Arial"/>
                <a:cs typeface="Arial"/>
                <a:sym typeface="Arial"/>
              </a:rPr>
              <a:t>)</a:t>
            </a:r>
            <a:endParaRPr sz="900" b="0" i="0" u="none" strike="noStrike" cap="none" dirty="0"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7AE8397-2577-D87B-4BA9-944630C72356}"/>
              </a:ext>
            </a:extLst>
          </p:cNvPr>
          <p:cNvSpPr txBox="1"/>
          <p:nvPr/>
        </p:nvSpPr>
        <p:spPr>
          <a:xfrm>
            <a:off x="1112363" y="2172767"/>
            <a:ext cx="692870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200" marR="0" lvl="0" indent="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BM Plex Sans Light"/>
                <a:sym typeface="IBM Plex Sans Light"/>
              </a:rPr>
              <a:t>A DMP is a formal and at the same time a living document</a:t>
            </a:r>
          </a:p>
        </p:txBody>
      </p:sp>
      <p:pic>
        <p:nvPicPr>
          <p:cNvPr id="8" name="Grafik 7" descr="Geöffnetes Buch Silhouette">
            <a:extLst>
              <a:ext uri="{FF2B5EF4-FFF2-40B4-BE49-F238E27FC236}">
                <a16:creationId xmlns:a16="http://schemas.microsoft.com/office/drawing/2014/main" id="{DD09493D-4DB6-19D9-74EA-66347169D5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9027" y="3238417"/>
            <a:ext cx="753172" cy="7531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02c48d07ec_0_29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de" dirty="0"/>
              <a:t>Benefits of a DMP</a:t>
            </a:r>
            <a:endParaRPr dirty="0"/>
          </a:p>
        </p:txBody>
      </p:sp>
      <p:sp>
        <p:nvSpPr>
          <p:cNvPr id="131" name="Google Shape;131;g102c48d07ec_0_2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de" sz="900"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t>21</a:t>
            </a:fld>
            <a:endParaRPr sz="900" dirty="0"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pic>
        <p:nvPicPr>
          <p:cNvPr id="132" name="Google Shape;132;g102c48d07ec_0_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700" y="1139275"/>
            <a:ext cx="7789394" cy="355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195f039199_0_0"/>
          <p:cNvSpPr txBox="1">
            <a:spLocks noGrp="1"/>
          </p:cNvSpPr>
          <p:nvPr>
            <p:ph type="title"/>
          </p:nvPr>
        </p:nvSpPr>
        <p:spPr>
          <a:xfrm>
            <a:off x="313183" y="205979"/>
            <a:ext cx="7859856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de" dirty="0"/>
              <a:t>Requirements of Research Funders – Example: DFG</a:t>
            </a:r>
            <a:endParaRPr dirty="0"/>
          </a:p>
        </p:txBody>
      </p:sp>
      <p:sp>
        <p:nvSpPr>
          <p:cNvPr id="146" name="Google Shape;146;g1195f039199_0_0"/>
          <p:cNvSpPr txBox="1">
            <a:spLocks noGrp="1"/>
          </p:cNvSpPr>
          <p:nvPr>
            <p:ph type="body" idx="1"/>
          </p:nvPr>
        </p:nvSpPr>
        <p:spPr>
          <a:xfrm>
            <a:off x="457200" y="1065679"/>
            <a:ext cx="8229600" cy="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de" b="1" dirty="0"/>
              <a:t>Checklist</a:t>
            </a:r>
            <a:endParaRPr b="1" dirty="0"/>
          </a:p>
          <a:p>
            <a:pPr marL="457200" lvl="0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pic>
        <p:nvPicPr>
          <p:cNvPr id="148" name="Google Shape;148;g1195f039199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3184" y="1672616"/>
            <a:ext cx="3296975" cy="2326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1195f039199_0_0"/>
          <p:cNvSpPr txBox="1"/>
          <p:nvPr/>
        </p:nvSpPr>
        <p:spPr>
          <a:xfrm>
            <a:off x="3665220" y="1165859"/>
            <a:ext cx="5165596" cy="3161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160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60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 c</a:t>
            </a: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hecklist must be submitted as part of the proposal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160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1600" b="0" i="0" u="none" strike="noStrike" cap="none" dirty="0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description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Documentation and data quality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Storage and technical archiving the project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Legal obligations and conditions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exchange and long-term accessibility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457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AutoNum type="arabicPeriod"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Responsibility and resources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58800" marR="0" lvl="0" indent="-3302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10160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Released December 2021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160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600" b="0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Link to DFG checklist: </a:t>
            </a:r>
            <a:r>
              <a:rPr lang="de" sz="1600" i="0" u="sng" strike="noStrike" cap="none" dirty="0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</a:t>
            </a:r>
            <a:r>
              <a:rPr lang="de" sz="1600" i="0" u="none" strike="noStrike" cap="none" dirty="0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/</a:t>
            </a:r>
            <a:r>
              <a:rPr lang="de" sz="1600" i="0" u="sng" strike="noStrike" cap="none" dirty="0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</a:t>
            </a:r>
            <a:endParaRPr sz="1600" i="0" u="none" strike="noStrike" cap="none" dirty="0">
              <a:solidFill>
                <a:srgbClr val="009CBC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10160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2000" b="0" i="0" u="none" strike="noStrike" cap="none" dirty="0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marR="0" lvl="0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2000" b="0" i="0" u="none" strike="noStrike" cap="none" dirty="0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03E55781-2FED-6A08-8569-15FC995941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22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13"/>
          <p:cNvPicPr preferRelativeResize="0"/>
          <p:nvPr/>
        </p:nvPicPr>
        <p:blipFill rotWithShape="1">
          <a:blip r:embed="rId3">
            <a:alphaModFix/>
          </a:blip>
          <a:srcRect t="12326"/>
          <a:stretch/>
        </p:blipFill>
        <p:spPr>
          <a:xfrm>
            <a:off x="0" y="-141400"/>
            <a:ext cx="9144000" cy="4509554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3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00"/>
          </a:xfrm>
          <a:prstGeom prst="rect">
            <a:avLst/>
          </a:prstGeom>
          <a:solidFill>
            <a:srgbClr val="009CBC"/>
          </a:solidFill>
          <a:ln>
            <a:noFill/>
          </a:ln>
        </p:spPr>
        <p:txBody>
          <a:bodyPr spcFirstLastPara="1" wrap="square" lIns="91425" tIns="45675" rIns="91425" bIns="4567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IBM Plex Sans SemiBold"/>
              <a:buNone/>
            </a:pPr>
            <a:r>
              <a:rPr lang="de-DE" dirty="0" err="1"/>
              <a:t>Good</a:t>
            </a:r>
            <a:r>
              <a:rPr lang="de-DE" dirty="0"/>
              <a:t> Research Practice and </a:t>
            </a:r>
            <a:r>
              <a:rPr lang="de-DE" dirty="0" err="1"/>
              <a:t>Funders</a:t>
            </a:r>
            <a:endParaRPr dirty="0"/>
          </a:p>
        </p:txBody>
      </p:sp>
      <p:sp>
        <p:nvSpPr>
          <p:cNvPr id="314" name="Google Shape;314;p13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 dirty="0" err="1"/>
              <a:t>Planning</a:t>
            </a:r>
            <a:r>
              <a:rPr lang="de-DE" dirty="0"/>
              <a:t> </a:t>
            </a:r>
            <a:r>
              <a:rPr lang="de-DE" dirty="0" err="1"/>
              <a:t>research</a:t>
            </a:r>
            <a:endParaRPr dirty="0"/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2EE6C36D-5D90-6804-C5C7-6C5DB4FC5E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23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6449029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4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-DE"/>
              <a:t>Funding organisation guidelines</a:t>
            </a:r>
            <a:endParaRPr/>
          </a:p>
        </p:txBody>
      </p:sp>
      <p:sp>
        <p:nvSpPr>
          <p:cNvPr id="320" name="Google Shape;320;p14"/>
          <p:cNvSpPr txBox="1">
            <a:spLocks noGrp="1"/>
          </p:cNvSpPr>
          <p:nvPr>
            <p:ph type="body" idx="1"/>
          </p:nvPr>
        </p:nvSpPr>
        <p:spPr>
          <a:xfrm>
            <a:off x="457200" y="106568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t" anchorCtr="0">
            <a:noAutofit/>
          </a:bodyPr>
          <a:lstStyle/>
          <a:p>
            <a:pPr marL="228595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228595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different formal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depending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individual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funding</a:t>
            </a:r>
            <a:r>
              <a:rPr lang="de-DE" dirty="0"/>
              <a:t> </a:t>
            </a:r>
            <a:r>
              <a:rPr lang="de-DE" dirty="0" err="1"/>
              <a:t>organisation</a:t>
            </a:r>
            <a:r>
              <a:rPr lang="de-DE" dirty="0"/>
              <a:t>! </a:t>
            </a:r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apply</a:t>
            </a:r>
            <a:r>
              <a:rPr lang="de-DE" dirty="0"/>
              <a:t>, find out </a:t>
            </a:r>
            <a:r>
              <a:rPr lang="de-DE" dirty="0" err="1"/>
              <a:t>exactly</a:t>
            </a:r>
            <a:r>
              <a:rPr lang="de-DE" dirty="0"/>
              <a:t> </a:t>
            </a: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relevant in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.</a:t>
            </a:r>
            <a:endParaRPr dirty="0"/>
          </a:p>
          <a:p>
            <a:pPr marL="571495" lvl="0" indent="-24765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228595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de-DE" dirty="0" err="1"/>
              <a:t>Overview</a:t>
            </a:r>
            <a:r>
              <a:rPr lang="de-DE" dirty="0"/>
              <a:t>:</a:t>
            </a:r>
            <a:endParaRPr dirty="0"/>
          </a:p>
          <a:p>
            <a:pPr marL="228595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de-DE" sz="1350" u="sng" dirty="0">
                <a:solidFill>
                  <a:srgbClr val="009CB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https://www.forschungsdaten.info/themen/informieren-und-planen/foerderrichtlinien/#c492536</a:t>
            </a:r>
            <a:endParaRPr sz="1350" dirty="0">
              <a:solidFill>
                <a:srgbClr val="009CBC"/>
              </a:solidFill>
            </a:endParaRPr>
          </a:p>
          <a:p>
            <a:pPr marL="228595" lvl="0" indent="0" algn="ctr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/>
          </a:p>
          <a:p>
            <a:pPr marL="571495" lvl="0" indent="-24765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B4CAD226-F957-EDF3-88BB-3C610609E49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24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268743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65380" y="1573123"/>
            <a:ext cx="4115006" cy="1789864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1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DFG Guidelines for Safeguarding Good Research Practice (2019)</a:t>
            </a:r>
            <a:br>
              <a:rPr lang="en-US" dirty="0"/>
            </a:br>
            <a:endParaRPr lang="en-US" dirty="0"/>
          </a:p>
        </p:txBody>
      </p:sp>
      <p:sp>
        <p:nvSpPr>
          <p:cNvPr id="349" name="Google Shape;349;p17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600" dirty="0">
                <a:sym typeface="IBM Plex Sans Light"/>
              </a:rPr>
              <a:t>Fundamental </a:t>
            </a:r>
            <a:r>
              <a:rPr lang="en-US" sz="1600" dirty="0" err="1">
                <a:sym typeface="IBM Plex Sans Light"/>
              </a:rPr>
              <a:t>revision</a:t>
            </a:r>
            <a:r>
              <a:rPr lang="en-US" sz="1600" dirty="0">
                <a:sym typeface="IBM Plex Sans Light"/>
              </a:rPr>
              <a:t> </a:t>
            </a:r>
            <a:r>
              <a:rPr lang="en-US" sz="1600" dirty="0" err="1">
                <a:sym typeface="IBM Plex Sans Light"/>
              </a:rPr>
              <a:t>of</a:t>
            </a:r>
            <a:r>
              <a:rPr lang="en-US" sz="1600" dirty="0">
                <a:sym typeface="IBM Plex Sans Light"/>
              </a:rPr>
              <a:t> </a:t>
            </a:r>
            <a:r>
              <a:rPr lang="en-US" sz="1600" dirty="0" err="1">
                <a:sym typeface="IBM Plex Sans Light"/>
              </a:rPr>
              <a:t>the</a:t>
            </a:r>
            <a:r>
              <a:rPr lang="en-US" sz="1600" dirty="0">
                <a:sym typeface="IBM Plex Sans Light"/>
              </a:rPr>
              <a:t> </a:t>
            </a:r>
            <a:r>
              <a:rPr lang="en-US" sz="1600" dirty="0" err="1">
                <a:sym typeface="IBM Plex Sans Light"/>
              </a:rPr>
              <a:t>recommendations</a:t>
            </a:r>
            <a:r>
              <a:rPr lang="en-US" sz="1600" dirty="0">
                <a:sym typeface="IBM Plex Sans Light"/>
              </a:rPr>
              <a:t> from 1998</a:t>
            </a:r>
            <a:endParaRPr lang="en-US" sz="1600" dirty="0"/>
          </a:p>
          <a:p>
            <a:pPr lvl="0"/>
            <a:r>
              <a:rPr lang="en-US" sz="1600" dirty="0">
                <a:sym typeface="IBM Plex Sans Light"/>
              </a:rPr>
              <a:t>Transition </a:t>
            </a:r>
            <a:r>
              <a:rPr lang="en-US" sz="1600">
                <a:sym typeface="IBM Plex Sans Light"/>
              </a:rPr>
              <a:t>extended until </a:t>
            </a:r>
            <a:r>
              <a:rPr lang="en-US" sz="1600" dirty="0">
                <a:sym typeface="IBM Plex Sans Light"/>
              </a:rPr>
              <a:t>31st July 2023</a:t>
            </a:r>
            <a:endParaRPr lang="en-US" sz="1600" dirty="0"/>
          </a:p>
          <a:p>
            <a:pPr lvl="0"/>
            <a:r>
              <a:rPr lang="en-US" sz="1600" dirty="0" err="1">
                <a:sym typeface="IBM Plex Sans Light"/>
              </a:rPr>
              <a:t>Modifications</a:t>
            </a:r>
            <a:r>
              <a:rPr lang="en-US" sz="1600" dirty="0">
                <a:sym typeface="IBM Plex Sans Light"/>
              </a:rPr>
              <a:t>:</a:t>
            </a:r>
          </a:p>
          <a:p>
            <a:pPr lvl="1"/>
            <a:r>
              <a:rPr lang="en-US" sz="1400" dirty="0" err="1">
                <a:sym typeface="IBM Plex Sans Light"/>
              </a:rPr>
              <a:t>Recommendations</a:t>
            </a:r>
            <a:endParaRPr lang="en-US" sz="1400" dirty="0">
              <a:sym typeface="IBM Plex Sans Light"/>
            </a:endParaRPr>
          </a:p>
          <a:p>
            <a:pPr lvl="1"/>
            <a:r>
              <a:rPr lang="en-US" sz="1400" dirty="0">
                <a:sym typeface="IBM Plex Sans Light"/>
              </a:rPr>
              <a:t>Multidimensional </a:t>
            </a:r>
            <a:r>
              <a:rPr lang="en-US" sz="1400" dirty="0" err="1">
                <a:sym typeface="IBM Plex Sans Light"/>
              </a:rPr>
              <a:t>approach</a:t>
            </a:r>
            <a:endParaRPr lang="en-US" sz="1400" dirty="0">
              <a:sym typeface="IBM Plex Sans Light"/>
            </a:endParaRPr>
          </a:p>
          <a:p>
            <a:pPr lvl="1"/>
            <a:r>
              <a:rPr lang="en-US" sz="1400" dirty="0">
                <a:sym typeface="IBM Plex Sans Light"/>
              </a:rPr>
              <a:t>Codex </a:t>
            </a:r>
            <a:r>
              <a:rPr lang="en-US" sz="1400" dirty="0" err="1">
                <a:sym typeface="IBM Plex Sans Light"/>
              </a:rPr>
              <a:t>with</a:t>
            </a:r>
            <a:r>
              <a:rPr lang="en-US" sz="1400" dirty="0">
                <a:sym typeface="IBM Plex Sans Light"/>
              </a:rPr>
              <a:t> 19 </a:t>
            </a:r>
            <a:r>
              <a:rPr lang="en-US" sz="1400" dirty="0" err="1">
                <a:sym typeface="IBM Plex Sans Light"/>
              </a:rPr>
              <a:t>guidelines</a:t>
            </a:r>
            <a:r>
              <a:rPr lang="en-US" sz="1400" dirty="0">
                <a:sym typeface="IBM Plex Sans Light"/>
              </a:rPr>
              <a:t> </a:t>
            </a:r>
            <a:endParaRPr lang="en-US" sz="1400" dirty="0"/>
          </a:p>
          <a:p>
            <a:pPr lvl="1"/>
            <a:r>
              <a:rPr lang="en-US" sz="1400" dirty="0">
                <a:sym typeface="IBM Plex Sans Light"/>
              </a:rPr>
              <a:t>11 </a:t>
            </a:r>
            <a:r>
              <a:rPr lang="en-US" sz="1400" dirty="0" err="1">
                <a:sym typeface="IBM Plex Sans Light"/>
              </a:rPr>
              <a:t>guidelines</a:t>
            </a:r>
            <a:r>
              <a:rPr lang="en-US" sz="1400" dirty="0">
                <a:sym typeface="IBM Plex Sans Light"/>
              </a:rPr>
              <a:t> on </a:t>
            </a:r>
            <a:r>
              <a:rPr lang="en-US" sz="1400" dirty="0" err="1">
                <a:sym typeface="IBM Plex Sans Light"/>
              </a:rPr>
              <a:t>the</a:t>
            </a:r>
            <a:r>
              <a:rPr lang="en-US" sz="1400" dirty="0">
                <a:sym typeface="IBM Plex Sans Light"/>
              </a:rPr>
              <a:t> </a:t>
            </a:r>
            <a:r>
              <a:rPr lang="en-US" sz="1400" dirty="0" err="1">
                <a:sym typeface="IBM Plex Sans Light"/>
              </a:rPr>
              <a:t>research</a:t>
            </a:r>
            <a:r>
              <a:rPr lang="en-US" sz="1400" dirty="0">
                <a:sym typeface="IBM Plex Sans Light"/>
              </a:rPr>
              <a:t> </a:t>
            </a:r>
            <a:r>
              <a:rPr lang="en-US" sz="1400" dirty="0" err="1">
                <a:sym typeface="IBM Plex Sans Light"/>
              </a:rPr>
              <a:t>process</a:t>
            </a:r>
            <a:endParaRPr lang="en-US" sz="1400" dirty="0"/>
          </a:p>
          <a:p>
            <a:pPr lvl="1"/>
            <a:r>
              <a:rPr lang="en-US" sz="1400" dirty="0">
                <a:sym typeface="IBM Plex Sans Light"/>
              </a:rPr>
              <a:t>RDM </a:t>
            </a:r>
            <a:r>
              <a:rPr lang="en-US" sz="1400" dirty="0" err="1">
                <a:sym typeface="IBM Plex Sans Light"/>
              </a:rPr>
              <a:t>is</a:t>
            </a:r>
            <a:r>
              <a:rPr lang="en-US" sz="1400" dirty="0">
                <a:sym typeface="IBM Plex Sans Light"/>
              </a:rPr>
              <a:t> relevant in 8 </a:t>
            </a:r>
            <a:r>
              <a:rPr lang="en-US" sz="1400" dirty="0" err="1">
                <a:sym typeface="IBM Plex Sans Light"/>
              </a:rPr>
              <a:t>of</a:t>
            </a:r>
            <a:r>
              <a:rPr lang="en-US" sz="1400" dirty="0">
                <a:sym typeface="IBM Plex Sans Light"/>
              </a:rPr>
              <a:t> </a:t>
            </a:r>
            <a:r>
              <a:rPr lang="en-US" sz="1400" dirty="0" err="1">
                <a:sym typeface="IBM Plex Sans Light"/>
              </a:rPr>
              <a:t>these</a:t>
            </a:r>
            <a:r>
              <a:rPr lang="en-US" sz="1400" dirty="0">
                <a:sym typeface="IBM Plex Sans Light"/>
              </a:rPr>
              <a:t> 11 </a:t>
            </a:r>
            <a:r>
              <a:rPr lang="en-US" sz="1400" dirty="0" err="1">
                <a:sym typeface="IBM Plex Sans Light"/>
              </a:rPr>
              <a:t>guidelines</a:t>
            </a:r>
            <a:endParaRPr lang="en-US" sz="1400" dirty="0">
              <a:sym typeface="IBM Plex Sans Light"/>
            </a:endParaRPr>
          </a:p>
        </p:txBody>
      </p:sp>
      <p:sp>
        <p:nvSpPr>
          <p:cNvPr id="351" name="Google Shape;351;p17"/>
          <p:cNvSpPr txBox="1"/>
          <p:nvPr/>
        </p:nvSpPr>
        <p:spPr>
          <a:xfrm>
            <a:off x="2380344" y="4799565"/>
            <a:ext cx="6110518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Guidelines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for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Safeguarding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Good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Research Practice. Code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Conduct: </a:t>
            </a: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https://doi.org/10.5281/zenodo.3923602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Google Shape;341;p16">
            <a:extLst>
              <a:ext uri="{FF2B5EF4-FFF2-40B4-BE49-F238E27FC236}">
                <a16:creationId xmlns:a16="http://schemas.microsoft.com/office/drawing/2014/main" id="{ED441B30-5F38-4533-1473-175AA2F46AA4}"/>
              </a:ext>
            </a:extLst>
          </p:cNvPr>
          <p:cNvSpPr txBox="1"/>
          <p:nvPr/>
        </p:nvSpPr>
        <p:spPr>
          <a:xfrm>
            <a:off x="665826" y="4098055"/>
            <a:ext cx="782503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All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institutes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must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implement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these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guidelines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in a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legally-binding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manner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in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order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to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be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eligible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to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receive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DFG </a:t>
            </a:r>
            <a:r>
              <a:rPr kumimoji="0" lang="de-DE" sz="14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funding</a:t>
            </a: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.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2BC175B6-A2BE-70E1-204B-DEF079070E7E}"/>
              </a:ext>
            </a:extLst>
          </p:cNvPr>
          <p:cNvSpPr/>
          <p:nvPr/>
        </p:nvSpPr>
        <p:spPr>
          <a:xfrm>
            <a:off x="659876" y="4091233"/>
            <a:ext cx="7830986" cy="535720"/>
          </a:xfrm>
          <a:prstGeom prst="roundRect">
            <a:avLst/>
          </a:prstGeom>
          <a:noFill/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D41C333B-2462-8450-9A50-121DCBAD90A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25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563988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8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-DE"/>
              <a:t>General GRP-Guidelines (DFG)</a:t>
            </a:r>
            <a:endParaRPr/>
          </a:p>
        </p:txBody>
      </p:sp>
      <p:sp>
        <p:nvSpPr>
          <p:cNvPr id="357" name="Google Shape;357;p1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7: 	Cross-phase quality assurance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10: 	Legal and ethical frameworks, usage rights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11: 	Methods and standards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12: 	Documentation 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13: 	Providing public access to research results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14: 	Authorship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15: 	Publication medium </a:t>
            </a:r>
            <a:endParaRPr/>
          </a:p>
          <a:p>
            <a:pPr marL="342900" lvl="0" indent="-266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-DE" sz="1800">
                <a:latin typeface="IBM Plex Sans Light"/>
                <a:ea typeface="IBM Plex Sans Light"/>
                <a:cs typeface="IBM Plex Sans Light"/>
                <a:sym typeface="IBM Plex Sans Light"/>
              </a:rPr>
              <a:t>Guideline 17: 	Archiving</a:t>
            </a:r>
            <a:endParaRPr/>
          </a:p>
          <a:p>
            <a:pPr marL="342900" lvl="0" indent="-1397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/>
          </a:p>
        </p:txBody>
      </p:sp>
      <p:sp>
        <p:nvSpPr>
          <p:cNvPr id="359" name="Google Shape;359;p18"/>
          <p:cNvSpPr txBox="1"/>
          <p:nvPr/>
        </p:nvSpPr>
        <p:spPr>
          <a:xfrm>
            <a:off x="2358572" y="4794612"/>
            <a:ext cx="596558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Guidelines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for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Safeguarding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Good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Research Practice. Code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Conduct: </a:t>
            </a: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https://doi.org/10.5281/zenodo.3923602</a:t>
            </a:r>
            <a:endParaRPr kumimoji="0" sz="9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75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7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endParaRPr kumimoji="0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327DEE27-48D5-F49C-A822-FD2A62B03C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26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900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9"/>
          <p:cNvSpPr/>
          <p:nvPr/>
        </p:nvSpPr>
        <p:spPr>
          <a:xfrm>
            <a:off x="512685" y="1083056"/>
            <a:ext cx="8154140" cy="139381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9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7317173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-DE"/>
              <a:t>Example: Guideline 12 Documentation</a:t>
            </a:r>
            <a:endParaRPr/>
          </a:p>
        </p:txBody>
      </p:sp>
      <p:sp>
        <p:nvSpPr>
          <p:cNvPr id="366" name="Google Shape;366;p19"/>
          <p:cNvSpPr txBox="1">
            <a:spLocks noGrp="1"/>
          </p:cNvSpPr>
          <p:nvPr>
            <p:ph type="body" idx="1"/>
          </p:nvPr>
        </p:nvSpPr>
        <p:spPr>
          <a:xfrm>
            <a:off x="457200" y="1063079"/>
            <a:ext cx="8229600" cy="3397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t" anchorCtr="0">
            <a:noAutofit/>
          </a:bodyPr>
          <a:lstStyle/>
          <a:p>
            <a:pPr marL="315911" lvl="0" indent="-214312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Documentation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all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information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relevant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to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production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a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result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(in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accordance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with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existing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recommendations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guidelines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)</a:t>
            </a:r>
            <a:endParaRPr dirty="0"/>
          </a:p>
          <a:p>
            <a:pPr marL="315911" lvl="0" indent="-214312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Selection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results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must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be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avoided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!</a:t>
            </a:r>
            <a:endParaRPr dirty="0"/>
          </a:p>
          <a:p>
            <a:pPr marL="315911" lvl="0" indent="-214312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Documentation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 and 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results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must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not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be</a:t>
            </a:r>
            <a:r>
              <a:rPr lang="de-DE" sz="1350" b="1" u="sng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b="1" u="sng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manipulated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;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they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are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protected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as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effectively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as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possible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against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manipulation</a:t>
            </a:r>
            <a:r>
              <a:rPr lang="de-DE" sz="1350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.</a:t>
            </a:r>
            <a:endParaRPr dirty="0"/>
          </a:p>
          <a:p>
            <a:pPr marL="101599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500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101599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 sz="1500" b="1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Relevance</a:t>
            </a:r>
            <a:r>
              <a:rPr lang="de-DE" sz="1500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in </a:t>
            </a:r>
            <a:r>
              <a:rPr lang="de-DE" sz="1500" b="1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terms</a:t>
            </a:r>
            <a:r>
              <a:rPr lang="de-DE" sz="1500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500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500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500" b="1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data</a:t>
            </a:r>
            <a:r>
              <a:rPr lang="de-DE" sz="1500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:</a:t>
            </a:r>
            <a:endParaRPr dirty="0"/>
          </a:p>
          <a:p>
            <a:pPr marL="457189" lvl="0" indent="-355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Documentation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necessary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information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to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understand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(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results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)</a:t>
            </a:r>
            <a:endParaRPr dirty="0"/>
          </a:p>
          <a:p>
            <a:pPr marL="457189" lvl="0" indent="-355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Information on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data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used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or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generated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,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methods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,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evaluation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analysis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steps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,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development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hypothesis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citations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endParaRPr dirty="0"/>
          </a:p>
          <a:p>
            <a:pPr marL="457189" lvl="0" indent="-355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Possibility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replication</a:t>
            </a:r>
            <a:endParaRPr dirty="0"/>
          </a:p>
          <a:p>
            <a:pPr marL="457189" lvl="0" indent="-355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Documentation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source code in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the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development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research</a:t>
            </a:r>
            <a:r>
              <a:rPr lang="de-DE" sz="135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350" dirty="0" err="1">
                <a:latin typeface="IBM Plex Sans Light"/>
                <a:ea typeface="IBM Plex Sans Light"/>
                <a:cs typeface="IBM Plex Sans Light"/>
                <a:sym typeface="IBM Plex Sans Light"/>
              </a:rPr>
              <a:t>software</a:t>
            </a:r>
            <a:endParaRPr dirty="0"/>
          </a:p>
          <a:p>
            <a:pPr marL="457189" lvl="0" indent="-228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800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189" lvl="0" indent="-22859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dirty="0"/>
          </a:p>
        </p:txBody>
      </p:sp>
      <p:sp>
        <p:nvSpPr>
          <p:cNvPr id="368" name="Google Shape;368;p19"/>
          <p:cNvSpPr txBox="1"/>
          <p:nvPr/>
        </p:nvSpPr>
        <p:spPr>
          <a:xfrm>
            <a:off x="2351315" y="4794612"/>
            <a:ext cx="5965588" cy="48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Guidelines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for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Safeguarding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Good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Research Practice. Code </a:t>
            </a:r>
            <a:r>
              <a:rPr kumimoji="0" lang="de-DE" sz="9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of</a:t>
            </a:r>
            <a:r>
              <a: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Conduct: </a:t>
            </a: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https://doi.org/10.5281/zenodo.3923602</a:t>
            </a:r>
            <a:endParaRPr kumimoji="0" sz="9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900" b="0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de-DE" sz="7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endParaRPr kumimoji="0" sz="7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141B4ECF-E957-272A-8821-8A8DF811C9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27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14290758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12551b4c1b0_0_40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-DE" dirty="0"/>
              <a:t>Research Integrity in Chemistry</a:t>
            </a:r>
            <a:endParaRPr dirty="0"/>
          </a:p>
        </p:txBody>
      </p:sp>
      <p:sp>
        <p:nvSpPr>
          <p:cNvPr id="794" name="Google Shape;794;g12551b4c1b0_0_40"/>
          <p:cNvSpPr txBox="1">
            <a:spLocks noGrp="1"/>
          </p:cNvSpPr>
          <p:nvPr>
            <p:ph type="body" idx="1"/>
          </p:nvPr>
        </p:nvSpPr>
        <p:spPr>
          <a:xfrm>
            <a:off x="457200" y="1065681"/>
            <a:ext cx="8229600" cy="188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75" rIns="91425" bIns="45675" anchor="t" anchorCtr="0">
            <a:noAutofit/>
          </a:bodyPr>
          <a:lstStyle/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 sz="1350" dirty="0">
                <a:latin typeface="IBM Plex Sans Light" panose="020B0403050203000203" pitchFamily="34" charset="0"/>
              </a:rPr>
              <a:t>Portal: </a:t>
            </a:r>
            <a:r>
              <a:rPr lang="de-DE" sz="1350" b="1" dirty="0">
                <a:solidFill>
                  <a:srgbClr val="009CBC"/>
                </a:solidFill>
                <a:latin typeface="IBM Plex Sans Light" panose="020B0403050203000203" pitchFamily="34" charset="0"/>
              </a:rPr>
              <a:t>https://wissenschaftliche-integritaet.de/en</a:t>
            </a:r>
            <a:endParaRPr dirty="0">
              <a:solidFill>
                <a:srgbClr val="009CBC"/>
              </a:solidFill>
              <a:latin typeface="IBM Plex Sans Light" panose="020B0403050203000203" pitchFamily="34" charset="0"/>
            </a:endParaRPr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 sz="1350" dirty="0" err="1">
                <a:latin typeface="IBM Plex Sans Light" panose="020B0403050203000203" pitchFamily="34" charset="0"/>
              </a:rPr>
              <a:t>for</a:t>
            </a:r>
            <a:r>
              <a:rPr lang="de-DE" sz="1350" dirty="0">
                <a:latin typeface="IBM Plex Sans Light" panose="020B0403050203000203" pitchFamily="34" charset="0"/>
              </a:rPr>
              <a:t> </a:t>
            </a:r>
            <a:r>
              <a:rPr lang="de-DE" sz="1350" dirty="0" err="1">
                <a:latin typeface="IBM Plex Sans Light" panose="020B0403050203000203" pitchFamily="34" charset="0"/>
              </a:rPr>
              <a:t>subject-specific</a:t>
            </a:r>
            <a:r>
              <a:rPr lang="de-DE" sz="1350" dirty="0">
                <a:latin typeface="IBM Plex Sans Light" panose="020B0403050203000203" pitchFamily="34" charset="0"/>
              </a:rPr>
              <a:t> </a:t>
            </a:r>
            <a:r>
              <a:rPr lang="de-DE" sz="1350" dirty="0" err="1">
                <a:latin typeface="IBM Plex Sans Light" panose="020B0403050203000203" pitchFamily="34" charset="0"/>
              </a:rPr>
              <a:t>information</a:t>
            </a:r>
            <a:r>
              <a:rPr lang="de-DE" sz="1350" dirty="0">
                <a:latin typeface="IBM Plex Sans Light" panose="020B0403050203000203" pitchFamily="34" charset="0"/>
              </a:rPr>
              <a:t> </a:t>
            </a:r>
            <a:endParaRPr sz="1350" dirty="0">
              <a:latin typeface="IBM Plex Sans Light" panose="020B0403050203000203" pitchFamily="34" charset="0"/>
            </a:endParaRPr>
          </a:p>
          <a:p>
            <a:pPr marL="457200" lvl="0" indent="-314325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350"/>
              <a:buChar char="⬝"/>
            </a:pPr>
            <a:r>
              <a:rPr lang="de-DE" sz="1350" dirty="0" err="1">
                <a:latin typeface="IBM Plex Sans Light" panose="020B0403050203000203" pitchFamily="34" charset="0"/>
              </a:rPr>
              <a:t>Articles</a:t>
            </a:r>
            <a:r>
              <a:rPr lang="de-DE" sz="1350" dirty="0">
                <a:latin typeface="IBM Plex Sans Light" panose="020B0403050203000203" pitchFamily="34" charset="0"/>
              </a:rPr>
              <a:t> </a:t>
            </a:r>
            <a:r>
              <a:rPr lang="de-DE" sz="1350" dirty="0" err="1">
                <a:latin typeface="IBM Plex Sans Light" panose="020B0403050203000203" pitchFamily="34" charset="0"/>
              </a:rPr>
              <a:t>available</a:t>
            </a:r>
            <a:r>
              <a:rPr lang="de-DE" sz="1350" dirty="0">
                <a:latin typeface="IBM Plex Sans Light" panose="020B0403050203000203" pitchFamily="34" charset="0"/>
              </a:rPr>
              <a:t> in German and English</a:t>
            </a:r>
            <a:endParaRPr sz="1350" dirty="0">
              <a:latin typeface="IBM Plex Sans Light" panose="020B0403050203000203" pitchFamily="34" charset="0"/>
            </a:endParaRPr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350" dirty="0">
              <a:latin typeface="IBM Plex Sans Light" panose="020B0403050203000203" pitchFamily="34" charset="0"/>
            </a:endParaRPr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-DE" sz="1350" b="1" dirty="0" err="1">
                <a:latin typeface="IBM Plex Sans Light" panose="020B0403050203000203" pitchFamily="34" charset="0"/>
              </a:rPr>
              <a:t>Exemplary</a:t>
            </a:r>
            <a:r>
              <a:rPr lang="de-DE" sz="1350" b="1" dirty="0">
                <a:latin typeface="IBM Plex Sans Light" panose="020B0403050203000203" pitchFamily="34" charset="0"/>
              </a:rPr>
              <a:t> </a:t>
            </a:r>
            <a:r>
              <a:rPr lang="de-DE" sz="1350" b="1" dirty="0" err="1">
                <a:latin typeface="IBM Plex Sans Light" panose="020B0403050203000203" pitchFamily="34" charset="0"/>
              </a:rPr>
              <a:t>results</a:t>
            </a:r>
            <a:r>
              <a:rPr lang="de-DE" sz="1350" b="1" dirty="0">
                <a:latin typeface="IBM Plex Sans Light" panose="020B0403050203000203" pitchFamily="34" charset="0"/>
              </a:rPr>
              <a:t> </a:t>
            </a:r>
            <a:r>
              <a:rPr lang="de-DE" sz="1350" b="1" dirty="0" err="1">
                <a:latin typeface="IBM Plex Sans Light" panose="020B0403050203000203" pitchFamily="34" charset="0"/>
              </a:rPr>
              <a:t>for</a:t>
            </a:r>
            <a:r>
              <a:rPr lang="de-DE" sz="1350" b="1" dirty="0">
                <a:latin typeface="IBM Plex Sans Light" panose="020B0403050203000203" pitchFamily="34" charset="0"/>
              </a:rPr>
              <a:t> </a:t>
            </a:r>
            <a:r>
              <a:rPr lang="de-DE" sz="1350" b="1" dirty="0" err="1">
                <a:latin typeface="IBM Plex Sans Light" panose="020B0403050203000203" pitchFamily="34" charset="0"/>
              </a:rPr>
              <a:t>chemistry</a:t>
            </a:r>
            <a:r>
              <a:rPr lang="de-DE" sz="1350" b="1" dirty="0">
                <a:latin typeface="IBM Plex Sans Light" panose="020B0403050203000203" pitchFamily="34" charset="0"/>
              </a:rPr>
              <a:t>: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 err="1">
                <a:latin typeface="IBM Plex Sans Light" panose="020B0403050203000203" pitchFamily="34" charset="0"/>
              </a:rPr>
              <a:t>Documentation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of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research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results</a:t>
            </a:r>
            <a:r>
              <a:rPr lang="de-DE" sz="1400" dirty="0">
                <a:latin typeface="IBM Plex Sans Light" panose="020B0403050203000203" pitchFamily="34" charset="0"/>
              </a:rPr>
              <a:t> in experimental </a:t>
            </a:r>
            <a:r>
              <a:rPr lang="de-DE" sz="1400" dirty="0" err="1">
                <a:latin typeface="IBM Plex Sans Light" panose="020B0403050203000203" pitchFamily="34" charset="0"/>
              </a:rPr>
              <a:t>chemistry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>
                <a:latin typeface="IBM Plex Sans Light" panose="020B0403050203000203" pitchFamily="34" charset="0"/>
              </a:rPr>
              <a:t>Quality </a:t>
            </a:r>
            <a:r>
              <a:rPr lang="de-DE" sz="1400" dirty="0" err="1">
                <a:latin typeface="IBM Plex Sans Light" panose="020B0403050203000203" pitchFamily="34" charset="0"/>
              </a:rPr>
              <a:t>assurance</a:t>
            </a:r>
            <a:r>
              <a:rPr lang="de-DE" sz="1400" dirty="0">
                <a:latin typeface="IBM Plex Sans Light" panose="020B0403050203000203" pitchFamily="34" charset="0"/>
              </a:rPr>
              <a:t> in experimental </a:t>
            </a:r>
            <a:r>
              <a:rPr lang="de-DE" sz="1400" dirty="0" err="1">
                <a:latin typeface="IBM Plex Sans Light" panose="020B0403050203000203" pitchFamily="34" charset="0"/>
              </a:rPr>
              <a:t>chemistry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>
                <a:latin typeface="IBM Plex Sans Light" panose="020B0403050203000203" pitchFamily="34" charset="0"/>
              </a:rPr>
              <a:t>Use </a:t>
            </a:r>
            <a:r>
              <a:rPr lang="de-DE" sz="1400" dirty="0" err="1">
                <a:latin typeface="IBM Plex Sans Light" panose="020B0403050203000203" pitchFamily="34" charset="0"/>
              </a:rPr>
              <a:t>of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chemistry-specific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repositories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>
                <a:latin typeface="IBM Plex Sans Light" panose="020B0403050203000203" pitchFamily="34" charset="0"/>
              </a:rPr>
              <a:t>Handling </a:t>
            </a:r>
            <a:r>
              <a:rPr lang="de-DE" sz="1400" dirty="0" err="1">
                <a:latin typeface="IBM Plex Sans Light" panose="020B0403050203000203" pitchFamily="34" charset="0"/>
              </a:rPr>
              <a:t>research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software</a:t>
            </a:r>
            <a:r>
              <a:rPr lang="de-DE" sz="1400" dirty="0">
                <a:latin typeface="IBM Plex Sans Light" panose="020B0403050203000203" pitchFamily="34" charset="0"/>
              </a:rPr>
              <a:t> - Case </a:t>
            </a:r>
            <a:r>
              <a:rPr lang="de-DE" sz="1400" dirty="0" err="1">
                <a:latin typeface="IBM Plex Sans Light" panose="020B0403050203000203" pitchFamily="34" charset="0"/>
              </a:rPr>
              <a:t>studies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>
                <a:latin typeface="IBM Plex Sans Light" panose="020B0403050203000203" pitchFamily="34" charset="0"/>
              </a:rPr>
              <a:t>Further links </a:t>
            </a:r>
            <a:r>
              <a:rPr lang="de-DE" sz="1400" dirty="0" err="1">
                <a:latin typeface="IBM Plex Sans Light" panose="020B0403050203000203" pitchFamily="34" charset="0"/>
              </a:rPr>
              <a:t>to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performance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dimensions</a:t>
            </a:r>
            <a:r>
              <a:rPr lang="de-DE" sz="1400" dirty="0">
                <a:latin typeface="IBM Plex Sans Light" panose="020B0403050203000203" pitchFamily="34" charset="0"/>
              </a:rPr>
              <a:t> and </a:t>
            </a:r>
            <a:r>
              <a:rPr lang="de-DE" sz="1400" dirty="0" err="1">
                <a:latin typeface="IBM Plex Sans Light" panose="020B0403050203000203" pitchFamily="34" charset="0"/>
              </a:rPr>
              <a:t>evaluation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criteria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 err="1">
                <a:latin typeface="IBM Plex Sans Light" panose="020B0403050203000203" pitchFamily="34" charset="0"/>
              </a:rPr>
              <a:t>Author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order</a:t>
            </a:r>
            <a:r>
              <a:rPr lang="de-DE" sz="1400" dirty="0">
                <a:latin typeface="IBM Plex Sans Light" panose="020B0403050203000203" pitchFamily="34" charset="0"/>
              </a:rPr>
              <a:t> in </a:t>
            </a:r>
            <a:r>
              <a:rPr lang="de-DE" sz="1400" dirty="0" err="1">
                <a:latin typeface="IBM Plex Sans Light" panose="020B0403050203000203" pitchFamily="34" charset="0"/>
              </a:rPr>
              <a:t>physics</a:t>
            </a:r>
            <a:r>
              <a:rPr lang="de-DE" sz="1400" dirty="0">
                <a:latin typeface="IBM Plex Sans Light" panose="020B0403050203000203" pitchFamily="34" charset="0"/>
              </a:rPr>
              <a:t> and </a:t>
            </a:r>
            <a:r>
              <a:rPr lang="de-DE" sz="1400" dirty="0" err="1">
                <a:latin typeface="IBM Plex Sans Light" panose="020B0403050203000203" pitchFamily="34" charset="0"/>
              </a:rPr>
              <a:t>chemistry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>
                <a:latin typeface="IBM Plex Sans Light" panose="020B0403050203000203" pitchFamily="34" charset="0"/>
              </a:rPr>
              <a:t>Electronic </a:t>
            </a:r>
            <a:r>
              <a:rPr lang="de-DE" sz="1400" dirty="0" err="1">
                <a:latin typeface="IBM Plex Sans Light" panose="020B0403050203000203" pitchFamily="34" charset="0"/>
              </a:rPr>
              <a:t>laboratory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journal</a:t>
            </a:r>
            <a:r>
              <a:rPr lang="de-DE" sz="1400" dirty="0">
                <a:latin typeface="IBM Plex Sans Light" panose="020B0403050203000203" pitchFamily="34" charset="0"/>
              </a:rPr>
              <a:t> and </a:t>
            </a:r>
            <a:r>
              <a:rPr lang="de-DE" sz="1400" dirty="0" err="1">
                <a:latin typeface="IBM Plex Sans Light" panose="020B0403050203000203" pitchFamily="34" charset="0"/>
              </a:rPr>
              <a:t>repository</a:t>
            </a:r>
            <a:r>
              <a:rPr lang="de-DE" sz="1400" dirty="0">
                <a:latin typeface="IBM Plex Sans Light" panose="020B0403050203000203" pitchFamily="34" charset="0"/>
              </a:rPr>
              <a:t> in </a:t>
            </a:r>
            <a:r>
              <a:rPr lang="de-DE" sz="1400" dirty="0" err="1">
                <a:latin typeface="IBM Plex Sans Light" panose="020B0403050203000203" pitchFamily="34" charset="0"/>
              </a:rPr>
              <a:t>chemistry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57188" lvl="0" indent="-317489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1400"/>
              <a:buChar char="⬝"/>
            </a:pPr>
            <a:r>
              <a:rPr lang="de-DE" sz="1400" dirty="0" err="1">
                <a:latin typeface="IBM Plex Sans Light" panose="020B0403050203000203" pitchFamily="34" charset="0"/>
              </a:rPr>
              <a:t>Ethical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r>
              <a:rPr lang="de-DE" sz="1400" dirty="0" err="1">
                <a:latin typeface="IBM Plex Sans Light" panose="020B0403050203000203" pitchFamily="34" charset="0"/>
              </a:rPr>
              <a:t>principles</a:t>
            </a:r>
            <a:r>
              <a:rPr lang="de-DE" sz="1400" dirty="0">
                <a:latin typeface="IBM Plex Sans Light" panose="020B0403050203000203" pitchFamily="34" charset="0"/>
              </a:rPr>
              <a:t> in </a:t>
            </a:r>
            <a:r>
              <a:rPr lang="de-DE" sz="1400" dirty="0" err="1">
                <a:latin typeface="IBM Plex Sans Light" panose="020B0403050203000203" pitchFamily="34" charset="0"/>
              </a:rPr>
              <a:t>chemistry</a:t>
            </a:r>
            <a:r>
              <a:rPr lang="de-DE" sz="1400" dirty="0">
                <a:latin typeface="IBM Plex Sans Light" panose="020B0403050203000203" pitchFamily="34" charset="0"/>
              </a:rPr>
              <a:t> </a:t>
            </a:r>
            <a:endParaRPr sz="1400" dirty="0">
              <a:latin typeface="IBM Plex Sans Light" panose="020B0403050203000203" pitchFamily="34" charset="0"/>
            </a:endParaRPr>
          </a:p>
          <a:p>
            <a:pPr marL="444497" lvl="1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None/>
            </a:pPr>
            <a:endParaRPr sz="1350" dirty="0"/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500" dirty="0"/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500" dirty="0"/>
          </a:p>
          <a:p>
            <a:pPr marL="101598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500" dirty="0"/>
          </a:p>
        </p:txBody>
      </p:sp>
      <p:sp>
        <p:nvSpPr>
          <p:cNvPr id="796" name="Google Shape;796;g12551b4c1b0_0_40"/>
          <p:cNvSpPr txBox="1"/>
          <p:nvPr/>
        </p:nvSpPr>
        <p:spPr>
          <a:xfrm>
            <a:off x="6049886" y="4775761"/>
            <a:ext cx="2417763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  <a:tabLst/>
              <a:defRPr/>
            </a:pPr>
            <a:r>
              <a:rPr kumimoji="0" lang="de-DE" sz="9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https://wissenschaftliche-integritaet.de/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50"/>
              <a:buFont typeface="Arial"/>
              <a:buNone/>
              <a:tabLst/>
              <a:defRPr/>
            </a:pP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799" name="Google Shape;799;g12551b4c1b0_0_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21086" y="3562039"/>
            <a:ext cx="2559777" cy="1111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9867F4A6-FE1C-42FC-B8A5-B30E0615C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9802" y="1063079"/>
            <a:ext cx="3281061" cy="139991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1056BEE-E69C-441F-B6E9-6298BAE589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9634" y="2658384"/>
            <a:ext cx="2402680" cy="669181"/>
          </a:xfrm>
          <a:prstGeom prst="rect">
            <a:avLst/>
          </a:prstGeom>
        </p:spPr>
      </p:pic>
      <p:sp>
        <p:nvSpPr>
          <p:cNvPr id="5" name="Google Shape;116;g102c48d07ec_0_0">
            <a:extLst>
              <a:ext uri="{FF2B5EF4-FFF2-40B4-BE49-F238E27FC236}">
                <a16:creationId xmlns:a16="http://schemas.microsoft.com/office/drawing/2014/main" id="{BB74DCC9-8291-9FF6-6179-CA2D5AC2840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28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2135883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Collecting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Perform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experiments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measurements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simulations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observations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...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Collect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create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metadata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Document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und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describe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Enter,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digitize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transcribe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and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translate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Check,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validate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and clean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Save and manage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data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52CF3ACE-F9D3-F688-C8E8-A014D805CE5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29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732454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3"/>
          <p:cNvPicPr preferRelativeResize="0"/>
          <p:nvPr/>
        </p:nvPicPr>
        <p:blipFill rotWithShape="1">
          <a:blip r:embed="rId3">
            <a:alphaModFix/>
          </a:blip>
          <a:srcRect t="16267" r="545" b="13485"/>
          <a:stretch/>
        </p:blipFill>
        <p:spPr>
          <a:xfrm>
            <a:off x="2" y="-76200"/>
            <a:ext cx="9143999" cy="4144068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3"/>
          <p:cNvSpPr txBox="1">
            <a:spLocks noGrp="1"/>
          </p:cNvSpPr>
          <p:nvPr>
            <p:ph type="body" idx="1"/>
          </p:nvPr>
        </p:nvSpPr>
        <p:spPr>
          <a:xfrm>
            <a:off x="210359" y="3765357"/>
            <a:ext cx="8065200" cy="108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0" indent="0">
              <a:lnSpc>
                <a:spcPct val="115000"/>
              </a:lnSpc>
              <a:spcBef>
                <a:spcPts val="560"/>
              </a:spcBef>
              <a:buClr>
                <a:schemeClr val="dk1"/>
              </a:buClr>
              <a:buSzPts val="2800"/>
            </a:pPr>
            <a:r>
              <a:rPr lang="de-DE" sz="2800" b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Introduction </a:t>
            </a:r>
            <a:endParaRPr sz="2800" b="1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Metadata</a:t>
            </a:r>
            <a:endParaRPr lang="de-DE" dirty="0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FF3D33C-B823-B9E1-2ADA-8605A03C3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Collecting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620DEEBD-8E53-C97B-BBB3-414E9975B43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30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371828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3b242ed40a_0_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/>
              <a:t>Metadata</a:t>
            </a:r>
          </a:p>
        </p:txBody>
      </p:sp>
      <p:sp>
        <p:nvSpPr>
          <p:cNvPr id="129" name="Google Shape;129;g13b242ed40a_0_0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6200" lvl="0" indent="0">
              <a:buNone/>
            </a:pPr>
            <a:r>
              <a:rPr lang="en-US" b="1" dirty="0">
                <a:sym typeface="IBM Plex Sans Light"/>
              </a:rPr>
              <a:t>What is metadata and why is it important?</a:t>
            </a:r>
          </a:p>
          <a:p>
            <a:pPr lvl="0"/>
            <a:r>
              <a:rPr lang="en-US" dirty="0">
                <a:sym typeface="IBM Plex Sans Light"/>
              </a:rPr>
              <a:t>Data that describes data</a:t>
            </a:r>
          </a:p>
          <a:p>
            <a:pPr lvl="0"/>
            <a:r>
              <a:rPr lang="en-US" dirty="0">
                <a:sym typeface="IBM Plex Sans Light"/>
              </a:rPr>
              <a:t>Makes datasets searchable (and findable)</a:t>
            </a:r>
          </a:p>
          <a:p>
            <a:pPr lvl="0"/>
            <a:r>
              <a:rPr lang="en-US" dirty="0">
                <a:sym typeface="IBM Plex Sans Light"/>
              </a:rPr>
              <a:t>Makes datasets understandable and FAIR</a:t>
            </a:r>
          </a:p>
          <a:p>
            <a:pPr lvl="0"/>
            <a:r>
              <a:rPr lang="en-US" dirty="0">
                <a:sym typeface="IBM Plex Sans Light"/>
              </a:rPr>
              <a:t>Machine and human-readable</a:t>
            </a:r>
          </a:p>
          <a:p>
            <a:pPr lvl="0"/>
            <a:r>
              <a:rPr lang="en-US" dirty="0">
                <a:sym typeface="IBM Plex Sans Light"/>
              </a:rPr>
              <a:t>Standardization is ongoing</a:t>
            </a:r>
          </a:p>
        </p:txBody>
      </p:sp>
      <p:pic>
        <p:nvPicPr>
          <p:cNvPr id="131" name="Google Shape;131;g13b242ed40a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49897" y="1008335"/>
            <a:ext cx="2480919" cy="345184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13b242ed40a_0_0"/>
          <p:cNvSpPr txBox="1"/>
          <p:nvPr/>
        </p:nvSpPr>
        <p:spPr>
          <a:xfrm>
            <a:off x="5337556" y="4766731"/>
            <a:ext cx="31740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de" sz="900" b="0" i="0" u="none" strike="noStrike" cap="none" dirty="0"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t>Source: </a:t>
            </a:r>
            <a:r>
              <a:rPr lang="de" sz="900" b="0" i="0" u="sng" strike="noStrike" cap="none" dirty="0"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https://www.openaire.eu/rdm-handbook</a:t>
            </a:r>
            <a:r>
              <a:rPr lang="de" sz="900" b="0" i="0" u="none" strike="noStrike" cap="none" dirty="0"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 </a:t>
            </a:r>
            <a:endParaRPr sz="900" b="0" i="0" u="none" strike="noStrike" cap="none" dirty="0"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sp>
        <p:nvSpPr>
          <p:cNvPr id="5" name="Google Shape;116;g102c48d07ec_0_0">
            <a:extLst>
              <a:ext uri="{FF2B5EF4-FFF2-40B4-BE49-F238E27FC236}">
                <a16:creationId xmlns:a16="http://schemas.microsoft.com/office/drawing/2014/main" id="{6EC49456-B319-AC13-F2E2-4A81F1FA43C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31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3b242ed40a_0_65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de"/>
              <a:t>Metadata Schema</a:t>
            </a:r>
            <a:endParaRPr/>
          </a:p>
        </p:txBody>
      </p:sp>
      <p:sp>
        <p:nvSpPr>
          <p:cNvPr id="200" name="Google Shape;200;g13b242ed40a_0_65"/>
          <p:cNvSpPr txBox="1">
            <a:spLocks noGrp="1"/>
          </p:cNvSpPr>
          <p:nvPr>
            <p:ph type="body" idx="1"/>
          </p:nvPr>
        </p:nvSpPr>
        <p:spPr>
          <a:xfrm>
            <a:off x="457200" y="1117729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" dirty="0">
                <a:latin typeface="IBM Plex Sans Light"/>
                <a:ea typeface="IBM Plex Sans Light"/>
                <a:cs typeface="IBM Plex Sans Light"/>
                <a:sym typeface="IBM Plex Sans Light"/>
              </a:rPr>
              <a:t>A Metadata scheme determines and structures the metadata elements.</a:t>
            </a: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3556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dirty="0">
                <a:latin typeface="IBM Plex Sans Light"/>
                <a:ea typeface="IBM Plex Sans Light"/>
                <a:cs typeface="IBM Plex Sans Light"/>
                <a:sym typeface="IBM Plex Sans Light"/>
              </a:rPr>
              <a:t>Pairs of </a:t>
            </a:r>
            <a:r>
              <a:rPr lang="de" b="1" dirty="0">
                <a:solidFill>
                  <a:srgbClr val="EE74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metadata element - value</a:t>
            </a: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3556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dirty="0">
                <a:latin typeface="IBM Plex Sans Light"/>
                <a:ea typeface="IBM Plex Sans Light"/>
                <a:cs typeface="IBM Plex Sans Light"/>
                <a:sym typeface="IBM Plex Sans Light"/>
              </a:rPr>
              <a:t>Defines input type</a:t>
            </a: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355600" algn="l" rtl="0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dirty="0">
                <a:latin typeface="IBM Plex Sans Light"/>
                <a:ea typeface="IBM Plex Sans Light"/>
                <a:cs typeface="IBM Plex Sans Light"/>
                <a:sym typeface="IBM Plex Sans Light"/>
              </a:rPr>
              <a:t>Sets restrictions, such as the use of (controlled) vocabulary or required fields</a:t>
            </a: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CD687394-C3C0-8E1B-DC27-DB70A795607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32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3b242ed40a_0_71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de"/>
              <a:t>Dublin Core</a:t>
            </a:r>
            <a:endParaRPr/>
          </a:p>
        </p:txBody>
      </p:sp>
      <p:sp>
        <p:nvSpPr>
          <p:cNvPr id="207" name="Google Shape;207;g13b242ed40a_0_71"/>
          <p:cNvSpPr txBox="1">
            <a:spLocks noGrp="1"/>
          </p:cNvSpPr>
          <p:nvPr>
            <p:ph type="body" idx="1"/>
          </p:nvPr>
        </p:nvSpPr>
        <p:spPr>
          <a:xfrm>
            <a:off x="457200" y="106568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de" b="1" dirty="0">
                <a:latin typeface="IBM Plex Sans Light"/>
                <a:ea typeface="IBM Plex Sans Light"/>
                <a:cs typeface="IBM Plex Sans Light"/>
                <a:sym typeface="IBM Plex Sans Light"/>
              </a:rPr>
              <a:t>International Data Exchange format</a:t>
            </a:r>
            <a:endParaRPr b="1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22860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355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22 elements – </a:t>
            </a:r>
            <a:b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</a:br>
            <a: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15 with an ISO certificate</a:t>
            </a:r>
            <a:endParaRPr sz="1800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355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</a:pPr>
            <a: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Refinements and encoding </a:t>
            </a:r>
            <a:b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</a:br>
            <a: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schemes for subject specific</a:t>
            </a:r>
            <a:b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</a:br>
            <a:r>
              <a:rPr lang="de" sz="1800" dirty="0">
                <a:latin typeface="IBM Plex Sans Light"/>
                <a:ea typeface="IBM Plex Sans Light"/>
                <a:cs typeface="IBM Plex Sans Light"/>
                <a:sym typeface="IBM Plex Sans Light"/>
              </a:rPr>
              <a:t>applications</a:t>
            </a:r>
            <a:endParaRPr sz="1800"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914400" lvl="1" indent="-342900" algn="l" rtl="0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SzPts val="1800"/>
              <a:buChar char="⬝"/>
            </a:pPr>
            <a:r>
              <a:rPr lang="de" sz="1400" u="sng" dirty="0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http://www.dublincore.org/</a:t>
            </a:r>
            <a:endParaRPr sz="1400" dirty="0">
              <a:solidFill>
                <a:srgbClr val="009CBC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914400" lvl="1" indent="-342900" algn="l" rtl="0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SzPts val="1800"/>
              <a:buChar char="⬝"/>
            </a:pPr>
            <a:r>
              <a:rPr lang="de" sz="1400" u="sng" dirty="0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http://wiki.dublincore.org/index.php/User_Guide</a:t>
            </a:r>
            <a:endParaRPr sz="1400" dirty="0">
              <a:solidFill>
                <a:srgbClr val="009CBC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lvl="0" indent="-228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grpSp>
        <p:nvGrpSpPr>
          <p:cNvPr id="209" name="Google Shape;209;g13b242ed40a_0_71"/>
          <p:cNvGrpSpPr/>
          <p:nvPr/>
        </p:nvGrpSpPr>
        <p:grpSpPr>
          <a:xfrm>
            <a:off x="5630848" y="978222"/>
            <a:ext cx="2916258" cy="4061978"/>
            <a:chOff x="1233381" y="1059"/>
            <a:chExt cx="2916258" cy="4061978"/>
          </a:xfrm>
        </p:grpSpPr>
        <p:sp>
          <p:nvSpPr>
            <p:cNvPr id="210" name="Google Shape;210;g13b242ed40a_0_71"/>
            <p:cNvSpPr/>
            <p:nvPr/>
          </p:nvSpPr>
          <p:spPr>
            <a:xfrm>
              <a:off x="1233381" y="1059"/>
              <a:ext cx="833100" cy="416700"/>
            </a:xfrm>
            <a:prstGeom prst="roundRect">
              <a:avLst>
                <a:gd name="adj" fmla="val 10000"/>
              </a:avLst>
            </a:prstGeom>
            <a:solidFill>
              <a:srgbClr val="49ACC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647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g13b242ed40a_0_71"/>
            <p:cNvSpPr txBox="1"/>
            <p:nvPr/>
          </p:nvSpPr>
          <p:spPr>
            <a:xfrm>
              <a:off x="1245583" y="13261"/>
              <a:ext cx="8088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8875" rIns="1332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de" sz="700" b="1" i="0" u="none" strike="noStrike" cap="none">
                  <a:solidFill>
                    <a:schemeClr val="lt1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Content</a:t>
              </a:r>
              <a:endParaRPr sz="7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2" name="Google Shape;212;g13b242ed40a_0_71"/>
            <p:cNvSpPr/>
            <p:nvPr/>
          </p:nvSpPr>
          <p:spPr>
            <a:xfrm>
              <a:off x="1270982" y="417662"/>
              <a:ext cx="91500" cy="31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13" name="Google Shape;213;g13b242ed40a_0_71"/>
            <p:cNvSpPr/>
            <p:nvPr/>
          </p:nvSpPr>
          <p:spPr>
            <a:xfrm>
              <a:off x="1400023" y="521813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g13b242ed40a_0_71"/>
            <p:cNvSpPr txBox="1"/>
            <p:nvPr/>
          </p:nvSpPr>
          <p:spPr>
            <a:xfrm>
              <a:off x="1412225" y="534015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Title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5" name="Google Shape;215;g13b242ed40a_0_71"/>
            <p:cNvSpPr/>
            <p:nvPr/>
          </p:nvSpPr>
          <p:spPr>
            <a:xfrm>
              <a:off x="1270982" y="417662"/>
              <a:ext cx="91500" cy="83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16" name="Google Shape;216;g13b242ed40a_0_71"/>
            <p:cNvSpPr/>
            <p:nvPr/>
          </p:nvSpPr>
          <p:spPr>
            <a:xfrm>
              <a:off x="1400023" y="1042567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g13b242ed40a_0_71"/>
            <p:cNvSpPr txBox="1"/>
            <p:nvPr/>
          </p:nvSpPr>
          <p:spPr>
            <a:xfrm>
              <a:off x="1412225" y="1054769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Description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8" name="Google Shape;218;g13b242ed40a_0_71"/>
            <p:cNvSpPr/>
            <p:nvPr/>
          </p:nvSpPr>
          <p:spPr>
            <a:xfrm>
              <a:off x="1270982" y="417662"/>
              <a:ext cx="91500" cy="1353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19" name="Google Shape;219;g13b242ed40a_0_71"/>
            <p:cNvSpPr/>
            <p:nvPr/>
          </p:nvSpPr>
          <p:spPr>
            <a:xfrm>
              <a:off x="1400023" y="1563321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g13b242ed40a_0_71"/>
            <p:cNvSpPr txBox="1"/>
            <p:nvPr/>
          </p:nvSpPr>
          <p:spPr>
            <a:xfrm>
              <a:off x="1412225" y="1575523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Type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21" name="Google Shape;221;g13b242ed40a_0_71"/>
            <p:cNvSpPr/>
            <p:nvPr/>
          </p:nvSpPr>
          <p:spPr>
            <a:xfrm>
              <a:off x="1270982" y="417662"/>
              <a:ext cx="91500" cy="1874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22" name="Google Shape;222;g13b242ed40a_0_71"/>
            <p:cNvSpPr/>
            <p:nvPr/>
          </p:nvSpPr>
          <p:spPr>
            <a:xfrm>
              <a:off x="1400023" y="2084075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g13b242ed40a_0_71"/>
            <p:cNvSpPr txBox="1"/>
            <p:nvPr/>
          </p:nvSpPr>
          <p:spPr>
            <a:xfrm>
              <a:off x="1412225" y="2096277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Subject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24" name="Google Shape;224;g13b242ed40a_0_71"/>
            <p:cNvSpPr/>
            <p:nvPr/>
          </p:nvSpPr>
          <p:spPr>
            <a:xfrm>
              <a:off x="1270982" y="417662"/>
              <a:ext cx="91500" cy="2395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25" name="Google Shape;225;g13b242ed40a_0_71"/>
            <p:cNvSpPr/>
            <p:nvPr/>
          </p:nvSpPr>
          <p:spPr>
            <a:xfrm>
              <a:off x="1400023" y="2604829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g13b242ed40a_0_71"/>
            <p:cNvSpPr txBox="1"/>
            <p:nvPr/>
          </p:nvSpPr>
          <p:spPr>
            <a:xfrm>
              <a:off x="1412225" y="2617031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Source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27" name="Google Shape;227;g13b242ed40a_0_71"/>
            <p:cNvSpPr/>
            <p:nvPr/>
          </p:nvSpPr>
          <p:spPr>
            <a:xfrm>
              <a:off x="1270982" y="417662"/>
              <a:ext cx="91500" cy="291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28" name="Google Shape;228;g13b242ed40a_0_71"/>
            <p:cNvSpPr/>
            <p:nvPr/>
          </p:nvSpPr>
          <p:spPr>
            <a:xfrm>
              <a:off x="1400023" y="3125583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g13b242ed40a_0_71"/>
            <p:cNvSpPr txBox="1"/>
            <p:nvPr/>
          </p:nvSpPr>
          <p:spPr>
            <a:xfrm>
              <a:off x="1412225" y="3137785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Relation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30" name="Google Shape;230;g13b242ed40a_0_71"/>
            <p:cNvSpPr/>
            <p:nvPr/>
          </p:nvSpPr>
          <p:spPr>
            <a:xfrm>
              <a:off x="1270982" y="417662"/>
              <a:ext cx="91500" cy="3437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31" name="Google Shape;231;g13b242ed40a_0_71"/>
            <p:cNvSpPr/>
            <p:nvPr/>
          </p:nvSpPr>
          <p:spPr>
            <a:xfrm>
              <a:off x="1400023" y="3646337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g13b242ed40a_0_71"/>
            <p:cNvSpPr txBox="1"/>
            <p:nvPr/>
          </p:nvSpPr>
          <p:spPr>
            <a:xfrm>
              <a:off x="1412225" y="3658539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Coverage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33" name="Google Shape;233;g13b242ed40a_0_71"/>
            <p:cNvSpPr/>
            <p:nvPr/>
          </p:nvSpPr>
          <p:spPr>
            <a:xfrm>
              <a:off x="2274889" y="1059"/>
              <a:ext cx="833100" cy="416700"/>
            </a:xfrm>
            <a:prstGeom prst="roundRect">
              <a:avLst>
                <a:gd name="adj" fmla="val 10000"/>
              </a:avLst>
            </a:prstGeom>
            <a:solidFill>
              <a:srgbClr val="49ACC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647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g13b242ed40a_0_71"/>
            <p:cNvSpPr txBox="1"/>
            <p:nvPr/>
          </p:nvSpPr>
          <p:spPr>
            <a:xfrm>
              <a:off x="2287091" y="13261"/>
              <a:ext cx="8088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8875" rIns="1332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de" sz="700" b="1" i="0" u="none" strike="noStrike" cap="none">
                  <a:solidFill>
                    <a:schemeClr val="lt1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Intellectual Property</a:t>
              </a:r>
              <a:endParaRPr sz="7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35" name="Google Shape;235;g13b242ed40a_0_71"/>
            <p:cNvSpPr/>
            <p:nvPr/>
          </p:nvSpPr>
          <p:spPr>
            <a:xfrm>
              <a:off x="2312490" y="417662"/>
              <a:ext cx="91500" cy="31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36" name="Google Shape;236;g13b242ed40a_0_71"/>
            <p:cNvSpPr/>
            <p:nvPr/>
          </p:nvSpPr>
          <p:spPr>
            <a:xfrm>
              <a:off x="2441531" y="521813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g13b242ed40a_0_71"/>
            <p:cNvSpPr txBox="1"/>
            <p:nvPr/>
          </p:nvSpPr>
          <p:spPr>
            <a:xfrm>
              <a:off x="2453733" y="534015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Creator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38" name="Google Shape;238;g13b242ed40a_0_71"/>
            <p:cNvSpPr/>
            <p:nvPr/>
          </p:nvSpPr>
          <p:spPr>
            <a:xfrm>
              <a:off x="2312490" y="417662"/>
              <a:ext cx="91500" cy="83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39" name="Google Shape;239;g13b242ed40a_0_71"/>
            <p:cNvSpPr/>
            <p:nvPr/>
          </p:nvSpPr>
          <p:spPr>
            <a:xfrm>
              <a:off x="2441531" y="1042567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g13b242ed40a_0_71"/>
            <p:cNvSpPr txBox="1"/>
            <p:nvPr/>
          </p:nvSpPr>
          <p:spPr>
            <a:xfrm>
              <a:off x="2453733" y="1054769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Publisher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g13b242ed40a_0_71"/>
            <p:cNvSpPr/>
            <p:nvPr/>
          </p:nvSpPr>
          <p:spPr>
            <a:xfrm>
              <a:off x="2312490" y="417662"/>
              <a:ext cx="91500" cy="1353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42" name="Google Shape;242;g13b242ed40a_0_71"/>
            <p:cNvSpPr/>
            <p:nvPr/>
          </p:nvSpPr>
          <p:spPr>
            <a:xfrm>
              <a:off x="2441531" y="1563321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g13b242ed40a_0_71"/>
            <p:cNvSpPr txBox="1"/>
            <p:nvPr/>
          </p:nvSpPr>
          <p:spPr>
            <a:xfrm>
              <a:off x="2453733" y="1575523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Contributor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g13b242ed40a_0_71"/>
            <p:cNvSpPr/>
            <p:nvPr/>
          </p:nvSpPr>
          <p:spPr>
            <a:xfrm>
              <a:off x="2312490" y="417662"/>
              <a:ext cx="91500" cy="1874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45" name="Google Shape;245;g13b242ed40a_0_71"/>
            <p:cNvSpPr/>
            <p:nvPr/>
          </p:nvSpPr>
          <p:spPr>
            <a:xfrm>
              <a:off x="2441531" y="2084075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g13b242ed40a_0_71"/>
            <p:cNvSpPr txBox="1"/>
            <p:nvPr/>
          </p:nvSpPr>
          <p:spPr>
            <a:xfrm>
              <a:off x="2453733" y="2096277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Rights</a:t>
              </a:r>
              <a:endParaRPr sz="9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47" name="Google Shape;247;g13b242ed40a_0_71"/>
            <p:cNvSpPr/>
            <p:nvPr/>
          </p:nvSpPr>
          <p:spPr>
            <a:xfrm>
              <a:off x="3316397" y="1059"/>
              <a:ext cx="833100" cy="416700"/>
            </a:xfrm>
            <a:prstGeom prst="roundRect">
              <a:avLst>
                <a:gd name="adj" fmla="val 10000"/>
              </a:avLst>
            </a:prstGeom>
            <a:solidFill>
              <a:srgbClr val="49ACC5"/>
            </a:soli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647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g13b242ed40a_0_71"/>
            <p:cNvSpPr txBox="1"/>
            <p:nvPr/>
          </p:nvSpPr>
          <p:spPr>
            <a:xfrm>
              <a:off x="3328599" y="13261"/>
              <a:ext cx="8088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3325" tIns="8875" rIns="13325" bIns="88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rPr lang="de" sz="700" b="1" i="0" u="none" strike="noStrike" cap="none">
                  <a:solidFill>
                    <a:schemeClr val="lt1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Instantiation</a:t>
              </a:r>
              <a:endParaRPr sz="7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49" name="Google Shape;249;g13b242ed40a_0_71"/>
            <p:cNvSpPr/>
            <p:nvPr/>
          </p:nvSpPr>
          <p:spPr>
            <a:xfrm>
              <a:off x="3353998" y="417662"/>
              <a:ext cx="91500" cy="31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50" name="Google Shape;250;g13b242ed40a_0_71"/>
            <p:cNvSpPr/>
            <p:nvPr/>
          </p:nvSpPr>
          <p:spPr>
            <a:xfrm>
              <a:off x="3483039" y="521813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g13b242ed40a_0_71"/>
            <p:cNvSpPr txBox="1"/>
            <p:nvPr/>
          </p:nvSpPr>
          <p:spPr>
            <a:xfrm>
              <a:off x="3495241" y="534015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g13b242ed40a_0_71"/>
            <p:cNvSpPr/>
            <p:nvPr/>
          </p:nvSpPr>
          <p:spPr>
            <a:xfrm>
              <a:off x="3353998" y="417662"/>
              <a:ext cx="91500" cy="833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53" name="Google Shape;253;g13b242ed40a_0_71"/>
            <p:cNvSpPr/>
            <p:nvPr/>
          </p:nvSpPr>
          <p:spPr>
            <a:xfrm>
              <a:off x="3483039" y="1042567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g13b242ed40a_0_71"/>
            <p:cNvSpPr txBox="1"/>
            <p:nvPr/>
          </p:nvSpPr>
          <p:spPr>
            <a:xfrm>
              <a:off x="3495241" y="1054769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Format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g13b242ed40a_0_71"/>
            <p:cNvSpPr/>
            <p:nvPr/>
          </p:nvSpPr>
          <p:spPr>
            <a:xfrm>
              <a:off x="3353998" y="417662"/>
              <a:ext cx="91500" cy="1353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56" name="Google Shape;256;g13b242ed40a_0_71"/>
            <p:cNvSpPr/>
            <p:nvPr/>
          </p:nvSpPr>
          <p:spPr>
            <a:xfrm>
              <a:off x="3483039" y="1563321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g13b242ed40a_0_71"/>
            <p:cNvSpPr txBox="1"/>
            <p:nvPr/>
          </p:nvSpPr>
          <p:spPr>
            <a:xfrm>
              <a:off x="3495241" y="1575523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Identifier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g13b242ed40a_0_71"/>
            <p:cNvSpPr/>
            <p:nvPr/>
          </p:nvSpPr>
          <p:spPr>
            <a:xfrm>
              <a:off x="3353998" y="417662"/>
              <a:ext cx="91500" cy="1874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  <a:lnTo>
                    <a:pt x="169344" y="120000"/>
                  </a:lnTo>
                </a:path>
              </a:pathLst>
            </a:custGeom>
            <a:noFill/>
            <a:ln w="25400" cap="flat" cmpd="sng">
              <a:solidFill>
                <a:srgbClr val="38879C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259" name="Google Shape;259;g13b242ed40a_0_71"/>
            <p:cNvSpPr/>
            <p:nvPr/>
          </p:nvSpPr>
          <p:spPr>
            <a:xfrm>
              <a:off x="3483039" y="2084075"/>
              <a:ext cx="666600" cy="416700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019"/>
              </a:schemeClr>
            </a:solidFill>
            <a:ln w="25400" cap="flat" cmpd="sng">
              <a:solidFill>
                <a:srgbClr val="49AC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g13b242ed40a_0_71"/>
            <p:cNvSpPr txBox="1"/>
            <p:nvPr/>
          </p:nvSpPr>
          <p:spPr>
            <a:xfrm>
              <a:off x="3495241" y="2096277"/>
              <a:ext cx="642300" cy="39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125" tIns="11425" rIns="171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Arial"/>
                <a:buNone/>
              </a:pPr>
              <a:r>
                <a:rPr lang="de" sz="9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Language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79856A9B-1D95-EB0C-4382-7A4AA1FD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33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3b242ed40a_0_129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de"/>
              <a:t>Data Cite</a:t>
            </a:r>
            <a:endParaRPr/>
          </a:p>
        </p:txBody>
      </p:sp>
      <p:sp>
        <p:nvSpPr>
          <p:cNvPr id="266" name="Google Shape;266;g13b242ed40a_0_129"/>
          <p:cNvSpPr txBox="1">
            <a:spLocks noGrp="1"/>
          </p:cNvSpPr>
          <p:nvPr>
            <p:ph type="body" idx="1"/>
          </p:nvPr>
        </p:nvSpPr>
        <p:spPr>
          <a:xfrm>
            <a:off x="457200" y="877894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160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" dirty="0">
                <a:latin typeface="IBM Plex Sans Light"/>
                <a:ea typeface="IBM Plex Sans Light"/>
                <a:cs typeface="IBM Plex Sans Light"/>
                <a:sym typeface="IBM Plex Sans Light"/>
              </a:rPr>
              <a:t>Defines core metadata for research data and it is community driven</a:t>
            </a:r>
            <a:endParaRPr dirty="0"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68" name="Google Shape;268;g13b242ed40a_0_129"/>
          <p:cNvSpPr txBox="1"/>
          <p:nvPr/>
        </p:nvSpPr>
        <p:spPr>
          <a:xfrm>
            <a:off x="2041066" y="4764547"/>
            <a:ext cx="5070000" cy="27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de" sz="1000" b="0" i="0" u="none" strike="noStrike" cap="none">
                <a:solidFill>
                  <a:srgbClr val="009CBC"/>
                </a:solidFill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</a:rPr>
              <a:t>Source: </a:t>
            </a:r>
            <a:r>
              <a:rPr lang="de" sz="1000" b="0" i="0" u="sng" strike="noStrike" cap="none">
                <a:solidFill>
                  <a:srgbClr val="009CBC"/>
                </a:solidFill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https://datacite.org/</a:t>
            </a:r>
            <a:r>
              <a:rPr lang="de" sz="1000" b="0" i="0" u="none" strike="noStrike" cap="none">
                <a:solidFill>
                  <a:schemeClr val="dk1"/>
                </a:solidFill>
                <a:latin typeface="IBM Plex Sans Condensed Light"/>
                <a:ea typeface="IBM Plex Sans Condensed Light"/>
                <a:cs typeface="IBM Plex Sans Condensed Light"/>
                <a:sym typeface="IBM Plex Sans Condensed Light"/>
              </a:rPr>
              <a:t> &amp; </a:t>
            </a:r>
            <a:r>
              <a:rPr lang="de" sz="1000" b="0" i="0" u="sng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https://bit.ly/3f3DZgR</a:t>
            </a:r>
            <a:r>
              <a:rPr lang="de" sz="1000" b="0" i="0" u="none" strike="noStrike" cap="none">
                <a:solidFill>
                  <a:srgbClr val="009CBC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endParaRPr sz="8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269" name="Google Shape;269;g13b242ed40a_0_129"/>
          <p:cNvPicPr preferRelativeResize="0"/>
          <p:nvPr/>
        </p:nvPicPr>
        <p:blipFill rotWithShape="1">
          <a:blip r:embed="rId5">
            <a:alphaModFix/>
          </a:blip>
          <a:srcRect l="11991" t="24979" r="26129" b="18104"/>
          <a:stretch/>
        </p:blipFill>
        <p:spPr>
          <a:xfrm>
            <a:off x="2075731" y="1257889"/>
            <a:ext cx="4995418" cy="2871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g13b242ed40a_0_129"/>
          <p:cNvPicPr preferRelativeResize="0"/>
          <p:nvPr/>
        </p:nvPicPr>
        <p:blipFill rotWithShape="1">
          <a:blip r:embed="rId6">
            <a:alphaModFix/>
          </a:blip>
          <a:srcRect l="15323" t="25628" r="29074" b="62127"/>
          <a:stretch/>
        </p:blipFill>
        <p:spPr>
          <a:xfrm>
            <a:off x="2358419" y="4118292"/>
            <a:ext cx="4430040" cy="6096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AB8BBFE9-1C47-67C9-3C5D-262EC54E338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34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13b242ed40a_0_23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Find </a:t>
            </a:r>
            <a:r>
              <a:rPr lang="de-DE" dirty="0" err="1"/>
              <a:t>standards</a:t>
            </a:r>
            <a:r>
              <a:rPr lang="de-DE" dirty="0"/>
              <a:t>, </a:t>
            </a:r>
            <a:r>
              <a:rPr lang="de-DE" dirty="0" err="1"/>
              <a:t>controlled</a:t>
            </a:r>
            <a:r>
              <a:rPr lang="de-DE" dirty="0"/>
              <a:t> </a:t>
            </a:r>
            <a:r>
              <a:rPr lang="de-DE" dirty="0" err="1"/>
              <a:t>vocabulary</a:t>
            </a:r>
            <a:r>
              <a:rPr lang="de-DE" dirty="0"/>
              <a:t>, …</a:t>
            </a:r>
          </a:p>
        </p:txBody>
      </p:sp>
      <p:sp>
        <p:nvSpPr>
          <p:cNvPr id="375" name="Google Shape;375;g13b242ed40a_0_235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>
                <a:sym typeface="IBM Plex Sans Light"/>
              </a:rPr>
              <a:t>FAIRSharing.org </a:t>
            </a:r>
            <a:endParaRPr lang="en-US" dirty="0"/>
          </a:p>
          <a:p>
            <a:pPr lvl="0">
              <a:buClr>
                <a:schemeClr val="bg1"/>
              </a:buClr>
            </a:pPr>
            <a:r>
              <a:rPr lang="en-US" sz="1400" dirty="0">
                <a:solidFill>
                  <a:srgbClr val="009CBC"/>
                </a:solidFill>
                <a:sym typeface="IBM Plex Sans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https://fairsharing.org/</a:t>
            </a:r>
            <a:r>
              <a:rPr lang="en-US" sz="1400" dirty="0">
                <a:solidFill>
                  <a:srgbClr val="009CBC"/>
                </a:solidFill>
                <a:sym typeface="IBM Plex Sans Light"/>
              </a:rPr>
              <a:t> </a:t>
            </a:r>
          </a:p>
          <a:p>
            <a:pPr lvl="0">
              <a:buClr>
                <a:schemeClr val="bg1"/>
              </a:buClr>
            </a:pPr>
            <a:endParaRPr lang="en-US" sz="1400" dirty="0">
              <a:solidFill>
                <a:srgbClr val="009CBC"/>
              </a:solidFill>
              <a:sym typeface="IBM Plex Sans Light"/>
            </a:endParaRPr>
          </a:p>
          <a:p>
            <a:pPr lvl="0"/>
            <a:r>
              <a:rPr lang="en-US" dirty="0">
                <a:sym typeface="IBM Plex Sans Light"/>
              </a:rPr>
              <a:t>NFDI4Chem – Knowledge Base </a:t>
            </a:r>
            <a:r>
              <a:rPr lang="en-US" sz="1400" dirty="0">
                <a:solidFill>
                  <a:srgbClr val="009CBC"/>
                </a:solidFill>
                <a:sym typeface="IBM Plex Sans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https://knowledgebase.nfdi4chem.de/knowledge_base/docs/topics/format_standards/</a:t>
            </a:r>
            <a:r>
              <a:rPr lang="en-US" sz="1400" dirty="0">
                <a:solidFill>
                  <a:srgbClr val="009CBC"/>
                </a:solidFill>
                <a:sym typeface="IBM Plex Sans Light"/>
              </a:rPr>
              <a:t> </a:t>
            </a:r>
          </a:p>
          <a:p>
            <a:pPr lvl="0"/>
            <a:endParaRPr lang="en-US" dirty="0">
              <a:solidFill>
                <a:srgbClr val="009CBC"/>
              </a:solidFill>
              <a:sym typeface="IBM Plex Sans Light"/>
            </a:endParaRPr>
          </a:p>
          <a:p>
            <a:pPr lvl="0"/>
            <a:r>
              <a:rPr lang="en-US" dirty="0">
                <a:sym typeface="IBM Plex Sans Light"/>
              </a:rPr>
              <a:t>Metadata Directory of the Research Data Alliance</a:t>
            </a:r>
            <a:br>
              <a:rPr lang="en-US" dirty="0">
                <a:sym typeface="IBM Plex Sans Light"/>
              </a:rPr>
            </a:br>
            <a:r>
              <a:rPr lang="en-US" sz="1400" dirty="0">
                <a:solidFill>
                  <a:srgbClr val="009CBC"/>
                </a:solidFill>
                <a:sym typeface="IBM Plex Sans Ligh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http://rd-alliance.github.io/metadata-directory/</a:t>
            </a:r>
            <a:endParaRPr lang="en-US" sz="1400" dirty="0">
              <a:solidFill>
                <a:srgbClr val="009CBC"/>
              </a:solidFill>
              <a:sym typeface="IBM Plex Sans Light"/>
            </a:endParaRPr>
          </a:p>
          <a:p>
            <a:pPr lvl="0"/>
            <a:endParaRPr lang="en-US" dirty="0">
              <a:sym typeface="IBM Plex Sans Light"/>
            </a:endParaRPr>
          </a:p>
        </p:txBody>
      </p:sp>
      <p:pic>
        <p:nvPicPr>
          <p:cNvPr id="6" name="Google Shape;379;g13b242ed40a_0_235">
            <a:extLst>
              <a:ext uri="{FF2B5EF4-FFF2-40B4-BE49-F238E27FC236}">
                <a16:creationId xmlns:a16="http://schemas.microsoft.com/office/drawing/2014/main" id="{3DE75E8C-D235-2E78-D7B6-F791CACAFB29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458706" y="1027539"/>
            <a:ext cx="1723761" cy="10790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AEEF5240-5F20-25F8-9AFE-88FB7098823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35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Electronic lab </a:t>
            </a:r>
            <a:r>
              <a:rPr lang="de-DE" dirty="0" err="1"/>
              <a:t>notebook</a:t>
            </a:r>
            <a:r>
              <a:rPr lang="de-DE" dirty="0"/>
              <a:t> (ELN)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FF3D33C-B823-B9E1-2ADA-8605A03C3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Collecting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9E6BD82A-F7BC-6302-6102-C9B7E88ABC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36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9133350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2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2000"/>
              <a:buFont typeface="Palatino Linotype"/>
              <a:buNone/>
            </a:pPr>
            <a:r>
              <a:rPr lang="en-GB" dirty="0"/>
              <a:t>Electronic lab notebook </a:t>
            </a:r>
            <a:endParaRPr dirty="0"/>
          </a:p>
        </p:txBody>
      </p:sp>
      <p:sp>
        <p:nvSpPr>
          <p:cNvPr id="12" name="Google Shape;2046;p249">
            <a:extLst>
              <a:ext uri="{FF2B5EF4-FFF2-40B4-BE49-F238E27FC236}">
                <a16:creationId xmlns:a16="http://schemas.microsoft.com/office/drawing/2014/main" id="{5E15ABF3-BFC8-4A6D-970E-A036681586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16035" y="209147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Yes, I use an ELN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No, I use a paper notebook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I tried several ELNs but none of them meet my requirements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I use other options to document my research</a:t>
            </a: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None/>
            </a:pPr>
            <a:endParaRPr sz="1400" dirty="0"/>
          </a:p>
          <a:p>
            <a:pPr marL="342900" lvl="0" indent="-2413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Font typeface="Calibri"/>
              <a:buNone/>
            </a:pPr>
            <a:endParaRPr sz="1600" dirty="0"/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02D4E696-BB43-4627-99EE-DE0C177D3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" t="70011" r="71126" b="13410"/>
          <a:stretch/>
        </p:blipFill>
        <p:spPr>
          <a:xfrm>
            <a:off x="7422777" y="367874"/>
            <a:ext cx="571500" cy="544606"/>
          </a:xfrm>
          <a:prstGeom prst="rect">
            <a:avLst/>
          </a:prstGeom>
        </p:spPr>
      </p:pic>
      <p:sp>
        <p:nvSpPr>
          <p:cNvPr id="8" name="Google Shape;2047;p249">
            <a:extLst>
              <a:ext uri="{FF2B5EF4-FFF2-40B4-BE49-F238E27FC236}">
                <a16:creationId xmlns:a16="http://schemas.microsoft.com/office/drawing/2014/main" id="{A2E51478-05AB-490A-9704-6AA68EADCF18}"/>
              </a:ext>
            </a:extLst>
          </p:cNvPr>
          <p:cNvSpPr/>
          <p:nvPr/>
        </p:nvSpPr>
        <p:spPr>
          <a:xfrm>
            <a:off x="1502149" y="1293863"/>
            <a:ext cx="6905700" cy="7056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0" rIns="68575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700" b="1" kern="0" dirty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 you use an electronic lab notebook (ELN)?</a:t>
            </a:r>
            <a:endParaRPr kumimoji="0" sz="17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2048;p249">
            <a:extLst>
              <a:ext uri="{FF2B5EF4-FFF2-40B4-BE49-F238E27FC236}">
                <a16:creationId xmlns:a16="http://schemas.microsoft.com/office/drawing/2014/main" id="{367D2ACC-FCE1-41AA-B060-1C57F8BF7E53}"/>
              </a:ext>
            </a:extLst>
          </p:cNvPr>
          <p:cNvSpPr/>
          <p:nvPr/>
        </p:nvSpPr>
        <p:spPr>
          <a:xfrm rot="10800000" flipH="1">
            <a:off x="521074" y="1022231"/>
            <a:ext cx="1247400" cy="1247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rafik 2" descr="Recycling mit einfarbiger Füllung">
            <a:extLst>
              <a:ext uri="{FF2B5EF4-FFF2-40B4-BE49-F238E27FC236}">
                <a16:creationId xmlns:a16="http://schemas.microsoft.com/office/drawing/2014/main" id="{8F93D76E-BAF7-4F2E-A77A-E541C84A6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6151" y="1201855"/>
            <a:ext cx="814576" cy="814576"/>
          </a:xfrm>
          <a:prstGeom prst="rect">
            <a:avLst/>
          </a:prstGeom>
        </p:spPr>
      </p:pic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39656352-F289-1C95-43C9-41F1D173EB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37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4840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8103D-09FA-455B-85E7-27EA305A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54F06C-6702-4D4E-988E-7845AA9B5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E6CCAF-2060-465E-B2AE-96F488A8E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816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8"/>
          <p:cNvSpPr/>
          <p:nvPr/>
        </p:nvSpPr>
        <p:spPr>
          <a:xfrm>
            <a:off x="3314403" y="4184037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p8"/>
          <p:cNvSpPr/>
          <p:nvPr/>
        </p:nvSpPr>
        <p:spPr>
          <a:xfrm>
            <a:off x="3314403" y="1085197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8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What is an ELN? </a:t>
            </a:r>
            <a:endParaRPr/>
          </a:p>
        </p:txBody>
      </p:sp>
      <p:sp>
        <p:nvSpPr>
          <p:cNvPr id="614" name="Google Shape;614;p8"/>
          <p:cNvSpPr txBox="1">
            <a:spLocks noGrp="1"/>
          </p:cNvSpPr>
          <p:nvPr>
            <p:ph type="body" idx="1"/>
          </p:nvPr>
        </p:nvSpPr>
        <p:spPr>
          <a:xfrm>
            <a:off x="527221" y="1631088"/>
            <a:ext cx="2281882" cy="3034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sz="1200"/>
              <a:t>Enter text</a:t>
            </a:r>
            <a:endParaRPr/>
          </a:p>
          <a:p>
            <a:pPr marL="17145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sz="1200"/>
              <a:t>Add notes</a:t>
            </a:r>
            <a:endParaRPr/>
          </a:p>
          <a:p>
            <a:pPr marL="17145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sz="1200"/>
              <a:t>Add files as attachments (e.g. images, tables)</a:t>
            </a:r>
            <a:endParaRPr/>
          </a:p>
          <a:p>
            <a:pPr marL="17145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sz="1200"/>
              <a:t>Sharing</a:t>
            </a:r>
            <a:endParaRPr/>
          </a:p>
          <a:p>
            <a:pPr marL="17145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Char char="⬝"/>
            </a:pPr>
            <a:r>
              <a:rPr lang="de" sz="1200"/>
              <a:t>Searching</a:t>
            </a:r>
            <a:endParaRPr/>
          </a:p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200"/>
          </a:p>
        </p:txBody>
      </p:sp>
      <p:sp>
        <p:nvSpPr>
          <p:cNvPr id="616" name="Google Shape;616;p8"/>
          <p:cNvSpPr/>
          <p:nvPr/>
        </p:nvSpPr>
        <p:spPr>
          <a:xfrm>
            <a:off x="527223" y="1087264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7" name="Google Shape;617;p8"/>
          <p:cNvSpPr/>
          <p:nvPr/>
        </p:nvSpPr>
        <p:spPr>
          <a:xfrm>
            <a:off x="527221" y="4204224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8" name="Google Shape;618;p8"/>
          <p:cNvSpPr/>
          <p:nvPr/>
        </p:nvSpPr>
        <p:spPr>
          <a:xfrm>
            <a:off x="527222" y="1087264"/>
            <a:ext cx="2339546" cy="3567112"/>
          </a:xfrm>
          <a:prstGeom prst="rect">
            <a:avLst/>
          </a:prstGeom>
          <a:noFill/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8"/>
          <p:cNvSpPr txBox="1"/>
          <p:nvPr/>
        </p:nvSpPr>
        <p:spPr>
          <a:xfrm>
            <a:off x="527221" y="1078622"/>
            <a:ext cx="23395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Simple System: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Blank Sheet</a:t>
            </a: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20" name="Google Shape;620;p8"/>
          <p:cNvSpPr txBox="1"/>
          <p:nvPr/>
        </p:nvSpPr>
        <p:spPr>
          <a:xfrm>
            <a:off x="527221" y="4171696"/>
            <a:ext cx="23395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e.g. Evernote, GoogleDrive, Dropbox, MS Sharepoint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1" name="Google Shape;621;p8"/>
          <p:cNvSpPr/>
          <p:nvPr/>
        </p:nvSpPr>
        <p:spPr>
          <a:xfrm>
            <a:off x="3314409" y="1078899"/>
            <a:ext cx="2339546" cy="3567112"/>
          </a:xfrm>
          <a:prstGeom prst="rect">
            <a:avLst/>
          </a:prstGeom>
          <a:noFill/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" name="Google Shape;622;p8"/>
          <p:cNvSpPr txBox="1"/>
          <p:nvPr/>
        </p:nvSpPr>
        <p:spPr>
          <a:xfrm>
            <a:off x="3314408" y="1046072"/>
            <a:ext cx="23395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Electronic Lab Notebook (ELN)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8"/>
          <p:cNvSpPr txBox="1"/>
          <p:nvPr/>
        </p:nvSpPr>
        <p:spPr>
          <a:xfrm>
            <a:off x="3314408" y="4163331"/>
            <a:ext cx="23395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e.g. Labfolder, RSpace, eLabFTW, Labguru</a:t>
            </a: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24" name="Google Shape;624;p8"/>
          <p:cNvSpPr/>
          <p:nvPr/>
        </p:nvSpPr>
        <p:spPr>
          <a:xfrm>
            <a:off x="6101583" y="4180180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8"/>
          <p:cNvSpPr/>
          <p:nvPr/>
        </p:nvSpPr>
        <p:spPr>
          <a:xfrm>
            <a:off x="6101583" y="1081340"/>
            <a:ext cx="2339546" cy="444970"/>
          </a:xfrm>
          <a:prstGeom prst="rect">
            <a:avLst/>
          </a:prstGeom>
          <a:solidFill>
            <a:srgbClr val="009CBC"/>
          </a:solidFill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8"/>
          <p:cNvSpPr/>
          <p:nvPr/>
        </p:nvSpPr>
        <p:spPr>
          <a:xfrm>
            <a:off x="6101584" y="1075042"/>
            <a:ext cx="2339546" cy="3567112"/>
          </a:xfrm>
          <a:prstGeom prst="rect">
            <a:avLst/>
          </a:prstGeom>
          <a:noFill/>
          <a:ln w="25400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8"/>
          <p:cNvSpPr txBox="1"/>
          <p:nvPr/>
        </p:nvSpPr>
        <p:spPr>
          <a:xfrm>
            <a:off x="6101583" y="1042215"/>
            <a:ext cx="2339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Laboratory Information Management System (LIMS)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8"/>
          <p:cNvSpPr txBox="1"/>
          <p:nvPr/>
        </p:nvSpPr>
        <p:spPr>
          <a:xfrm>
            <a:off x="6101583" y="4159474"/>
            <a:ext cx="23395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e.g. Benchling, Starlims, Limesophy</a:t>
            </a: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29" name="Google Shape;629;p8"/>
          <p:cNvSpPr txBox="1"/>
          <p:nvPr/>
        </p:nvSpPr>
        <p:spPr>
          <a:xfrm>
            <a:off x="3372067" y="1634968"/>
            <a:ext cx="2281882" cy="2545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Structured metadata in human and machine-readable formats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Discipline-specific functions/ editors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Rights management</a:t>
            </a:r>
            <a:endParaRPr/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Audit trail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API (Application Programming Interface)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44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30" name="Google Shape;630;p8"/>
          <p:cNvSpPr txBox="1"/>
          <p:nvPr/>
        </p:nvSpPr>
        <p:spPr>
          <a:xfrm>
            <a:off x="6130415" y="1627135"/>
            <a:ext cx="2281882" cy="2532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Sample management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Instrument integration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Electronic signatures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IBM Plex Sans Light"/>
              <a:buChar char="+"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Reporting or statistics modules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12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31" name="Google Shape;631;p8"/>
          <p:cNvSpPr txBox="1"/>
          <p:nvPr/>
        </p:nvSpPr>
        <p:spPr>
          <a:xfrm>
            <a:off x="3844414" y="4767263"/>
            <a:ext cx="457200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" sz="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Source: Lindstädt, Adam, MB MED ELN-Wegweiser: Elektronsiche Laborbücher im Kontext von FDM und GWP, RWTH Aachen FDM netzwerktreffen 10.11.2021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41807CAB-6CAC-CB48-5E65-65B457AD7F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39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3b32bbf618_0_25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NFDI4Chem: Involvement of the community</a:t>
            </a:r>
          </a:p>
        </p:txBody>
      </p:sp>
      <p:sp>
        <p:nvSpPr>
          <p:cNvPr id="2" name="Google Shape;196;p15">
            <a:extLst>
              <a:ext uri="{FF2B5EF4-FFF2-40B4-BE49-F238E27FC236}">
                <a16:creationId xmlns:a16="http://schemas.microsoft.com/office/drawing/2014/main" id="{5F3F7009-EC8C-3CDF-ACF1-DD818018B7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de-DE" sz="900">
                <a:sym typeface="IBM Plex Sans Condensed Light"/>
              </a:rPr>
              <a:pPr/>
              <a:t>4</a:t>
            </a:fld>
            <a:endParaRPr lang="de-DE" sz="900" dirty="0">
              <a:sym typeface="IBM Plex Sans Condensed Light"/>
            </a:endParaRPr>
          </a:p>
        </p:txBody>
      </p:sp>
      <p:pic>
        <p:nvPicPr>
          <p:cNvPr id="367" name="Google Shape;367;g13b32bbf618_0_252"/>
          <p:cNvPicPr preferRelativeResize="0"/>
          <p:nvPr/>
        </p:nvPicPr>
        <p:blipFill rotWithShape="1">
          <a:blip r:embed="rId3">
            <a:alphaModFix/>
          </a:blip>
          <a:srcRect t="4770"/>
          <a:stretch/>
        </p:blipFill>
        <p:spPr>
          <a:xfrm>
            <a:off x="3059055" y="1398376"/>
            <a:ext cx="2493193" cy="3003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13b32bbf618_0_2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3011" y="1157926"/>
            <a:ext cx="245253" cy="172273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g13b32bbf618_0_252"/>
          <p:cNvSpPr txBox="1"/>
          <p:nvPr/>
        </p:nvSpPr>
        <p:spPr>
          <a:xfrm>
            <a:off x="4541758" y="981685"/>
            <a:ext cx="1971600" cy="2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8D5BA5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Local Helpdesks</a:t>
            </a:r>
            <a:endParaRPr sz="15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grpSp>
        <p:nvGrpSpPr>
          <p:cNvPr id="370" name="Google Shape;370;g13b32bbf618_0_252"/>
          <p:cNvGrpSpPr/>
          <p:nvPr/>
        </p:nvGrpSpPr>
        <p:grpSpPr>
          <a:xfrm>
            <a:off x="5661313" y="1396812"/>
            <a:ext cx="3265959" cy="243600"/>
            <a:chOff x="4908203" y="1297752"/>
            <a:chExt cx="3265959" cy="243600"/>
          </a:xfrm>
        </p:grpSpPr>
        <p:sp>
          <p:nvSpPr>
            <p:cNvPr id="371" name="Google Shape;371;g13b32bbf618_0_252"/>
            <p:cNvSpPr txBox="1"/>
            <p:nvPr/>
          </p:nvSpPr>
          <p:spPr>
            <a:xfrm>
              <a:off x="5187662" y="1297752"/>
              <a:ext cx="29865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8D5BA5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Requirement Analysis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72" name="Google Shape;372;g13b32bbf618_0_252"/>
            <p:cNvGrpSpPr/>
            <p:nvPr/>
          </p:nvGrpSpPr>
          <p:grpSpPr>
            <a:xfrm>
              <a:off x="4908203" y="1354511"/>
              <a:ext cx="242547" cy="124046"/>
              <a:chOff x="6228732" y="1781412"/>
              <a:chExt cx="359969" cy="184099"/>
            </a:xfrm>
          </p:grpSpPr>
          <p:sp>
            <p:nvSpPr>
              <p:cNvPr id="373" name="Google Shape;373;g13b32bbf618_0_252"/>
              <p:cNvSpPr/>
              <p:nvPr/>
            </p:nvSpPr>
            <p:spPr>
              <a:xfrm>
                <a:off x="6309301" y="1873464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30" y="0"/>
                    </a:lnTo>
                  </a:path>
                </a:pathLst>
              </a:custGeom>
              <a:noFill/>
              <a:ln w="12700" cap="flat" cmpd="sng">
                <a:solidFill>
                  <a:srgbClr val="8D5B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74" name="Google Shape;374;g13b32bbf618_0_252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6228732" y="1781412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75" name="Google Shape;375;g13b32bbf618_0_252"/>
          <p:cNvGrpSpPr/>
          <p:nvPr/>
        </p:nvGrpSpPr>
        <p:grpSpPr>
          <a:xfrm>
            <a:off x="5685507" y="4169154"/>
            <a:ext cx="2327258" cy="243600"/>
            <a:chOff x="4932397" y="4070094"/>
            <a:chExt cx="2327258" cy="243600"/>
          </a:xfrm>
        </p:grpSpPr>
        <p:sp>
          <p:nvSpPr>
            <p:cNvPr id="376" name="Google Shape;376;g13b32bbf618_0_252"/>
            <p:cNvSpPr txBox="1"/>
            <p:nvPr/>
          </p:nvSpPr>
          <p:spPr>
            <a:xfrm>
              <a:off x="5211855" y="4070094"/>
              <a:ext cx="20478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F4792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Teaching Materials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77" name="Google Shape;377;g13b32bbf618_0_252"/>
            <p:cNvGrpSpPr/>
            <p:nvPr/>
          </p:nvGrpSpPr>
          <p:grpSpPr>
            <a:xfrm>
              <a:off x="4932397" y="4126847"/>
              <a:ext cx="242547" cy="124046"/>
              <a:chOff x="6264639" y="5895898"/>
              <a:chExt cx="359969" cy="184099"/>
            </a:xfrm>
          </p:grpSpPr>
          <p:sp>
            <p:nvSpPr>
              <p:cNvPr id="378" name="Google Shape;378;g13b32bbf618_0_252"/>
              <p:cNvSpPr/>
              <p:nvPr/>
            </p:nvSpPr>
            <p:spPr>
              <a:xfrm>
                <a:off x="6345208" y="5987950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30" y="0"/>
                    </a:lnTo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79" name="Google Shape;379;g13b32bbf618_0_252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264639" y="5895898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80" name="Google Shape;380;g13b32bbf618_0_252"/>
          <p:cNvGrpSpPr/>
          <p:nvPr/>
        </p:nvGrpSpPr>
        <p:grpSpPr>
          <a:xfrm>
            <a:off x="6193205" y="1844522"/>
            <a:ext cx="2664773" cy="243600"/>
            <a:chOff x="5440095" y="1745462"/>
            <a:chExt cx="2664773" cy="243600"/>
          </a:xfrm>
        </p:grpSpPr>
        <p:sp>
          <p:nvSpPr>
            <p:cNvPr id="381" name="Google Shape;381;g13b32bbf618_0_252"/>
            <p:cNvSpPr txBox="1"/>
            <p:nvPr/>
          </p:nvSpPr>
          <p:spPr>
            <a:xfrm>
              <a:off x="5719568" y="1745462"/>
              <a:ext cx="23853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Workshops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82" name="Google Shape;382;g13b32bbf618_0_252"/>
            <p:cNvGrpSpPr/>
            <p:nvPr/>
          </p:nvGrpSpPr>
          <p:grpSpPr>
            <a:xfrm>
              <a:off x="5440095" y="1802186"/>
              <a:ext cx="242536" cy="124047"/>
              <a:chOff x="7018121" y="2445819"/>
              <a:chExt cx="359953" cy="184100"/>
            </a:xfrm>
          </p:grpSpPr>
          <p:sp>
            <p:nvSpPr>
              <p:cNvPr id="383" name="Google Shape;383;g13b32bbf618_0_252"/>
              <p:cNvSpPr/>
              <p:nvPr/>
            </p:nvSpPr>
            <p:spPr>
              <a:xfrm>
                <a:off x="7098674" y="2537877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30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84" name="Google Shape;384;g13b32bbf618_0_252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7018121" y="2445819"/>
                <a:ext cx="161136" cy="1841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85" name="Google Shape;385;g13b32bbf618_0_252"/>
          <p:cNvGrpSpPr/>
          <p:nvPr/>
        </p:nvGrpSpPr>
        <p:grpSpPr>
          <a:xfrm>
            <a:off x="6222498" y="3681005"/>
            <a:ext cx="2169025" cy="243600"/>
            <a:chOff x="5469388" y="3635285"/>
            <a:chExt cx="2169025" cy="243600"/>
          </a:xfrm>
        </p:grpSpPr>
        <p:sp>
          <p:nvSpPr>
            <p:cNvPr id="386" name="Google Shape;386;g13b32bbf618_0_252"/>
            <p:cNvSpPr txBox="1"/>
            <p:nvPr/>
          </p:nvSpPr>
          <p:spPr>
            <a:xfrm>
              <a:off x="5767913" y="3635285"/>
              <a:ext cx="18705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Roadshows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87" name="Google Shape;387;g13b32bbf618_0_252"/>
            <p:cNvGrpSpPr/>
            <p:nvPr/>
          </p:nvGrpSpPr>
          <p:grpSpPr>
            <a:xfrm>
              <a:off x="5469388" y="3692002"/>
              <a:ext cx="242546" cy="124046"/>
              <a:chOff x="7061596" y="5250536"/>
              <a:chExt cx="359968" cy="184099"/>
            </a:xfrm>
          </p:grpSpPr>
          <p:sp>
            <p:nvSpPr>
              <p:cNvPr id="388" name="Google Shape;388;g13b32bbf618_0_252"/>
              <p:cNvSpPr/>
              <p:nvPr/>
            </p:nvSpPr>
            <p:spPr>
              <a:xfrm>
                <a:off x="7142164" y="5342587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30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89" name="Google Shape;389;g13b32bbf618_0_252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7061596" y="5250536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90" name="Google Shape;390;g13b32bbf618_0_252"/>
          <p:cNvGrpSpPr/>
          <p:nvPr/>
        </p:nvGrpSpPr>
        <p:grpSpPr>
          <a:xfrm>
            <a:off x="6508716" y="2444569"/>
            <a:ext cx="2349175" cy="243600"/>
            <a:chOff x="5755606" y="2337889"/>
            <a:chExt cx="2349175" cy="243600"/>
          </a:xfrm>
        </p:grpSpPr>
        <p:sp>
          <p:nvSpPr>
            <p:cNvPr id="391" name="Google Shape;391;g13b32bbf618_0_252"/>
            <p:cNvSpPr txBox="1"/>
            <p:nvPr/>
          </p:nvSpPr>
          <p:spPr>
            <a:xfrm>
              <a:off x="6035081" y="2337889"/>
              <a:ext cx="20697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Training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92" name="Google Shape;392;g13b32bbf618_0_252"/>
            <p:cNvGrpSpPr/>
            <p:nvPr/>
          </p:nvGrpSpPr>
          <p:grpSpPr>
            <a:xfrm>
              <a:off x="5755606" y="2400961"/>
              <a:ext cx="242546" cy="124046"/>
              <a:chOff x="7486377" y="3334472"/>
              <a:chExt cx="359968" cy="184099"/>
            </a:xfrm>
          </p:grpSpPr>
          <p:sp>
            <p:nvSpPr>
              <p:cNvPr id="393" name="Google Shape;393;g13b32bbf618_0_252"/>
              <p:cNvSpPr/>
              <p:nvPr/>
            </p:nvSpPr>
            <p:spPr>
              <a:xfrm>
                <a:off x="7566945" y="3426524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30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94" name="Google Shape;394;g13b32bbf618_0_252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7486377" y="3334472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95" name="Google Shape;395;g13b32bbf618_0_252"/>
          <p:cNvGrpSpPr/>
          <p:nvPr/>
        </p:nvGrpSpPr>
        <p:grpSpPr>
          <a:xfrm>
            <a:off x="6510827" y="3097737"/>
            <a:ext cx="1861679" cy="243600"/>
            <a:chOff x="5757717" y="2998677"/>
            <a:chExt cx="1861679" cy="243600"/>
          </a:xfrm>
        </p:grpSpPr>
        <p:sp>
          <p:nvSpPr>
            <p:cNvPr id="396" name="Google Shape;396;g13b32bbf618_0_252"/>
            <p:cNvSpPr txBox="1"/>
            <p:nvPr/>
          </p:nvSpPr>
          <p:spPr>
            <a:xfrm>
              <a:off x="6037196" y="2998677"/>
              <a:ext cx="15822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Tutorials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397" name="Google Shape;397;g13b32bbf618_0_252"/>
            <p:cNvGrpSpPr/>
            <p:nvPr/>
          </p:nvGrpSpPr>
          <p:grpSpPr>
            <a:xfrm>
              <a:off x="5757717" y="3061747"/>
              <a:ext cx="242546" cy="124046"/>
              <a:chOff x="7489511" y="4315159"/>
              <a:chExt cx="359968" cy="184099"/>
            </a:xfrm>
          </p:grpSpPr>
          <p:sp>
            <p:nvSpPr>
              <p:cNvPr id="398" name="Google Shape;398;g13b32bbf618_0_252"/>
              <p:cNvSpPr/>
              <p:nvPr/>
            </p:nvSpPr>
            <p:spPr>
              <a:xfrm>
                <a:off x="7570079" y="4407211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0" y="0"/>
                    </a:moveTo>
                    <a:lnTo>
                      <a:pt x="278942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399" name="Google Shape;399;g13b32bbf618_0_252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7489511" y="4315159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00" name="Google Shape;400;g13b32bbf618_0_252"/>
          <p:cNvGrpSpPr/>
          <p:nvPr/>
        </p:nvGrpSpPr>
        <p:grpSpPr>
          <a:xfrm>
            <a:off x="4263011" y="4484374"/>
            <a:ext cx="3183668" cy="365335"/>
            <a:chOff x="4263011" y="4286254"/>
            <a:chExt cx="3183668" cy="365335"/>
          </a:xfrm>
        </p:grpSpPr>
        <p:sp>
          <p:nvSpPr>
            <p:cNvPr id="401" name="Google Shape;401;g13b32bbf618_0_252"/>
            <p:cNvSpPr txBox="1"/>
            <p:nvPr/>
          </p:nvSpPr>
          <p:spPr>
            <a:xfrm>
              <a:off x="4540279" y="4407989"/>
              <a:ext cx="29064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F4792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Curricular Embedding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pic>
          <p:nvPicPr>
            <p:cNvPr id="402" name="Google Shape;402;g13b32bbf618_0_252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4263011" y="4286254"/>
              <a:ext cx="245253" cy="17227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3" name="Google Shape;403;g13b32bbf618_0_252"/>
          <p:cNvGrpSpPr/>
          <p:nvPr/>
        </p:nvGrpSpPr>
        <p:grpSpPr>
          <a:xfrm>
            <a:off x="1614872" y="1843277"/>
            <a:ext cx="2403600" cy="243600"/>
            <a:chOff x="2133032" y="1721357"/>
            <a:chExt cx="2403600" cy="243600"/>
          </a:xfrm>
        </p:grpSpPr>
        <p:sp>
          <p:nvSpPr>
            <p:cNvPr id="404" name="Google Shape;404;g13b32bbf618_0_252"/>
            <p:cNvSpPr txBox="1"/>
            <p:nvPr/>
          </p:nvSpPr>
          <p:spPr>
            <a:xfrm>
              <a:off x="2133032" y="1721357"/>
              <a:ext cx="24036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Website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405" name="Google Shape;405;g13b32bbf618_0_252"/>
            <p:cNvGrpSpPr/>
            <p:nvPr/>
          </p:nvGrpSpPr>
          <p:grpSpPr>
            <a:xfrm>
              <a:off x="2915218" y="1800898"/>
              <a:ext cx="242230" cy="124046"/>
              <a:chOff x="3270905" y="2443905"/>
              <a:chExt cx="359498" cy="184099"/>
            </a:xfrm>
          </p:grpSpPr>
          <p:sp>
            <p:nvSpPr>
              <p:cNvPr id="406" name="Google Shape;406;g13b32bbf618_0_252"/>
              <p:cNvSpPr/>
              <p:nvPr/>
            </p:nvSpPr>
            <p:spPr>
              <a:xfrm>
                <a:off x="3270905" y="2535953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27893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07" name="Google Shape;407;g13b32bbf618_0_252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3469266" y="2443905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08" name="Google Shape;408;g13b32bbf618_0_252"/>
          <p:cNvGrpSpPr/>
          <p:nvPr/>
        </p:nvGrpSpPr>
        <p:grpSpPr>
          <a:xfrm>
            <a:off x="1008874" y="2443423"/>
            <a:ext cx="1833600" cy="243600"/>
            <a:chOff x="1527034" y="2351983"/>
            <a:chExt cx="1833600" cy="243600"/>
          </a:xfrm>
        </p:grpSpPr>
        <p:sp>
          <p:nvSpPr>
            <p:cNvPr id="409" name="Google Shape;409;g13b32bbf618_0_252"/>
            <p:cNvSpPr txBox="1"/>
            <p:nvPr/>
          </p:nvSpPr>
          <p:spPr>
            <a:xfrm>
              <a:off x="1527034" y="2351983"/>
              <a:ext cx="18336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Social Media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410" name="Google Shape;410;g13b32bbf618_0_252"/>
            <p:cNvGrpSpPr/>
            <p:nvPr/>
          </p:nvGrpSpPr>
          <p:grpSpPr>
            <a:xfrm>
              <a:off x="2650045" y="2438173"/>
              <a:ext cx="242230" cy="124046"/>
              <a:chOff x="2877357" y="3389699"/>
              <a:chExt cx="359499" cy="184099"/>
            </a:xfrm>
          </p:grpSpPr>
          <p:sp>
            <p:nvSpPr>
              <p:cNvPr id="411" name="Google Shape;411;g13b32bbf618_0_252"/>
              <p:cNvSpPr/>
              <p:nvPr/>
            </p:nvSpPr>
            <p:spPr>
              <a:xfrm>
                <a:off x="2877357" y="3481746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27893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ED1C2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12" name="Google Shape;412;g13b32bbf618_0_252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075719" y="3389699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13" name="Google Shape;413;g13b32bbf618_0_252"/>
          <p:cNvGrpSpPr/>
          <p:nvPr/>
        </p:nvGrpSpPr>
        <p:grpSpPr>
          <a:xfrm>
            <a:off x="487094" y="3055249"/>
            <a:ext cx="3626100" cy="243600"/>
            <a:chOff x="1005254" y="3017149"/>
            <a:chExt cx="3626100" cy="243600"/>
          </a:xfrm>
        </p:grpSpPr>
        <p:sp>
          <p:nvSpPr>
            <p:cNvPr id="414" name="Google Shape;414;g13b32bbf618_0_252"/>
            <p:cNvSpPr txBox="1"/>
            <p:nvPr/>
          </p:nvSpPr>
          <p:spPr>
            <a:xfrm>
              <a:off x="1005254" y="3017149"/>
              <a:ext cx="36261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8D5BA5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RDM Ambassadors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415" name="Google Shape;415;g13b32bbf618_0_252"/>
            <p:cNvGrpSpPr/>
            <p:nvPr/>
          </p:nvGrpSpPr>
          <p:grpSpPr>
            <a:xfrm>
              <a:off x="2650045" y="3091939"/>
              <a:ext cx="242230" cy="124046"/>
              <a:chOff x="2877357" y="4359968"/>
              <a:chExt cx="359499" cy="184099"/>
            </a:xfrm>
          </p:grpSpPr>
          <p:sp>
            <p:nvSpPr>
              <p:cNvPr id="416" name="Google Shape;416;g13b32bbf618_0_252"/>
              <p:cNvSpPr/>
              <p:nvPr/>
            </p:nvSpPr>
            <p:spPr>
              <a:xfrm>
                <a:off x="2877357" y="4452016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27893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8D5B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17" name="Google Shape;417;g13b32bbf618_0_252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3075719" y="4359968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18" name="Google Shape;418;g13b32bbf618_0_252"/>
          <p:cNvGrpSpPr/>
          <p:nvPr/>
        </p:nvGrpSpPr>
        <p:grpSpPr>
          <a:xfrm>
            <a:off x="1201419" y="3676545"/>
            <a:ext cx="2128200" cy="243600"/>
            <a:chOff x="1719579" y="3638445"/>
            <a:chExt cx="2128200" cy="243600"/>
          </a:xfrm>
        </p:grpSpPr>
        <p:sp>
          <p:nvSpPr>
            <p:cNvPr id="419" name="Google Shape;419;g13b32bbf618_0_252"/>
            <p:cNvSpPr txBox="1"/>
            <p:nvPr/>
          </p:nvSpPr>
          <p:spPr>
            <a:xfrm>
              <a:off x="1719579" y="3638445"/>
              <a:ext cx="21282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8D5BA5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Best Practice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420" name="Google Shape;420;g13b32bbf618_0_252"/>
            <p:cNvGrpSpPr/>
            <p:nvPr/>
          </p:nvGrpSpPr>
          <p:grpSpPr>
            <a:xfrm>
              <a:off x="2931904" y="3712986"/>
              <a:ext cx="242230" cy="124046"/>
              <a:chOff x="3295670" y="5281674"/>
              <a:chExt cx="359498" cy="184099"/>
            </a:xfrm>
          </p:grpSpPr>
          <p:sp>
            <p:nvSpPr>
              <p:cNvPr id="421" name="Google Shape;421;g13b32bbf618_0_252"/>
              <p:cNvSpPr/>
              <p:nvPr/>
            </p:nvSpPr>
            <p:spPr>
              <a:xfrm>
                <a:off x="3295670" y="5373721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27893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8D5B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22" name="Google Shape;422;g13b32bbf618_0_252"/>
              <p:cNvPicPr preferRelativeResize="0"/>
              <p:nvPr/>
            </p:nvPicPr>
            <p:blipFill rotWithShape="1">
              <a:blip r:embed="rId13">
                <a:alphaModFix/>
              </a:blip>
              <a:srcRect/>
              <a:stretch/>
            </p:blipFill>
            <p:spPr>
              <a:xfrm>
                <a:off x="3494031" y="5281674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23" name="Google Shape;423;g13b32bbf618_0_252"/>
          <p:cNvGrpSpPr/>
          <p:nvPr/>
        </p:nvGrpSpPr>
        <p:grpSpPr>
          <a:xfrm>
            <a:off x="1755553" y="4179120"/>
            <a:ext cx="1855200" cy="243600"/>
            <a:chOff x="2273713" y="4057200"/>
            <a:chExt cx="1855200" cy="243600"/>
          </a:xfrm>
        </p:grpSpPr>
        <p:sp>
          <p:nvSpPr>
            <p:cNvPr id="424" name="Google Shape;424;g13b32bbf618_0_252"/>
            <p:cNvSpPr txBox="1"/>
            <p:nvPr/>
          </p:nvSpPr>
          <p:spPr>
            <a:xfrm>
              <a:off x="2273713" y="4057200"/>
              <a:ext cx="18552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8D5BA5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Flagship Labs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grpSp>
          <p:nvGrpSpPr>
            <p:cNvPr id="425" name="Google Shape;425;g13b32bbf618_0_252"/>
            <p:cNvGrpSpPr/>
            <p:nvPr/>
          </p:nvGrpSpPr>
          <p:grpSpPr>
            <a:xfrm>
              <a:off x="3476398" y="4138396"/>
              <a:ext cx="242230" cy="124046"/>
              <a:chOff x="4103768" y="5913029"/>
              <a:chExt cx="359499" cy="184099"/>
            </a:xfrm>
          </p:grpSpPr>
          <p:sp>
            <p:nvSpPr>
              <p:cNvPr id="426" name="Google Shape;426;g13b32bbf618_0_252"/>
              <p:cNvSpPr/>
              <p:nvPr/>
            </p:nvSpPr>
            <p:spPr>
              <a:xfrm>
                <a:off x="4103768" y="6005076"/>
                <a:ext cx="279400" cy="0"/>
              </a:xfrm>
              <a:custGeom>
                <a:avLst/>
                <a:gdLst/>
                <a:ahLst/>
                <a:cxnLst/>
                <a:rect l="l" t="t" r="r" b="b"/>
                <a:pathLst>
                  <a:path w="279400" h="120000" extrusionOk="0">
                    <a:moveTo>
                      <a:pt x="27893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rgbClr val="8D5BA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350"/>
                  <a:buFont typeface="Arial"/>
                  <a:buNone/>
                </a:pPr>
                <a:endParaRPr sz="135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427" name="Google Shape;427;g13b32bbf618_0_252"/>
              <p:cNvPicPr preferRelativeResize="0"/>
              <p:nvPr/>
            </p:nvPicPr>
            <p:blipFill rotWithShape="1">
              <a:blip r:embed="rId12">
                <a:alphaModFix/>
              </a:blip>
              <a:srcRect/>
              <a:stretch/>
            </p:blipFill>
            <p:spPr>
              <a:xfrm>
                <a:off x="4302130" y="5913029"/>
                <a:ext cx="161137" cy="1840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28" name="Google Shape;428;g13b32bbf618_0_252"/>
          <p:cNvGrpSpPr/>
          <p:nvPr/>
        </p:nvGrpSpPr>
        <p:grpSpPr>
          <a:xfrm>
            <a:off x="1868002" y="1424868"/>
            <a:ext cx="2059800" cy="243600"/>
            <a:chOff x="2386162" y="1302948"/>
            <a:chExt cx="2059800" cy="243600"/>
          </a:xfrm>
        </p:grpSpPr>
        <p:sp>
          <p:nvSpPr>
            <p:cNvPr id="429" name="Google Shape;429;g13b32bbf618_0_252"/>
            <p:cNvSpPr txBox="1"/>
            <p:nvPr/>
          </p:nvSpPr>
          <p:spPr>
            <a:xfrm>
              <a:off x="2386162" y="1302948"/>
              <a:ext cx="2059800" cy="243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ED1C24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Newsletters</a:t>
              </a:r>
              <a:endParaRPr sz="15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430" name="Google Shape;430;g13b32bbf618_0_252"/>
            <p:cNvSpPr/>
            <p:nvPr/>
          </p:nvSpPr>
          <p:spPr>
            <a:xfrm>
              <a:off x="3440441" y="1440717"/>
              <a:ext cx="188595" cy="0"/>
            </a:xfrm>
            <a:custGeom>
              <a:avLst/>
              <a:gdLst/>
              <a:ahLst/>
              <a:cxnLst/>
              <a:rect l="l" t="t" r="r" b="b"/>
              <a:pathLst>
                <a:path w="279400" h="120000" extrusionOk="0">
                  <a:moveTo>
                    <a:pt x="278930" y="0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ED1C2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50"/>
                <a:buFont typeface="Arial"/>
                <a:buNone/>
              </a:pPr>
              <a:endPara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431" name="Google Shape;431;g13b32bbf618_0_252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574097" y="1378695"/>
              <a:ext cx="108574" cy="12404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9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Advantages of an ELN</a:t>
            </a:r>
            <a:endParaRPr/>
          </a:p>
        </p:txBody>
      </p:sp>
      <p:sp>
        <p:nvSpPr>
          <p:cNvPr id="637" name="Google Shape;637;p9"/>
          <p:cNvSpPr txBox="1"/>
          <p:nvPr/>
        </p:nvSpPr>
        <p:spPr>
          <a:xfrm>
            <a:off x="1539550" y="1147665"/>
            <a:ext cx="2908800" cy="34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16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10160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sz="16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38" name="Google Shape;638;p9"/>
          <p:cNvSpPr/>
          <p:nvPr/>
        </p:nvSpPr>
        <p:spPr>
          <a:xfrm>
            <a:off x="541177" y="1168632"/>
            <a:ext cx="2908800" cy="1759500"/>
          </a:xfrm>
          <a:prstGeom prst="roundRect">
            <a:avLst>
              <a:gd name="adj" fmla="val 1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39" name="Google Shape;639;p9"/>
          <p:cNvSpPr/>
          <p:nvPr/>
        </p:nvSpPr>
        <p:spPr>
          <a:xfrm>
            <a:off x="5487984" y="1128288"/>
            <a:ext cx="2908800" cy="1759500"/>
          </a:xfrm>
          <a:prstGeom prst="roundRect">
            <a:avLst>
              <a:gd name="adj" fmla="val 1000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0" name="Google Shape;640;p9"/>
          <p:cNvSpPr/>
          <p:nvPr/>
        </p:nvSpPr>
        <p:spPr>
          <a:xfrm>
            <a:off x="541177" y="3196952"/>
            <a:ext cx="2908800" cy="1759500"/>
          </a:xfrm>
          <a:prstGeom prst="roundRect">
            <a:avLst>
              <a:gd name="adj" fmla="val 1000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1" name="Google Shape;641;p9"/>
          <p:cNvSpPr/>
          <p:nvPr/>
        </p:nvSpPr>
        <p:spPr>
          <a:xfrm>
            <a:off x="5457678" y="3196951"/>
            <a:ext cx="2908800" cy="1759500"/>
          </a:xfrm>
          <a:prstGeom prst="roundRect">
            <a:avLst>
              <a:gd name="adj" fmla="val 1000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2" name="Google Shape;642;p9"/>
          <p:cNvSpPr txBox="1"/>
          <p:nvPr/>
        </p:nvSpPr>
        <p:spPr>
          <a:xfrm>
            <a:off x="727787" y="1227598"/>
            <a:ext cx="261090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Avoid Data Loss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Linking experimental descriptions to collected data (analog and digital)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Secure data storage, backups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3" name="Google Shape;643;p9"/>
          <p:cNvSpPr txBox="1"/>
          <p:nvPr/>
        </p:nvSpPr>
        <p:spPr>
          <a:xfrm>
            <a:off x="5643133" y="1249266"/>
            <a:ext cx="26322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Knowledge Management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are findable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are accessible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are available, even after change of personnel!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4" name="Google Shape;644;p9"/>
          <p:cNvSpPr txBox="1"/>
          <p:nvPr/>
        </p:nvSpPr>
        <p:spPr>
          <a:xfrm>
            <a:off x="5573849" y="3260550"/>
            <a:ext cx="253800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Publication 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provision for publication of research results</a:t>
            </a: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Simple transfer of data to repositories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645" name="Google Shape;645;p9"/>
          <p:cNvSpPr txBox="1"/>
          <p:nvPr/>
        </p:nvSpPr>
        <p:spPr>
          <a:xfrm>
            <a:off x="663437" y="3302242"/>
            <a:ext cx="265260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Standardised Documentation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Structured and standardised collection of metadata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lang="de" sz="1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Generation of interoperable (meta)data</a:t>
            </a:r>
            <a:endParaRPr sz="14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646" name="Google Shape;64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93240" y="1779372"/>
            <a:ext cx="1655594" cy="26958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642B4C92-CC78-ECAD-17E6-4E3213A758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40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1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A plethora of available ELNs</a:t>
            </a:r>
            <a:endParaRPr/>
          </a:p>
        </p:txBody>
      </p:sp>
      <p:sp>
        <p:nvSpPr>
          <p:cNvPr id="664" name="Google Shape;664;p11"/>
          <p:cNvSpPr txBox="1"/>
          <p:nvPr/>
        </p:nvSpPr>
        <p:spPr>
          <a:xfrm>
            <a:off x="3267710" y="4314063"/>
            <a:ext cx="3030000" cy="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10160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ct val="107525"/>
              <a:buFont typeface="Noto Sans Symbols"/>
              <a:buNone/>
            </a:pPr>
            <a:r>
              <a:rPr lang="de" sz="2400" b="1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… an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</a:t>
            </a:r>
            <a:r>
              <a:rPr lang="de" sz="2400" b="1" i="0" u="none" strike="noStrike" cap="none" dirty="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many more</a:t>
            </a:r>
            <a:endParaRPr sz="2400" b="1" i="0" u="none" strike="noStrike" cap="none" dirty="0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665" name="Google Shape;66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3010" y="1523643"/>
            <a:ext cx="1962894" cy="438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p11" descr="Sciform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8898" y="1177072"/>
            <a:ext cx="1930673" cy="270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93809" y="3838915"/>
            <a:ext cx="1018879" cy="705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9590" y="2763476"/>
            <a:ext cx="823324" cy="72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94552" y="2667616"/>
            <a:ext cx="1402080" cy="417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1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7688" y="4020318"/>
            <a:ext cx="1653538" cy="330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11" descr="Ein Bild, das Text enthält.&#10;&#10;Automatisch generierte Beschreibung"/>
          <p:cNvPicPr preferRelativeResize="0"/>
          <p:nvPr/>
        </p:nvPicPr>
        <p:blipFill rotWithShape="1">
          <a:blip r:embed="rId9">
            <a:alphaModFix/>
          </a:blip>
          <a:srcRect t="2931" r="50253"/>
          <a:stretch/>
        </p:blipFill>
        <p:spPr>
          <a:xfrm>
            <a:off x="2930618" y="2268954"/>
            <a:ext cx="1220641" cy="602999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Google Shape;672;p11"/>
          <p:cNvSpPr txBox="1"/>
          <p:nvPr/>
        </p:nvSpPr>
        <p:spPr>
          <a:xfrm>
            <a:off x="3440424" y="3009025"/>
            <a:ext cx="965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rgbClr val="0C5ADB"/>
                </a:solidFill>
                <a:latin typeface="Arial"/>
                <a:ea typeface="Arial"/>
                <a:cs typeface="Arial"/>
                <a:sym typeface="Arial"/>
              </a:rPr>
              <a:t>BioELN</a:t>
            </a:r>
            <a:endParaRPr sz="1400" b="1" i="0" u="none" strike="noStrike" cap="none">
              <a:solidFill>
                <a:srgbClr val="0C5AD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3" name="Google Shape;673;p11" descr="eLabFTW - free open source ELN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89906" y="1247600"/>
            <a:ext cx="1850729" cy="562477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11"/>
          <p:cNvSpPr txBox="1"/>
          <p:nvPr/>
        </p:nvSpPr>
        <p:spPr>
          <a:xfrm>
            <a:off x="6194849" y="4455134"/>
            <a:ext cx="1220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" sz="1400" b="1" i="0" u="none" strike="noStrike" cap="none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Indigo ELN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5" name="Google Shape;675;p1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102059" y="2735800"/>
            <a:ext cx="1038576" cy="639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11" descr="openBIS | The flexible FAIR data management solution for your scientific  research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4926337" y="2250786"/>
            <a:ext cx="1400644" cy="6393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9DA7E788-0742-EF0C-81AD-688099F6778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41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13b242ed40a_0_138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How to introduce an ELN</a:t>
            </a:r>
            <a:endParaRPr/>
          </a:p>
        </p:txBody>
      </p:sp>
      <p:grpSp>
        <p:nvGrpSpPr>
          <p:cNvPr id="700" name="Google Shape;700;g13b242ed40a_0_138"/>
          <p:cNvGrpSpPr/>
          <p:nvPr/>
        </p:nvGrpSpPr>
        <p:grpSpPr>
          <a:xfrm>
            <a:off x="626076" y="1079153"/>
            <a:ext cx="7521146" cy="1210740"/>
            <a:chOff x="626076" y="1268627"/>
            <a:chExt cx="7521146" cy="1210740"/>
          </a:xfrm>
        </p:grpSpPr>
        <p:sp>
          <p:nvSpPr>
            <p:cNvPr id="701" name="Google Shape;701;g13b242ed40a_0_138"/>
            <p:cNvSpPr/>
            <p:nvPr/>
          </p:nvSpPr>
          <p:spPr>
            <a:xfrm>
              <a:off x="626076" y="1268627"/>
              <a:ext cx="7521146" cy="121074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02" name="Google Shape;702;g13b242ed40a_0_138" descr="Klemmbrett mit einfarbiger Füll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08454" y="1510279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3" name="Google Shape;703;g13b242ed40a_0_138"/>
            <p:cNvSpPr txBox="1"/>
            <p:nvPr/>
          </p:nvSpPr>
          <p:spPr>
            <a:xfrm>
              <a:off x="1408670" y="1309816"/>
              <a:ext cx="6647935" cy="1169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Needs assessment: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 current situation (budget, IT resources, software environment)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Definition of important features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ELN concept (generic, discipline-specific)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Drawing on experiences of other research institutions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grpSp>
        <p:nvGrpSpPr>
          <p:cNvPr id="704" name="Google Shape;704;g13b242ed40a_0_138"/>
          <p:cNvGrpSpPr/>
          <p:nvPr/>
        </p:nvGrpSpPr>
        <p:grpSpPr>
          <a:xfrm>
            <a:off x="626076" y="2433054"/>
            <a:ext cx="7521146" cy="1021492"/>
            <a:chOff x="626076" y="2507199"/>
            <a:chExt cx="7521146" cy="1021492"/>
          </a:xfrm>
        </p:grpSpPr>
        <p:sp>
          <p:nvSpPr>
            <p:cNvPr id="705" name="Google Shape;705;g13b242ed40a_0_138"/>
            <p:cNvSpPr/>
            <p:nvPr/>
          </p:nvSpPr>
          <p:spPr>
            <a:xfrm>
              <a:off x="626076" y="2507199"/>
              <a:ext cx="7521146" cy="1021492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06" name="Google Shape;706;g13b242ed40a_0_138" descr="Wissenschaftlerin mit einfarbiger Füll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08454" y="2639807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7" name="Google Shape;707;g13b242ed40a_0_138"/>
            <p:cNvSpPr txBox="1"/>
            <p:nvPr/>
          </p:nvSpPr>
          <p:spPr>
            <a:xfrm>
              <a:off x="1408670" y="2548388"/>
              <a:ext cx="66480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Testing the selected products: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Demo versions or free trial access for individual users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Testing no more than 2 – 3 ELNs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In-depth testing using real-life use cases from the lab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8" name="Google Shape;708;g13b242ed40a_0_138"/>
          <p:cNvGrpSpPr/>
          <p:nvPr/>
        </p:nvGrpSpPr>
        <p:grpSpPr>
          <a:xfrm>
            <a:off x="626076" y="3597708"/>
            <a:ext cx="7521146" cy="1021492"/>
            <a:chOff x="626076" y="2507199"/>
            <a:chExt cx="7521146" cy="1021492"/>
          </a:xfrm>
        </p:grpSpPr>
        <p:sp>
          <p:nvSpPr>
            <p:cNvPr id="709" name="Google Shape;709;g13b242ed40a_0_138"/>
            <p:cNvSpPr/>
            <p:nvPr/>
          </p:nvSpPr>
          <p:spPr>
            <a:xfrm>
              <a:off x="626076" y="2507199"/>
              <a:ext cx="7521146" cy="1021492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10" name="Google Shape;710;g13b242ed40a_0_138" descr="Klassenzimmer mit einfarbiger Füll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08454" y="2655021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1" name="Google Shape;711;g13b242ed40a_0_138"/>
            <p:cNvSpPr txBox="1"/>
            <p:nvPr/>
          </p:nvSpPr>
          <p:spPr>
            <a:xfrm>
              <a:off x="1408670" y="2548388"/>
              <a:ext cx="66480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Introducing the chosen ELN: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Run training courses, training material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Designate contact persons from the test team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Continuous mentoring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712" name="Google Shape;712;g13b242ed40a_0_138"/>
          <p:cNvSpPr txBox="1"/>
          <p:nvPr/>
        </p:nvSpPr>
        <p:spPr>
          <a:xfrm>
            <a:off x="3869128" y="4867467"/>
            <a:ext cx="457200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" sz="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Source: ZB MED ELN-Guide, 2021, </a:t>
            </a:r>
            <a:r>
              <a:rPr lang="de" sz="800" b="0" i="0" u="sng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https://dx.doi.org/10.4126/FRL01-006425772</a:t>
            </a:r>
            <a:endParaRPr sz="8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D4F43170-8722-C766-B1A4-5FA626668E7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42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13b242ed40a_0_138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How to introduce an ELN</a:t>
            </a:r>
            <a:endParaRPr/>
          </a:p>
        </p:txBody>
      </p:sp>
      <p:grpSp>
        <p:nvGrpSpPr>
          <p:cNvPr id="700" name="Google Shape;700;g13b242ed40a_0_138"/>
          <p:cNvGrpSpPr/>
          <p:nvPr/>
        </p:nvGrpSpPr>
        <p:grpSpPr>
          <a:xfrm>
            <a:off x="626076" y="1079153"/>
            <a:ext cx="7521146" cy="1210740"/>
            <a:chOff x="626076" y="1268627"/>
            <a:chExt cx="7521146" cy="1210740"/>
          </a:xfrm>
        </p:grpSpPr>
        <p:sp>
          <p:nvSpPr>
            <p:cNvPr id="701" name="Google Shape;701;g13b242ed40a_0_138"/>
            <p:cNvSpPr/>
            <p:nvPr/>
          </p:nvSpPr>
          <p:spPr>
            <a:xfrm>
              <a:off x="626076" y="1268627"/>
              <a:ext cx="7521146" cy="121074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02" name="Google Shape;702;g13b242ed40a_0_138" descr="Klemmbrett mit einfarbiger Füll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08454" y="1510279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3" name="Google Shape;703;g13b242ed40a_0_138"/>
            <p:cNvSpPr txBox="1"/>
            <p:nvPr/>
          </p:nvSpPr>
          <p:spPr>
            <a:xfrm>
              <a:off x="1408670" y="1309816"/>
              <a:ext cx="6647935" cy="11695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Needs assessment: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 current situation (budget, IT resources, software environment)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Definition of important features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ELN concept (generic, discipline-specific)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Drawing on experiences of other research institutions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grpSp>
        <p:nvGrpSpPr>
          <p:cNvPr id="704" name="Google Shape;704;g13b242ed40a_0_138"/>
          <p:cNvGrpSpPr/>
          <p:nvPr/>
        </p:nvGrpSpPr>
        <p:grpSpPr>
          <a:xfrm>
            <a:off x="626076" y="2433054"/>
            <a:ext cx="7521146" cy="1021492"/>
            <a:chOff x="626076" y="2507199"/>
            <a:chExt cx="7521146" cy="1021492"/>
          </a:xfrm>
        </p:grpSpPr>
        <p:sp>
          <p:nvSpPr>
            <p:cNvPr id="705" name="Google Shape;705;g13b242ed40a_0_138"/>
            <p:cNvSpPr/>
            <p:nvPr/>
          </p:nvSpPr>
          <p:spPr>
            <a:xfrm>
              <a:off x="626076" y="2507199"/>
              <a:ext cx="7521146" cy="1021492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06" name="Google Shape;706;g13b242ed40a_0_138" descr="Wissenschaftlerin mit einfarbiger Füll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08454" y="2639807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7" name="Google Shape;707;g13b242ed40a_0_138"/>
            <p:cNvSpPr txBox="1"/>
            <p:nvPr/>
          </p:nvSpPr>
          <p:spPr>
            <a:xfrm>
              <a:off x="1408670" y="2548388"/>
              <a:ext cx="66480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Testing the selected products: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Demo versions or free trial access for individual users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Testing no more than 2 – 3 ELNs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In-depth testing using real-life use cases from the lab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8" name="Google Shape;708;g13b242ed40a_0_138"/>
          <p:cNvGrpSpPr/>
          <p:nvPr/>
        </p:nvGrpSpPr>
        <p:grpSpPr>
          <a:xfrm>
            <a:off x="626076" y="3597708"/>
            <a:ext cx="7521146" cy="1021492"/>
            <a:chOff x="626076" y="2507199"/>
            <a:chExt cx="7521146" cy="1021492"/>
          </a:xfrm>
        </p:grpSpPr>
        <p:sp>
          <p:nvSpPr>
            <p:cNvPr id="709" name="Google Shape;709;g13b242ed40a_0_138"/>
            <p:cNvSpPr/>
            <p:nvPr/>
          </p:nvSpPr>
          <p:spPr>
            <a:xfrm>
              <a:off x="626076" y="2507199"/>
              <a:ext cx="7521146" cy="1021492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EE74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10" name="Google Shape;710;g13b242ed40a_0_138" descr="Klassenzimmer mit einfarbiger Füll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08454" y="2655021"/>
              <a:ext cx="700216" cy="7002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1" name="Google Shape;711;g13b242ed40a_0_138"/>
            <p:cNvSpPr txBox="1"/>
            <p:nvPr/>
          </p:nvSpPr>
          <p:spPr>
            <a:xfrm>
              <a:off x="1408670" y="2548388"/>
              <a:ext cx="66480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1400" b="1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Introducing the chosen ELN: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Run training courses, training material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Designate contact persons from the test team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4BACC6"/>
                </a:buClr>
                <a:buSzPts val="1400"/>
                <a:buFont typeface="Noto Sans Symbols"/>
                <a:buChar char="▪"/>
              </a:pPr>
              <a:r>
                <a:rPr lang="de" sz="1400" b="0" i="0" u="none" strike="noStrike" cap="none">
                  <a:solidFill>
                    <a:srgbClr val="000000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Continuous mentoring</a:t>
              </a:r>
              <a:endParaRPr sz="14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712" name="Google Shape;712;g13b242ed40a_0_138"/>
          <p:cNvSpPr txBox="1"/>
          <p:nvPr/>
        </p:nvSpPr>
        <p:spPr>
          <a:xfrm>
            <a:off x="3869128" y="4867467"/>
            <a:ext cx="457200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de" sz="800" b="0" i="0" u="none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Source: ZB MED ELN-Guide, 2021, </a:t>
            </a:r>
            <a:r>
              <a:rPr lang="de" sz="800" b="0" i="0" u="sng" strike="noStrike" cap="none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https://dx.doi.org/10.4126/FRL01-006425772</a:t>
            </a:r>
            <a:endParaRPr sz="800" b="0" i="0" u="none" strike="noStrike" cap="none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D4F43170-8722-C766-B1A4-5FA626668E7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43</a:t>
            </a:fld>
            <a:endParaRPr lang="de" sz="900" dirty="0">
              <a:sym typeface="IBM Plex Sans Condensed Light"/>
            </a:endParaRPr>
          </a:p>
        </p:txBody>
      </p:sp>
      <p:grpSp>
        <p:nvGrpSpPr>
          <p:cNvPr id="17" name="Google Shape;732;p14">
            <a:extLst>
              <a:ext uri="{FF2B5EF4-FFF2-40B4-BE49-F238E27FC236}">
                <a16:creationId xmlns:a16="http://schemas.microsoft.com/office/drawing/2014/main" id="{1B78461A-C736-4496-BC7E-0692C3D67490}"/>
              </a:ext>
            </a:extLst>
          </p:cNvPr>
          <p:cNvGrpSpPr/>
          <p:nvPr/>
        </p:nvGrpSpPr>
        <p:grpSpPr>
          <a:xfrm rot="-575496">
            <a:off x="1950449" y="1930109"/>
            <a:ext cx="5243100" cy="1617652"/>
            <a:chOff x="2034480" y="1801499"/>
            <a:chExt cx="5243100" cy="1331468"/>
          </a:xfrm>
        </p:grpSpPr>
        <p:sp>
          <p:nvSpPr>
            <p:cNvPr id="18" name="Google Shape;733;p14">
              <a:extLst>
                <a:ext uri="{FF2B5EF4-FFF2-40B4-BE49-F238E27FC236}">
                  <a16:creationId xmlns:a16="http://schemas.microsoft.com/office/drawing/2014/main" id="{525B6CEB-C742-49B7-A01A-47FCD1FF0355}"/>
                </a:ext>
              </a:extLst>
            </p:cNvPr>
            <p:cNvSpPr/>
            <p:nvPr/>
          </p:nvSpPr>
          <p:spPr>
            <a:xfrm>
              <a:off x="2034480" y="1801499"/>
              <a:ext cx="5243100" cy="1331468"/>
            </a:xfrm>
            <a:prstGeom prst="roundRect">
              <a:avLst>
                <a:gd name="adj" fmla="val 10000"/>
              </a:avLst>
            </a:prstGeom>
            <a:solidFill>
              <a:srgbClr val="4BACC6"/>
            </a:solidFill>
            <a:ln>
              <a:noFill/>
            </a:ln>
            <a:effectLst>
              <a:outerShdw blurRad="50800" dist="38100" dir="5400000" algn="t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734;p14">
              <a:extLst>
                <a:ext uri="{FF2B5EF4-FFF2-40B4-BE49-F238E27FC236}">
                  <a16:creationId xmlns:a16="http://schemas.microsoft.com/office/drawing/2014/main" id="{06D8833A-09FB-4ED5-A69D-873E87ABCB3A}"/>
                </a:ext>
              </a:extLst>
            </p:cNvPr>
            <p:cNvSpPr txBox="1"/>
            <p:nvPr/>
          </p:nvSpPr>
          <p:spPr>
            <a:xfrm>
              <a:off x="2034480" y="1963566"/>
              <a:ext cx="5106900" cy="987941"/>
            </a:xfrm>
            <a:prstGeom prst="rect">
              <a:avLst/>
            </a:prstGeom>
            <a:solidFill>
              <a:srgbClr val="4BACC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" sz="2400" b="1" i="0" u="none" strike="noStrike" cap="none">
                  <a:solidFill>
                    <a:schemeClr val="lt1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Motivate by demonstrating the benefits!</a:t>
              </a:r>
              <a:endParaRPr sz="2400" b="0" i="0" u="none" strike="noStrike" cap="none">
                <a:solidFill>
                  <a:schemeClr val="lt1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83006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: abgerundete Ecken 1">
            <a:extLst>
              <a:ext uri="{FF2B5EF4-FFF2-40B4-BE49-F238E27FC236}">
                <a16:creationId xmlns:a16="http://schemas.microsoft.com/office/drawing/2014/main" id="{929B2958-F45B-EE75-BF30-CC4C3A6B255D}"/>
              </a:ext>
            </a:extLst>
          </p:cNvPr>
          <p:cNvSpPr/>
          <p:nvPr/>
        </p:nvSpPr>
        <p:spPr>
          <a:xfrm>
            <a:off x="1732547" y="4653291"/>
            <a:ext cx="6042039" cy="284230"/>
          </a:xfrm>
          <a:prstGeom prst="roundRect">
            <a:avLst/>
          </a:prstGeom>
          <a:solidFill>
            <a:srgbClr val="009CBC"/>
          </a:solidFill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9" name="Google Shape;739;p15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400"/>
              <a:buFont typeface="IBM Plex Sans SemiBold"/>
              <a:buNone/>
            </a:pPr>
            <a:r>
              <a:rPr lang="de"/>
              <a:t>Further reading</a:t>
            </a:r>
            <a:endParaRPr/>
          </a:p>
        </p:txBody>
      </p:sp>
      <p:sp>
        <p:nvSpPr>
          <p:cNvPr id="740" name="Google Shape;740;p15"/>
          <p:cNvSpPr txBox="1">
            <a:spLocks noGrp="1"/>
          </p:cNvSpPr>
          <p:nvPr>
            <p:ph type="body" idx="1"/>
          </p:nvPr>
        </p:nvSpPr>
        <p:spPr>
          <a:xfrm>
            <a:off x="632364" y="4105629"/>
            <a:ext cx="1765575" cy="547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r>
              <a:rPr lang="de" sz="1200"/>
              <a:t>ELN Guide with best practices</a:t>
            </a:r>
            <a:endParaRPr sz="1200"/>
          </a:p>
        </p:txBody>
      </p:sp>
      <p:pic>
        <p:nvPicPr>
          <p:cNvPr id="742" name="Google Shape;74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9874" y="1519914"/>
            <a:ext cx="1765575" cy="2463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15" descr="Ein Bild, das Tisch enthält.&#10;&#10;Automatisch generierte Beschreibu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25337" y="1500669"/>
            <a:ext cx="1913333" cy="2669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16192" y="1648954"/>
            <a:ext cx="2664422" cy="2205511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15"/>
          <p:cNvSpPr txBox="1"/>
          <p:nvPr/>
        </p:nvSpPr>
        <p:spPr>
          <a:xfrm>
            <a:off x="3453088" y="3921113"/>
            <a:ext cx="1765575" cy="547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PUBLISSO ELN filter</a:t>
            </a:r>
            <a:endParaRPr sz="12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746" name="Google Shape;746;p15"/>
          <p:cNvSpPr txBox="1"/>
          <p:nvPr/>
        </p:nvSpPr>
        <p:spPr>
          <a:xfrm>
            <a:off x="6141830" y="4030317"/>
            <a:ext cx="1765575" cy="547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2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Toolbox Needs Assessment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15"/>
          <p:cNvSpPr txBox="1"/>
          <p:nvPr/>
        </p:nvSpPr>
        <p:spPr>
          <a:xfrm>
            <a:off x="432340" y="948556"/>
            <a:ext cx="8398476" cy="441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01600" marR="0" lvl="0" indent="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r>
              <a:rPr lang="de" sz="1800" b="0" i="0" u="sng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ZB MED Documenting research data: Electronic Lab(oratory) Notebooks</a:t>
            </a:r>
            <a:endParaRPr sz="18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marL="457200" marR="0" lvl="0" indent="-228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</a:pPr>
            <a:endParaRPr sz="1800" b="0" i="0" u="none" strike="noStrike" cap="none">
              <a:solidFill>
                <a:schemeClr val="dk1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748" name="Google Shape;748;p15"/>
          <p:cNvSpPr txBox="1"/>
          <p:nvPr/>
        </p:nvSpPr>
        <p:spPr>
          <a:xfrm>
            <a:off x="1732547" y="4659081"/>
            <a:ext cx="604203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" sz="1400" b="0" i="0" u="none" strike="noStrike" cap="none" dirty="0">
                <a:solidFill>
                  <a:schemeClr val="bg1"/>
                </a:solidFill>
                <a:latin typeface="IBM Plex Sans"/>
                <a:ea typeface="IBM Plex Sans"/>
                <a:cs typeface="IBM Plex Sans"/>
                <a:sym typeface="IBM Plex Sans"/>
              </a:rPr>
              <a:t>Or check out the eln-finder: https://eln-finder.ulb.tu-darmstadt.de/home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D365F180-9D2C-3DF4-A555-B622A05414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44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Processing and </a:t>
            </a:r>
            <a:r>
              <a:rPr lang="de-DE" dirty="0" err="1"/>
              <a:t>analyzing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Interpret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Use the data in scientific publications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Backing-up data and preparing it for data storage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Enabling data exchange during the project</a:t>
            </a: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3E1756B8-8671-8C70-D51B-2DFEFF986A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45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10142505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Publishing and </a:t>
            </a:r>
            <a:r>
              <a:rPr lang="de-DE" dirty="0" err="1"/>
              <a:t>sharing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Share, disseminate, publish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Making data known and findable (catalogues)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Making data citable (DOI)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Issue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licences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Access control (if necessary)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DA07F42D-0109-129E-2FB3-09A90CB9874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46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36715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24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Reasons for Data Publication</a:t>
            </a:r>
          </a:p>
        </p:txBody>
      </p:sp>
      <p:sp>
        <p:nvSpPr>
          <p:cNvPr id="7" name="Google Shape;172;g10101877c86_2_8">
            <a:extLst>
              <a:ext uri="{FF2B5EF4-FFF2-40B4-BE49-F238E27FC236}">
                <a16:creationId xmlns:a16="http://schemas.microsoft.com/office/drawing/2014/main" id="{8E2EECA6-B627-4F2A-B157-13E3641C4884}"/>
              </a:ext>
            </a:extLst>
          </p:cNvPr>
          <p:cNvSpPr txBox="1">
            <a:spLocks/>
          </p:cNvSpPr>
          <p:nvPr/>
        </p:nvSpPr>
        <p:spPr>
          <a:xfrm>
            <a:off x="345590" y="669679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marR="0" lvl="1" indent="-342900" algn="l" rtl="0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defRPr sz="18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marR="0" lvl="2" indent="-330200" algn="l" rtl="0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•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marR="0" lvl="3" indent="-330200" algn="l" rtl="0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–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marR="0" lvl="4" indent="-330200" algn="l" rtl="0">
              <a:lnSpc>
                <a:spcPct val="114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BM Plex Sans Light"/>
              <a:buChar char="»"/>
              <a:defRPr sz="16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BM Plex Sans Light"/>
              <a:buChar char="•"/>
              <a:defRPr sz="2000" b="0" i="0" u="none" strike="noStrike" cap="none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  <a:tabLst/>
              <a:defRPr/>
            </a:pP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sym typeface="IBM Plex Sans Light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Advantages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Better (re-)use of your research data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Increased visibility, openness, transparency and accountability</a:t>
            </a:r>
          </a:p>
          <a:p>
            <a:pPr marL="101600" marR="0" lvl="0" indent="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None/>
              <a:tabLst/>
              <a:defRPr/>
            </a:pPr>
            <a:r>
              <a:rPr kumimoji="0" lang="en-US" sz="18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		</a:t>
            </a:r>
            <a:r>
              <a:rPr kumimoji="0" lang="en-US" sz="16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“As open as possible, as closed as necessary”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Clearly citable with persistent identifiers (e.g. DOI)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Long-term availability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Data production as an independent scientific result (e.g. Data Citation Index)</a:t>
            </a:r>
          </a:p>
          <a:p>
            <a:pPr marL="457200" marR="0" lvl="0" indent="-35560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Requirements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lang="en-US" sz="1600" kern="0" dirty="0">
                <a:solidFill>
                  <a:srgbClr val="000000"/>
                </a:solidFill>
              </a:rPr>
              <a:t>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f funders </a:t>
            </a:r>
          </a:p>
          <a:p>
            <a:pPr marL="914400" marR="0" lvl="1" indent="-342900" algn="l" defTabSz="914400" rtl="0" eaLnBrk="1" fontAlgn="auto" latinLnBrk="0" hangingPunct="1">
              <a:lnSpc>
                <a:spcPct val="114000"/>
              </a:lnSpc>
              <a:spcBef>
                <a:spcPts val="360"/>
              </a:spcBef>
              <a:spcAft>
                <a:spcPts val="0"/>
              </a:spcAft>
              <a:buClr>
                <a:srgbClr val="EE730C"/>
              </a:buClr>
              <a:buSzPts val="1800"/>
              <a:buFont typeface="Noto Sans Symbols"/>
              <a:buChar char="⬝"/>
              <a:tabLst/>
              <a:defRPr/>
            </a:pPr>
            <a:r>
              <a:rPr lang="en-US" sz="1600" kern="0" dirty="0">
                <a:solidFill>
                  <a:srgbClr val="000000"/>
                </a:solidFill>
              </a:rPr>
              <a:t>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sym typeface="IBM Plex Sans Light"/>
              </a:rPr>
              <a:t>f scientific journals</a:t>
            </a:r>
          </a:p>
          <a:p>
            <a:pPr marL="457200" marR="0" lvl="0" indent="-35560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sym typeface="IBM Plex Sans Light"/>
            </a:endParaRPr>
          </a:p>
          <a:p>
            <a:pPr marL="457200" marR="0" lvl="0" indent="-355600" algn="l" defTabSz="914400" rtl="0" eaLnBrk="1" fontAlgn="auto" latinLnBrk="0" hangingPunct="1">
              <a:lnSpc>
                <a:spcPct val="114000"/>
              </a:lnSpc>
              <a:spcBef>
                <a:spcPts val="40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⬝"/>
              <a:tabLst/>
              <a:defRPr/>
            </a:pP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sym typeface="IBM Plex Sans Light"/>
            </a:endParaRPr>
          </a:p>
        </p:txBody>
      </p:sp>
      <p:pic>
        <p:nvPicPr>
          <p:cNvPr id="5122" name="Picture 2" descr="Carrot, Root Crop, Vegetable, Orange, Harvest, Produce">
            <a:extLst>
              <a:ext uri="{FF2B5EF4-FFF2-40B4-BE49-F238E27FC236}">
                <a16:creationId xmlns:a16="http://schemas.microsoft.com/office/drawing/2014/main" id="{796E2701-A5F4-4310-85CF-AF34013CD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69644">
            <a:off x="6590904" y="1563661"/>
            <a:ext cx="2005966" cy="100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Branch, Old, Stick, Brown, Wood">
            <a:extLst>
              <a:ext uri="{FF2B5EF4-FFF2-40B4-BE49-F238E27FC236}">
                <a16:creationId xmlns:a16="http://schemas.microsoft.com/office/drawing/2014/main" id="{994BCFE7-C877-4D45-8A8C-81A63871A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4924">
            <a:off x="4063126" y="3815404"/>
            <a:ext cx="1712434" cy="85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78D59C2C-A32A-449A-3546-7F1DCF78309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47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9858177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2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2000"/>
              <a:buFont typeface="Palatino Linotype"/>
              <a:buNone/>
            </a:pPr>
            <a:r>
              <a:rPr lang="en-GB" dirty="0"/>
              <a:t>Data Publication</a:t>
            </a:r>
            <a:endParaRPr dirty="0"/>
          </a:p>
        </p:txBody>
      </p:sp>
      <p:sp>
        <p:nvSpPr>
          <p:cNvPr id="12" name="Google Shape;2046;p249">
            <a:extLst>
              <a:ext uri="{FF2B5EF4-FFF2-40B4-BE49-F238E27FC236}">
                <a16:creationId xmlns:a16="http://schemas.microsoft.com/office/drawing/2014/main" id="{5E15ABF3-BFC8-4A6D-970E-A036681586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16035" y="209147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Research article + supplement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Article in data journal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Repository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Website (personal or institutional)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I only ever publish data if specifically required by journal or reviewers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I never publish data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Other options</a:t>
            </a: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None/>
            </a:pPr>
            <a:endParaRPr sz="1400" dirty="0"/>
          </a:p>
          <a:p>
            <a:pPr marL="342900" lvl="0" indent="-2413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Font typeface="Calibri"/>
              <a:buNone/>
            </a:pPr>
            <a:endParaRPr sz="1600" dirty="0"/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02D4E696-BB43-4627-99EE-DE0C177D3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" t="70011" r="71126" b="13410"/>
          <a:stretch/>
        </p:blipFill>
        <p:spPr>
          <a:xfrm>
            <a:off x="7422777" y="367874"/>
            <a:ext cx="571500" cy="544606"/>
          </a:xfrm>
          <a:prstGeom prst="rect">
            <a:avLst/>
          </a:prstGeom>
        </p:spPr>
      </p:pic>
      <p:sp>
        <p:nvSpPr>
          <p:cNvPr id="8" name="Google Shape;2047;p249">
            <a:extLst>
              <a:ext uri="{FF2B5EF4-FFF2-40B4-BE49-F238E27FC236}">
                <a16:creationId xmlns:a16="http://schemas.microsoft.com/office/drawing/2014/main" id="{A2E51478-05AB-490A-9704-6AA68EADCF18}"/>
              </a:ext>
            </a:extLst>
          </p:cNvPr>
          <p:cNvSpPr/>
          <p:nvPr/>
        </p:nvSpPr>
        <p:spPr>
          <a:xfrm>
            <a:off x="1502149" y="1293863"/>
            <a:ext cx="6905700" cy="7056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0" rIns="68575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How do you publish your data?</a:t>
            </a:r>
            <a:endParaRPr kumimoji="0" sz="17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2048;p249">
            <a:extLst>
              <a:ext uri="{FF2B5EF4-FFF2-40B4-BE49-F238E27FC236}">
                <a16:creationId xmlns:a16="http://schemas.microsoft.com/office/drawing/2014/main" id="{367D2ACC-FCE1-41AA-B060-1C57F8BF7E53}"/>
              </a:ext>
            </a:extLst>
          </p:cNvPr>
          <p:cNvSpPr/>
          <p:nvPr/>
        </p:nvSpPr>
        <p:spPr>
          <a:xfrm rot="10800000" flipH="1">
            <a:off x="521074" y="1022231"/>
            <a:ext cx="1247400" cy="1247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rafik 2" descr="Recycling mit einfarbiger Füllung">
            <a:extLst>
              <a:ext uri="{FF2B5EF4-FFF2-40B4-BE49-F238E27FC236}">
                <a16:creationId xmlns:a16="http://schemas.microsoft.com/office/drawing/2014/main" id="{8F93D76E-BAF7-4F2E-A77A-E541C84A6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6151" y="1201855"/>
            <a:ext cx="814576" cy="814576"/>
          </a:xfrm>
          <a:prstGeom prst="rect">
            <a:avLst/>
          </a:prstGeom>
        </p:spPr>
      </p:pic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39656352-F289-1C95-43C9-41F1D173EB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48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8737375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0E57C-A244-403D-9CAB-957AA955B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338D-397A-4754-853E-6EF8DFEAFC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0166D1-68A7-4306-A2E7-C46967828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4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B638F6A-123E-42D1-A7B5-B8B9EE3DE5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NFDI4Chem - Data is available upon reasonable request - RDM in Chemistry SNAFU by UB RWTH Aachen University</a:t>
            </a:r>
          </a:p>
          <a:p>
            <a:endParaRPr lang="en-US" dirty="0"/>
          </a:p>
          <a:p>
            <a:br>
              <a:rPr lang="en-US" dirty="0"/>
            </a:br>
            <a:endParaRPr lang="en-US" dirty="0"/>
          </a:p>
          <a:p>
            <a:endParaRPr lang="de-DE" dirty="0"/>
          </a:p>
        </p:txBody>
      </p:sp>
      <p:sp>
        <p:nvSpPr>
          <p:cNvPr id="56" name="Google Shape;56;p2"/>
          <p:cNvSpPr txBox="1"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de-DE" sz="900">
                <a:sym typeface="IBM Plex Sans Condensed Light"/>
              </a:rPr>
              <a:pPr/>
              <a:t>5</a:t>
            </a:fld>
            <a:endParaRPr lang="de-DE" sz="900" dirty="0">
              <a:sym typeface="IBM Plex Sans Condensed Light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9025F22-57AC-421A-0DA9-DBE7E2B0A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8735" y="2195999"/>
            <a:ext cx="4935983" cy="253572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0C37D53-48E9-93E0-C770-752F5B66AE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391" y="2485447"/>
            <a:ext cx="3565344" cy="158321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0DE9C45-B844-9D46-CFA9-B8A7FA5F2D80}"/>
              </a:ext>
            </a:extLst>
          </p:cNvPr>
          <p:cNvSpPr txBox="1"/>
          <p:nvPr/>
        </p:nvSpPr>
        <p:spPr>
          <a:xfrm>
            <a:off x="455089" y="4082620"/>
            <a:ext cx="3141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IBM Plex Sans Light" panose="020B040305020300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https://www.youtube.com/watch?v=OA0GcvacjqI</a:t>
            </a:r>
            <a:endParaRPr lang="de-DE" sz="1000" dirty="0">
              <a:latin typeface="IBM Plex Sans Light" panose="020B0403050203000203" pitchFamily="34" charset="0"/>
            </a:endParaRPr>
          </a:p>
          <a:p>
            <a:endParaRPr lang="de-DE" sz="1000" dirty="0">
              <a:latin typeface="IBM Plex Sans Light" panose="020B0403050203000203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2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2000"/>
              <a:buFont typeface="Palatino Linotype"/>
              <a:buNone/>
            </a:pPr>
            <a:r>
              <a:rPr lang="en-GB" dirty="0"/>
              <a:t>How can I publish my data?</a:t>
            </a:r>
            <a:endParaRPr dirty="0"/>
          </a:p>
        </p:txBody>
      </p:sp>
      <p:sp>
        <p:nvSpPr>
          <p:cNvPr id="19" name="Google Shape;2609;p312">
            <a:extLst>
              <a:ext uri="{FF2B5EF4-FFF2-40B4-BE49-F238E27FC236}">
                <a16:creationId xmlns:a16="http://schemas.microsoft.com/office/drawing/2014/main" id="{6E51C172-3B3F-4EA4-B299-F07ECC1B83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762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ct val="100000"/>
              <a:buNone/>
            </a:pPr>
            <a:r>
              <a:rPr lang="en-GB" b="1" dirty="0">
                <a:solidFill>
                  <a:schemeClr val="lt1"/>
                </a:solidFill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Supplement of an article</a:t>
            </a:r>
            <a:endParaRPr b="1" dirty="0">
              <a:solidFill>
                <a:schemeClr val="lt1"/>
              </a:solidFill>
              <a:latin typeface="IBM Plex Sans Light" panose="020B0403050203000203" pitchFamily="34" charset="0"/>
              <a:ea typeface="Roboto Condensed"/>
              <a:cs typeface="Roboto Condensed"/>
              <a:sym typeface="Roboto Condensed"/>
            </a:endParaRPr>
          </a:p>
          <a:p>
            <a:pPr marL="7620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2F5D"/>
              </a:buClr>
              <a:buSzPct val="242857"/>
              <a:buNone/>
            </a:pPr>
            <a:r>
              <a:rPr lang="en-GB" b="1" dirty="0">
                <a:solidFill>
                  <a:schemeClr val="lt1"/>
                </a:solidFill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in scientific journal</a:t>
            </a:r>
            <a:endParaRPr sz="700" b="1" dirty="0">
              <a:solidFill>
                <a:schemeClr val="lt1"/>
              </a:solidFill>
              <a:latin typeface="IBM Plex Sans Light" panose="020B0403050203000203" pitchFamily="34" charset="0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02D4E696-BB43-4627-99EE-DE0C177D3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" t="70011" r="71126" b="13410"/>
          <a:stretch/>
        </p:blipFill>
        <p:spPr>
          <a:xfrm>
            <a:off x="7422777" y="367874"/>
            <a:ext cx="571500" cy="544606"/>
          </a:xfrm>
          <a:prstGeom prst="rect">
            <a:avLst/>
          </a:prstGeom>
        </p:spPr>
      </p:pic>
      <p:sp>
        <p:nvSpPr>
          <p:cNvPr id="11" name="Google Shape;2601;p312">
            <a:extLst>
              <a:ext uri="{FF2B5EF4-FFF2-40B4-BE49-F238E27FC236}">
                <a16:creationId xmlns:a16="http://schemas.microsoft.com/office/drawing/2014/main" id="{7DFE33EA-491E-4EE5-B217-C738316F942A}"/>
              </a:ext>
            </a:extLst>
          </p:cNvPr>
          <p:cNvSpPr/>
          <p:nvPr/>
        </p:nvSpPr>
        <p:spPr>
          <a:xfrm>
            <a:off x="752168" y="1153718"/>
            <a:ext cx="2328000" cy="3357300"/>
          </a:xfrm>
          <a:prstGeom prst="roundRect">
            <a:avLst>
              <a:gd name="adj" fmla="val 4360"/>
            </a:avLst>
          </a:prstGeom>
          <a:solidFill>
            <a:schemeClr val="accent5">
              <a:lumMod val="20000"/>
              <a:lumOff val="80000"/>
              <a:alpha val="498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2602;p312">
            <a:extLst>
              <a:ext uri="{FF2B5EF4-FFF2-40B4-BE49-F238E27FC236}">
                <a16:creationId xmlns:a16="http://schemas.microsoft.com/office/drawing/2014/main" id="{FB5F905A-EAD2-4F30-B965-22D696AB62C7}"/>
              </a:ext>
            </a:extLst>
          </p:cNvPr>
          <p:cNvSpPr/>
          <p:nvPr/>
        </p:nvSpPr>
        <p:spPr>
          <a:xfrm>
            <a:off x="750908" y="1163319"/>
            <a:ext cx="2328000" cy="622628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2603;p312">
            <a:extLst>
              <a:ext uri="{FF2B5EF4-FFF2-40B4-BE49-F238E27FC236}">
                <a16:creationId xmlns:a16="http://schemas.microsoft.com/office/drawing/2014/main" id="{9C9E9450-6D1D-4CC7-A03A-436416E018D8}"/>
              </a:ext>
            </a:extLst>
          </p:cNvPr>
          <p:cNvSpPr/>
          <p:nvPr/>
        </p:nvSpPr>
        <p:spPr>
          <a:xfrm>
            <a:off x="753030" y="1329433"/>
            <a:ext cx="2328000" cy="29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762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ct val="100000"/>
              <a:buFont typeface="Noto Sans Symbols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Supplement of an article</a:t>
            </a:r>
          </a:p>
          <a:p>
            <a:pPr marL="7620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2F5D"/>
              </a:buClr>
              <a:buSzPct val="242857"/>
              <a:buFont typeface="Noto Sans Symbols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in scientific journal</a:t>
            </a:r>
            <a:endParaRPr kumimoji="0" lang="en-US" sz="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BM Plex Sans Light" panose="020B0403050203000203" pitchFamily="34" charset="0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5" name="Google Shape;2604;p312">
            <a:extLst>
              <a:ext uri="{FF2B5EF4-FFF2-40B4-BE49-F238E27FC236}">
                <a16:creationId xmlns:a16="http://schemas.microsoft.com/office/drawing/2014/main" id="{261EA80D-F48F-4CFE-BFDA-2CC9DBD8EE38}"/>
              </a:ext>
            </a:extLst>
          </p:cNvPr>
          <p:cNvSpPr/>
          <p:nvPr/>
        </p:nvSpPr>
        <p:spPr>
          <a:xfrm>
            <a:off x="3400074" y="1137348"/>
            <a:ext cx="2327400" cy="3373800"/>
          </a:xfrm>
          <a:prstGeom prst="roundRect">
            <a:avLst>
              <a:gd name="adj" fmla="val 4360"/>
            </a:avLst>
          </a:prstGeom>
          <a:solidFill>
            <a:schemeClr val="accent5">
              <a:lumMod val="20000"/>
              <a:lumOff val="80000"/>
              <a:alpha val="498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2605;p312">
            <a:extLst>
              <a:ext uri="{FF2B5EF4-FFF2-40B4-BE49-F238E27FC236}">
                <a16:creationId xmlns:a16="http://schemas.microsoft.com/office/drawing/2014/main" id="{9F780A2F-B8D2-4667-B933-571E966D71B1}"/>
              </a:ext>
            </a:extLst>
          </p:cNvPr>
          <p:cNvSpPr/>
          <p:nvPr/>
        </p:nvSpPr>
        <p:spPr>
          <a:xfrm>
            <a:off x="3400073" y="1145036"/>
            <a:ext cx="2327400" cy="64110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2606;p312">
            <a:extLst>
              <a:ext uri="{FF2B5EF4-FFF2-40B4-BE49-F238E27FC236}">
                <a16:creationId xmlns:a16="http://schemas.microsoft.com/office/drawing/2014/main" id="{0168F279-AE35-4D82-A52C-3765743B1B62}"/>
              </a:ext>
            </a:extLst>
          </p:cNvPr>
          <p:cNvSpPr/>
          <p:nvPr/>
        </p:nvSpPr>
        <p:spPr>
          <a:xfrm>
            <a:off x="6056349" y="1145532"/>
            <a:ext cx="2327400" cy="3365700"/>
          </a:xfrm>
          <a:prstGeom prst="roundRect">
            <a:avLst>
              <a:gd name="adj" fmla="val 4360"/>
            </a:avLst>
          </a:prstGeom>
          <a:solidFill>
            <a:schemeClr val="accent5">
              <a:lumMod val="20000"/>
              <a:lumOff val="80000"/>
              <a:alpha val="49800"/>
            </a:scheme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2607;p312">
            <a:extLst>
              <a:ext uri="{FF2B5EF4-FFF2-40B4-BE49-F238E27FC236}">
                <a16:creationId xmlns:a16="http://schemas.microsoft.com/office/drawing/2014/main" id="{85DC9A55-D639-4E45-9AE1-3DAB0F83FFE6}"/>
              </a:ext>
            </a:extLst>
          </p:cNvPr>
          <p:cNvSpPr/>
          <p:nvPr/>
        </p:nvSpPr>
        <p:spPr>
          <a:xfrm>
            <a:off x="6056348" y="1137347"/>
            <a:ext cx="2327400" cy="648600"/>
          </a:xfrm>
          <a:prstGeom prst="round2SameRect">
            <a:avLst>
              <a:gd name="adj1" fmla="val 16667"/>
              <a:gd name="adj2" fmla="val 0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610;p312">
            <a:extLst>
              <a:ext uri="{FF2B5EF4-FFF2-40B4-BE49-F238E27FC236}">
                <a16:creationId xmlns:a16="http://schemas.microsoft.com/office/drawing/2014/main" id="{BC72BFD3-2801-4A31-8A05-B2529C1677B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3721" y="2073427"/>
            <a:ext cx="1902437" cy="1146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611;p312">
            <a:extLst>
              <a:ext uri="{FF2B5EF4-FFF2-40B4-BE49-F238E27FC236}">
                <a16:creationId xmlns:a16="http://schemas.microsoft.com/office/drawing/2014/main" id="{891836A5-6115-4CF1-B74B-08C24DB51F4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54807" y="3199023"/>
            <a:ext cx="1141556" cy="295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612;p312">
            <a:extLst>
              <a:ext uri="{FF2B5EF4-FFF2-40B4-BE49-F238E27FC236}">
                <a16:creationId xmlns:a16="http://schemas.microsoft.com/office/drawing/2014/main" id="{25836CA1-543B-4BEE-B10F-31647E86957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89654" y="2798555"/>
            <a:ext cx="880886" cy="301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613;p312">
            <a:extLst>
              <a:ext uri="{FF2B5EF4-FFF2-40B4-BE49-F238E27FC236}">
                <a16:creationId xmlns:a16="http://schemas.microsoft.com/office/drawing/2014/main" id="{9A489CE8-3DFE-4B8F-8585-8528EEFEDB41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675053" y="2451386"/>
            <a:ext cx="1575675" cy="248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614;p312">
            <a:extLst>
              <a:ext uri="{FF2B5EF4-FFF2-40B4-BE49-F238E27FC236}">
                <a16:creationId xmlns:a16="http://schemas.microsoft.com/office/drawing/2014/main" id="{63FE3434-062D-4776-B9FE-528E2CF45CAD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617824" y="3982852"/>
            <a:ext cx="1891899" cy="167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615;p312">
            <a:extLst>
              <a:ext uri="{FF2B5EF4-FFF2-40B4-BE49-F238E27FC236}">
                <a16:creationId xmlns:a16="http://schemas.microsoft.com/office/drawing/2014/main" id="{978A6AE4-0064-4183-8B6E-6E3AE81A65CF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957857" y="4215335"/>
            <a:ext cx="1373890" cy="235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16;p312">
            <a:extLst>
              <a:ext uri="{FF2B5EF4-FFF2-40B4-BE49-F238E27FC236}">
                <a16:creationId xmlns:a16="http://schemas.microsoft.com/office/drawing/2014/main" id="{6B637204-550A-4E85-83B7-0480ED4BA843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530207" y="1854623"/>
            <a:ext cx="484367" cy="484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617;p312">
            <a:extLst>
              <a:ext uri="{FF2B5EF4-FFF2-40B4-BE49-F238E27FC236}">
                <a16:creationId xmlns:a16="http://schemas.microsoft.com/office/drawing/2014/main" id="{37AC6579-0989-4ADB-9043-5B1B501D4B46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633588" y="3587980"/>
            <a:ext cx="814734" cy="278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618;p312">
            <a:extLst>
              <a:ext uri="{FF2B5EF4-FFF2-40B4-BE49-F238E27FC236}">
                <a16:creationId xmlns:a16="http://schemas.microsoft.com/office/drawing/2014/main" id="{30DAE785-499C-48FA-9916-AE6B569C439C}"/>
              </a:ext>
            </a:extLst>
          </p:cNvPr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524525" y="2778071"/>
            <a:ext cx="822690" cy="1096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619;p312">
            <a:extLst>
              <a:ext uri="{FF2B5EF4-FFF2-40B4-BE49-F238E27FC236}">
                <a16:creationId xmlns:a16="http://schemas.microsoft.com/office/drawing/2014/main" id="{710AC67B-5ACC-4CE5-864F-49696036242C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4430471" y="1858701"/>
            <a:ext cx="1220969" cy="4573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2620;p312">
            <a:extLst>
              <a:ext uri="{FF2B5EF4-FFF2-40B4-BE49-F238E27FC236}">
                <a16:creationId xmlns:a16="http://schemas.microsoft.com/office/drawing/2014/main" id="{E22E6AE8-9EA3-4CDE-8238-855A53553529}"/>
              </a:ext>
            </a:extLst>
          </p:cNvPr>
          <p:cNvSpPr txBox="1"/>
          <p:nvPr/>
        </p:nvSpPr>
        <p:spPr>
          <a:xfrm>
            <a:off x="3338639" y="1140359"/>
            <a:ext cx="2327400" cy="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762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1700"/>
              <a:buFont typeface="Arial"/>
              <a:buNone/>
              <a:tabLst/>
              <a:defRPr/>
            </a:pP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Data Journal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</p:txBody>
      </p:sp>
      <p:sp>
        <p:nvSpPr>
          <p:cNvPr id="31" name="Google Shape;2621;p312">
            <a:extLst>
              <a:ext uri="{FF2B5EF4-FFF2-40B4-BE49-F238E27FC236}">
                <a16:creationId xmlns:a16="http://schemas.microsoft.com/office/drawing/2014/main" id="{8876AA27-EC98-4135-A3DA-5FFF5A5D9FBB}"/>
              </a:ext>
            </a:extLst>
          </p:cNvPr>
          <p:cNvSpPr txBox="1"/>
          <p:nvPr/>
        </p:nvSpPr>
        <p:spPr>
          <a:xfrm>
            <a:off x="6056348" y="1323354"/>
            <a:ext cx="2327400" cy="30348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lnSpcReduction="10000"/>
          </a:bodyPr>
          <a:lstStyle/>
          <a:p>
            <a:pPr marL="7620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1700"/>
              <a:buFont typeface="Arial"/>
              <a:buNone/>
              <a:tabLst/>
              <a:defRPr/>
            </a:pP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 panose="020B0403050203000203" pitchFamily="34" charset="0"/>
                <a:ea typeface="Roboto Condensed"/>
                <a:cs typeface="Roboto Condensed"/>
                <a:sym typeface="Roboto Condensed"/>
              </a:rPr>
              <a:t>Data Repository</a:t>
            </a: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</p:txBody>
      </p:sp>
      <p:pic>
        <p:nvPicPr>
          <p:cNvPr id="32" name="Google Shape;2622;p312" descr="Datenbank">
            <a:extLst>
              <a:ext uri="{FF2B5EF4-FFF2-40B4-BE49-F238E27FC236}">
                <a16:creationId xmlns:a16="http://schemas.microsoft.com/office/drawing/2014/main" id="{B8404F4D-B887-44FB-BD7F-2BC8C202F725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886492" y="3036115"/>
            <a:ext cx="692755" cy="69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2623;p312" descr="Bücher">
            <a:extLst>
              <a:ext uri="{FF2B5EF4-FFF2-40B4-BE49-F238E27FC236}">
                <a16:creationId xmlns:a16="http://schemas.microsoft.com/office/drawing/2014/main" id="{3A3348BD-E703-446B-B9E4-4F6ECFC09486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6755666" y="2281505"/>
            <a:ext cx="237571" cy="23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2624;p312" descr="Bild">
            <a:extLst>
              <a:ext uri="{FF2B5EF4-FFF2-40B4-BE49-F238E27FC236}">
                <a16:creationId xmlns:a16="http://schemas.microsoft.com/office/drawing/2014/main" id="{BB019DED-4B0A-41FE-9F1D-CC4A7CF89A97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6304639" y="1898458"/>
            <a:ext cx="237571" cy="23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2625;p312" descr="Musik">
            <a:extLst>
              <a:ext uri="{FF2B5EF4-FFF2-40B4-BE49-F238E27FC236}">
                <a16:creationId xmlns:a16="http://schemas.microsoft.com/office/drawing/2014/main" id="{61F384B3-1C4F-4D95-AA72-6ABBC7DD5E3A}"/>
              </a:ext>
            </a:extLst>
          </p:cNvPr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6473824" y="2117287"/>
            <a:ext cx="237571" cy="23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2626;p312" descr="Filmrolle">
            <a:extLst>
              <a:ext uri="{FF2B5EF4-FFF2-40B4-BE49-F238E27FC236}">
                <a16:creationId xmlns:a16="http://schemas.microsoft.com/office/drawing/2014/main" id="{7114C69B-FD2A-469B-B081-741E8E5BC6BD}"/>
              </a:ext>
            </a:extLst>
          </p:cNvPr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6755666" y="1962817"/>
            <a:ext cx="237571" cy="23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2627;p312" descr="Statistik">
            <a:extLst>
              <a:ext uri="{FF2B5EF4-FFF2-40B4-BE49-F238E27FC236}">
                <a16:creationId xmlns:a16="http://schemas.microsoft.com/office/drawing/2014/main" id="{A72098E4-7233-45D4-972A-0C140E3DCDA1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6222820" y="2251696"/>
            <a:ext cx="237571" cy="237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2628;p312" descr="Herunterladen">
            <a:extLst>
              <a:ext uri="{FF2B5EF4-FFF2-40B4-BE49-F238E27FC236}">
                <a16:creationId xmlns:a16="http://schemas.microsoft.com/office/drawing/2014/main" id="{E6F701EF-8B2B-4BD4-B2AC-27EE4D38BCCF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7494638" y="3909423"/>
            <a:ext cx="562675" cy="5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2629;p312" descr="Auge">
            <a:extLst>
              <a:ext uri="{FF2B5EF4-FFF2-40B4-BE49-F238E27FC236}">
                <a16:creationId xmlns:a16="http://schemas.microsoft.com/office/drawing/2014/main" id="{B44BFDE4-A665-4CFA-9E73-80B79123A0F6}"/>
              </a:ext>
            </a:extLst>
          </p:cNvPr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6958153" y="4010798"/>
            <a:ext cx="492398" cy="49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2630;p312" descr="Lupe">
            <a:extLst>
              <a:ext uri="{FF2B5EF4-FFF2-40B4-BE49-F238E27FC236}">
                <a16:creationId xmlns:a16="http://schemas.microsoft.com/office/drawing/2014/main" id="{5C08A79E-D504-4A2E-88BD-F4FDFFDBAD15}"/>
              </a:ext>
            </a:extLst>
          </p:cNvPr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6592052" y="4096954"/>
            <a:ext cx="320085" cy="32008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2631;p312">
            <a:extLst>
              <a:ext uri="{FF2B5EF4-FFF2-40B4-BE49-F238E27FC236}">
                <a16:creationId xmlns:a16="http://schemas.microsoft.com/office/drawing/2014/main" id="{10FFB831-0F01-4D90-9851-6A9F42C718E8}"/>
              </a:ext>
            </a:extLst>
          </p:cNvPr>
          <p:cNvSpPr txBox="1"/>
          <p:nvPr/>
        </p:nvSpPr>
        <p:spPr>
          <a:xfrm>
            <a:off x="7173988" y="2065752"/>
            <a:ext cx="318300" cy="3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+</a:t>
            </a:r>
            <a:endParaRPr kumimoji="0" sz="17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2632;p312" descr="Dokument">
            <a:extLst>
              <a:ext uri="{FF2B5EF4-FFF2-40B4-BE49-F238E27FC236}">
                <a16:creationId xmlns:a16="http://schemas.microsoft.com/office/drawing/2014/main" id="{6A2BF0F3-5392-4C4B-A579-7CA606188CE3}"/>
              </a:ext>
            </a:extLst>
          </p:cNvPr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7593492" y="2017244"/>
            <a:ext cx="466725" cy="46672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2633;p312">
            <a:extLst>
              <a:ext uri="{FF2B5EF4-FFF2-40B4-BE49-F238E27FC236}">
                <a16:creationId xmlns:a16="http://schemas.microsoft.com/office/drawing/2014/main" id="{B76EF1DB-AB8C-49B8-BE09-D67BEF8C2092}"/>
              </a:ext>
            </a:extLst>
          </p:cNvPr>
          <p:cNvSpPr txBox="1"/>
          <p:nvPr/>
        </p:nvSpPr>
        <p:spPr>
          <a:xfrm>
            <a:off x="6386880" y="2468739"/>
            <a:ext cx="7485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Data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2634;p312">
            <a:extLst>
              <a:ext uri="{FF2B5EF4-FFF2-40B4-BE49-F238E27FC236}">
                <a16:creationId xmlns:a16="http://schemas.microsoft.com/office/drawing/2014/main" id="{2E1871DA-D816-46D7-ACEC-CAA490199373}"/>
              </a:ext>
            </a:extLst>
          </p:cNvPr>
          <p:cNvSpPr txBox="1"/>
          <p:nvPr/>
        </p:nvSpPr>
        <p:spPr>
          <a:xfrm>
            <a:off x="7433320" y="2468739"/>
            <a:ext cx="8700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Metadata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2635;p312">
            <a:extLst>
              <a:ext uri="{FF2B5EF4-FFF2-40B4-BE49-F238E27FC236}">
                <a16:creationId xmlns:a16="http://schemas.microsoft.com/office/drawing/2014/main" id="{9892E27E-1429-4E4A-99B1-138CAFEC23EF}"/>
              </a:ext>
            </a:extLst>
          </p:cNvPr>
          <p:cNvSpPr/>
          <p:nvPr/>
        </p:nvSpPr>
        <p:spPr>
          <a:xfrm>
            <a:off x="7105216" y="2748408"/>
            <a:ext cx="228600" cy="237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12700" cap="flat" cmpd="sng">
            <a:solidFill>
              <a:srgbClr val="002F5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2636;p312">
            <a:extLst>
              <a:ext uri="{FF2B5EF4-FFF2-40B4-BE49-F238E27FC236}">
                <a16:creationId xmlns:a16="http://schemas.microsoft.com/office/drawing/2014/main" id="{DF213277-0A68-409D-A67C-83DA5038BC4A}"/>
              </a:ext>
            </a:extLst>
          </p:cNvPr>
          <p:cNvSpPr/>
          <p:nvPr/>
        </p:nvSpPr>
        <p:spPr>
          <a:xfrm>
            <a:off x="7105216" y="3781466"/>
            <a:ext cx="228600" cy="237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12700" cap="flat" cmpd="sng">
            <a:solidFill>
              <a:srgbClr val="002F5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4679DA93-8BB9-4108-DD7A-29CBD55AD9B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50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9634296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2000"/>
              <a:buFont typeface="Palatino Linotype"/>
              <a:buNone/>
            </a:pPr>
            <a:r>
              <a:rPr lang="de" dirty="0">
                <a:highlight>
                  <a:schemeClr val="lt1"/>
                </a:highlight>
              </a:rPr>
              <a:t>Data Repositories</a:t>
            </a:r>
            <a:endParaRPr dirty="0">
              <a:highlight>
                <a:schemeClr val="lt1"/>
              </a:highlight>
            </a:endParaRPr>
          </a:p>
        </p:txBody>
      </p:sp>
      <p:pic>
        <p:nvPicPr>
          <p:cNvPr id="350" name="Google Shape;350;p121" descr="Ein Bild, das Tex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 l="1802" t="70011" r="71125" b="13408"/>
          <a:stretch/>
        </p:blipFill>
        <p:spPr>
          <a:xfrm>
            <a:off x="7422777" y="367874"/>
            <a:ext cx="571500" cy="544606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21"/>
          <p:cNvSpPr/>
          <p:nvPr/>
        </p:nvSpPr>
        <p:spPr>
          <a:xfrm>
            <a:off x="3006494" y="1113401"/>
            <a:ext cx="2999400" cy="7203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de" sz="1900" b="1" i="0" u="sng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Dataset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de" sz="1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+ Metadata + PID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endParaRPr kumimoji="0" sz="1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cxnSp>
        <p:nvCxnSpPr>
          <p:cNvPr id="352" name="Google Shape;352;p121"/>
          <p:cNvCxnSpPr>
            <a:stCxn id="351" idx="2"/>
          </p:cNvCxnSpPr>
          <p:nvPr/>
        </p:nvCxnSpPr>
        <p:spPr>
          <a:xfrm>
            <a:off x="4506194" y="1833701"/>
            <a:ext cx="0" cy="273900"/>
          </a:xfrm>
          <a:prstGeom prst="straightConnector1">
            <a:avLst/>
          </a:prstGeom>
          <a:noFill/>
          <a:ln w="38100" cap="flat" cmpd="sng">
            <a:solidFill>
              <a:srgbClr val="45A9C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3" name="Google Shape;353;p121"/>
          <p:cNvCxnSpPr/>
          <p:nvPr/>
        </p:nvCxnSpPr>
        <p:spPr>
          <a:xfrm rot="10800000">
            <a:off x="1397277" y="2113501"/>
            <a:ext cx="6216000" cy="0"/>
          </a:xfrm>
          <a:prstGeom prst="straightConnector1">
            <a:avLst/>
          </a:prstGeom>
          <a:noFill/>
          <a:ln w="38100" cap="flat" cmpd="sng">
            <a:solidFill>
              <a:srgbClr val="45A9C4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4" name="Google Shape;354;p121"/>
          <p:cNvCxnSpPr/>
          <p:nvPr/>
        </p:nvCxnSpPr>
        <p:spPr>
          <a:xfrm>
            <a:off x="1417785" y="2107601"/>
            <a:ext cx="0" cy="572700"/>
          </a:xfrm>
          <a:prstGeom prst="straightConnector1">
            <a:avLst/>
          </a:prstGeom>
          <a:noFill/>
          <a:ln w="38100" cap="flat" cmpd="sng">
            <a:solidFill>
              <a:srgbClr val="45A9C4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5" name="Google Shape;355;p121"/>
          <p:cNvCxnSpPr/>
          <p:nvPr/>
        </p:nvCxnSpPr>
        <p:spPr>
          <a:xfrm>
            <a:off x="4507663" y="2107601"/>
            <a:ext cx="0" cy="572700"/>
          </a:xfrm>
          <a:prstGeom prst="straightConnector1">
            <a:avLst/>
          </a:prstGeom>
          <a:noFill/>
          <a:ln w="38100" cap="flat" cmpd="sng">
            <a:solidFill>
              <a:srgbClr val="45A9C4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6" name="Google Shape;356;p121"/>
          <p:cNvCxnSpPr/>
          <p:nvPr/>
        </p:nvCxnSpPr>
        <p:spPr>
          <a:xfrm>
            <a:off x="7589462" y="2107601"/>
            <a:ext cx="0" cy="572700"/>
          </a:xfrm>
          <a:prstGeom prst="straightConnector1">
            <a:avLst/>
          </a:prstGeom>
          <a:noFill/>
          <a:ln w="38100" cap="flat" cmpd="sng">
            <a:solidFill>
              <a:srgbClr val="45A9C4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57" name="Google Shape;357;p121"/>
          <p:cNvSpPr txBox="1"/>
          <p:nvPr/>
        </p:nvSpPr>
        <p:spPr>
          <a:xfrm>
            <a:off x="3776131" y="2722222"/>
            <a:ext cx="2323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de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Domain-specific 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58" name="Google Shape;358;p121"/>
          <p:cNvSpPr txBox="1"/>
          <p:nvPr/>
        </p:nvSpPr>
        <p:spPr>
          <a:xfrm>
            <a:off x="7029102" y="2722221"/>
            <a:ext cx="1657698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de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Institutional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359" name="Google Shape;359;p121"/>
          <p:cNvSpPr txBox="1"/>
          <p:nvPr/>
        </p:nvSpPr>
        <p:spPr>
          <a:xfrm>
            <a:off x="996376" y="2722222"/>
            <a:ext cx="8019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de" sz="1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rPr>
              <a:t>Generic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360" name="Google Shape;360;p1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0257" y="3138160"/>
            <a:ext cx="1028079" cy="40729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61" name="Google Shape;361;p1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4433" y="3787360"/>
            <a:ext cx="1755390" cy="4586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62" name="Google Shape;362;p121" descr="Chemotion ELN - YouTube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57846" y="2951422"/>
            <a:ext cx="892154" cy="892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21" descr="Cambridge-Structural-Database-System Software - LSU TigerWare On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325943" y="3078321"/>
            <a:ext cx="1583719" cy="689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47AE552-403C-442E-8D4F-282C27D4A5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65959" y="3799434"/>
            <a:ext cx="1299816" cy="63959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AF090D6-5C2E-47F6-A10D-C59C8B46D4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06592" y="3993579"/>
            <a:ext cx="1071531" cy="30917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94F67FA-B492-4F7B-A360-7D84E94B1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636" y="2908000"/>
            <a:ext cx="892155" cy="89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SF Guides">
            <a:extLst>
              <a:ext uri="{FF2B5EF4-FFF2-40B4-BE49-F238E27FC236}">
                <a16:creationId xmlns:a16="http://schemas.microsoft.com/office/drawing/2014/main" id="{D1F34E0B-FAB1-41E5-A461-E12FE8220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64" y="4431231"/>
            <a:ext cx="983274" cy="37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3A654B0B-5832-4A34-9287-70935D301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87" y="4550121"/>
            <a:ext cx="1502551" cy="33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CB8FAB0-C2A3-4827-B1A2-3F7510467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127" y="3903772"/>
            <a:ext cx="898520" cy="46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4420655E-D6AE-4030-9293-C5E53008E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416" y="4471426"/>
            <a:ext cx="1004055" cy="51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Google Shape;116;g102c48d07ec_0_0">
            <a:extLst>
              <a:ext uri="{FF2B5EF4-FFF2-40B4-BE49-F238E27FC236}">
                <a16:creationId xmlns:a16="http://schemas.microsoft.com/office/drawing/2014/main" id="{501075D9-2B7E-1B10-C2C8-52932CAAA0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51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Further </a:t>
            </a:r>
            <a:r>
              <a:rPr lang="de-DE" dirty="0" err="1"/>
              <a:t>reading</a:t>
            </a:r>
            <a:r>
              <a:rPr lang="de-DE" dirty="0"/>
              <a:t>: Publishing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BD5FA06-4332-3970-1C02-8C8208D7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dirty="0"/>
              <a:t>Persistent </a:t>
            </a:r>
            <a:r>
              <a:rPr lang="de-DE" sz="1800" dirty="0" err="1"/>
              <a:t>identifiers</a:t>
            </a:r>
            <a:r>
              <a:rPr lang="de-DE" sz="1800" dirty="0"/>
              <a:t> (PIDs)</a:t>
            </a:r>
          </a:p>
          <a:p>
            <a:pPr>
              <a:buClr>
                <a:schemeClr val="bg1"/>
              </a:buClr>
            </a:pPr>
            <a:r>
              <a:rPr lang="de-DE" sz="1400" dirty="0">
                <a:solidFill>
                  <a:srgbClr val="009CB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https://knowledgebase.nfdi4chem.de/knowledge_base/docs/topics/pid/</a:t>
            </a:r>
            <a:endParaRPr lang="de-DE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de-DE" sz="1800" dirty="0">
              <a:solidFill>
                <a:srgbClr val="009CBC"/>
              </a:solidFill>
            </a:endParaRPr>
          </a:p>
          <a:p>
            <a:r>
              <a:rPr lang="de-DE" sz="1800" dirty="0">
                <a:solidFill>
                  <a:schemeClr val="tx1"/>
                </a:solidFill>
              </a:rPr>
              <a:t>Data </a:t>
            </a:r>
            <a:r>
              <a:rPr lang="de-DE" sz="1800" dirty="0" err="1">
                <a:solidFill>
                  <a:schemeClr val="tx1"/>
                </a:solidFill>
              </a:rPr>
              <a:t>availability</a:t>
            </a:r>
            <a:r>
              <a:rPr lang="de-DE" sz="1800" dirty="0">
                <a:solidFill>
                  <a:schemeClr val="tx1"/>
                </a:solidFill>
              </a:rPr>
              <a:t> </a:t>
            </a:r>
            <a:r>
              <a:rPr lang="de-DE" sz="1800" dirty="0" err="1">
                <a:solidFill>
                  <a:schemeClr val="tx1"/>
                </a:solidFill>
              </a:rPr>
              <a:t>statements</a:t>
            </a:r>
            <a:endParaRPr lang="de-DE" sz="1800" dirty="0">
              <a:solidFill>
                <a:schemeClr val="tx1"/>
              </a:solidFill>
            </a:endParaRPr>
          </a:p>
          <a:p>
            <a:pPr>
              <a:buClr>
                <a:schemeClr val="bg1"/>
              </a:buClr>
            </a:pPr>
            <a:r>
              <a:rPr lang="de-DE" sz="1400" dirty="0">
                <a:solidFill>
                  <a:srgbClr val="009CB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https://knowledgebase.nfdi4chem.de/knowledge_base/docs/topics/data_availability_statement/</a:t>
            </a:r>
            <a:endParaRPr lang="de-DE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de-DE" sz="1400" dirty="0">
              <a:solidFill>
                <a:srgbClr val="009CBC"/>
              </a:solidFill>
            </a:endParaRPr>
          </a:p>
          <a:p>
            <a:r>
              <a:rPr lang="de-DE" sz="1800" dirty="0">
                <a:solidFill>
                  <a:schemeClr val="tx1"/>
                </a:solidFill>
              </a:rPr>
              <a:t>Best Practice</a:t>
            </a:r>
          </a:p>
          <a:p>
            <a:pPr>
              <a:buClr>
                <a:schemeClr val="bg1"/>
              </a:buClr>
            </a:pPr>
            <a:r>
              <a:rPr lang="de-DE" sz="1400" dirty="0">
                <a:solidFill>
                  <a:srgbClr val="009CB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https://knowledgebase.nfdi4chem.de/knowledge_base/docs/topics/best_practice/</a:t>
            </a:r>
            <a:endParaRPr lang="de-DE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de-DE" sz="1400" dirty="0">
              <a:solidFill>
                <a:srgbClr val="009CBC"/>
              </a:solidFill>
            </a:endParaRPr>
          </a:p>
          <a:p>
            <a:endParaRPr lang="de-DE" sz="1400" dirty="0">
              <a:solidFill>
                <a:schemeClr val="tx1"/>
              </a:solidFill>
            </a:endParaRPr>
          </a:p>
          <a:p>
            <a:pPr>
              <a:buClr>
                <a:schemeClr val="bg1"/>
              </a:buClr>
            </a:pPr>
            <a:endParaRPr lang="de-DE" sz="1400" dirty="0">
              <a:solidFill>
                <a:srgbClr val="009CBC"/>
              </a:solidFill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22451202-CC40-2158-BF97-4E48C554B7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52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7921269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Further </a:t>
            </a:r>
            <a:r>
              <a:rPr lang="de-DE" dirty="0" err="1"/>
              <a:t>reading</a:t>
            </a:r>
            <a:r>
              <a:rPr lang="de-DE" dirty="0"/>
              <a:t>: </a:t>
            </a:r>
            <a:r>
              <a:rPr lang="de-DE" dirty="0" err="1"/>
              <a:t>Repositories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BD5FA06-4332-3970-1C02-8C8208D7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latin typeface="IBM Plex Sans Light" panose="020B0403050203000203" pitchFamily="34" charset="0"/>
              </a:rPr>
              <a:t>Repositories</a:t>
            </a:r>
          </a:p>
          <a:p>
            <a:pPr>
              <a:buClr>
                <a:schemeClr val="bg1"/>
              </a:buClr>
            </a:pPr>
            <a:r>
              <a:rPr lang="en-US" sz="1400" dirty="0">
                <a:solidFill>
                  <a:srgbClr val="009CB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https://knowledgebase.nfdi4chem.de/knowledge_base/docs/topics/repositories/</a:t>
            </a:r>
            <a:endParaRPr lang="en-US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en-US" sz="1400" dirty="0">
              <a:solidFill>
                <a:srgbClr val="009CBC"/>
              </a:solidFill>
            </a:endParaRPr>
          </a:p>
          <a:p>
            <a:r>
              <a:rPr lang="en-US" sz="1800" dirty="0">
                <a:latin typeface="IBM Plex Sans Light" panose="020B0403050203000203" pitchFamily="34" charset="0"/>
              </a:rPr>
              <a:t>How to choose the right repository</a:t>
            </a:r>
          </a:p>
          <a:p>
            <a:pPr>
              <a:buClr>
                <a:schemeClr val="bg1"/>
              </a:buClr>
            </a:pPr>
            <a:r>
              <a:rPr lang="en-US" sz="1400" dirty="0">
                <a:solidFill>
                  <a:srgbClr val="009CB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https://knowledgebase.nfdi4chem.de/knowledge_base/docs/data/choose_repository/</a:t>
            </a:r>
            <a:endParaRPr lang="en-US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en-US" sz="1400" dirty="0">
              <a:solidFill>
                <a:srgbClr val="009CBC"/>
              </a:solidFill>
            </a:endParaRPr>
          </a:p>
          <a:p>
            <a:r>
              <a:rPr lang="en-US" sz="1800" dirty="0"/>
              <a:t>Repository choosing tools</a:t>
            </a:r>
          </a:p>
          <a:p>
            <a:pPr>
              <a:buClr>
                <a:schemeClr val="bg1"/>
              </a:buClr>
            </a:pPr>
            <a:r>
              <a:rPr lang="en-US" sz="1400" dirty="0">
                <a:solidFill>
                  <a:srgbClr val="009CB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re3data.org</a:t>
            </a:r>
            <a:endParaRPr lang="en-US" sz="14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1400" dirty="0">
                <a:solidFill>
                  <a:srgbClr val="009CBC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fairsharing.org</a:t>
            </a:r>
            <a:endParaRPr lang="en-US" sz="1400" dirty="0">
              <a:solidFill>
                <a:srgbClr val="009CBC"/>
              </a:solidFill>
            </a:endParaRPr>
          </a:p>
          <a:p>
            <a:endParaRPr lang="de-DE" sz="1400" dirty="0">
              <a:solidFill>
                <a:schemeClr val="tx1"/>
              </a:solidFill>
            </a:endParaRPr>
          </a:p>
          <a:p>
            <a:pPr>
              <a:buClr>
                <a:schemeClr val="bg1"/>
              </a:buClr>
            </a:pPr>
            <a:endParaRPr lang="de-DE" sz="1400" dirty="0">
              <a:solidFill>
                <a:srgbClr val="009CBC"/>
              </a:solidFill>
            </a:endParaRPr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451FAC5E-0480-4F36-5766-B6383D879C3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53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2885723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Preserving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8E49FB90-EDB7-092C-1E06-953C7BD0BE7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54</a:t>
            </a:fld>
            <a:endParaRPr lang="de" sz="900" dirty="0">
              <a:sym typeface="IBM Plex Sans Condensed Light"/>
            </a:endParaRPr>
          </a:p>
        </p:txBody>
      </p:sp>
      <p:sp>
        <p:nvSpPr>
          <p:cNvPr id="3" name="Google Shape;213;p2">
            <a:extLst>
              <a:ext uri="{FF2B5EF4-FFF2-40B4-BE49-F238E27FC236}">
                <a16:creationId xmlns:a16="http://schemas.microsoft.com/office/drawing/2014/main" id="{6D274EDD-2895-DA49-5B0F-D339E1EB1B44}"/>
              </a:ext>
            </a:extLst>
          </p:cNvPr>
          <p:cNvSpPr txBox="1"/>
          <p:nvPr/>
        </p:nvSpPr>
        <p:spPr>
          <a:xfrm>
            <a:off x="4287604" y="1024715"/>
            <a:ext cx="4399195" cy="2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endParaRPr lang="en-US" sz="1600" b="1" kern="0" dirty="0">
              <a:solidFill>
                <a:srgbClr val="000000"/>
              </a:solidFill>
              <a:latin typeface="IBM Plex Sans Light" panose="020B0403050203000203" pitchFamily="34" charset="0"/>
              <a:cs typeface="Arial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Aim: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Keep data, metadata and documentation safe, available and re-usable in the long term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Risks: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Corruption of data or storage medium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Outdated file formats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Lack of metadata and/or documentation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Data not findable or accessible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C9C96900-52D6-2E18-671F-DFD117FF63B3}"/>
              </a:ext>
            </a:extLst>
          </p:cNvPr>
          <p:cNvSpPr/>
          <p:nvPr/>
        </p:nvSpPr>
        <p:spPr>
          <a:xfrm>
            <a:off x="4836430" y="1158684"/>
            <a:ext cx="2856322" cy="375305"/>
          </a:xfrm>
          <a:prstGeom prst="roundRect">
            <a:avLst/>
          </a:prstGeom>
          <a:solidFill>
            <a:srgbClr val="009CBC"/>
          </a:solidFill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BB24C3C-A2EE-1841-FF85-4FB4AD429BF2}"/>
              </a:ext>
            </a:extLst>
          </p:cNvPr>
          <p:cNvSpPr txBox="1"/>
          <p:nvPr/>
        </p:nvSpPr>
        <p:spPr>
          <a:xfrm>
            <a:off x="4804476" y="1164657"/>
            <a:ext cx="3035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 err="1">
                <a:solidFill>
                  <a:schemeClr val="bg1"/>
                </a:solidFill>
                <a:latin typeface="IBM Plex Sans Light" panose="020B0403050203000203" pitchFamily="34" charset="0"/>
              </a:rPr>
              <a:t>Preserving</a:t>
            </a:r>
            <a:r>
              <a:rPr lang="de-DE" sz="1800" b="1" dirty="0">
                <a:solidFill>
                  <a:schemeClr val="bg1"/>
                </a:solidFill>
                <a:latin typeface="IBM Plex Sans Light" panose="020B0403050203000203" pitchFamily="34" charset="0"/>
              </a:rPr>
              <a:t> </a:t>
            </a:r>
            <a:r>
              <a:rPr lang="de-DE" sz="1800" b="1" i="0" dirty="0">
                <a:solidFill>
                  <a:schemeClr val="bg1"/>
                </a:solidFill>
                <a:effectLst/>
                <a:latin typeface="IBM Plex Sans Light" panose="020B0403050203000203" pitchFamily="34" charset="0"/>
              </a:rPr>
              <a:t>≠ Not </a:t>
            </a:r>
            <a:r>
              <a:rPr lang="de-DE" sz="1800" b="1" i="0" dirty="0" err="1">
                <a:solidFill>
                  <a:schemeClr val="bg1"/>
                </a:solidFill>
                <a:effectLst/>
                <a:latin typeface="IBM Plex Sans Light" panose="020B0403050203000203" pitchFamily="34" charset="0"/>
              </a:rPr>
              <a:t>deleting</a:t>
            </a:r>
            <a:endParaRPr lang="de-DE" sz="1800" b="1" dirty="0">
              <a:solidFill>
                <a:schemeClr val="bg1"/>
              </a:solidFill>
              <a:latin typeface="IBM Plex Sans Light" panose="020B04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761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10101877c86_2_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Different types of data preservation</a:t>
            </a:r>
          </a:p>
        </p:txBody>
      </p:sp>
      <p:grpSp>
        <p:nvGrpSpPr>
          <p:cNvPr id="6" name="Google Shape;2056;p250">
            <a:extLst>
              <a:ext uri="{FF2B5EF4-FFF2-40B4-BE49-F238E27FC236}">
                <a16:creationId xmlns:a16="http://schemas.microsoft.com/office/drawing/2014/main" id="{1A70CC66-9B82-41A1-9A9A-9A2A0139CE53}"/>
              </a:ext>
            </a:extLst>
          </p:cNvPr>
          <p:cNvGrpSpPr/>
          <p:nvPr/>
        </p:nvGrpSpPr>
        <p:grpSpPr>
          <a:xfrm>
            <a:off x="389965" y="1432112"/>
            <a:ext cx="8701122" cy="2839897"/>
            <a:chOff x="6626" y="1231794"/>
            <a:chExt cx="9791111" cy="3284126"/>
          </a:xfrm>
        </p:grpSpPr>
        <p:sp>
          <p:nvSpPr>
            <p:cNvPr id="7" name="Google Shape;2057;p250">
              <a:extLst>
                <a:ext uri="{FF2B5EF4-FFF2-40B4-BE49-F238E27FC236}">
                  <a16:creationId xmlns:a16="http://schemas.microsoft.com/office/drawing/2014/main" id="{47591D08-E252-4ECF-A93D-4E73EDA62A12}"/>
                </a:ext>
              </a:extLst>
            </p:cNvPr>
            <p:cNvSpPr/>
            <p:nvPr/>
          </p:nvSpPr>
          <p:spPr>
            <a:xfrm>
              <a:off x="6626" y="1231794"/>
              <a:ext cx="2862000" cy="2136600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chemeClr val="lt1">
                <a:alpha val="89800"/>
              </a:schemeClr>
            </a:solidFill>
            <a:ln w="1270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8675" tIns="56025" rIns="18675" bIns="18675" anchor="t" anchorCtr="0">
              <a:noAutofit/>
            </a:bodyPr>
            <a:lstStyle/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Access for the data producer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de-DE" sz="1500" b="1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Active</a:t>
              </a:r>
              <a:r>
                <a:rPr lang="de-DE" sz="1500" b="1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 </a:t>
              </a:r>
              <a:r>
                <a:rPr lang="de-DE" sz="1500" b="1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data</a:t>
              </a:r>
              <a:endParaRPr sz="1600" b="1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Data kept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short</a:t>
              </a:r>
              <a:r>
                <a:rPr lang="de-DE" sz="1500" dirty="0">
                  <a:solidFill>
                    <a:schemeClr val="dk1"/>
                  </a:solidFill>
                  <a:latin typeface="IBM Plex Sans Light" panose="020B0403050203000203" pitchFamily="34" charset="0"/>
                </a:rPr>
                <a:t>-term</a:t>
              </a: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Purpose: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Protection</a:t>
              </a: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 and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discovery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</p:txBody>
        </p:sp>
        <p:sp>
          <p:nvSpPr>
            <p:cNvPr id="8" name="Google Shape;2058;p250">
              <a:extLst>
                <a:ext uri="{FF2B5EF4-FFF2-40B4-BE49-F238E27FC236}">
                  <a16:creationId xmlns:a16="http://schemas.microsoft.com/office/drawing/2014/main" id="{F248C538-B27F-4014-B51D-F0A96032D6D2}"/>
                </a:ext>
              </a:extLst>
            </p:cNvPr>
            <p:cNvSpPr/>
            <p:nvPr/>
          </p:nvSpPr>
          <p:spPr>
            <a:xfrm>
              <a:off x="6626" y="3368294"/>
              <a:ext cx="2862000" cy="918600"/>
            </a:xfrm>
            <a:prstGeom prst="rect">
              <a:avLst/>
            </a:prstGeom>
            <a:solidFill>
              <a:schemeClr val="accent5"/>
            </a:solidFill>
            <a:ln w="12700" cap="flat" cmpd="sng">
              <a:solidFill>
                <a:schemeClr val="accent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5600" tIns="0" rIns="318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Backup</a:t>
              </a:r>
              <a:endParaRPr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2059;p250">
              <a:extLst>
                <a:ext uri="{FF2B5EF4-FFF2-40B4-BE49-F238E27FC236}">
                  <a16:creationId xmlns:a16="http://schemas.microsoft.com/office/drawing/2014/main" id="{00A38CD3-9E2F-42CA-89BA-C31A6331A79D}"/>
                </a:ext>
              </a:extLst>
            </p:cNvPr>
            <p:cNvSpPr/>
            <p:nvPr/>
          </p:nvSpPr>
          <p:spPr>
            <a:xfrm>
              <a:off x="2103156" y="3514220"/>
              <a:ext cx="1001700" cy="1001700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79125" rIns="79125" bIns="79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060;p250">
              <a:extLst>
                <a:ext uri="{FF2B5EF4-FFF2-40B4-BE49-F238E27FC236}">
                  <a16:creationId xmlns:a16="http://schemas.microsoft.com/office/drawing/2014/main" id="{240263F5-7D79-4E67-AD45-B678AD454220}"/>
                </a:ext>
              </a:extLst>
            </p:cNvPr>
            <p:cNvSpPr/>
            <p:nvPr/>
          </p:nvSpPr>
          <p:spPr>
            <a:xfrm>
              <a:off x="3353066" y="1231794"/>
              <a:ext cx="2862000" cy="2136600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chemeClr val="lt1">
                <a:alpha val="89800"/>
              </a:schemeClr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8675" tIns="56025" rIns="18675" bIns="18675" anchor="t" anchorCtr="0">
              <a:noAutofit/>
            </a:bodyPr>
            <a:lstStyle/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Access for the data producer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de-DE" sz="1500" b="1" dirty="0">
                  <a:solidFill>
                    <a:schemeClr val="dk1"/>
                  </a:solidFill>
                  <a:latin typeface="IBM Plex Sans Light" panose="020B0403050203000203" pitchFamily="34" charset="0"/>
                </a:rPr>
                <a:t>Final Data</a:t>
              </a:r>
              <a:endParaRPr sz="1600" b="1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Data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kept</a:t>
              </a: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long</a:t>
              </a: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-term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Purpose: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Preservation</a:t>
              </a: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of</a:t>
              </a:r>
              <a:r>
                <a:rPr lang="de-DE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 </a:t>
              </a:r>
              <a:r>
                <a:rPr lang="de-DE" sz="1500" b="0" i="0" u="none" strike="noStrike" cap="none" dirty="0" err="1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information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</p:txBody>
        </p:sp>
        <p:sp>
          <p:nvSpPr>
            <p:cNvPr id="11" name="Google Shape;2061;p250">
              <a:extLst>
                <a:ext uri="{FF2B5EF4-FFF2-40B4-BE49-F238E27FC236}">
                  <a16:creationId xmlns:a16="http://schemas.microsoft.com/office/drawing/2014/main" id="{3E258C23-CD7A-4CC5-8A91-DCC5A2A4996F}"/>
                </a:ext>
              </a:extLst>
            </p:cNvPr>
            <p:cNvSpPr/>
            <p:nvPr/>
          </p:nvSpPr>
          <p:spPr>
            <a:xfrm>
              <a:off x="3353066" y="3368294"/>
              <a:ext cx="2862000" cy="918600"/>
            </a:xfrm>
            <a:prstGeom prst="rect">
              <a:avLst/>
            </a:prstGeom>
            <a:solidFill>
              <a:schemeClr val="accent6"/>
            </a:solidFill>
            <a:ln w="12700" cap="flat" cmpd="sng">
              <a:solidFill>
                <a:schemeClr val="accent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5600" tIns="0" rIns="318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Archiving</a:t>
              </a:r>
              <a:endParaRPr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2062;p250">
              <a:extLst>
                <a:ext uri="{FF2B5EF4-FFF2-40B4-BE49-F238E27FC236}">
                  <a16:creationId xmlns:a16="http://schemas.microsoft.com/office/drawing/2014/main" id="{2164EB2D-F403-4632-8325-CA61D6A293E6}"/>
                </a:ext>
              </a:extLst>
            </p:cNvPr>
            <p:cNvSpPr/>
            <p:nvPr/>
          </p:nvSpPr>
          <p:spPr>
            <a:xfrm>
              <a:off x="5449596" y="3514220"/>
              <a:ext cx="1001700" cy="1001700"/>
            </a:xfrm>
            <a:prstGeom prst="ellipse">
              <a:avLst/>
            </a:prstGeom>
            <a:solidFill>
              <a:srgbClr val="F79646">
                <a:alpha val="60000"/>
              </a:srgbClr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79125" rIns="79125" bIns="79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063;p250">
              <a:extLst>
                <a:ext uri="{FF2B5EF4-FFF2-40B4-BE49-F238E27FC236}">
                  <a16:creationId xmlns:a16="http://schemas.microsoft.com/office/drawing/2014/main" id="{441FF99A-4A0C-4F6A-8CED-B863957D6202}"/>
                </a:ext>
              </a:extLst>
            </p:cNvPr>
            <p:cNvSpPr/>
            <p:nvPr/>
          </p:nvSpPr>
          <p:spPr>
            <a:xfrm>
              <a:off x="6699507" y="1231794"/>
              <a:ext cx="2862000" cy="2136600"/>
            </a:xfrm>
            <a:prstGeom prst="round2SameRect">
              <a:avLst>
                <a:gd name="adj1" fmla="val 8000"/>
                <a:gd name="adj2" fmla="val 0"/>
              </a:avLst>
            </a:prstGeom>
            <a:solidFill>
              <a:schemeClr val="lt1">
                <a:alpha val="89800"/>
              </a:schemeClr>
            </a:solidFill>
            <a:ln w="1270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8675" tIns="56025" rIns="18675" bIns="18675" anchor="t" anchorCtr="0">
              <a:noAutofit/>
            </a:bodyPr>
            <a:lstStyle/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Open access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1" dirty="0">
                  <a:solidFill>
                    <a:schemeClr val="dk1"/>
                  </a:solidFill>
                  <a:latin typeface="IBM Plex Sans Light" panose="020B0403050203000203" pitchFamily="34" charset="0"/>
                </a:rPr>
                <a:t>Final </a:t>
              </a:r>
              <a:r>
                <a:rPr lang="en-GB" sz="1500" b="1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Data </a:t>
              </a: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b="0" i="0" u="none" strike="noStrike" cap="none" dirty="0">
                  <a:solidFill>
                    <a:schemeClr val="dk1"/>
                  </a:solidFill>
                  <a:latin typeface="IBM Plex Sans Light" panose="020B0403050203000203" pitchFamily="34" charset="0"/>
                  <a:sym typeface="Arial"/>
                </a:rPr>
                <a:t>Data persistence depends on the publishing institution</a:t>
              </a:r>
            </a:p>
            <a:p>
              <a:pPr marL="152400" marR="0" lvl="1" indent="-1587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lang="en-GB" sz="1500" dirty="0">
                  <a:solidFill>
                    <a:schemeClr val="dk1"/>
                  </a:solidFill>
                  <a:latin typeface="IBM Plex Sans Light" panose="020B0403050203000203" pitchFamily="34" charset="0"/>
                </a:rPr>
                <a:t>Purpose: Provision of data for reuse</a:t>
              </a:r>
              <a:endParaRPr sz="1600" b="0" i="0" u="none" strike="noStrike" cap="none" dirty="0">
                <a:solidFill>
                  <a:schemeClr val="dk1"/>
                </a:solidFill>
                <a:latin typeface="IBM Plex Sans Light" panose="020B0403050203000203" pitchFamily="34" charset="0"/>
                <a:sym typeface="Arial"/>
              </a:endParaRPr>
            </a:p>
            <a:p>
              <a:pPr marL="152400" marR="0" lvl="1" indent="-635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None/>
              </a:pPr>
              <a:endParaRPr sz="15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2064;p250">
              <a:extLst>
                <a:ext uri="{FF2B5EF4-FFF2-40B4-BE49-F238E27FC236}">
                  <a16:creationId xmlns:a16="http://schemas.microsoft.com/office/drawing/2014/main" id="{539910E2-9600-4A5E-A825-4FCF7397E05A}"/>
                </a:ext>
              </a:extLst>
            </p:cNvPr>
            <p:cNvSpPr/>
            <p:nvPr/>
          </p:nvSpPr>
          <p:spPr>
            <a:xfrm>
              <a:off x="6699507" y="3368294"/>
              <a:ext cx="2862000" cy="9186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5600" tIns="0" rIns="31875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Publication</a:t>
              </a:r>
              <a:endParaRPr sz="16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2065;p250">
              <a:extLst>
                <a:ext uri="{FF2B5EF4-FFF2-40B4-BE49-F238E27FC236}">
                  <a16:creationId xmlns:a16="http://schemas.microsoft.com/office/drawing/2014/main" id="{D2834DC7-6BC3-4C95-8B79-28A3C396EB47}"/>
                </a:ext>
              </a:extLst>
            </p:cNvPr>
            <p:cNvSpPr/>
            <p:nvPr/>
          </p:nvSpPr>
          <p:spPr>
            <a:xfrm>
              <a:off x="8796037" y="3514220"/>
              <a:ext cx="1001700" cy="10017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60000"/>
              </a:schemeClr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9125" tIns="79125" rIns="79125" bIns="791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280E79D4-A0E4-C721-6EE9-05885A0AC9F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55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err="1"/>
              <a:t>Steps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preservation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BD5FA06-4332-3970-1C02-8C8208D7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keep</a:t>
            </a:r>
            <a:r>
              <a:rPr lang="de-DE" dirty="0"/>
              <a:t>? – Data </a:t>
            </a:r>
            <a:r>
              <a:rPr lang="de-DE" dirty="0" err="1"/>
              <a:t>selection</a:t>
            </a:r>
            <a:endParaRPr lang="de-DE" dirty="0"/>
          </a:p>
          <a:p>
            <a:pPr lvl="1"/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selection</a:t>
            </a:r>
            <a:r>
              <a:rPr lang="de-DE" dirty="0"/>
              <a:t> </a:t>
            </a:r>
            <a:r>
              <a:rPr lang="de-DE" dirty="0" err="1"/>
              <a:t>criteria</a:t>
            </a:r>
            <a:endParaRPr lang="de-DE" dirty="0"/>
          </a:p>
          <a:p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preserve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? - </a:t>
            </a:r>
            <a:r>
              <a:rPr lang="de-DE" dirty="0" err="1"/>
              <a:t>Suitable</a:t>
            </a:r>
            <a:r>
              <a:rPr lang="de-DE" dirty="0"/>
              <a:t> </a:t>
            </a:r>
            <a:r>
              <a:rPr lang="de-DE" dirty="0" err="1"/>
              <a:t>location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medium  </a:t>
            </a:r>
          </a:p>
          <a:p>
            <a:pPr lvl="1"/>
            <a:r>
              <a:rPr lang="de-DE" dirty="0"/>
              <a:t>External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repository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archive</a:t>
            </a:r>
            <a:r>
              <a:rPr lang="de-DE" dirty="0"/>
              <a:t> versus </a:t>
            </a:r>
            <a:r>
              <a:rPr lang="de-DE" dirty="0" err="1"/>
              <a:t>institutional</a:t>
            </a:r>
            <a:r>
              <a:rPr lang="de-DE" dirty="0"/>
              <a:t> </a:t>
            </a:r>
            <a:r>
              <a:rPr lang="de-DE" dirty="0" err="1"/>
              <a:t>infrastructure</a:t>
            </a:r>
            <a:endParaRPr lang="de-DE" dirty="0"/>
          </a:p>
          <a:p>
            <a:r>
              <a:rPr lang="de-DE" dirty="0" err="1"/>
              <a:t>Prepare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and </a:t>
            </a:r>
            <a:r>
              <a:rPr lang="de-DE" dirty="0" err="1"/>
              <a:t>files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preservation</a:t>
            </a:r>
            <a:endParaRPr lang="de-DE" dirty="0"/>
          </a:p>
          <a:p>
            <a:pPr lvl="1"/>
            <a:r>
              <a:rPr lang="de-DE" dirty="0" err="1"/>
              <a:t>Organized</a:t>
            </a:r>
            <a:r>
              <a:rPr lang="de-DE" dirty="0"/>
              <a:t> </a:t>
            </a:r>
            <a:r>
              <a:rPr lang="de-DE" dirty="0" err="1"/>
              <a:t>files</a:t>
            </a:r>
            <a:r>
              <a:rPr lang="de-DE" dirty="0"/>
              <a:t> and </a:t>
            </a:r>
            <a:r>
              <a:rPr lang="de-DE" dirty="0" err="1"/>
              <a:t>suitable</a:t>
            </a:r>
            <a:r>
              <a:rPr lang="de-DE" dirty="0"/>
              <a:t> </a:t>
            </a:r>
            <a:r>
              <a:rPr lang="de-DE" dirty="0" err="1"/>
              <a:t>file</a:t>
            </a:r>
            <a:r>
              <a:rPr lang="de-DE" dirty="0"/>
              <a:t> </a:t>
            </a:r>
            <a:r>
              <a:rPr lang="de-DE" dirty="0" err="1"/>
              <a:t>formats</a:t>
            </a:r>
            <a:endParaRPr lang="de-DE" dirty="0"/>
          </a:p>
          <a:p>
            <a:pPr lvl="1"/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metadata</a:t>
            </a:r>
            <a:r>
              <a:rPr lang="de-DE" dirty="0"/>
              <a:t>, </a:t>
            </a:r>
            <a:r>
              <a:rPr lang="de-DE" dirty="0" err="1"/>
              <a:t>documentation</a:t>
            </a:r>
            <a:r>
              <a:rPr lang="de-DE" dirty="0"/>
              <a:t>, </a:t>
            </a:r>
            <a:r>
              <a:rPr lang="de-DE" dirty="0" err="1"/>
              <a:t>access</a:t>
            </a:r>
            <a:r>
              <a:rPr lang="de-DE" dirty="0"/>
              <a:t> </a:t>
            </a:r>
            <a:r>
              <a:rPr lang="de-DE" dirty="0" err="1"/>
              <a:t>rights</a:t>
            </a:r>
            <a:r>
              <a:rPr lang="de-DE" dirty="0"/>
              <a:t> and </a:t>
            </a:r>
            <a:r>
              <a:rPr lang="de-DE" dirty="0" err="1"/>
              <a:t>conditions</a:t>
            </a:r>
            <a:endParaRPr lang="de-DE" dirty="0"/>
          </a:p>
          <a:p>
            <a:r>
              <a:rPr lang="de-DE" dirty="0"/>
              <a:t>Perform </a:t>
            </a:r>
            <a:r>
              <a:rPr lang="de-DE" dirty="0" err="1"/>
              <a:t>periodic</a:t>
            </a:r>
            <a:r>
              <a:rPr lang="de-DE" dirty="0"/>
              <a:t> </a:t>
            </a:r>
            <a:r>
              <a:rPr lang="de-DE" dirty="0" err="1"/>
              <a:t>checks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preserved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0C99DD9-7A86-3238-7709-0DD6E1D4DCBE}"/>
              </a:ext>
            </a:extLst>
          </p:cNvPr>
          <p:cNvSpPr txBox="1"/>
          <p:nvPr/>
        </p:nvSpPr>
        <p:spPr>
          <a:xfrm>
            <a:off x="5533535" y="4798224"/>
            <a:ext cx="28112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IBM Plex Sans Light" panose="020B0403050203000203" pitchFamily="34" charset="0"/>
              </a:rPr>
              <a:t>https://www.youtube.com/watch?v=UaiRAI-fwmw</a:t>
            </a: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86EFBD8E-A263-0A35-69A0-E2F42396E8B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56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3861122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2"/>
          <p:cNvGrpSpPr/>
          <p:nvPr/>
        </p:nvGrpSpPr>
        <p:grpSpPr>
          <a:xfrm>
            <a:off x="472496" y="1123109"/>
            <a:ext cx="3475762" cy="3653581"/>
            <a:chOff x="1503015" y="2250"/>
            <a:chExt cx="4324240" cy="4807421"/>
          </a:xfrm>
        </p:grpSpPr>
        <p:sp>
          <p:nvSpPr>
            <p:cNvPr id="193" name="Google Shape;193;p2"/>
            <p:cNvSpPr/>
            <p:nvPr/>
          </p:nvSpPr>
          <p:spPr>
            <a:xfrm>
              <a:off x="3064684" y="225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4" name="Google Shape;194;p2"/>
            <p:cNvSpPr txBox="1"/>
            <p:nvPr/>
          </p:nvSpPr>
          <p:spPr>
            <a:xfrm>
              <a:off x="3240540" y="17810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Planning research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799114">
              <a:off x="4278542" y="84633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>
              <a:off x="4626355" y="90388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7" name="Google Shape;197;p2"/>
            <p:cNvSpPr txBox="1"/>
            <p:nvPr/>
          </p:nvSpPr>
          <p:spPr>
            <a:xfrm>
              <a:off x="4802210" y="107973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Collecting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5400000">
              <a:off x="5067150" y="2194187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4608440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0" name="Google Shape;200;p2"/>
            <p:cNvSpPr txBox="1"/>
            <p:nvPr/>
          </p:nvSpPr>
          <p:spPr>
            <a:xfrm>
              <a:off x="4780333" y="2882996"/>
              <a:ext cx="870878" cy="849001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Processing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analysing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9000886">
              <a:off x="4294110" y="3551201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>
              <a:off x="3064684" y="3608771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3" name="Google Shape;203;p2"/>
            <p:cNvSpPr txBox="1"/>
            <p:nvPr/>
          </p:nvSpPr>
          <p:spPr>
            <a:xfrm>
              <a:off x="3240540" y="3784627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Publishing and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sharing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-9000886">
              <a:off x="2732302" y="356028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>
              <a:off x="1503015" y="2707140"/>
              <a:ext cx="1200900" cy="1200900"/>
            </a:xfrm>
            <a:prstGeom prst="ellipse">
              <a:avLst/>
            </a:prstGeom>
            <a:solidFill>
              <a:srgbClr val="009CBC"/>
            </a:solidFill>
            <a:ln w="12700" cap="flat" cmpd="sng">
              <a:solidFill>
                <a:srgbClr val="009CB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6" name="Google Shape;206;p2"/>
            <p:cNvSpPr txBox="1"/>
            <p:nvPr/>
          </p:nvSpPr>
          <p:spPr>
            <a:xfrm>
              <a:off x="1678871" y="2882996"/>
              <a:ext cx="849000" cy="849000"/>
            </a:xfrm>
            <a:prstGeom prst="rect">
              <a:avLst/>
            </a:prstGeom>
            <a:solidFill>
              <a:srgbClr val="009CBC"/>
            </a:solidFill>
            <a:ln w="9525" cap="flat" cmpd="sng">
              <a:solidFill>
                <a:srgbClr val="009CB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Preserving data</a:t>
              </a: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-5400000">
              <a:off x="1943837" y="2212353"/>
              <a:ext cx="319200" cy="405300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1503015" y="903880"/>
              <a:ext cx="1200900" cy="1200900"/>
            </a:xfrm>
            <a:prstGeom prst="ellipse">
              <a:avLst/>
            </a:prstGeom>
            <a:solidFill>
              <a:srgbClr val="F79646"/>
            </a:solidFill>
            <a:ln w="12700" cap="flat" cmpd="sng">
              <a:solidFill>
                <a:srgbClr val="F7964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09" name="Google Shape;209;p2"/>
            <p:cNvSpPr txBox="1"/>
            <p:nvPr/>
          </p:nvSpPr>
          <p:spPr>
            <a:xfrm>
              <a:off x="1678871" y="1079736"/>
              <a:ext cx="849000" cy="849000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F7964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550" tIns="8550" rIns="8550" bIns="855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using</a:t>
              </a:r>
              <a:r>
                <a:rPr kumimoji="0" lang="de-DE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 </a:t>
              </a:r>
              <a:r>
                <a:rPr kumimoji="0" lang="de-DE" sz="105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data</a:t>
              </a:r>
              <a:endParaRPr kumimoji="0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 rot="-1799114">
              <a:off x="2716735" y="855414"/>
              <a:ext cx="319343" cy="405225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1425" tIns="51425" rIns="51425" bIns="5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Re-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de-DE" dirty="0"/>
          </a:p>
        </p:txBody>
      </p:sp>
      <p:sp>
        <p:nvSpPr>
          <p:cNvPr id="213" name="Google Shape;213;p2"/>
          <p:cNvSpPr txBox="1"/>
          <p:nvPr/>
        </p:nvSpPr>
        <p:spPr>
          <a:xfrm>
            <a:off x="4287604" y="1024715"/>
            <a:ext cx="4399195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tabLst/>
              <a:defRPr/>
            </a:pPr>
            <a:endParaRPr lang="en-US" sz="1600" kern="0" dirty="0">
              <a:solidFill>
                <a:srgbClr val="000000"/>
              </a:solidFill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Conduct further research with the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Put data into new contexts, using data in an interdisciplinary way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Big Data applications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Review, critique and discuss research findings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Teaching and learning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BM Plex Sans Light" panose="020B0403050203000203" pitchFamily="34" charset="0"/>
                <a:cs typeface="Arial"/>
                <a:sym typeface="Arial"/>
              </a:rPr>
              <a:t>Citing research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ts val="2000"/>
              <a:buFont typeface="Noto Sans Symbols"/>
              <a:buChar char="▪"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BM Plex Sans Light" panose="020B0403050203000203" pitchFamily="34" charset="0"/>
              <a:cs typeface="Arial"/>
              <a:sym typeface="Arial"/>
            </a:endParaRP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6FC5DA4F-77CB-B69E-F499-C39832AC356C}"/>
              </a:ext>
            </a:extLst>
          </p:cNvPr>
          <p:cNvSpPr/>
          <p:nvPr/>
        </p:nvSpPr>
        <p:spPr>
          <a:xfrm>
            <a:off x="4374800" y="1031356"/>
            <a:ext cx="4107600" cy="298368"/>
          </a:xfrm>
          <a:prstGeom prst="roundRect">
            <a:avLst/>
          </a:prstGeom>
          <a:solidFill>
            <a:srgbClr val="009CBC"/>
          </a:solidFill>
          <a:ln>
            <a:solidFill>
              <a:srgbClr val="009C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IBM Plex Sans Light" panose="020B0403050203000203" pitchFamily="34" charset="0"/>
              </a:rPr>
              <a:t>What is the potential of your research data?</a:t>
            </a:r>
          </a:p>
        </p:txBody>
      </p:sp>
      <p:sp>
        <p:nvSpPr>
          <p:cNvPr id="4" name="Google Shape;116;g102c48d07ec_0_0">
            <a:extLst>
              <a:ext uri="{FF2B5EF4-FFF2-40B4-BE49-F238E27FC236}">
                <a16:creationId xmlns:a16="http://schemas.microsoft.com/office/drawing/2014/main" id="{5F098A2E-EF28-F143-7ECD-ABEBF9B67FC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57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865165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9"/>
          <p:cNvPicPr preferRelativeResize="0"/>
          <p:nvPr/>
        </p:nvPicPr>
        <p:blipFill rotWithShape="1">
          <a:blip r:embed="rId3">
            <a:alphaModFix/>
          </a:blip>
          <a:srcRect t="16267" r="545" b="13485"/>
          <a:stretch/>
        </p:blipFill>
        <p:spPr>
          <a:xfrm>
            <a:off x="2" y="-76200"/>
            <a:ext cx="9143999" cy="4144068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9"/>
          <p:cNvSpPr txBox="1">
            <a:spLocks noGrp="1"/>
          </p:cNvSpPr>
          <p:nvPr>
            <p:ph type="body" idx="1"/>
          </p:nvPr>
        </p:nvSpPr>
        <p:spPr>
          <a:xfrm>
            <a:off x="210359" y="3765357"/>
            <a:ext cx="8065200" cy="108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75" rIns="91425" bIns="456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de-DE" sz="2800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NFDI4Chem </a:t>
            </a:r>
            <a:endParaRPr sz="2800" b="1" dirty="0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  <p:extLst>
      <p:ext uri="{BB962C8B-B14F-4D97-AF65-F5344CB8AC3E}">
        <p14:creationId xmlns:p14="http://schemas.microsoft.com/office/powerpoint/2010/main" val="31194999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17"/>
          <p:cNvPicPr preferRelativeResize="0"/>
          <p:nvPr/>
        </p:nvPicPr>
        <p:blipFill rotWithShape="1">
          <a:blip r:embed="rId3">
            <a:alphaModFix/>
          </a:blip>
          <a:srcRect l="50000" t="4861" b="8766"/>
          <a:stretch/>
        </p:blipFill>
        <p:spPr>
          <a:xfrm>
            <a:off x="7435814" y="1207989"/>
            <a:ext cx="1499024" cy="126462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7450"/>
              </a:srgbClr>
            </a:outerShdw>
          </a:effectLst>
        </p:spPr>
      </p:pic>
      <p:sp>
        <p:nvSpPr>
          <p:cNvPr id="217" name="Google Shape;217;p1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ym typeface="IBM Plex Sans SemiBold"/>
              </a:rPr>
              <a:t>NFDI4Chem: Vision</a:t>
            </a:r>
          </a:p>
        </p:txBody>
      </p:sp>
      <p:sp>
        <p:nvSpPr>
          <p:cNvPr id="219" name="Google Shape;219;p17"/>
          <p:cNvSpPr/>
          <p:nvPr/>
        </p:nvSpPr>
        <p:spPr>
          <a:xfrm>
            <a:off x="384920" y="2504405"/>
            <a:ext cx="1608000" cy="772500"/>
          </a:xfrm>
          <a:prstGeom prst="stripedRightArrow">
            <a:avLst>
              <a:gd name="adj1" fmla="val 59865"/>
              <a:gd name="adj2" fmla="val 44081"/>
            </a:avLst>
          </a:prstGeom>
          <a:noFill/>
          <a:ln w="28575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400" b="1" kern="0" dirty="0">
                <a:solidFill>
                  <a:srgbClr val="009CBC"/>
                </a:solidFill>
                <a:latin typeface="IBM Plex Sans Light" panose="020B0403050203000203" pitchFamily="34" charset="0"/>
                <a:ea typeface="IBM Plex Sans"/>
                <a:cs typeface="IBM Plex Sans"/>
                <a:sym typeface="IBM Plex Sans"/>
              </a:rPr>
              <a:t>Standards</a:t>
            </a:r>
            <a:endParaRPr sz="1400" b="1" kern="0" dirty="0">
              <a:solidFill>
                <a:srgbClr val="009CBC"/>
              </a:solidFill>
              <a:latin typeface="IBM Plex Sans Light" panose="020B0403050203000203" pitchFamily="34" charset="0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20" name="Google Shape;220;p17"/>
          <p:cNvSpPr/>
          <p:nvPr/>
        </p:nvSpPr>
        <p:spPr>
          <a:xfrm>
            <a:off x="384920" y="3515500"/>
            <a:ext cx="1608000" cy="772500"/>
          </a:xfrm>
          <a:prstGeom prst="stripedRightArrow">
            <a:avLst>
              <a:gd name="adj1" fmla="val 59865"/>
              <a:gd name="adj2" fmla="val 44081"/>
            </a:avLst>
          </a:prstGeom>
          <a:noFill/>
          <a:ln w="28575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400" b="1" kern="0" dirty="0">
                <a:solidFill>
                  <a:srgbClr val="009CBC"/>
                </a:solidFill>
                <a:latin typeface="IBM Plex Sans Light" panose="020B0403050203000203" pitchFamily="34" charset="0"/>
                <a:ea typeface="IBM Plex Sans"/>
                <a:cs typeface="IBM Plex Sans"/>
                <a:sym typeface="IBM Plex Sans"/>
              </a:rPr>
              <a:t>Community</a:t>
            </a:r>
            <a:endParaRPr sz="1400" b="1" kern="0" dirty="0">
              <a:solidFill>
                <a:srgbClr val="009CBC"/>
              </a:solidFill>
              <a:latin typeface="IBM Plex Sans Light" panose="020B0403050203000203" pitchFamily="34" charset="0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21" name="Google Shape;221;p17"/>
          <p:cNvSpPr/>
          <p:nvPr/>
        </p:nvSpPr>
        <p:spPr>
          <a:xfrm>
            <a:off x="384920" y="1542250"/>
            <a:ext cx="1608000" cy="772500"/>
          </a:xfrm>
          <a:prstGeom prst="stripedRightArrow">
            <a:avLst>
              <a:gd name="adj1" fmla="val 59865"/>
              <a:gd name="adj2" fmla="val 44081"/>
            </a:avLst>
          </a:prstGeom>
          <a:noFill/>
          <a:ln w="28575" cap="flat" cmpd="sng">
            <a:solidFill>
              <a:srgbClr val="009CB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45694" rIns="0" bIns="45694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400" b="1" kern="0" dirty="0" err="1">
                <a:solidFill>
                  <a:srgbClr val="009CBC"/>
                </a:solidFill>
                <a:latin typeface="IBM Plex Sans Light" panose="020B0403050203000203" pitchFamily="34" charset="0"/>
                <a:ea typeface="IBM Plex Sans"/>
                <a:cs typeface="IBM Plex Sans"/>
                <a:sym typeface="IBM Plex Sans"/>
              </a:rPr>
              <a:t>Digitisation</a:t>
            </a:r>
            <a:endParaRPr sz="1400" b="1" kern="0" dirty="0">
              <a:solidFill>
                <a:srgbClr val="009CBC"/>
              </a:solidFill>
              <a:latin typeface="IBM Plex Sans Light" panose="020B0403050203000203" pitchFamily="34" charset="0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222" name="Google Shape;222;p17" descr="data:image/jpeg;base64,/9j/4AAQSkZJRgABAQAAAQABAAD/2wCEAAkGBxATEA8TEw8VFRUXFQ8VFRUVFQ8PFxcVFRUWFhUYExUYHSggGBolGxUVITEhJSkrLi4uFx8zODMtNygtLisBCgoKDg0OFxAQGDYlHyUtLi01NS0tLS8tLS0tMS8tLS0tLSstLS0rNystKys1LS0rLS0tLS0tLS0tLTctLS0tLf/AABEIAOEA4QMBEQACEQEDEQH/xAAbAAEAAgMBAQAAAAAAAAAAAAAAAQcCBQYEA//EAEwQAAECAgUJAwUMCQMFAQAAAAEAAgMxBBEhYXEFBgcSQVFUsfAWk9ITIoGR0RQVFyRVcnOSoaPT4SMyQkRSYrKzwjSDwUNjgqLxM//EABsBAQACAwEBAAAAAAAAAAAAAAAFBgEDBAIH/8QANhEBAAECBAIEDgIDAQEAAAAAAAECAwQFETEhYRJRcZETFBUiMkFSU4GhscHR4fDxMzRCQyP/2gAMAwEAAhEDEQA/ALvQK9yATsCATs2oBNWKATUgV1TQK9pQAdpQAUAGvBArrwQK9yATsCATsCAT60AmpArqmgV7SgA7SgAoANeCADXggV7kAnYEAnYEAn1oJrQEEHcgi4IErB1igSxQJYoErTPqSBeUC8oE8ECeHNAnggXBAuCBKwdYoEsUCV5QJWmfUkC8oF5QJ2mXU0CeHNAnggTsCBcECVgQJYoErygkCqc0EoIJ2BBErB1igSxQJYoErTPqSBeUC8oE8ECeHNAnggXBAuH/AMQJWDrFAligSvKBK0z6kgXlAvKBO0yQJ4c0CeCBOwdYIFwQJWBAligSvKBK0z6kgkDaUEoIJ3TQRLFAligStM+pIF5QLygTwQJ4c0GnyrnPRINYdF1iJtZ57sNw9JC67OCvXeMRw65cOIzHD2OFVWs9UcZ/na5ymaQjaIVHAG97v8W+1SFGUR/1X3Iu5n3sUd8/z6tc/PumGQhNwY483LojKrHPv/TlnO8T1R3fsh590wbIRxY4cnJOVWPVr3/opzvERvEd37bKh6QqrIlHxLHf4u9q57mUexX3uq1n3vKO6fz+XSZKzjoseoMi1PP7D/MdXuFdh9BKjr2DvWvSjh1wlcPmFi/6NXHqnhP87G2laZ9SXK7S8oF5QJ2mXU0CeHNAnggTsHWCBcECVgQJYoErygStM+pIF5QSBtKCa0EE1YoIligStM+pIF5QBvKBPBB5MqZShQIZiRXardgmXHc0bVts2a71XRohoxGIt2KOncnSFcZfzuj0itrCYUKWq0+c4fzu/wCBZirBhsvt2uM8Z/myrYzNbt7hT5tPz+MudUgihGeciAhuIbiDpMgZ4R4BDYhMWHKomtzR/K4zwP2KOxOXW7vnU8J+SVwebXbMxTX51Pz7/ssfJ1PhR2CJDeHN+0Hc4bCq/dtV2qujXGkrVZv0XqOnROsPTO0yWttJ4c0CeCBcOsEC4IErAgSxQJXlAlaZ9SQLygXlBIttQZVoMSakEStM+pIF5QLygTwQeLK+U4cCE6LEPmiwDa92xoW6xYqvVxRS0YnEUYe3Ndf98lTZZytFpMUviG5rRJo3N9u1Wixh6LNHRp/tS8Viq8RX06/hHU8K3uURnnIgIbiG4jAjPKBDlDYZDyvFo0UPYaxZrsMni+/cdi58Rh6L9HRq+HJ1YTF14avpUfGOtbWTKfDpEJsRh807NoO0OGwhVe9aqtVzRUuli/ReoiujaXqngtTc+VJpUNg8+I1g3uc1g9Fa9U0VV8KY17Hiu5RRGtUxHa8Zy/Q5ClQvrs51rd4pf9ie5o8dw/vI74euj0uE8fo4jH3tc1/rqK1V266OFUadrfRdorjWiqJ7J1faWK8PZK8oErTPqSBeUC8oE7TLqaCRbhzQZIMTZagi8oF5QJ4IE8OaCqM78tmkxzqn9EytrNx3u9PKpWfA4bwNvjvO/wCFMzPGeMXeHoxt+fj9GiXcjRGeciAhuIbiMCM8oEOUCGwm5s3+aGXvc0Uh5PkX/rzNREnAfYbsFw47C+Ho1p9KP5okssx3i1elc+bO/Lm9mW8948QlsD9EzfZrn0/s+j1rTh8st0cbnGfl+2/F5zdr4WvNj5/r+cXLRYjnElzi47SSXH1lScRFMaUwh6qqqp6VU6yxWWObKG8tILSQRIgkH1hYmImNJZpqmJ1idHS5Fz0pEEgRf0zL/wBcYO2+n1hR2Iy23XGtHCfl3fhLYXOL1udLnnR8+/1/FYeTMowo0MRIb9YGw7CD/CRsKgb1mu1V0a44rPYxFu/R07c6w9V5WpuLygTtMupoE8OaCa68EGSDE7ygi8oE8ECeHNBoM98pGFRHhpqdEPkwbj+sR6ARXeF3ZdZ8LejXaOKNzXEeBw86bzw/PyVUrOpgjPORAQ3ENxGBGeUCHKBDYTc2ENhGBGeciHORDcRjcQ3bHIOWIlFiiI20WB7Njm7sdxXPicPTfo6NW/q5OvB4uvDXIqp29cdcfzZbtCpTIsNkVpra4At/O/Yqrct1W6ppq3hdrVym5RFdM8Jfadpl1NeGwnhzQJ4c0E17kE1III2lBE8ECeHNAnggrrSVStakQoYkxlfpefY1qn8po0t1Vdc/RV89ua3aaOqPr/TkFLIPnIgIbiG4jAjPKBDlAhsJubCbmwjAjPORDnIhuIxuIbiHKBGeUO40b5SNcSjuNlXlGXEVB45H0FQubWOEXY7J+yw5HiONVme2Pv8Aztd5PDmoRYyeHNAnYOsEE17AgmpBBCCJ4c0CeCD5Uqlw4Y8+I1g3uc1nqrXui3VXOlMa9jxXcotxrXMR2qozupbYtMjOY4Ob5gaRaKgxoNXprVnwNuaLFNMxpPH6qZmd2m5iaqqZ1jh9GnXW4RDcQ3EYEZ5QIcoENhNzYTc2EYEZ5yIc5ENxGNxDcQ5QIzygQ2bTNekalMozv52tOD/M/wAlzYyjp2K45a93F2Zfc8Hibc89O/guCeHNVNeCdg6wQLggm4IJQQRXgg89NpkOGxz4jw1gmTyG84L3bt1XKoppjWWu7dotUzXXOkQ4DLmfEV5LKOPJslrWF5w2N53qdw+V0U8bnGfl+1bxedV1cLPCOv1/pykWK5xJc4uJmXEuPpJUpFMUxpTGiEqqqqnpVTrLBZYENxDd9KPBc97WNFbnENaBtJsAXmqqKKZqqeqKKrlUUUxxlZGS8x6Mxg8sDEfZWdZ7Wg7mhpFfpVevZndqq8zhC1WMmsUUR4SOlPx+zYMzVoM/czfW8/8AK0Tj8RP/AH9HVGW4WP8Azhk3NmhcKz7faseO4j25evJ+G93DIZt0I/usOrBY8cv+3LPiGG93B2coZ/dYdXzU8cv+3J4hhvdx3BzcoUvcsP6vJPHL/tyeIYb3cIObdCkKKz1FZ8dv+3LHk/De7hBzZoUhRWeo+1PHcR7cnk/De7gObNCH7qyv0+1PHcR7cnk/De7hPZqhD91YTgU8dv8AtyeT8N7uGQzdoY/dYf1QVjxy/wC3LPiOG93Hc8WUczqJEaameSdscyuoYtkVutZjfonjOsc3PfynD3I0iOjPL8K0ylQXwYr4Tx5zTVcRMEXEVFWKzdpu0RXG0qniLNVm5NureHmWxq2E3NmcCKWva4Ta5rhiDWOS81UxVE0ztL1RVNFUVRvHF1lH0gUgHz4UNw/l14Z9dZH2KMrym1Po1THz/Caoz29Hp0xPZrH5dLknPCixiGVmE82VPqAPzXS9dSjr+XXrXGOMcvwlcNmti9wmejPP8uguC4EmkWWbUGSD4UuO1jHPe7VY0EuNwXqiia6opp3l4uV00UzVVPCFTZx5diUqJWa2w216jNw3ne4q0YXC02KdI39cqZjsdVia9Z9GNoahdbh5yICG4huIw6TR/BDqaCf2GRHDGxv+RUdmdU02O2Yj7/ZLZNRFWJ16omft93v0z5VjwaJAEKK6H5SLquLCWu1Qxxq1haKzVLdiq2t6mffWk8VG76N4kE++tJ4qN30bxIHvrSeKj99G8SCPfWk8VH76N4kD31pPFRu+jeJA99aTxUbvo3iQPfWk8VG76N4kD31pPFRu+jeJA99aTxUbvo3iQPfWk8VG76N4kFpaEsr0iI6lwosZ8RjGwns13OiFpJcHapNtRqFl2KDYaSoAEeC/+KGR9Vxt9Th6lP5RVrbqp6p+qr57Rpdoqj1x9P7cgpbdB7CGwgIc5EObqs1c7HwC2FFJdCNgJrLoftbds2blGY3L6bkTVb9L6pnLs0qtTFF2dafp+lkscKgQa66iCLawdouVemJidJWqJiY1hmsMuD0kZVNbKM02VB8T/BvM+pTeVWN7s9kfdXc8xWmlmO2ft/Oxwqmld5yICG4huIwIzyh0uj0/HR9HErws/JR2af4PjCWyX/Z4dUstOx+K0P6d39tyra3KaQEBAQEBAQEBAQWfoIHxinfRQf63IOk0muriUb5sTm32KdyiPNr7YVrPp8632S4pTG6A2EBDnIhzkQ3E2Y3d9o7yySHUZ5rIBdDJ/h/aZ6Jj07lB5phtP/rT69/ys2S4zpRNir1cY7Op3Chk+pnOGlGJSqQ/fEeB81p1W/YArdhaOhZopjqUXG3PCYiuqev6cGvW9yiG4huIwIzygQ5Q6fR2Pjn+3E5tUbmv+D4wl8k/2fhP2NOx+LUP6d39tyri2qaQEBAQEBAQEBAQWfoIHxinfRQf63IOj0mt/SUY7CyIPUR7VO5RPm1xzhWs+jSq3PKXFqYQAhzkQ5yIbiMbiM7vXkmmGDHhRf4XNJ+bJw9IrC1XrXhLdVM+uG7DXvBXaa49U/2ujyzf4h61UejPUvnSjrUa8ms76zWrlHJ89njMzKFk3ENxGBGeUCHKBDZvMy6UIdNgkmprtZh/8hU3/wBtVcWYW5rsVaerj3JDKrsW8VTr6+Hf+3T6Ts2Y1Po0NsAt14UTXDXHVDwWuaQHbDaDbZYquuirhoyytwze9geJA+DLK3DN72B4kD4MsrcM3vYHiQPgyytwze9geJAOjLK3DN72B4kA6MsrcM3vYHiQDoxytwze+geJA+DHK3DN76B4kD4McrcM3vYHiQBoxytwze9geJBYGinM6k0M0mJSNVpiCGxrGuDyA0uJLnCy2sWDcg+ekilh1Ihwx/02W3F5rq9QafSrBlNuYtzV1z9FWzy7E3aaI9UfVyKlUJzkQ5yIbiMbiM7iHKBGG77QRN5XH4pQkvKNbwZYgeTpEdlUokQDDWNX2VLfYr6VqmrriHLirfQvV09Uy8a2tG4jAjPKBDlAhsJubM4ENzntawEuJAaBMkmyr0rzVVERMzs9UU1TVEU7zsufJkOMIUNsV4c8Aa7gKhXuvN9mCqF6aJrmaI0hfLFNym3TFydavW9VwWtuTKwIIlj1NAleUCVpn1JBI3lBAG0oE7T1igTw5oE8OaDCOHFrgwhpqIDiNYA7LKxWs06axrs81azE9GeKmcrwYrI8VsU1xA46xnWTbWLiCCrfYqoqt0zb2UTE0XKL1UXfS1eRbWjnIhuIxuIzuIcoEOUCDuux53clC+UYWPyS8WkbJ+pSGxQPNii357LD9mr9q3ZVe6VqaPXH0lzZ3h+jei5G1X1j9OSUohBGeUCHKBDYTc2ENnR5gUcPprSf2GRHDGxv+Sj8zrmmxMR65iPv9krk1uKsTEz6omft9200xZaj0aiQWwIphmJF1XOYdV2qGOdU1021mq0W2KtLepwZw07jqT38fxIHaGncdSe/j+JA7Q07jqT38fxIHaGncdSe/j+JA7Q07jqT38fxIHaGncdSe/j+JA7Q07jqT38fxIHaGncdSe/j+JA7Q07jqT38fxIHaGncdSe/j+JBZ+hbLtKjGlwYsZ0RrGwnsLyXuaXFwcNY2kGoWGVV6D2aSqOG0iE4ftQ6ji1xtPocPUrBlNczbqp6p+qr57biLtNfXH0/tyClUHuIxuIzuIcoEOUCDb5qZPMelwm1ea067/msttxNQ9K5cbe8HZqq+EfF25dY8NiKaerjPZC4FVF3azOHJTaRAfDNjpsO54l7DcSujC35sXIrj49jlxmGjEWptz8OUqfpEB8N7mPaWuaSCDsKtdFUVUxVE8JUe5bqoqmiqNJh816eeUCGwm5sIbCDpdHpPu0AbYcQHCw8wFHZp/g+MJbJdfGfhLLTtV7loY/77v7blW1uU0gICAgICAgICAgs/QT/AKinfRQf63IOk0m//pRh/LEPrLfYp3KPRr7YVvPvSt/H7OKUwr24jO4hygQ5QIJa0kgAV11AAWknZUsTPrkiJ10jdamZuQvc8Gtw/SPqL7gJMGG2/BVnH4rw9elPoxt+VyyzBeLW9avSnflydEuFJMTvKDns6c2W0oa7SGRQLCZOG5/t2LvweNmxOlXGn6diMzDLqcTHSp4VfXlKs6dQYsF5ZFYWHcdt4MiMFYrd2i7HSonWFTvWLlmro1xpLzrZu1bCbmwjAjPOXT6PP9Z/txObVG5r/g+MJfJP9n4T9jTsPitD+nd/bcq4tqmkBAQEBAQEBAQEFn6CD8Yp30UH+tyDo9JrKolGO9jx6iPap3KJ8yuOcK1n0efbnlLi1MIDcQ5QIcoEHqyfk6NHdqwoZcdtUh84yAxWq7eotxrXOkN1jD3L1XRt06ysTNfNNkCqJEIfF2Efqs+ZvN/qUBjMwqvebTwp+q0ZfldOH8+vjV8o7Py6evco5LMqkGJG0oInaZIPjSqLDit1YkNr27nAO9Nsl7ouVUTrTOjxct0XI0rjWObSRsy6C41iG5o/le6r0V1rspzLER69fgj6sowszr0dPjL5dhqFsET6/wCS9eVL/LuefI2F6p7zsNQpARPr/knlS/y7jyNheqe8OY1CkBE+v+SeVL/LuPI2F6p73tyVmzR6NEESHr61RFrqxUZ12LVext29T0atm/D5dZsV9OjXXtaTSpm1HplFhCAA6JDia+oSGl4LXNIaTYCKwbatq43cqg6PMr8A7vaL+IgHR5lfgHd7RfxEE/B5lfgHd7RfxED4O8r8A7vaL+IgDR5lfgHd5RfxEEDR5lfgHd5RfxEAaPMr8A7vKL+IgfB5lfgHd7RfxED4PMr8A7vKL+IgfB5lfgHd5RfxEFjaJs06VQzSYtJYGGIIbGQ9Zj3VNLiXOLSQJiq3eg7HLWQIFJLDF1iWhwGqdWdVfILpw+LuWNeh63JisFaxOnhPU13YahTIifX/ACXR5Uv8u5y+RsL1T3gzGoUyIn1/yTypf5dx5GwvVPeDMahTqifX/JPKl/l3HkbC9U970UXNCgtNfkdb57nurxFdX2LXXmGIq/607Gy3lWFonXoa9rdQYLWgNY0NaNjQGj0ALkqqmqdap1l300U0RpTGkM52CXUl5ek17AgmpBBCCJ4c0CeCBOwdYIFwQJWBAligSvKBK0z6kgXlAvKBO0y6mgTw5oE8OaBOwdYIFwQLggSsE+poErygStM+pIF5QLygTtPWKBPDmgTw5oE7BLqSBcEE3BBKCCK8EETwQJ2BAuCBKwIEsUCV5QJWmfUkHCaXcuUmi0SD5CJ5N0WLqOeKtYMDHOIYdhJAtxQVF2uyl8oUjvX+1A7XZS+UKR3r/agdrspfKFI71/tQO12UvlCkd6/2oHa7KXyhSO9f7UDtdlL5QpHev9qB2uyl8oUjvX+1A7XZS+UKR3r/AGoHa7KXyhSO9f7UDtdlL5QpHev9qCy9DmclKpDqXCpEZ0UMbCexz/OeNYuDhrTIsE5WoLNvKBO09YoE8OaBPDmgTsEupIFwQLggmViCUEEV4IInYEC4IErAgSxQJXlAlaZ9SQLygrLTtX7lof07v7bkFNICAgICAgICAgILP0Ef6infRQf6nILjnaesUCeHNAnhzQJ2CXUkC4IFwQJWCfU0EizFBKCDuQRcECVgQJYoErygStM+pIF5QLygrLTsfitD+nd/bcgppAQEBAQEBAQEBBZ+ggfGKd9FB/qcguOeHNAnhzQJ2CXUkC4IFwQJWCfU0CV5QSLMUEoIJ2BBErAgSxQJXlAlaZ9SQLygXlAnaZdTQcRpYzepFMosL3OzXdDi65ZWGlzSxzTq12VgkWbq8CFSjMbKvARfu/Egdhcq8BF+78SB2FyrwEX7vxIHYbKvARfu/Egdhsq8BF+78SB2GyrwEX7vxIBzGyrwEX7vxIBzFyrwEX7vxIHYXKvARfu/Egdhcq8BF+78SCyNEGatKoppUWkQ/J+UEJjGEtLjqlxLnAE1C0VbZ+kLJnhzQJ2CXUkC4IFwQJWCfU0CV5QJY9SQSBtKCUEE7AgiWKBK8oErTPqSBeUC8oE7TLqaBPDmgTw5oE7B1ggXBAuCBKwT6mgSvKBK0z6kgXlAvKBO09YoE8OaBPDmgTsEupIFwQLggSsE+poErygSx6kgStKCQNpQZIMSfWgiWKBK0z6kgXlAvKBO0y6mgTw5oE8OaBOwdYIFwQLggSsE+poErygStM+pIF5QLygTtPWKBPDmgTw5oE7BLqSBcEC4IErBPqaBK8oEsepIErSgXlBIttKCa0AoIAqt2oAG0oAG0oFVc0CqvDmgG3BAO5AO4IFwQJSmgVVXlAAqt2oAG0oAG0oFVc0CqvBANuHNAO5AO4IFwQJS6xQKqrygAVYoAG0oAG0oFVdpQJ4IMkEICAgFBJQEBBAQAgIJQQgICAUAoJQEAIICAgICAgIJQQUEoIQf/9k=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>
              <a:buClr>
                <a:srgbClr val="000000"/>
              </a:buClr>
              <a:defRPr/>
            </a:pPr>
            <a:endParaRPr sz="14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7"/>
          <p:cNvSpPr/>
          <p:nvPr/>
        </p:nvSpPr>
        <p:spPr>
          <a:xfrm>
            <a:off x="3606700" y="2173675"/>
            <a:ext cx="2328600" cy="1666500"/>
          </a:xfrm>
          <a:prstGeom prst="roundRect">
            <a:avLst>
              <a:gd name="adj" fmla="val 16667"/>
            </a:avLst>
          </a:prstGeom>
          <a:solidFill>
            <a:srgbClr val="009CBC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endParaRPr sz="1400"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4" name="Google Shape;224;p17"/>
          <p:cNvGrpSpPr/>
          <p:nvPr/>
        </p:nvGrpSpPr>
        <p:grpSpPr>
          <a:xfrm>
            <a:off x="2500927" y="1083600"/>
            <a:ext cx="4540188" cy="3952834"/>
            <a:chOff x="1037217" y="2278"/>
            <a:chExt cx="6053584" cy="5414100"/>
          </a:xfrm>
        </p:grpSpPr>
        <p:sp>
          <p:nvSpPr>
            <p:cNvPr id="225" name="Google Shape;225;p17"/>
            <p:cNvSpPr/>
            <p:nvPr/>
          </p:nvSpPr>
          <p:spPr>
            <a:xfrm>
              <a:off x="4746930" y="13889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7"/>
            <p:cNvSpPr txBox="1"/>
            <p:nvPr/>
          </p:nvSpPr>
          <p:spPr>
            <a:xfrm>
              <a:off x="4746930" y="13889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1122" y="20805"/>
                  </a:moveTo>
                  <a:lnTo>
                    <a:pt x="101122" y="20805"/>
                  </a:lnTo>
                  <a:cubicBezTo>
                    <a:pt x="107237" y="27221"/>
                    <a:pt x="111766" y="34978"/>
                    <a:pt x="114347" y="43457"/>
                  </a:cubicBezTo>
                  <a:lnTo>
                    <a:pt x="117451" y="42745"/>
                  </a:lnTo>
                  <a:lnTo>
                    <a:pt x="113035" y="47818"/>
                  </a:lnTo>
                  <a:lnTo>
                    <a:pt x="106567" y="45244"/>
                  </a:lnTo>
                  <a:lnTo>
                    <a:pt x="109671" y="44532"/>
                  </a:lnTo>
                  <a:lnTo>
                    <a:pt x="109671" y="44532"/>
                  </a:lnTo>
                  <a:cubicBezTo>
                    <a:pt x="107291" y="36890"/>
                    <a:pt x="103180" y="29900"/>
                    <a:pt x="97658" y="24107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7"/>
            <p:cNvSpPr/>
            <p:nvPr/>
          </p:nvSpPr>
          <p:spPr>
            <a:xfrm>
              <a:off x="5983501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7"/>
            <p:cNvSpPr txBox="1"/>
            <p:nvPr/>
          </p:nvSpPr>
          <p:spPr>
            <a:xfrm>
              <a:off x="5983501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5367" y="72717"/>
                  </a:moveTo>
                  <a:lnTo>
                    <a:pt x="115367" y="72717"/>
                  </a:lnTo>
                  <a:cubicBezTo>
                    <a:pt x="113383" y="81356"/>
                    <a:pt x="109405" y="89410"/>
                    <a:pt x="103752" y="96236"/>
                  </a:cubicBezTo>
                  <a:lnTo>
                    <a:pt x="106057" y="98433"/>
                  </a:lnTo>
                  <a:lnTo>
                    <a:pt x="99390" y="97544"/>
                  </a:lnTo>
                  <a:lnTo>
                    <a:pt x="97974" y="90729"/>
                  </a:lnTo>
                  <a:lnTo>
                    <a:pt x="100279" y="92926"/>
                  </a:lnTo>
                  <a:lnTo>
                    <a:pt x="100279" y="92926"/>
                  </a:lnTo>
                  <a:cubicBezTo>
                    <a:pt x="105344" y="86729"/>
                    <a:pt x="108912" y="79447"/>
                    <a:pt x="110703" y="71646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7"/>
            <p:cNvSpPr/>
            <p:nvPr/>
          </p:nvSpPr>
          <p:spPr>
            <a:xfrm>
              <a:off x="4746930" y="4297496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7"/>
            <p:cNvSpPr txBox="1"/>
            <p:nvPr/>
          </p:nvSpPr>
          <p:spPr>
            <a:xfrm>
              <a:off x="4746930" y="4297496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5687" y="114600"/>
                  </a:moveTo>
                  <a:cubicBezTo>
                    <a:pt x="66727" y="117175"/>
                    <a:pt x="57271" y="117504"/>
                    <a:pt x="48153" y="115560"/>
                  </a:cubicBezTo>
                  <a:lnTo>
                    <a:pt x="47274" y="118621"/>
                  </a:lnTo>
                  <a:lnTo>
                    <a:pt x="44974" y="112301"/>
                  </a:lnTo>
                  <a:lnTo>
                    <a:pt x="50358" y="107888"/>
                  </a:lnTo>
                  <a:lnTo>
                    <a:pt x="49478" y="110949"/>
                  </a:lnTo>
                  <a:lnTo>
                    <a:pt x="49478" y="110949"/>
                  </a:lnTo>
                  <a:cubicBezTo>
                    <a:pt x="57729" y="112652"/>
                    <a:pt x="66269" y="112327"/>
                    <a:pt x="74366" y="110001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7"/>
            <p:cNvSpPr/>
            <p:nvPr/>
          </p:nvSpPr>
          <p:spPr>
            <a:xfrm>
              <a:off x="2273788" y="4297496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7"/>
            <p:cNvSpPr txBox="1"/>
            <p:nvPr/>
          </p:nvSpPr>
          <p:spPr>
            <a:xfrm>
              <a:off x="2273788" y="4297496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8878" y="99195"/>
                  </a:moveTo>
                  <a:lnTo>
                    <a:pt x="18878" y="99195"/>
                  </a:lnTo>
                  <a:cubicBezTo>
                    <a:pt x="12763" y="92779"/>
                    <a:pt x="8234" y="85022"/>
                    <a:pt x="5653" y="76543"/>
                  </a:cubicBezTo>
                  <a:lnTo>
                    <a:pt x="2549" y="77255"/>
                  </a:lnTo>
                  <a:lnTo>
                    <a:pt x="6965" y="72182"/>
                  </a:lnTo>
                  <a:lnTo>
                    <a:pt x="13433" y="74756"/>
                  </a:lnTo>
                  <a:lnTo>
                    <a:pt x="10329" y="75468"/>
                  </a:lnTo>
                  <a:lnTo>
                    <a:pt x="10329" y="75468"/>
                  </a:lnTo>
                  <a:cubicBezTo>
                    <a:pt x="12709" y="83110"/>
                    <a:pt x="16820" y="90100"/>
                    <a:pt x="22342" y="95893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7"/>
            <p:cNvSpPr/>
            <p:nvPr/>
          </p:nvSpPr>
          <p:spPr>
            <a:xfrm>
              <a:off x="1037217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7"/>
            <p:cNvSpPr txBox="1"/>
            <p:nvPr/>
          </p:nvSpPr>
          <p:spPr>
            <a:xfrm>
              <a:off x="1037217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633" y="47283"/>
                  </a:moveTo>
                  <a:lnTo>
                    <a:pt x="4633" y="47283"/>
                  </a:lnTo>
                  <a:cubicBezTo>
                    <a:pt x="6617" y="38644"/>
                    <a:pt x="10595" y="30590"/>
                    <a:pt x="16248" y="23764"/>
                  </a:cubicBezTo>
                  <a:lnTo>
                    <a:pt x="13943" y="21567"/>
                  </a:lnTo>
                  <a:lnTo>
                    <a:pt x="20610" y="22456"/>
                  </a:lnTo>
                  <a:lnTo>
                    <a:pt x="22026" y="29271"/>
                  </a:lnTo>
                  <a:lnTo>
                    <a:pt x="19721" y="27074"/>
                  </a:lnTo>
                  <a:lnTo>
                    <a:pt x="19721" y="27074"/>
                  </a:lnTo>
                  <a:cubicBezTo>
                    <a:pt x="14656" y="33271"/>
                    <a:pt x="11088" y="40553"/>
                    <a:pt x="9297" y="48354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7"/>
            <p:cNvSpPr/>
            <p:nvPr/>
          </p:nvSpPr>
          <p:spPr>
            <a:xfrm>
              <a:off x="2273788" y="13889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7"/>
            <p:cNvSpPr txBox="1"/>
            <p:nvPr/>
          </p:nvSpPr>
          <p:spPr>
            <a:xfrm>
              <a:off x="2273788" y="13889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1913" tIns="61913" rIns="61913" bIns="61913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4900" kern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4900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7"/>
            <p:cNvSpPr/>
            <p:nvPr/>
          </p:nvSpPr>
          <p:spPr>
            <a:xfrm>
              <a:off x="1356944" y="2278"/>
              <a:ext cx="5414100" cy="5414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4313" y="5400"/>
                  </a:moveTo>
                  <a:lnTo>
                    <a:pt x="44313" y="5400"/>
                  </a:lnTo>
                  <a:cubicBezTo>
                    <a:pt x="53273" y="2825"/>
                    <a:pt x="62729" y="2496"/>
                    <a:pt x="71847" y="4440"/>
                  </a:cubicBezTo>
                  <a:lnTo>
                    <a:pt x="72726" y="1379"/>
                  </a:lnTo>
                  <a:lnTo>
                    <a:pt x="75026" y="7699"/>
                  </a:lnTo>
                  <a:lnTo>
                    <a:pt x="69642" y="12112"/>
                  </a:lnTo>
                  <a:lnTo>
                    <a:pt x="70522" y="9051"/>
                  </a:lnTo>
                  <a:lnTo>
                    <a:pt x="70522" y="9051"/>
                  </a:lnTo>
                  <a:cubicBezTo>
                    <a:pt x="62271" y="7348"/>
                    <a:pt x="53731" y="7673"/>
                    <a:pt x="45634" y="9999"/>
                  </a:cubicBezTo>
                  <a:close/>
                </a:path>
              </a:pathLst>
            </a:custGeom>
            <a:solidFill>
              <a:srgbClr val="EE740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1400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3" name="Google Shape;243;p17"/>
          <p:cNvSpPr txBox="1"/>
          <p:nvPr/>
        </p:nvSpPr>
        <p:spPr>
          <a:xfrm>
            <a:off x="5219513" y="1131647"/>
            <a:ext cx="1372500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Experiment Design</a:t>
            </a:r>
            <a:endParaRPr sz="1500" kern="0" dirty="0">
              <a:solidFill>
                <a:srgbClr val="262626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44" name="Google Shape;244;p17"/>
          <p:cNvSpPr txBox="1"/>
          <p:nvPr/>
        </p:nvSpPr>
        <p:spPr>
          <a:xfrm>
            <a:off x="6166316" y="2749159"/>
            <a:ext cx="1494300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Experiment/ Data Collection</a:t>
            </a:r>
            <a:endParaRPr sz="1500" kern="0" dirty="0">
              <a:solidFill>
                <a:srgbClr val="262626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45" name="Google Shape;245;p17"/>
          <p:cNvSpPr txBox="1"/>
          <p:nvPr/>
        </p:nvSpPr>
        <p:spPr>
          <a:xfrm>
            <a:off x="5245131" y="4296892"/>
            <a:ext cx="1266900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de-DE"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Data   </a:t>
            </a:r>
            <a:endParaRPr sz="900" kern="0" dirty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  <a:p>
            <a:pPr algn="ctr">
              <a:buClr>
                <a:srgbClr val="000000"/>
              </a:buClr>
              <a:defRPr/>
            </a:pPr>
            <a:r>
              <a:rPr lang="de-DE"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Processing</a:t>
            </a:r>
            <a:endParaRPr sz="1500" kern="0" dirty="0">
              <a:solidFill>
                <a:srgbClr val="262626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sp>
        <p:nvSpPr>
          <p:cNvPr id="246" name="Google Shape;246;p17"/>
          <p:cNvSpPr txBox="1"/>
          <p:nvPr/>
        </p:nvSpPr>
        <p:spPr>
          <a:xfrm>
            <a:off x="3331904" y="4430569"/>
            <a:ext cx="917400" cy="300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de-DE"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Analysis</a:t>
            </a:r>
            <a:endParaRPr sz="1500" kern="0" dirty="0">
              <a:solidFill>
                <a:srgbClr val="262626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grpSp>
        <p:nvGrpSpPr>
          <p:cNvPr id="247" name="Google Shape;247;p17"/>
          <p:cNvGrpSpPr/>
          <p:nvPr/>
        </p:nvGrpSpPr>
        <p:grpSpPr>
          <a:xfrm>
            <a:off x="2220801" y="2643043"/>
            <a:ext cx="1111176" cy="830475"/>
            <a:chOff x="920174" y="2155692"/>
            <a:chExt cx="1107300" cy="1107300"/>
          </a:xfrm>
        </p:grpSpPr>
        <p:sp>
          <p:nvSpPr>
            <p:cNvPr id="248" name="Google Shape;248;p17"/>
            <p:cNvSpPr/>
            <p:nvPr/>
          </p:nvSpPr>
          <p:spPr>
            <a:xfrm>
              <a:off x="920174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900" kern="0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49" name="Google Shape;249;p17"/>
            <p:cNvSpPr txBox="1"/>
            <p:nvPr/>
          </p:nvSpPr>
          <p:spPr>
            <a:xfrm>
              <a:off x="920174" y="2155692"/>
              <a:ext cx="1107300" cy="110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094" tIns="18094" rIns="18094" bIns="18094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1500" kern="0" dirty="0">
                  <a:solidFill>
                    <a:srgbClr val="262626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Disclosure/ </a:t>
              </a:r>
              <a:r>
                <a:rPr lang="de-DE" sz="1500" kern="0" dirty="0" err="1">
                  <a:solidFill>
                    <a:srgbClr val="262626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Publication</a:t>
              </a:r>
              <a:endParaRPr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grpSp>
        <p:nvGrpSpPr>
          <p:cNvPr id="250" name="Google Shape;250;p17"/>
          <p:cNvGrpSpPr/>
          <p:nvPr/>
        </p:nvGrpSpPr>
        <p:grpSpPr>
          <a:xfrm>
            <a:off x="3345741" y="1145515"/>
            <a:ext cx="903474" cy="666099"/>
            <a:chOff x="2094390" y="109819"/>
            <a:chExt cx="1204632" cy="888132"/>
          </a:xfrm>
        </p:grpSpPr>
        <p:sp>
          <p:nvSpPr>
            <p:cNvPr id="251" name="Google Shape;251;p17"/>
            <p:cNvSpPr/>
            <p:nvPr/>
          </p:nvSpPr>
          <p:spPr>
            <a:xfrm>
              <a:off x="2121822" y="137251"/>
              <a:ext cx="1177200" cy="86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>
                <a:buClr>
                  <a:srgbClr val="000000"/>
                </a:buClr>
                <a:defRPr/>
              </a:pPr>
              <a:endParaRPr sz="900" kern="0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  <p:sp>
          <p:nvSpPr>
            <p:cNvPr id="252" name="Google Shape;252;p17"/>
            <p:cNvSpPr txBox="1"/>
            <p:nvPr/>
          </p:nvSpPr>
          <p:spPr>
            <a:xfrm>
              <a:off x="2094390" y="109819"/>
              <a:ext cx="1177200" cy="86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8094" tIns="18094" rIns="18094" bIns="18094" anchor="ctr" anchorCtr="0">
              <a:noAutofit/>
            </a:bodyPr>
            <a:lstStyle/>
            <a:p>
              <a:pPr algn="ctr">
                <a:lnSpc>
                  <a:spcPct val="90000"/>
                </a:lnSpc>
                <a:buClr>
                  <a:srgbClr val="000000"/>
                </a:buClr>
                <a:defRPr/>
              </a:pPr>
              <a:r>
                <a:rPr lang="de-DE" sz="1500" kern="0" dirty="0">
                  <a:solidFill>
                    <a:srgbClr val="262626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Re-</a:t>
              </a:r>
              <a:r>
                <a:rPr lang="de-DE" sz="1500" kern="0" dirty="0" err="1">
                  <a:solidFill>
                    <a:srgbClr val="262626"/>
                  </a:solidFill>
                  <a:latin typeface="IBM Plex Sans Light"/>
                  <a:ea typeface="IBM Plex Sans Light"/>
                  <a:cs typeface="IBM Plex Sans Light"/>
                  <a:sym typeface="IBM Plex Sans Light"/>
                </a:rPr>
                <a:t>use</a:t>
              </a:r>
              <a:endParaRPr sz="1500" kern="0" dirty="0">
                <a:solidFill>
                  <a:srgbClr val="262626"/>
                </a:solidFill>
                <a:latin typeface="IBM Plex Sans Light"/>
                <a:ea typeface="IBM Plex Sans Light"/>
                <a:cs typeface="IBM Plex Sans Light"/>
                <a:sym typeface="IBM Plex Sans Light"/>
              </a:endParaRPr>
            </a:p>
          </p:txBody>
        </p:sp>
      </p:grpSp>
      <p:sp>
        <p:nvSpPr>
          <p:cNvPr id="253" name="Google Shape;253;p17"/>
          <p:cNvSpPr txBox="1"/>
          <p:nvPr/>
        </p:nvSpPr>
        <p:spPr>
          <a:xfrm>
            <a:off x="3707125" y="2380149"/>
            <a:ext cx="2168100" cy="1569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de-DE" sz="1400" b="1" kern="0" dirty="0">
                <a:solidFill>
                  <a:srgbClr val="FFFFFF"/>
                </a:solidFill>
                <a:latin typeface="IBM Plex Sans Light" panose="020B0403050203000203" pitchFamily="34" charset="0"/>
                <a:ea typeface="IBM Plex Sans"/>
                <a:cs typeface="IBM Plex Sans"/>
                <a:sym typeface="IBM Plex Sans"/>
              </a:rPr>
              <a:t>FAIR Data</a:t>
            </a:r>
            <a:endParaRPr sz="1400" b="1" kern="0" dirty="0">
              <a:solidFill>
                <a:srgbClr val="FFFFFF"/>
              </a:solidFill>
              <a:latin typeface="IBM Plex Sans Light" panose="020B0403050203000203" pitchFamily="34" charset="0"/>
              <a:ea typeface="IBM Plex Sans"/>
              <a:cs typeface="IBM Plex Sans"/>
              <a:sym typeface="IBM Plex Sans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de-DE" sz="1400" kern="0" dirty="0">
                <a:solidFill>
                  <a:srgbClr val="FFFFFF"/>
                </a:solidFill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Electronic Lab Notebooks</a:t>
            </a:r>
            <a:endParaRPr sz="900" kern="0" dirty="0">
              <a:solidFill>
                <a:srgbClr val="000000"/>
              </a:solidFill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de-DE" sz="1400" kern="0" dirty="0" err="1">
                <a:solidFill>
                  <a:srgbClr val="FFFFFF"/>
                </a:solidFill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Repositories</a:t>
            </a:r>
            <a:endParaRPr sz="900" kern="0" dirty="0">
              <a:solidFill>
                <a:srgbClr val="000000"/>
              </a:solidFill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defRPr/>
            </a:pPr>
            <a:r>
              <a:rPr lang="de-DE" sz="1400" kern="0" dirty="0">
                <a:solidFill>
                  <a:srgbClr val="FFFFFF"/>
                </a:solidFill>
                <a:latin typeface="IBM Plex Sans Light" panose="020B0403050203000203" pitchFamily="34" charset="0"/>
                <a:ea typeface="IBM Plex Sans Light"/>
                <a:cs typeface="IBM Plex Sans Light"/>
                <a:sym typeface="IBM Plex Sans Light"/>
              </a:rPr>
              <a:t>Common Standards</a:t>
            </a:r>
            <a:endParaRPr sz="1400" kern="0" dirty="0">
              <a:solidFill>
                <a:srgbClr val="FFFFFF"/>
              </a:solidFill>
              <a:latin typeface="IBM Plex Sans Light" panose="020B0403050203000203" pitchFamily="34" charset="0"/>
              <a:ea typeface="IBM Plex Sans Light"/>
              <a:cs typeface="IBM Plex Sans Light"/>
              <a:sym typeface="IBM Plex Sans Light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defRPr/>
            </a:pPr>
            <a:endParaRPr sz="900" kern="0" dirty="0">
              <a:solidFill>
                <a:srgbClr val="000000"/>
              </a:solidFill>
              <a:latin typeface="IBM Plex Sans Light"/>
              <a:ea typeface="IBM Plex Sans Light"/>
              <a:cs typeface="IBM Plex Sans Light"/>
              <a:sym typeface="IBM Plex Sans Light"/>
            </a:endParaRPr>
          </a:p>
        </p:txBody>
      </p:sp>
      <p:pic>
        <p:nvPicPr>
          <p:cNvPr id="254" name="Google Shape;254;p17" descr="Upload with solid fill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78836" y="3790936"/>
            <a:ext cx="523670" cy="523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17" descr="Download from cloud with solid fil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74685" y="1776259"/>
            <a:ext cx="534679" cy="53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7" descr="Statistics with solid fill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08874" y="3730629"/>
            <a:ext cx="523670" cy="523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17" descr="Scientific Thought outline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468452" y="1386141"/>
            <a:ext cx="645418" cy="645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7" descr="Cloud Computing with solid fill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552282" y="3992463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7" descr="Tablet with solid fill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601874" y="1660563"/>
            <a:ext cx="68580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7" descr="Bildergebnis für bruker nmr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866193" y="3373183"/>
            <a:ext cx="528719" cy="725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7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413017" y="4098208"/>
            <a:ext cx="377133" cy="669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7" descr="https://science.sciencemag.org/content/sci/331/6019/F1.medium.gif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343292" y="959905"/>
            <a:ext cx="594756" cy="7563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16;g102c48d07ec_0_0">
            <a:extLst>
              <a:ext uri="{FF2B5EF4-FFF2-40B4-BE49-F238E27FC236}">
                <a16:creationId xmlns:a16="http://schemas.microsoft.com/office/drawing/2014/main" id="{29509A7F-E961-2AF1-8F61-12DFD7EA56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59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" name="Google Shape;2038;p2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F5D"/>
              </a:buClr>
              <a:buSzPts val="2000"/>
              <a:buFont typeface="Palatino Linotype"/>
              <a:buNone/>
            </a:pPr>
            <a:r>
              <a:rPr lang="en-GB" dirty="0"/>
              <a:t>Workshop motivation </a:t>
            </a:r>
            <a:endParaRPr dirty="0"/>
          </a:p>
        </p:txBody>
      </p:sp>
      <p:sp>
        <p:nvSpPr>
          <p:cNvPr id="12" name="Google Shape;2046;p249">
            <a:extLst>
              <a:ext uri="{FF2B5EF4-FFF2-40B4-BE49-F238E27FC236}">
                <a16:creationId xmlns:a16="http://schemas.microsoft.com/office/drawing/2014/main" id="{5E15ABF3-BFC8-4A6D-970E-A036681586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16035" y="209147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Research data management in general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A specific research data management topic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How to start with research data management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NFDI4Chem services and support  </a:t>
            </a:r>
          </a:p>
          <a:p>
            <a:pPr marL="342900" lvl="0" indent="-324961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5">
                  <a:lumMod val="75000"/>
                </a:schemeClr>
              </a:buClr>
              <a:buSzPct val="100000"/>
              <a:buFont typeface="Calibri"/>
              <a:buAutoNum type="alphaLcParenR"/>
            </a:pPr>
            <a:r>
              <a:rPr lang="en-US" sz="1400" dirty="0"/>
              <a:t>Other reasons </a:t>
            </a:r>
          </a:p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None/>
            </a:pPr>
            <a:endParaRPr sz="1400" dirty="0"/>
          </a:p>
          <a:p>
            <a:pPr marL="342900" lvl="0" indent="-2413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F5D"/>
              </a:buClr>
              <a:buSzPct val="100000"/>
              <a:buFont typeface="Calibri"/>
              <a:buNone/>
            </a:pPr>
            <a:endParaRPr sz="1600" dirty="0"/>
          </a:p>
        </p:txBody>
      </p:sp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02D4E696-BB43-4627-99EE-DE0C177D3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2" t="70011" r="71126" b="13410"/>
          <a:stretch/>
        </p:blipFill>
        <p:spPr>
          <a:xfrm>
            <a:off x="7422777" y="367874"/>
            <a:ext cx="571500" cy="544606"/>
          </a:xfrm>
          <a:prstGeom prst="rect">
            <a:avLst/>
          </a:prstGeom>
        </p:spPr>
      </p:pic>
      <p:sp>
        <p:nvSpPr>
          <p:cNvPr id="8" name="Google Shape;2047;p249">
            <a:extLst>
              <a:ext uri="{FF2B5EF4-FFF2-40B4-BE49-F238E27FC236}">
                <a16:creationId xmlns:a16="http://schemas.microsoft.com/office/drawing/2014/main" id="{A2E51478-05AB-490A-9704-6AA68EADCF18}"/>
              </a:ext>
            </a:extLst>
          </p:cNvPr>
          <p:cNvSpPr/>
          <p:nvPr/>
        </p:nvSpPr>
        <p:spPr>
          <a:xfrm>
            <a:off x="1502149" y="1293863"/>
            <a:ext cx="6905700" cy="7056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0" rIns="68575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Condensed"/>
                <a:ea typeface="Roboto Condensed"/>
                <a:cs typeface="Roboto Condensed"/>
                <a:sym typeface="Roboto Condensed"/>
              </a:rPr>
              <a:t>I am attending this workshop to learn more about </a:t>
            </a:r>
            <a:endParaRPr kumimoji="0" sz="17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" name="Google Shape;2048;p249">
            <a:extLst>
              <a:ext uri="{FF2B5EF4-FFF2-40B4-BE49-F238E27FC236}">
                <a16:creationId xmlns:a16="http://schemas.microsoft.com/office/drawing/2014/main" id="{367D2ACC-FCE1-41AA-B060-1C57F8BF7E53}"/>
              </a:ext>
            </a:extLst>
          </p:cNvPr>
          <p:cNvSpPr/>
          <p:nvPr/>
        </p:nvSpPr>
        <p:spPr>
          <a:xfrm rot="10800000" flipH="1">
            <a:off x="521074" y="1022231"/>
            <a:ext cx="1247400" cy="1247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rafik 2" descr="Recycling mit einfarbiger Füllung">
            <a:extLst>
              <a:ext uri="{FF2B5EF4-FFF2-40B4-BE49-F238E27FC236}">
                <a16:creationId xmlns:a16="http://schemas.microsoft.com/office/drawing/2014/main" id="{8F93D76E-BAF7-4F2E-A77A-E541C84A67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6151" y="1201855"/>
            <a:ext cx="814576" cy="814576"/>
          </a:xfrm>
          <a:prstGeom prst="rect">
            <a:avLst/>
          </a:prstGeom>
        </p:spPr>
      </p:pic>
      <p:sp>
        <p:nvSpPr>
          <p:cNvPr id="2" name="Google Shape;212;p2">
            <a:extLst>
              <a:ext uri="{FF2B5EF4-FFF2-40B4-BE49-F238E27FC236}">
                <a16:creationId xmlns:a16="http://schemas.microsoft.com/office/drawing/2014/main" id="{66FD5077-E77E-3F23-8839-B8A79C8E82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-DE" sz="900" noProof="0">
                <a:sym typeface="IBM Plex Sans Condensed Light"/>
              </a:rPr>
              <a:pPr lvl="0"/>
              <a:t>6</a:t>
            </a:fld>
            <a:endParaRPr lang="de-DE" sz="900" noProof="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389273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3b32bbf618_0_188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NFDI4Chem: </a:t>
            </a:r>
            <a:r>
              <a:rPr lang="de-DE" dirty="0" err="1"/>
              <a:t>Strategy</a:t>
            </a:r>
            <a:endParaRPr lang="de-DE" dirty="0"/>
          </a:p>
        </p:txBody>
      </p:sp>
      <p:grpSp>
        <p:nvGrpSpPr>
          <p:cNvPr id="301" name="Google Shape;301;g13b32bbf618_0_188"/>
          <p:cNvGrpSpPr/>
          <p:nvPr/>
        </p:nvGrpSpPr>
        <p:grpSpPr>
          <a:xfrm>
            <a:off x="462247" y="1043297"/>
            <a:ext cx="7869417" cy="3890743"/>
            <a:chOff x="408697" y="1687828"/>
            <a:chExt cx="9881237" cy="4885413"/>
          </a:xfrm>
        </p:grpSpPr>
        <p:grpSp>
          <p:nvGrpSpPr>
            <p:cNvPr id="302" name="Google Shape;302;g13b32bbf618_0_188"/>
            <p:cNvGrpSpPr/>
            <p:nvPr/>
          </p:nvGrpSpPr>
          <p:grpSpPr>
            <a:xfrm>
              <a:off x="408701" y="2982173"/>
              <a:ext cx="9866630" cy="2192719"/>
              <a:chOff x="408701" y="2982173"/>
              <a:chExt cx="9866630" cy="2192719"/>
            </a:xfrm>
          </p:grpSpPr>
          <p:sp>
            <p:nvSpPr>
              <p:cNvPr id="303" name="Google Shape;303;g13b32bbf618_0_188"/>
              <p:cNvSpPr/>
              <p:nvPr/>
            </p:nvSpPr>
            <p:spPr>
              <a:xfrm>
                <a:off x="2705191" y="4684038"/>
                <a:ext cx="5288280" cy="490854"/>
              </a:xfrm>
              <a:custGeom>
                <a:avLst/>
                <a:gdLst/>
                <a:ahLst/>
                <a:cxnLst/>
                <a:rect l="l" t="t" r="r" b="b"/>
                <a:pathLst>
                  <a:path w="5288280" h="490854" extrusionOk="0">
                    <a:moveTo>
                      <a:pt x="5168976" y="0"/>
                    </a:moveTo>
                    <a:lnTo>
                      <a:pt x="5049723" y="200482"/>
                    </a:lnTo>
                    <a:lnTo>
                      <a:pt x="5126558" y="200482"/>
                    </a:lnTo>
                    <a:lnTo>
                      <a:pt x="5126558" y="405790"/>
                    </a:lnTo>
                    <a:lnTo>
                      <a:pt x="161670" y="405790"/>
                    </a:lnTo>
                    <a:lnTo>
                      <a:pt x="161670" y="200482"/>
                    </a:lnTo>
                    <a:lnTo>
                      <a:pt x="238493" y="200482"/>
                    </a:lnTo>
                    <a:lnTo>
                      <a:pt x="119252" y="0"/>
                    </a:lnTo>
                    <a:lnTo>
                      <a:pt x="0" y="200482"/>
                    </a:lnTo>
                    <a:lnTo>
                      <a:pt x="76822" y="200482"/>
                    </a:lnTo>
                    <a:lnTo>
                      <a:pt x="76822" y="490639"/>
                    </a:lnTo>
                    <a:lnTo>
                      <a:pt x="5211394" y="490639"/>
                    </a:lnTo>
                    <a:lnTo>
                      <a:pt x="5211394" y="200482"/>
                    </a:lnTo>
                    <a:lnTo>
                      <a:pt x="5288229" y="200482"/>
                    </a:lnTo>
                    <a:lnTo>
                      <a:pt x="5168976" y="0"/>
                    </a:lnTo>
                    <a:close/>
                  </a:path>
                </a:pathLst>
              </a:custGeom>
              <a:noFill/>
              <a:ln w="12675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4" name="Google Shape;304;g13b32bbf618_0_188"/>
              <p:cNvSpPr/>
              <p:nvPr/>
            </p:nvSpPr>
            <p:spPr>
              <a:xfrm>
                <a:off x="408701" y="2982173"/>
                <a:ext cx="9866630" cy="1747520"/>
              </a:xfrm>
              <a:custGeom>
                <a:avLst/>
                <a:gdLst/>
                <a:ahLst/>
                <a:cxnLst/>
                <a:rect l="l" t="t" r="r" b="b"/>
                <a:pathLst>
                  <a:path w="9866630" h="1747520" extrusionOk="0">
                    <a:moveTo>
                      <a:pt x="9866033" y="876541"/>
                    </a:moveTo>
                    <a:lnTo>
                      <a:pt x="9537890" y="0"/>
                    </a:lnTo>
                    <a:lnTo>
                      <a:pt x="9537890" y="125755"/>
                    </a:lnTo>
                    <a:lnTo>
                      <a:pt x="0" y="125755"/>
                    </a:lnTo>
                    <a:lnTo>
                      <a:pt x="0" y="1621231"/>
                    </a:lnTo>
                    <a:lnTo>
                      <a:pt x="9537890" y="1621231"/>
                    </a:lnTo>
                    <a:lnTo>
                      <a:pt x="9537890" y="1746986"/>
                    </a:lnTo>
                    <a:lnTo>
                      <a:pt x="9866033" y="876541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5" name="Google Shape;305;g13b32bbf618_0_188"/>
              <p:cNvSpPr/>
              <p:nvPr/>
            </p:nvSpPr>
            <p:spPr>
              <a:xfrm>
                <a:off x="408701" y="2982173"/>
                <a:ext cx="9866630" cy="1747520"/>
              </a:xfrm>
              <a:custGeom>
                <a:avLst/>
                <a:gdLst/>
                <a:ahLst/>
                <a:cxnLst/>
                <a:rect l="l" t="t" r="r" b="b"/>
                <a:pathLst>
                  <a:path w="9866630" h="1747520" extrusionOk="0">
                    <a:moveTo>
                      <a:pt x="9537890" y="0"/>
                    </a:moveTo>
                    <a:lnTo>
                      <a:pt x="9537890" y="125755"/>
                    </a:lnTo>
                    <a:lnTo>
                      <a:pt x="0" y="125755"/>
                    </a:lnTo>
                    <a:lnTo>
                      <a:pt x="0" y="1621231"/>
                    </a:lnTo>
                    <a:lnTo>
                      <a:pt x="9537890" y="1621231"/>
                    </a:lnTo>
                    <a:lnTo>
                      <a:pt x="9537890" y="1746986"/>
                    </a:lnTo>
                    <a:lnTo>
                      <a:pt x="9866033" y="876541"/>
                    </a:lnTo>
                    <a:lnTo>
                      <a:pt x="9537890" y="0"/>
                    </a:lnTo>
                    <a:close/>
                  </a:path>
                </a:pathLst>
              </a:custGeom>
              <a:solidFill>
                <a:srgbClr val="F47920">
                  <a:alpha val="2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6" name="Google Shape;306;g13b32bbf618_0_188"/>
              <p:cNvSpPr/>
              <p:nvPr/>
            </p:nvSpPr>
            <p:spPr>
              <a:xfrm>
                <a:off x="408701" y="2982173"/>
                <a:ext cx="9866630" cy="1747520"/>
              </a:xfrm>
              <a:custGeom>
                <a:avLst/>
                <a:gdLst/>
                <a:ahLst/>
                <a:cxnLst/>
                <a:rect l="l" t="t" r="r" b="b"/>
                <a:pathLst>
                  <a:path w="9866630" h="1747520" extrusionOk="0">
                    <a:moveTo>
                      <a:pt x="9866033" y="876541"/>
                    </a:moveTo>
                    <a:lnTo>
                      <a:pt x="9537890" y="0"/>
                    </a:lnTo>
                    <a:lnTo>
                      <a:pt x="9537890" y="125755"/>
                    </a:lnTo>
                    <a:lnTo>
                      <a:pt x="0" y="125755"/>
                    </a:lnTo>
                    <a:lnTo>
                      <a:pt x="0" y="1621231"/>
                    </a:lnTo>
                    <a:lnTo>
                      <a:pt x="9537890" y="1621231"/>
                    </a:lnTo>
                    <a:lnTo>
                      <a:pt x="9537890" y="1746986"/>
                    </a:lnTo>
                    <a:lnTo>
                      <a:pt x="9866033" y="876541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7" name="Google Shape;307;g13b32bbf618_0_188"/>
              <p:cNvSpPr/>
              <p:nvPr/>
            </p:nvSpPr>
            <p:spPr>
              <a:xfrm>
                <a:off x="971489" y="3045053"/>
                <a:ext cx="3665220" cy="1621789"/>
              </a:xfrm>
              <a:custGeom>
                <a:avLst/>
                <a:gdLst/>
                <a:ahLst/>
                <a:cxnLst/>
                <a:rect l="l" t="t" r="r" b="b"/>
                <a:pathLst>
                  <a:path w="3665220" h="1621789" extrusionOk="0">
                    <a:moveTo>
                      <a:pt x="3197059" y="0"/>
                    </a:moveTo>
                    <a:lnTo>
                      <a:pt x="468020" y="0"/>
                    </a:lnTo>
                    <a:lnTo>
                      <a:pt x="0" y="810615"/>
                    </a:lnTo>
                    <a:lnTo>
                      <a:pt x="468020" y="1621231"/>
                    </a:lnTo>
                    <a:lnTo>
                      <a:pt x="3197059" y="1621231"/>
                    </a:lnTo>
                    <a:lnTo>
                      <a:pt x="3665080" y="810615"/>
                    </a:lnTo>
                    <a:lnTo>
                      <a:pt x="31970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g13b32bbf618_0_188"/>
              <p:cNvSpPr/>
              <p:nvPr/>
            </p:nvSpPr>
            <p:spPr>
              <a:xfrm>
                <a:off x="971489" y="3045053"/>
                <a:ext cx="3665220" cy="1621789"/>
              </a:xfrm>
              <a:custGeom>
                <a:avLst/>
                <a:gdLst/>
                <a:ahLst/>
                <a:cxnLst/>
                <a:rect l="l" t="t" r="r" b="b"/>
                <a:pathLst>
                  <a:path w="3665220" h="1621789" extrusionOk="0">
                    <a:moveTo>
                      <a:pt x="0" y="810615"/>
                    </a:moveTo>
                    <a:lnTo>
                      <a:pt x="468020" y="0"/>
                    </a:lnTo>
                    <a:lnTo>
                      <a:pt x="3197059" y="0"/>
                    </a:lnTo>
                    <a:lnTo>
                      <a:pt x="3665080" y="810615"/>
                    </a:lnTo>
                    <a:lnTo>
                      <a:pt x="3197059" y="1621231"/>
                    </a:lnTo>
                    <a:lnTo>
                      <a:pt x="468020" y="1621231"/>
                    </a:lnTo>
                    <a:lnTo>
                      <a:pt x="0" y="81061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g13b32bbf618_0_188"/>
              <p:cNvSpPr/>
              <p:nvPr/>
            </p:nvSpPr>
            <p:spPr>
              <a:xfrm>
                <a:off x="6041628" y="3045053"/>
                <a:ext cx="3665220" cy="1621789"/>
              </a:xfrm>
              <a:custGeom>
                <a:avLst/>
                <a:gdLst/>
                <a:ahLst/>
                <a:cxnLst/>
                <a:rect l="l" t="t" r="r" b="b"/>
                <a:pathLst>
                  <a:path w="3665220" h="1621789" extrusionOk="0">
                    <a:moveTo>
                      <a:pt x="3197059" y="0"/>
                    </a:moveTo>
                    <a:lnTo>
                      <a:pt x="468020" y="0"/>
                    </a:lnTo>
                    <a:lnTo>
                      <a:pt x="0" y="810615"/>
                    </a:lnTo>
                    <a:lnTo>
                      <a:pt x="468020" y="1621231"/>
                    </a:lnTo>
                    <a:lnTo>
                      <a:pt x="3197059" y="1621231"/>
                    </a:lnTo>
                    <a:lnTo>
                      <a:pt x="3665080" y="810615"/>
                    </a:lnTo>
                    <a:lnTo>
                      <a:pt x="319705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g13b32bbf618_0_188"/>
              <p:cNvSpPr/>
              <p:nvPr/>
            </p:nvSpPr>
            <p:spPr>
              <a:xfrm>
                <a:off x="6041628" y="3045053"/>
                <a:ext cx="3665220" cy="1621789"/>
              </a:xfrm>
              <a:custGeom>
                <a:avLst/>
                <a:gdLst/>
                <a:ahLst/>
                <a:cxnLst/>
                <a:rect l="l" t="t" r="r" b="b"/>
                <a:pathLst>
                  <a:path w="3665220" h="1621789" extrusionOk="0">
                    <a:moveTo>
                      <a:pt x="0" y="810615"/>
                    </a:moveTo>
                    <a:lnTo>
                      <a:pt x="468020" y="0"/>
                    </a:lnTo>
                    <a:lnTo>
                      <a:pt x="3197059" y="0"/>
                    </a:lnTo>
                    <a:lnTo>
                      <a:pt x="3665080" y="810615"/>
                    </a:lnTo>
                    <a:lnTo>
                      <a:pt x="3197059" y="1621231"/>
                    </a:lnTo>
                    <a:lnTo>
                      <a:pt x="468020" y="1621231"/>
                    </a:lnTo>
                    <a:lnTo>
                      <a:pt x="0" y="81061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g13b32bbf618_0_188"/>
              <p:cNvSpPr/>
              <p:nvPr/>
            </p:nvSpPr>
            <p:spPr>
              <a:xfrm>
                <a:off x="1396461" y="4103023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2718714" y="0"/>
                    </a:moveTo>
                    <a:lnTo>
                      <a:pt x="122377" y="0"/>
                    </a:lnTo>
                    <a:lnTo>
                      <a:pt x="0" y="211963"/>
                    </a:lnTo>
                    <a:lnTo>
                      <a:pt x="122377" y="423926"/>
                    </a:lnTo>
                    <a:lnTo>
                      <a:pt x="2718714" y="423926"/>
                    </a:lnTo>
                    <a:lnTo>
                      <a:pt x="2841104" y="211963"/>
                    </a:lnTo>
                    <a:lnTo>
                      <a:pt x="2718714" y="0"/>
                    </a:lnTo>
                    <a:close/>
                  </a:path>
                </a:pathLst>
              </a:custGeom>
              <a:solidFill>
                <a:srgbClr val="F47920">
                  <a:alpha val="6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g13b32bbf618_0_188"/>
              <p:cNvSpPr/>
              <p:nvPr/>
            </p:nvSpPr>
            <p:spPr>
              <a:xfrm>
                <a:off x="1396461" y="4103023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0" y="211963"/>
                    </a:moveTo>
                    <a:lnTo>
                      <a:pt x="122377" y="0"/>
                    </a:lnTo>
                    <a:lnTo>
                      <a:pt x="2718714" y="0"/>
                    </a:lnTo>
                    <a:lnTo>
                      <a:pt x="2841104" y="211963"/>
                    </a:lnTo>
                    <a:lnTo>
                      <a:pt x="2718714" y="423926"/>
                    </a:lnTo>
                    <a:lnTo>
                      <a:pt x="122377" y="423926"/>
                    </a:lnTo>
                    <a:lnTo>
                      <a:pt x="0" y="211963"/>
                    </a:lnTo>
                    <a:close/>
                  </a:path>
                </a:pathLst>
              </a:custGeom>
              <a:noFill/>
              <a:ln w="12675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g13b32bbf618_0_188"/>
              <p:cNvSpPr/>
              <p:nvPr/>
            </p:nvSpPr>
            <p:spPr>
              <a:xfrm>
                <a:off x="1396461" y="3552089"/>
                <a:ext cx="129984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1299845" h="424179" extrusionOk="0">
                    <a:moveTo>
                      <a:pt x="1177175" y="0"/>
                    </a:moveTo>
                    <a:lnTo>
                      <a:pt x="122377" y="0"/>
                    </a:lnTo>
                    <a:lnTo>
                      <a:pt x="0" y="211962"/>
                    </a:lnTo>
                    <a:lnTo>
                      <a:pt x="122377" y="423925"/>
                    </a:lnTo>
                    <a:lnTo>
                      <a:pt x="1177175" y="423925"/>
                    </a:lnTo>
                    <a:lnTo>
                      <a:pt x="1299552" y="211962"/>
                    </a:lnTo>
                    <a:lnTo>
                      <a:pt x="1177175" y="0"/>
                    </a:lnTo>
                    <a:close/>
                  </a:path>
                </a:pathLst>
              </a:custGeom>
              <a:solidFill>
                <a:srgbClr val="F47920">
                  <a:alpha val="6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g13b32bbf618_0_188"/>
              <p:cNvSpPr/>
              <p:nvPr/>
            </p:nvSpPr>
            <p:spPr>
              <a:xfrm>
                <a:off x="1396461" y="3552089"/>
                <a:ext cx="129984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1299845" h="424179" extrusionOk="0">
                    <a:moveTo>
                      <a:pt x="0" y="211962"/>
                    </a:moveTo>
                    <a:lnTo>
                      <a:pt x="122377" y="0"/>
                    </a:lnTo>
                    <a:lnTo>
                      <a:pt x="1177175" y="0"/>
                    </a:lnTo>
                    <a:lnTo>
                      <a:pt x="1299552" y="211962"/>
                    </a:lnTo>
                    <a:lnTo>
                      <a:pt x="1177175" y="423925"/>
                    </a:lnTo>
                    <a:lnTo>
                      <a:pt x="122377" y="423925"/>
                    </a:lnTo>
                    <a:lnTo>
                      <a:pt x="0" y="211962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" name="Google Shape;315;g13b32bbf618_0_188"/>
              <p:cNvSpPr/>
              <p:nvPr/>
            </p:nvSpPr>
            <p:spPr>
              <a:xfrm>
                <a:off x="2935893" y="3552089"/>
                <a:ext cx="129984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1299845" h="424179" extrusionOk="0">
                    <a:moveTo>
                      <a:pt x="1177175" y="0"/>
                    </a:moveTo>
                    <a:lnTo>
                      <a:pt x="122377" y="0"/>
                    </a:lnTo>
                    <a:lnTo>
                      <a:pt x="0" y="211962"/>
                    </a:lnTo>
                    <a:lnTo>
                      <a:pt x="122377" y="423925"/>
                    </a:lnTo>
                    <a:lnTo>
                      <a:pt x="1177175" y="423925"/>
                    </a:lnTo>
                    <a:lnTo>
                      <a:pt x="1299552" y="211962"/>
                    </a:lnTo>
                    <a:lnTo>
                      <a:pt x="1177175" y="0"/>
                    </a:lnTo>
                    <a:close/>
                  </a:path>
                </a:pathLst>
              </a:custGeom>
              <a:solidFill>
                <a:srgbClr val="F47920">
                  <a:alpha val="6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g13b32bbf618_0_188"/>
              <p:cNvSpPr/>
              <p:nvPr/>
            </p:nvSpPr>
            <p:spPr>
              <a:xfrm>
                <a:off x="2935893" y="3552089"/>
                <a:ext cx="129984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1299845" h="424179" extrusionOk="0">
                    <a:moveTo>
                      <a:pt x="0" y="211962"/>
                    </a:moveTo>
                    <a:lnTo>
                      <a:pt x="122377" y="0"/>
                    </a:lnTo>
                    <a:lnTo>
                      <a:pt x="1177175" y="0"/>
                    </a:lnTo>
                    <a:lnTo>
                      <a:pt x="1299552" y="211962"/>
                    </a:lnTo>
                    <a:lnTo>
                      <a:pt x="1177175" y="423925"/>
                    </a:lnTo>
                    <a:lnTo>
                      <a:pt x="122377" y="423925"/>
                    </a:lnTo>
                    <a:lnTo>
                      <a:pt x="0" y="211962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g13b32bbf618_0_188"/>
              <p:cNvSpPr/>
              <p:nvPr/>
            </p:nvSpPr>
            <p:spPr>
              <a:xfrm>
                <a:off x="6453615" y="4103023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2718714" y="0"/>
                    </a:moveTo>
                    <a:lnTo>
                      <a:pt x="122377" y="0"/>
                    </a:lnTo>
                    <a:lnTo>
                      <a:pt x="0" y="211963"/>
                    </a:lnTo>
                    <a:lnTo>
                      <a:pt x="122377" y="423926"/>
                    </a:lnTo>
                    <a:lnTo>
                      <a:pt x="2718714" y="423926"/>
                    </a:lnTo>
                    <a:lnTo>
                      <a:pt x="2841104" y="211963"/>
                    </a:lnTo>
                    <a:lnTo>
                      <a:pt x="2718714" y="0"/>
                    </a:lnTo>
                    <a:close/>
                  </a:path>
                </a:pathLst>
              </a:custGeom>
              <a:solidFill>
                <a:srgbClr val="F47920">
                  <a:alpha val="6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g13b32bbf618_0_188"/>
              <p:cNvSpPr/>
              <p:nvPr/>
            </p:nvSpPr>
            <p:spPr>
              <a:xfrm>
                <a:off x="6453615" y="4103023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0" y="211963"/>
                    </a:moveTo>
                    <a:lnTo>
                      <a:pt x="122377" y="0"/>
                    </a:lnTo>
                    <a:lnTo>
                      <a:pt x="2718714" y="0"/>
                    </a:lnTo>
                    <a:lnTo>
                      <a:pt x="2841104" y="211963"/>
                    </a:lnTo>
                    <a:lnTo>
                      <a:pt x="2718714" y="423926"/>
                    </a:lnTo>
                    <a:lnTo>
                      <a:pt x="122377" y="423926"/>
                    </a:lnTo>
                    <a:lnTo>
                      <a:pt x="0" y="211963"/>
                    </a:lnTo>
                    <a:close/>
                  </a:path>
                </a:pathLst>
              </a:custGeom>
              <a:noFill/>
              <a:ln w="12675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g13b32bbf618_0_188"/>
              <p:cNvSpPr/>
              <p:nvPr/>
            </p:nvSpPr>
            <p:spPr>
              <a:xfrm>
                <a:off x="6453615" y="3552089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2718714" y="0"/>
                    </a:moveTo>
                    <a:lnTo>
                      <a:pt x="122377" y="0"/>
                    </a:lnTo>
                    <a:lnTo>
                      <a:pt x="0" y="211962"/>
                    </a:lnTo>
                    <a:lnTo>
                      <a:pt x="122377" y="423925"/>
                    </a:lnTo>
                    <a:lnTo>
                      <a:pt x="2718714" y="423925"/>
                    </a:lnTo>
                    <a:lnTo>
                      <a:pt x="2841104" y="211962"/>
                    </a:lnTo>
                    <a:lnTo>
                      <a:pt x="2718714" y="0"/>
                    </a:lnTo>
                    <a:close/>
                  </a:path>
                </a:pathLst>
              </a:custGeom>
              <a:solidFill>
                <a:srgbClr val="F47920">
                  <a:alpha val="69019"/>
                </a:srgbClr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g13b32bbf618_0_188"/>
              <p:cNvSpPr/>
              <p:nvPr/>
            </p:nvSpPr>
            <p:spPr>
              <a:xfrm>
                <a:off x="6453615" y="3552089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0" y="211962"/>
                    </a:moveTo>
                    <a:lnTo>
                      <a:pt x="122377" y="0"/>
                    </a:lnTo>
                    <a:lnTo>
                      <a:pt x="2718714" y="0"/>
                    </a:lnTo>
                    <a:lnTo>
                      <a:pt x="2841104" y="211962"/>
                    </a:lnTo>
                    <a:lnTo>
                      <a:pt x="2718714" y="423925"/>
                    </a:lnTo>
                    <a:lnTo>
                      <a:pt x="122377" y="423925"/>
                    </a:lnTo>
                    <a:lnTo>
                      <a:pt x="0" y="211962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1" name="Google Shape;321;g13b32bbf618_0_188"/>
            <p:cNvGrpSpPr/>
            <p:nvPr/>
          </p:nvGrpSpPr>
          <p:grpSpPr>
            <a:xfrm>
              <a:off x="408706" y="1687828"/>
              <a:ext cx="9874885" cy="424814"/>
              <a:chOff x="408706" y="1687828"/>
              <a:chExt cx="9874885" cy="424814"/>
            </a:xfrm>
          </p:grpSpPr>
          <p:sp>
            <p:nvSpPr>
              <p:cNvPr id="322" name="Google Shape;322;g13b32bbf618_0_188"/>
              <p:cNvSpPr/>
              <p:nvPr/>
            </p:nvSpPr>
            <p:spPr>
              <a:xfrm>
                <a:off x="408706" y="1687828"/>
                <a:ext cx="987488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9874885" h="424814" extrusionOk="0">
                    <a:moveTo>
                      <a:pt x="9752012" y="0"/>
                    </a:moveTo>
                    <a:lnTo>
                      <a:pt x="122567" y="0"/>
                    </a:lnTo>
                    <a:lnTo>
                      <a:pt x="0" y="212305"/>
                    </a:lnTo>
                    <a:lnTo>
                      <a:pt x="122567" y="424611"/>
                    </a:lnTo>
                    <a:lnTo>
                      <a:pt x="9752012" y="424611"/>
                    </a:lnTo>
                    <a:lnTo>
                      <a:pt x="9874592" y="212305"/>
                    </a:lnTo>
                    <a:lnTo>
                      <a:pt x="9752012" y="0"/>
                    </a:lnTo>
                    <a:close/>
                  </a:path>
                </a:pathLst>
              </a:custGeom>
              <a:solidFill>
                <a:srgbClr val="00ABC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g13b32bbf618_0_188"/>
              <p:cNvSpPr/>
              <p:nvPr/>
            </p:nvSpPr>
            <p:spPr>
              <a:xfrm>
                <a:off x="408706" y="1687828"/>
                <a:ext cx="987488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9874885" h="424814" extrusionOk="0">
                    <a:moveTo>
                      <a:pt x="9874592" y="212305"/>
                    </a:moveTo>
                    <a:lnTo>
                      <a:pt x="9752012" y="424611"/>
                    </a:lnTo>
                    <a:lnTo>
                      <a:pt x="122567" y="424611"/>
                    </a:lnTo>
                    <a:lnTo>
                      <a:pt x="0" y="212305"/>
                    </a:lnTo>
                    <a:lnTo>
                      <a:pt x="122567" y="0"/>
                    </a:lnTo>
                    <a:lnTo>
                      <a:pt x="9752012" y="0"/>
                    </a:lnTo>
                    <a:lnTo>
                      <a:pt x="9874592" y="21230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AB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4" name="Google Shape;324;g13b32bbf618_0_188"/>
            <p:cNvSpPr txBox="1"/>
            <p:nvPr/>
          </p:nvSpPr>
          <p:spPr>
            <a:xfrm>
              <a:off x="4974661" y="1725049"/>
              <a:ext cx="921000" cy="32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IBM Plex Sans SemiBold"/>
                <a:buNone/>
              </a:pPr>
              <a:r>
                <a:rPr lang="de-DE" sz="16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Portal</a:t>
              </a:r>
              <a:endParaRPr sz="1800" b="1" i="0" u="none" strike="noStrike" cap="none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grpSp>
          <p:nvGrpSpPr>
            <p:cNvPr id="325" name="Google Shape;325;g13b32bbf618_0_188"/>
            <p:cNvGrpSpPr/>
            <p:nvPr/>
          </p:nvGrpSpPr>
          <p:grpSpPr>
            <a:xfrm>
              <a:off x="408698" y="2239441"/>
              <a:ext cx="2290445" cy="424814"/>
              <a:chOff x="408698" y="2239441"/>
              <a:chExt cx="2290445" cy="424814"/>
            </a:xfrm>
          </p:grpSpPr>
          <p:sp>
            <p:nvSpPr>
              <p:cNvPr id="326" name="Google Shape;326;g13b32bbf618_0_188"/>
              <p:cNvSpPr/>
              <p:nvPr/>
            </p:nvSpPr>
            <p:spPr>
              <a:xfrm>
                <a:off x="408698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167674" y="0"/>
                    </a:moveTo>
                    <a:lnTo>
                      <a:pt x="122580" y="0"/>
                    </a:lnTo>
                    <a:lnTo>
                      <a:pt x="0" y="212305"/>
                    </a:lnTo>
                    <a:lnTo>
                      <a:pt x="122580" y="424611"/>
                    </a:lnTo>
                    <a:lnTo>
                      <a:pt x="2167674" y="424611"/>
                    </a:lnTo>
                    <a:lnTo>
                      <a:pt x="2290254" y="212305"/>
                    </a:lnTo>
                    <a:lnTo>
                      <a:pt x="2167674" y="0"/>
                    </a:lnTo>
                    <a:close/>
                  </a:path>
                </a:pathLst>
              </a:custGeom>
              <a:solidFill>
                <a:srgbClr val="00ABC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7" name="Google Shape;327;g13b32bbf618_0_188"/>
              <p:cNvSpPr/>
              <p:nvPr/>
            </p:nvSpPr>
            <p:spPr>
              <a:xfrm>
                <a:off x="408698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290254" y="212305"/>
                    </a:moveTo>
                    <a:lnTo>
                      <a:pt x="2167674" y="424611"/>
                    </a:lnTo>
                    <a:lnTo>
                      <a:pt x="122580" y="424611"/>
                    </a:lnTo>
                    <a:lnTo>
                      <a:pt x="0" y="212305"/>
                    </a:lnTo>
                    <a:lnTo>
                      <a:pt x="122580" y="0"/>
                    </a:lnTo>
                    <a:lnTo>
                      <a:pt x="2167674" y="0"/>
                    </a:lnTo>
                    <a:lnTo>
                      <a:pt x="2290254" y="21230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AB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8" name="Google Shape;328;g13b32bbf618_0_188"/>
            <p:cNvGrpSpPr/>
            <p:nvPr/>
          </p:nvGrpSpPr>
          <p:grpSpPr>
            <a:xfrm>
              <a:off x="2936713" y="2239441"/>
              <a:ext cx="2290445" cy="424814"/>
              <a:chOff x="2936713" y="2239441"/>
              <a:chExt cx="2290445" cy="424814"/>
            </a:xfrm>
          </p:grpSpPr>
          <p:sp>
            <p:nvSpPr>
              <p:cNvPr id="329" name="Google Shape;329;g13b32bbf618_0_188"/>
              <p:cNvSpPr/>
              <p:nvPr/>
            </p:nvSpPr>
            <p:spPr>
              <a:xfrm>
                <a:off x="2936713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167674" y="0"/>
                    </a:moveTo>
                    <a:lnTo>
                      <a:pt x="122580" y="0"/>
                    </a:lnTo>
                    <a:lnTo>
                      <a:pt x="0" y="212305"/>
                    </a:lnTo>
                    <a:lnTo>
                      <a:pt x="122580" y="424611"/>
                    </a:lnTo>
                    <a:lnTo>
                      <a:pt x="2167674" y="424611"/>
                    </a:lnTo>
                    <a:lnTo>
                      <a:pt x="2290254" y="212305"/>
                    </a:lnTo>
                    <a:lnTo>
                      <a:pt x="2167674" y="0"/>
                    </a:lnTo>
                    <a:close/>
                  </a:path>
                </a:pathLst>
              </a:custGeom>
              <a:solidFill>
                <a:srgbClr val="00ABC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g13b32bbf618_0_188"/>
              <p:cNvSpPr/>
              <p:nvPr/>
            </p:nvSpPr>
            <p:spPr>
              <a:xfrm>
                <a:off x="2936713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290254" y="212305"/>
                    </a:moveTo>
                    <a:lnTo>
                      <a:pt x="2167674" y="424611"/>
                    </a:lnTo>
                    <a:lnTo>
                      <a:pt x="122580" y="424611"/>
                    </a:lnTo>
                    <a:lnTo>
                      <a:pt x="0" y="212305"/>
                    </a:lnTo>
                    <a:lnTo>
                      <a:pt x="122580" y="0"/>
                    </a:lnTo>
                    <a:lnTo>
                      <a:pt x="2167674" y="0"/>
                    </a:lnTo>
                    <a:lnTo>
                      <a:pt x="2290254" y="21230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AB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1" name="Google Shape;331;g13b32bbf618_0_188"/>
            <p:cNvGrpSpPr/>
            <p:nvPr/>
          </p:nvGrpSpPr>
          <p:grpSpPr>
            <a:xfrm>
              <a:off x="5465029" y="2239441"/>
              <a:ext cx="2290445" cy="424814"/>
              <a:chOff x="5465029" y="2239441"/>
              <a:chExt cx="2290445" cy="424814"/>
            </a:xfrm>
          </p:grpSpPr>
          <p:sp>
            <p:nvSpPr>
              <p:cNvPr id="332" name="Google Shape;332;g13b32bbf618_0_188"/>
              <p:cNvSpPr/>
              <p:nvPr/>
            </p:nvSpPr>
            <p:spPr>
              <a:xfrm>
                <a:off x="5465029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167674" y="0"/>
                    </a:moveTo>
                    <a:lnTo>
                      <a:pt x="122580" y="0"/>
                    </a:lnTo>
                    <a:lnTo>
                      <a:pt x="0" y="212305"/>
                    </a:lnTo>
                    <a:lnTo>
                      <a:pt x="122580" y="424611"/>
                    </a:lnTo>
                    <a:lnTo>
                      <a:pt x="2167674" y="424611"/>
                    </a:lnTo>
                    <a:lnTo>
                      <a:pt x="2290254" y="212305"/>
                    </a:lnTo>
                    <a:lnTo>
                      <a:pt x="2167674" y="0"/>
                    </a:lnTo>
                    <a:close/>
                  </a:path>
                </a:pathLst>
              </a:custGeom>
              <a:solidFill>
                <a:srgbClr val="00ABC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Google Shape;333;g13b32bbf618_0_188"/>
              <p:cNvSpPr/>
              <p:nvPr/>
            </p:nvSpPr>
            <p:spPr>
              <a:xfrm>
                <a:off x="5465029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290254" y="212305"/>
                    </a:moveTo>
                    <a:lnTo>
                      <a:pt x="2167674" y="424611"/>
                    </a:lnTo>
                    <a:lnTo>
                      <a:pt x="122580" y="424611"/>
                    </a:lnTo>
                    <a:lnTo>
                      <a:pt x="0" y="212305"/>
                    </a:lnTo>
                    <a:lnTo>
                      <a:pt x="122580" y="0"/>
                    </a:lnTo>
                    <a:lnTo>
                      <a:pt x="2167674" y="0"/>
                    </a:lnTo>
                    <a:lnTo>
                      <a:pt x="2290254" y="21230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AB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4" name="Google Shape;334;g13b32bbf618_0_188"/>
            <p:cNvGrpSpPr/>
            <p:nvPr/>
          </p:nvGrpSpPr>
          <p:grpSpPr>
            <a:xfrm>
              <a:off x="7993345" y="2239441"/>
              <a:ext cx="2290445" cy="424814"/>
              <a:chOff x="7993345" y="2239441"/>
              <a:chExt cx="2290445" cy="424814"/>
            </a:xfrm>
          </p:grpSpPr>
          <p:sp>
            <p:nvSpPr>
              <p:cNvPr id="335" name="Google Shape;335;g13b32bbf618_0_188"/>
              <p:cNvSpPr/>
              <p:nvPr/>
            </p:nvSpPr>
            <p:spPr>
              <a:xfrm>
                <a:off x="7993345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167674" y="0"/>
                    </a:moveTo>
                    <a:lnTo>
                      <a:pt x="122580" y="0"/>
                    </a:lnTo>
                    <a:lnTo>
                      <a:pt x="0" y="212305"/>
                    </a:lnTo>
                    <a:lnTo>
                      <a:pt x="122580" y="424611"/>
                    </a:lnTo>
                    <a:lnTo>
                      <a:pt x="2167674" y="424611"/>
                    </a:lnTo>
                    <a:lnTo>
                      <a:pt x="2290254" y="212305"/>
                    </a:lnTo>
                    <a:lnTo>
                      <a:pt x="2167674" y="0"/>
                    </a:lnTo>
                    <a:close/>
                  </a:path>
                </a:pathLst>
              </a:custGeom>
              <a:solidFill>
                <a:srgbClr val="00ABC5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g13b32bbf618_0_188"/>
              <p:cNvSpPr/>
              <p:nvPr/>
            </p:nvSpPr>
            <p:spPr>
              <a:xfrm>
                <a:off x="7993345" y="2239441"/>
                <a:ext cx="2290445" cy="424814"/>
              </a:xfrm>
              <a:custGeom>
                <a:avLst/>
                <a:gdLst/>
                <a:ahLst/>
                <a:cxnLst/>
                <a:rect l="l" t="t" r="r" b="b"/>
                <a:pathLst>
                  <a:path w="2290445" h="424814" extrusionOk="0">
                    <a:moveTo>
                      <a:pt x="2290254" y="212305"/>
                    </a:moveTo>
                    <a:lnTo>
                      <a:pt x="2167674" y="424611"/>
                    </a:lnTo>
                    <a:lnTo>
                      <a:pt x="122580" y="424611"/>
                    </a:lnTo>
                    <a:lnTo>
                      <a:pt x="0" y="212305"/>
                    </a:lnTo>
                    <a:lnTo>
                      <a:pt x="122580" y="0"/>
                    </a:lnTo>
                    <a:lnTo>
                      <a:pt x="2167674" y="0"/>
                    </a:lnTo>
                    <a:lnTo>
                      <a:pt x="2290254" y="212305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AB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7" name="Google Shape;337;g13b32bbf618_0_188"/>
            <p:cNvSpPr txBox="1"/>
            <p:nvPr/>
          </p:nvSpPr>
          <p:spPr>
            <a:xfrm>
              <a:off x="585622" y="2327457"/>
              <a:ext cx="20724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Helpdesk / Support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38" name="Google Shape;338;g13b32bbf618_0_188"/>
            <p:cNvSpPr txBox="1"/>
            <p:nvPr/>
          </p:nvSpPr>
          <p:spPr>
            <a:xfrm>
              <a:off x="3264581" y="2317889"/>
              <a:ext cx="17655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Knowledge Base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39" name="Google Shape;339;g13b32bbf618_0_188"/>
            <p:cNvSpPr txBox="1"/>
            <p:nvPr/>
          </p:nvSpPr>
          <p:spPr>
            <a:xfrm>
              <a:off x="5657355" y="2317889"/>
              <a:ext cx="20670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Teaching / Training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40" name="Google Shape;340;g13b32bbf618_0_188"/>
            <p:cNvSpPr txBox="1"/>
            <p:nvPr/>
          </p:nvSpPr>
          <p:spPr>
            <a:xfrm>
              <a:off x="8770960" y="2308321"/>
              <a:ext cx="11202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Search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41" name="Google Shape;341;g13b32bbf618_0_188"/>
            <p:cNvSpPr txBox="1"/>
            <p:nvPr/>
          </p:nvSpPr>
          <p:spPr>
            <a:xfrm>
              <a:off x="4992689" y="3681361"/>
              <a:ext cx="858300" cy="3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47920"/>
                </a:buClr>
                <a:buSzPts val="1800"/>
                <a:buFont typeface="IBM Plex Sans SemiBold"/>
                <a:buNone/>
              </a:pPr>
              <a:r>
                <a:rPr lang="de-DE" sz="1800" b="1" i="0" u="none" strike="noStrike" cap="none">
                  <a:solidFill>
                    <a:srgbClr val="F47920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Data</a:t>
              </a:r>
              <a:endParaRPr sz="18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42" name="Google Shape;342;g13b32bbf618_0_188"/>
            <p:cNvSpPr txBox="1"/>
            <p:nvPr/>
          </p:nvSpPr>
          <p:spPr>
            <a:xfrm>
              <a:off x="7122004" y="3099716"/>
              <a:ext cx="1899300" cy="32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47920"/>
                </a:buClr>
                <a:buSzPts val="1600"/>
                <a:buFont typeface="IBM Plex Sans SemiBold"/>
                <a:buNone/>
              </a:pPr>
              <a:r>
                <a:rPr lang="de-DE" sz="1600" b="1" i="0" u="none" strike="noStrike" cap="none">
                  <a:solidFill>
                    <a:srgbClr val="F47920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Repositories</a:t>
              </a:r>
              <a:endParaRPr sz="16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43" name="Google Shape;343;g13b32bbf618_0_188"/>
            <p:cNvSpPr txBox="1"/>
            <p:nvPr/>
          </p:nvSpPr>
          <p:spPr>
            <a:xfrm>
              <a:off x="1620367" y="3102906"/>
              <a:ext cx="2841600" cy="325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448308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47920"/>
                </a:buClr>
                <a:buSzPts val="1600"/>
                <a:buFont typeface="IBM Plex Sans SemiBold"/>
                <a:buNone/>
              </a:pPr>
              <a:r>
                <a:rPr lang="de-DE" sz="1600" b="1" i="0" u="none" strike="noStrike" cap="none">
                  <a:solidFill>
                    <a:srgbClr val="F47920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SmartLab</a:t>
              </a:r>
              <a:endParaRPr sz="16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grpSp>
          <p:nvGrpSpPr>
            <p:cNvPr id="344" name="Google Shape;344;g13b32bbf618_0_188"/>
            <p:cNvGrpSpPr/>
            <p:nvPr/>
          </p:nvGrpSpPr>
          <p:grpSpPr>
            <a:xfrm>
              <a:off x="3925449" y="4920289"/>
              <a:ext cx="2841625" cy="424179"/>
              <a:chOff x="3925449" y="4920289"/>
              <a:chExt cx="2841625" cy="424179"/>
            </a:xfrm>
          </p:grpSpPr>
          <p:sp>
            <p:nvSpPr>
              <p:cNvPr id="345" name="Google Shape;345;g13b32bbf618_0_188"/>
              <p:cNvSpPr/>
              <p:nvPr/>
            </p:nvSpPr>
            <p:spPr>
              <a:xfrm>
                <a:off x="3925449" y="4920289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2718727" y="0"/>
                    </a:moveTo>
                    <a:lnTo>
                      <a:pt x="122377" y="0"/>
                    </a:lnTo>
                    <a:lnTo>
                      <a:pt x="0" y="211962"/>
                    </a:lnTo>
                    <a:lnTo>
                      <a:pt x="122377" y="423925"/>
                    </a:lnTo>
                    <a:lnTo>
                      <a:pt x="2718727" y="423925"/>
                    </a:lnTo>
                    <a:lnTo>
                      <a:pt x="2841104" y="211962"/>
                    </a:lnTo>
                    <a:lnTo>
                      <a:pt x="27187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g13b32bbf618_0_188"/>
              <p:cNvSpPr/>
              <p:nvPr/>
            </p:nvSpPr>
            <p:spPr>
              <a:xfrm>
                <a:off x="3925449" y="4920289"/>
                <a:ext cx="2841625" cy="424179"/>
              </a:xfrm>
              <a:custGeom>
                <a:avLst/>
                <a:gdLst/>
                <a:ahLst/>
                <a:cxnLst/>
                <a:rect l="l" t="t" r="r" b="b"/>
                <a:pathLst>
                  <a:path w="2841625" h="424179" extrusionOk="0">
                    <a:moveTo>
                      <a:pt x="0" y="211962"/>
                    </a:moveTo>
                    <a:lnTo>
                      <a:pt x="122377" y="0"/>
                    </a:lnTo>
                    <a:lnTo>
                      <a:pt x="2718727" y="0"/>
                    </a:lnTo>
                    <a:lnTo>
                      <a:pt x="2841104" y="211962"/>
                    </a:lnTo>
                    <a:lnTo>
                      <a:pt x="2718727" y="423925"/>
                    </a:lnTo>
                    <a:lnTo>
                      <a:pt x="122377" y="423925"/>
                    </a:lnTo>
                    <a:lnTo>
                      <a:pt x="0" y="211962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F4792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600"/>
                  <a:buFont typeface="Arial"/>
                  <a:buNone/>
                </a:pPr>
                <a:endParaRPr sz="16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7" name="Google Shape;347;g13b32bbf618_0_188"/>
            <p:cNvSpPr txBox="1"/>
            <p:nvPr/>
          </p:nvSpPr>
          <p:spPr>
            <a:xfrm>
              <a:off x="4724723" y="4957164"/>
              <a:ext cx="1354500" cy="36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47920"/>
                </a:buClr>
                <a:buSzPts val="1800"/>
                <a:buFont typeface="IBM Plex Sans SemiBold"/>
                <a:buNone/>
              </a:pPr>
              <a:r>
                <a:rPr lang="de-DE" sz="1800" b="1" i="0" u="none" strike="noStrike" cap="none">
                  <a:solidFill>
                    <a:srgbClr val="F47920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Software</a:t>
              </a:r>
              <a:endParaRPr sz="18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48" name="Google Shape;348;g13b32bbf618_0_188"/>
            <p:cNvSpPr/>
            <p:nvPr/>
          </p:nvSpPr>
          <p:spPr>
            <a:xfrm>
              <a:off x="408697" y="5979219"/>
              <a:ext cx="3130550" cy="424814"/>
            </a:xfrm>
            <a:custGeom>
              <a:avLst/>
              <a:gdLst/>
              <a:ahLst/>
              <a:cxnLst/>
              <a:rect l="l" t="t" r="r" b="b"/>
              <a:pathLst>
                <a:path w="3130550" h="424814" extrusionOk="0">
                  <a:moveTo>
                    <a:pt x="3007588" y="0"/>
                  </a:moveTo>
                  <a:lnTo>
                    <a:pt x="122580" y="0"/>
                  </a:lnTo>
                  <a:lnTo>
                    <a:pt x="0" y="212305"/>
                  </a:lnTo>
                  <a:lnTo>
                    <a:pt x="122580" y="424611"/>
                  </a:lnTo>
                  <a:lnTo>
                    <a:pt x="3007588" y="424611"/>
                  </a:lnTo>
                  <a:lnTo>
                    <a:pt x="3130169" y="212305"/>
                  </a:lnTo>
                  <a:lnTo>
                    <a:pt x="3007588" y="0"/>
                  </a:lnTo>
                  <a:close/>
                </a:path>
              </a:pathLst>
            </a:custGeom>
            <a:solidFill>
              <a:srgbClr val="8D5BA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g13b32bbf618_0_188"/>
            <p:cNvSpPr/>
            <p:nvPr/>
          </p:nvSpPr>
          <p:spPr>
            <a:xfrm>
              <a:off x="3784217" y="5979219"/>
              <a:ext cx="3130550" cy="424814"/>
            </a:xfrm>
            <a:custGeom>
              <a:avLst/>
              <a:gdLst/>
              <a:ahLst/>
              <a:cxnLst/>
              <a:rect l="l" t="t" r="r" b="b"/>
              <a:pathLst>
                <a:path w="3130550" h="424814" extrusionOk="0">
                  <a:moveTo>
                    <a:pt x="3007588" y="0"/>
                  </a:moveTo>
                  <a:lnTo>
                    <a:pt x="122580" y="0"/>
                  </a:lnTo>
                  <a:lnTo>
                    <a:pt x="0" y="212305"/>
                  </a:lnTo>
                  <a:lnTo>
                    <a:pt x="122580" y="424611"/>
                  </a:lnTo>
                  <a:lnTo>
                    <a:pt x="3007588" y="424611"/>
                  </a:lnTo>
                  <a:lnTo>
                    <a:pt x="3130169" y="212305"/>
                  </a:lnTo>
                  <a:lnTo>
                    <a:pt x="3007588" y="0"/>
                  </a:lnTo>
                  <a:close/>
                </a:path>
              </a:pathLst>
            </a:custGeom>
            <a:solidFill>
              <a:srgbClr val="8D5BA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g13b32bbf618_0_188"/>
            <p:cNvSpPr txBox="1"/>
            <p:nvPr/>
          </p:nvSpPr>
          <p:spPr>
            <a:xfrm>
              <a:off x="1471748" y="6054541"/>
              <a:ext cx="997500" cy="51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Standards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51" name="Google Shape;351;g13b32bbf618_0_188"/>
            <p:cNvSpPr txBox="1"/>
            <p:nvPr/>
          </p:nvSpPr>
          <p:spPr>
            <a:xfrm>
              <a:off x="4564143" y="6054541"/>
              <a:ext cx="20214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Legal / Policies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52" name="Google Shape;352;g13b32bbf618_0_188"/>
            <p:cNvSpPr/>
            <p:nvPr/>
          </p:nvSpPr>
          <p:spPr>
            <a:xfrm>
              <a:off x="7159384" y="5979219"/>
              <a:ext cx="3130550" cy="424814"/>
            </a:xfrm>
            <a:custGeom>
              <a:avLst/>
              <a:gdLst/>
              <a:ahLst/>
              <a:cxnLst/>
              <a:rect l="l" t="t" r="r" b="b"/>
              <a:pathLst>
                <a:path w="3130550" h="424814" extrusionOk="0">
                  <a:moveTo>
                    <a:pt x="3007588" y="0"/>
                  </a:moveTo>
                  <a:lnTo>
                    <a:pt x="122580" y="0"/>
                  </a:lnTo>
                  <a:lnTo>
                    <a:pt x="0" y="212305"/>
                  </a:lnTo>
                  <a:lnTo>
                    <a:pt x="122580" y="424611"/>
                  </a:lnTo>
                  <a:lnTo>
                    <a:pt x="3007588" y="424611"/>
                  </a:lnTo>
                  <a:lnTo>
                    <a:pt x="3130169" y="212305"/>
                  </a:lnTo>
                  <a:lnTo>
                    <a:pt x="3007588" y="0"/>
                  </a:lnTo>
                  <a:close/>
                </a:path>
              </a:pathLst>
            </a:custGeom>
            <a:solidFill>
              <a:srgbClr val="8D5BA5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g13b32bbf618_0_188"/>
            <p:cNvSpPr txBox="1"/>
            <p:nvPr/>
          </p:nvSpPr>
          <p:spPr>
            <a:xfrm>
              <a:off x="8075273" y="6054541"/>
              <a:ext cx="1397400" cy="267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700" rIns="0" bIns="0" anchor="t" anchorCtr="0">
              <a:spAutoFit/>
            </a:bodyPr>
            <a:lstStyle/>
            <a:p>
              <a:pPr marL="1270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IBM Plex Sans SemiBold"/>
                <a:buNone/>
              </a:pPr>
              <a:r>
                <a:rPr lang="de-DE" sz="1300" b="1" i="0" u="none" strike="noStrike" cap="none">
                  <a:solidFill>
                    <a:srgbClr val="FFFFFF"/>
                  </a:solidFill>
                  <a:latin typeface="IBM Plex Sans SemiBold"/>
                  <a:ea typeface="IBM Plex Sans SemiBold"/>
                  <a:cs typeface="IBM Plex Sans SemiBold"/>
                  <a:sym typeface="IBM Plex Sans SemiBold"/>
                </a:rPr>
                <a:t>Terminology</a:t>
              </a:r>
              <a:endParaRPr sz="1300" b="0" i="0" u="none" strike="noStrike" cap="none">
                <a:solidFill>
                  <a:srgbClr val="000000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endParaRPr>
            </a:p>
          </p:txBody>
        </p:sp>
        <p:sp>
          <p:nvSpPr>
            <p:cNvPr id="354" name="Google Shape;354;g13b32bbf618_0_188"/>
            <p:cNvSpPr/>
            <p:nvPr/>
          </p:nvSpPr>
          <p:spPr>
            <a:xfrm>
              <a:off x="408701" y="5471219"/>
              <a:ext cx="9866630" cy="381000"/>
            </a:xfrm>
            <a:custGeom>
              <a:avLst/>
              <a:gdLst/>
              <a:ahLst/>
              <a:cxnLst/>
              <a:rect l="l" t="t" r="r" b="b"/>
              <a:pathLst>
                <a:path w="9866630" h="381000" extrusionOk="0">
                  <a:moveTo>
                    <a:pt x="9866033" y="381000"/>
                  </a:moveTo>
                  <a:lnTo>
                    <a:pt x="4983022" y="381000"/>
                  </a:lnTo>
                  <a:lnTo>
                    <a:pt x="4983022" y="200482"/>
                  </a:lnTo>
                  <a:lnTo>
                    <a:pt x="5059857" y="200482"/>
                  </a:lnTo>
                  <a:lnTo>
                    <a:pt x="4940604" y="0"/>
                  </a:lnTo>
                  <a:lnTo>
                    <a:pt x="4821351" y="200482"/>
                  </a:lnTo>
                  <a:lnTo>
                    <a:pt x="4898186" y="200482"/>
                  </a:lnTo>
                  <a:lnTo>
                    <a:pt x="4898186" y="381000"/>
                  </a:lnTo>
                  <a:lnTo>
                    <a:pt x="0" y="381000"/>
                  </a:lnTo>
                </a:path>
              </a:pathLst>
            </a:custGeom>
            <a:noFill/>
            <a:ln w="12700" cap="flat" cmpd="sng">
              <a:solidFill>
                <a:srgbClr val="8D5B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5" name="Google Shape;355;g13b32bbf618_0_188"/>
          <p:cNvSpPr txBox="1"/>
          <p:nvPr/>
        </p:nvSpPr>
        <p:spPr>
          <a:xfrm>
            <a:off x="1473973" y="2242468"/>
            <a:ext cx="457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7495" marR="5080" lvl="0" indent="-265430" algn="l" rtl="0">
              <a:lnSpc>
                <a:spcPct val="27125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BM Plex Sans SemiBold"/>
              <a:buNone/>
            </a:pPr>
            <a:r>
              <a:rPr lang="de-DE" sz="1600" b="1" i="0" u="none" strike="noStrike" cap="none" dirty="0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ELN</a:t>
            </a:r>
            <a:endParaRPr sz="1600" b="0" i="0" u="none" strike="noStrike" cap="none" dirty="0">
              <a:solidFill>
                <a:srgbClr val="000000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356" name="Google Shape;356;g13b32bbf618_0_188"/>
          <p:cNvSpPr txBox="1"/>
          <p:nvPr/>
        </p:nvSpPr>
        <p:spPr>
          <a:xfrm>
            <a:off x="2429260" y="2218080"/>
            <a:ext cx="1258200" cy="759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7495" marR="5080" lvl="0" indent="-265430" algn="l" rtl="0">
              <a:lnSpc>
                <a:spcPct val="27125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BM Plex Sans SemiBold"/>
              <a:buNone/>
            </a:pPr>
            <a:r>
              <a:rPr lang="de-DE" sz="1600" b="1" i="0" u="none" strike="noStrike" cap="none" dirty="0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  SW Tools</a:t>
            </a:r>
            <a:endParaRPr sz="1600" b="0" i="0" u="none" strike="noStrike" cap="none" dirty="0">
              <a:solidFill>
                <a:srgbClr val="000000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357" name="Google Shape;357;g13b32bbf618_0_188"/>
          <p:cNvSpPr txBox="1"/>
          <p:nvPr/>
        </p:nvSpPr>
        <p:spPr>
          <a:xfrm>
            <a:off x="1696222" y="2688524"/>
            <a:ext cx="1707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7495" marR="5080" lvl="0" indent="-265430" algn="l" rtl="0">
              <a:lnSpc>
                <a:spcPct val="27125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BM Plex Sans SemiBold"/>
              <a:buNone/>
            </a:pPr>
            <a:r>
              <a:rPr lang="de-DE" sz="1600" b="1" i="0" u="none" strike="noStrike" cap="none" dirty="0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Devices/API</a:t>
            </a:r>
            <a:endParaRPr sz="1600" b="0" i="0" u="none" strike="noStrike" cap="none" dirty="0">
              <a:solidFill>
                <a:srgbClr val="000000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358" name="Google Shape;358;g13b32bbf618_0_188"/>
          <p:cNvSpPr txBox="1"/>
          <p:nvPr/>
        </p:nvSpPr>
        <p:spPr>
          <a:xfrm>
            <a:off x="5780848" y="2256756"/>
            <a:ext cx="457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7495" marR="5080" lvl="0" indent="-265430" algn="l" rtl="0">
              <a:lnSpc>
                <a:spcPct val="27125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BM Plex Sans SemiBold"/>
              <a:buNone/>
            </a:pPr>
            <a:r>
              <a:rPr lang="de-DE" sz="1600" b="1" i="0" u="none" strike="noStrike" cap="none" dirty="0" err="1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Publication</a:t>
            </a:r>
            <a:endParaRPr sz="1600" b="0" i="0" u="none" strike="noStrike" cap="none" dirty="0">
              <a:solidFill>
                <a:srgbClr val="000000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359" name="Google Shape;359;g13b32bbf618_0_188"/>
          <p:cNvSpPr txBox="1"/>
          <p:nvPr/>
        </p:nvSpPr>
        <p:spPr>
          <a:xfrm>
            <a:off x="5857048" y="2707574"/>
            <a:ext cx="45720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77495" marR="5080" lvl="0" indent="-265430" algn="l" rtl="0">
              <a:lnSpc>
                <a:spcPct val="27125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IBM Plex Sans SemiBold"/>
              <a:buNone/>
            </a:pPr>
            <a:r>
              <a:rPr lang="de-DE" sz="1600" b="1" i="0" u="none" strike="noStrike" cap="none">
                <a:solidFill>
                  <a:srgbClr val="FFFFFF"/>
                </a:solidFill>
                <a:latin typeface="IBM Plex Sans SemiBold"/>
                <a:ea typeface="IBM Plex Sans SemiBold"/>
                <a:cs typeface="IBM Plex Sans SemiBold"/>
                <a:sym typeface="IBM Plex Sans SemiBold"/>
              </a:rPr>
              <a:t>Archiving</a:t>
            </a:r>
            <a:endParaRPr sz="1600" b="0" i="0" u="none" strike="noStrike" cap="none">
              <a:solidFill>
                <a:srgbClr val="000000"/>
              </a:solidFill>
              <a:latin typeface="IBM Plex Sans SemiBold"/>
              <a:ea typeface="IBM Plex Sans SemiBold"/>
              <a:cs typeface="IBM Plex Sans SemiBold"/>
              <a:sym typeface="IBM Plex Sans SemiBold"/>
            </a:endParaRPr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DABE9658-8F12-C0DC-903A-0D9FBEA8C05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60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/>
              <a:t>Services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BD5FA06-4332-3970-1C02-8C8208D77B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dirty="0"/>
              <a:t>Helpdesk </a:t>
            </a:r>
          </a:p>
          <a:p>
            <a:pPr>
              <a:buClr>
                <a:schemeClr val="bg1"/>
              </a:buClr>
            </a:pPr>
            <a:r>
              <a:rPr lang="de-DE" sz="1800" dirty="0">
                <a:solidFill>
                  <a:srgbClr val="009CBC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helpdesk@nfdi4chem.de</a:t>
            </a:r>
            <a:endParaRPr lang="de-DE" sz="1800" dirty="0">
              <a:solidFill>
                <a:srgbClr val="009CBC"/>
              </a:solidFill>
            </a:endParaRPr>
          </a:p>
          <a:p>
            <a:endParaRPr lang="de-DE" sz="1800" dirty="0"/>
          </a:p>
          <a:p>
            <a:r>
              <a:rPr lang="de-DE" sz="1800" dirty="0"/>
              <a:t>Knowledge Base </a:t>
            </a:r>
            <a:r>
              <a:rPr lang="de-DE" sz="1800" dirty="0" err="1"/>
              <a:t>for</a:t>
            </a:r>
            <a:r>
              <a:rPr lang="de-DE" sz="1800" dirty="0"/>
              <a:t> RDM in </a:t>
            </a:r>
            <a:r>
              <a:rPr lang="de-DE" sz="1800" dirty="0" err="1"/>
              <a:t>chemistry</a:t>
            </a:r>
            <a:endParaRPr lang="de-DE" sz="1800" dirty="0"/>
          </a:p>
          <a:p>
            <a:pPr>
              <a:buClr>
                <a:schemeClr val="bg1"/>
              </a:buClr>
            </a:pPr>
            <a:r>
              <a:rPr lang="de-DE" sz="1800" dirty="0">
                <a:solidFill>
                  <a:srgbClr val="009CBC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https://knowledgebase.nfdi4chem.de/knowledge_base/</a:t>
            </a:r>
            <a:endParaRPr lang="de-DE" sz="1800" dirty="0">
              <a:solidFill>
                <a:srgbClr val="009CBC"/>
              </a:solidFill>
            </a:endParaRPr>
          </a:p>
          <a:p>
            <a:endParaRPr lang="de-DE" sz="1800" dirty="0"/>
          </a:p>
          <a:p>
            <a:r>
              <a:rPr lang="de-DE" sz="1800" dirty="0"/>
              <a:t>Events such </a:t>
            </a:r>
            <a:r>
              <a:rPr lang="de-DE" sz="1800" dirty="0" err="1"/>
              <a:t>as</a:t>
            </a:r>
            <a:r>
              <a:rPr lang="de-DE" sz="1800" dirty="0"/>
              <a:t> </a:t>
            </a:r>
            <a:r>
              <a:rPr lang="de-DE" sz="1800" dirty="0" err="1"/>
              <a:t>workshops</a:t>
            </a:r>
            <a:r>
              <a:rPr lang="de-DE" sz="1800" dirty="0"/>
              <a:t>, Q&amp;A, Stammtisch</a:t>
            </a:r>
          </a:p>
          <a:p>
            <a:pPr>
              <a:buClr>
                <a:schemeClr val="bg1"/>
              </a:buClr>
            </a:pPr>
            <a:r>
              <a:rPr lang="de-DE" sz="1800" dirty="0">
                <a:solidFill>
                  <a:srgbClr val="009CB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https://www.nfdi4chem.de/index.php/events/</a:t>
            </a:r>
            <a:endParaRPr lang="de-DE" sz="1800" dirty="0">
              <a:solidFill>
                <a:srgbClr val="009CBC"/>
              </a:solidFill>
            </a:endParaRPr>
          </a:p>
          <a:p>
            <a:pPr>
              <a:buClr>
                <a:schemeClr val="bg1"/>
              </a:buClr>
            </a:pPr>
            <a:endParaRPr lang="de-DE" sz="1800" dirty="0"/>
          </a:p>
          <a:p>
            <a:endParaRPr lang="de-DE" dirty="0"/>
          </a:p>
        </p:txBody>
      </p:sp>
      <p:sp>
        <p:nvSpPr>
          <p:cNvPr id="3" name="Google Shape;116;g102c48d07ec_0_0">
            <a:extLst>
              <a:ext uri="{FF2B5EF4-FFF2-40B4-BE49-F238E27FC236}">
                <a16:creationId xmlns:a16="http://schemas.microsoft.com/office/drawing/2014/main" id="{F9C70113-7327-1D3E-D925-2E3D6CDEC6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61</a:t>
            </a:fld>
            <a:endParaRPr lang="de" sz="900" dirty="0">
              <a:sym typeface="IBM Plex Sans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26418882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74"/>
          <p:cNvSpPr txBox="1">
            <a:spLocks noGrp="1"/>
          </p:cNvSpPr>
          <p:nvPr>
            <p:ph type="title"/>
          </p:nvPr>
        </p:nvSpPr>
        <p:spPr>
          <a:xfrm>
            <a:off x="328025" y="47081"/>
            <a:ext cx="7675200" cy="8583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rmAutofit/>
          </a:bodyPr>
          <a:lstStyle/>
          <a:p>
            <a:r>
              <a:rPr lang="en"/>
              <a:t>Chemistry Data Days 2023</a:t>
            </a:r>
            <a:endParaRPr/>
          </a:p>
        </p:txBody>
      </p:sp>
      <p:sp>
        <p:nvSpPr>
          <p:cNvPr id="1046" name="Google Shape;1046;p74"/>
          <p:cNvSpPr txBox="1">
            <a:spLocks noGrp="1"/>
          </p:cNvSpPr>
          <p:nvPr>
            <p:ph type="body" idx="1"/>
          </p:nvPr>
        </p:nvSpPr>
        <p:spPr>
          <a:xfrm>
            <a:off x="328025" y="946694"/>
            <a:ext cx="4858062" cy="391612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indent="-355591">
              <a:lnSpc>
                <a:spcPct val="170000"/>
              </a:lnSpc>
              <a:buSzPts val="2000"/>
            </a:pPr>
            <a:r>
              <a:rPr lang="en" sz="1600" dirty="0">
                <a:latin typeface="IBM Plex Sans Light" panose="020B0403050203000203" pitchFamily="34" charset="0"/>
              </a:rPr>
              <a:t>6th and 7th of June in Mainz</a:t>
            </a:r>
            <a:endParaRPr sz="1600" dirty="0">
              <a:latin typeface="IBM Plex Sans Light" panose="020B0403050203000203" pitchFamily="34" charset="0"/>
            </a:endParaRPr>
          </a:p>
          <a:p>
            <a:pPr indent="-355591">
              <a:lnSpc>
                <a:spcPct val="170000"/>
              </a:lnSpc>
              <a:spcBef>
                <a:spcPts val="0"/>
              </a:spcBef>
              <a:buSzPts val="2000"/>
            </a:pPr>
            <a:r>
              <a:rPr lang="en" sz="1600" dirty="0">
                <a:latin typeface="IBM Plex Sans Light" panose="020B0403050203000203" pitchFamily="34" charset="0"/>
              </a:rPr>
              <a:t>Free (excluding travel &amp; accommodation)</a:t>
            </a:r>
            <a:endParaRPr sz="1600" dirty="0">
              <a:latin typeface="IBM Plex Sans Light" panose="020B0403050203000203" pitchFamily="34" charset="0"/>
            </a:endParaRPr>
          </a:p>
          <a:p>
            <a:pPr indent="-355591">
              <a:lnSpc>
                <a:spcPct val="170000"/>
              </a:lnSpc>
              <a:spcBef>
                <a:spcPts val="0"/>
              </a:spcBef>
              <a:buSzPts val="2000"/>
            </a:pPr>
            <a:r>
              <a:rPr lang="en" sz="1600" dirty="0">
                <a:latin typeface="IBM Plex Sans Light" panose="020B0403050203000203" pitchFamily="34" charset="0"/>
              </a:rPr>
              <a:t>Learn about tools and resources for data management in chemistry (E.g. ELNs) </a:t>
            </a:r>
            <a:endParaRPr sz="1600" dirty="0">
              <a:latin typeface="IBM Plex Sans Light" panose="020B0403050203000203" pitchFamily="34" charset="0"/>
            </a:endParaRPr>
          </a:p>
          <a:p>
            <a:pPr indent="-355591">
              <a:lnSpc>
                <a:spcPct val="170000"/>
              </a:lnSpc>
              <a:spcBef>
                <a:spcPts val="0"/>
              </a:spcBef>
              <a:buSzPts val="2000"/>
            </a:pPr>
            <a:r>
              <a:rPr lang="en" sz="1600" dirty="0">
                <a:latin typeface="IBM Plex Sans Light" panose="020B0403050203000203" pitchFamily="34" charset="0"/>
              </a:rPr>
              <a:t>Hear from invited speakers how they have made the most of their data</a:t>
            </a:r>
            <a:endParaRPr sz="1600" dirty="0">
              <a:latin typeface="IBM Plex Sans Light" panose="020B0403050203000203" pitchFamily="34" charset="0"/>
            </a:endParaRPr>
          </a:p>
          <a:p>
            <a:pPr indent="-355591">
              <a:lnSpc>
                <a:spcPct val="170000"/>
              </a:lnSpc>
              <a:spcBef>
                <a:spcPts val="0"/>
              </a:spcBef>
              <a:buSzPts val="2000"/>
            </a:pPr>
            <a:r>
              <a:rPr lang="en" sz="1600" dirty="0">
                <a:latin typeface="IBM Plex Sans Light" panose="020B0403050203000203" pitchFamily="34" charset="0"/>
              </a:rPr>
              <a:t>In cooperation with GDCh and JCF who will be hosting sessions on career entry for young chemists</a:t>
            </a:r>
            <a:endParaRPr sz="1600" dirty="0">
              <a:latin typeface="IBM Plex Sans Light" panose="020B0403050203000203" pitchFamily="34" charset="0"/>
            </a:endParaRPr>
          </a:p>
        </p:txBody>
      </p:sp>
      <p:pic>
        <p:nvPicPr>
          <p:cNvPr id="1048" name="Google Shape;1048;p74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4912" y="4200341"/>
            <a:ext cx="1095505" cy="979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9" name="Google Shape;1049;p74"/>
          <p:cNvPicPr preferRelativeResize="0"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50118" y="4249809"/>
            <a:ext cx="671613" cy="671613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Google Shape;1050;p74"/>
          <p:cNvSpPr txBox="1">
            <a:spLocks noGrp="1"/>
          </p:cNvSpPr>
          <p:nvPr>
            <p:ph type="body" idx="1"/>
          </p:nvPr>
        </p:nvSpPr>
        <p:spPr>
          <a:xfrm>
            <a:off x="5801816" y="3906682"/>
            <a:ext cx="3785517" cy="448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indent="0">
              <a:lnSpc>
                <a:spcPct val="105000"/>
              </a:lnSpc>
              <a:buNone/>
            </a:pPr>
            <a:r>
              <a:rPr lang="en" sz="1200" b="1" dirty="0"/>
              <a:t>In cooperation with:</a:t>
            </a:r>
            <a:endParaRPr sz="1200" b="1" dirty="0"/>
          </a:p>
        </p:txBody>
      </p:sp>
      <p:sp>
        <p:nvSpPr>
          <p:cNvPr id="1051" name="Google Shape;1051;p74"/>
          <p:cNvSpPr txBox="1">
            <a:spLocks noGrp="1"/>
          </p:cNvSpPr>
          <p:nvPr>
            <p:ph type="body" idx="1"/>
          </p:nvPr>
        </p:nvSpPr>
        <p:spPr>
          <a:xfrm>
            <a:off x="3389347" y="4543163"/>
            <a:ext cx="2386498" cy="4482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rmAutofit/>
          </a:bodyPr>
          <a:lstStyle/>
          <a:p>
            <a:pPr indent="0">
              <a:lnSpc>
                <a:spcPct val="105000"/>
              </a:lnSpc>
              <a:buNone/>
            </a:pPr>
            <a:r>
              <a:rPr lang="en" sz="1500" b="1" dirty="0">
                <a:solidFill>
                  <a:srgbClr val="009CBC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Register here</a:t>
            </a:r>
            <a:endParaRPr sz="1500" b="1" dirty="0">
              <a:solidFill>
                <a:srgbClr val="009CBC"/>
              </a:solidFill>
            </a:endParaRP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25971C5-B2B9-E951-5CF7-C5A5122652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949" y="1199040"/>
            <a:ext cx="3395129" cy="2707642"/>
          </a:xfrm>
          <a:prstGeom prst="rect">
            <a:avLst/>
          </a:prstGeom>
        </p:spPr>
      </p:pic>
      <p:sp>
        <p:nvSpPr>
          <p:cNvPr id="5" name="Google Shape;116;g102c48d07ec_0_0">
            <a:extLst>
              <a:ext uri="{FF2B5EF4-FFF2-40B4-BE49-F238E27FC236}">
                <a16:creationId xmlns:a16="http://schemas.microsoft.com/office/drawing/2014/main" id="{42EFF535-9F65-C252-AABC-84AD8E47B5A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/>
          <a:p>
            <a:pPr lvl="0"/>
            <a:fld id="{00000000-1234-1234-1234-123412341234}" type="slidenum">
              <a:rPr lang="de" sz="900">
                <a:sym typeface="IBM Plex Sans Condensed Light"/>
              </a:rPr>
              <a:pPr lvl="0"/>
              <a:t>62</a:t>
            </a:fld>
            <a:endParaRPr lang="de" sz="900" dirty="0">
              <a:sym typeface="IBM Plex Sans Condensed Light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g10101877c86_0_48"/>
          <p:cNvPicPr preferRelativeResize="0"/>
          <p:nvPr/>
        </p:nvPicPr>
        <p:blipFill rotWithShape="1">
          <a:blip r:embed="rId3">
            <a:alphaModFix/>
          </a:blip>
          <a:srcRect t="16267" r="545" b="13485"/>
          <a:stretch/>
        </p:blipFill>
        <p:spPr>
          <a:xfrm>
            <a:off x="1" y="-76200"/>
            <a:ext cx="9143999" cy="414406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10101877c86_0_48"/>
          <p:cNvSpPr txBox="1">
            <a:spLocks noGrp="1"/>
          </p:cNvSpPr>
          <p:nvPr>
            <p:ph type="body" idx="1"/>
          </p:nvPr>
        </p:nvSpPr>
        <p:spPr>
          <a:xfrm>
            <a:off x="210359" y="3765357"/>
            <a:ext cx="8065200" cy="108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de" sz="2800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Thank you for your attention!</a:t>
            </a:r>
            <a:endParaRPr sz="2800" b="1" dirty="0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  <p:extLst>
      <p:ext uri="{BB962C8B-B14F-4D97-AF65-F5344CB8AC3E}">
        <p14:creationId xmlns:p14="http://schemas.microsoft.com/office/powerpoint/2010/main" val="13589333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Question, Question Mark, Board, School, To Learn">
            <a:extLst>
              <a:ext uri="{FF2B5EF4-FFF2-40B4-BE49-F238E27FC236}">
                <a16:creationId xmlns:a16="http://schemas.microsoft.com/office/drawing/2014/main" id="{F1D49125-712E-4933-836E-60E6C2F71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5" y="2285999"/>
            <a:ext cx="5442856" cy="285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Google Shape;157;p12" descr="Cover 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2"/>
          <p:cNvSpPr txBox="1">
            <a:spLocks noGrp="1"/>
          </p:cNvSpPr>
          <p:nvPr>
            <p:ph type="title"/>
          </p:nvPr>
        </p:nvSpPr>
        <p:spPr>
          <a:xfrm>
            <a:off x="364173" y="632250"/>
            <a:ext cx="7772400" cy="102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63492"/>
              <a:buNone/>
            </a:pPr>
            <a:r>
              <a:rPr lang="de" sz="4900"/>
              <a:t>Question &amp; Answer </a:t>
            </a:r>
            <a:br>
              <a:rPr lang="de" sz="4900"/>
            </a:br>
            <a:r>
              <a:rPr lang="de" sz="4900"/>
              <a:t>Session</a:t>
            </a:r>
            <a:br>
              <a:rPr lang="de" sz="6000"/>
            </a:br>
            <a:endParaRPr sz="6000"/>
          </a:p>
        </p:txBody>
      </p:sp>
      <p:pic>
        <p:nvPicPr>
          <p:cNvPr id="1026" name="Picture 2" descr="Question Mark, Choice, Decision, Light Bulb, Question">
            <a:extLst>
              <a:ext uri="{FF2B5EF4-FFF2-40B4-BE49-F238E27FC236}">
                <a16:creationId xmlns:a16="http://schemas.microsoft.com/office/drawing/2014/main" id="{C1FEA8F0-A9C4-47CD-847F-0F2BF673B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72F016-61EA-4C84-BDB4-CD2F0B049B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 smtClean="0"/>
              <a:t>7</a:t>
            </a:fld>
            <a:endParaRPr lang="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97C6B3-B035-4E41-BDA2-984CA1BF0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23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"/>
          <p:cNvPicPr preferRelativeResize="0"/>
          <p:nvPr/>
        </p:nvPicPr>
        <p:blipFill rotWithShape="1">
          <a:blip r:embed="rId3">
            <a:alphaModFix/>
          </a:blip>
          <a:srcRect t="16267" r="545" b="13485"/>
          <a:stretch/>
        </p:blipFill>
        <p:spPr>
          <a:xfrm>
            <a:off x="2" y="-76200"/>
            <a:ext cx="9143999" cy="414406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"/>
          <p:cNvSpPr txBox="1">
            <a:spLocks noGrp="1"/>
          </p:cNvSpPr>
          <p:nvPr>
            <p:ph type="body" idx="1"/>
          </p:nvPr>
        </p:nvSpPr>
        <p:spPr>
          <a:xfrm>
            <a:off x="210359" y="3765357"/>
            <a:ext cx="8065200" cy="108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0" indent="0">
              <a:lnSpc>
                <a:spcPct val="115000"/>
              </a:lnSpc>
              <a:spcBef>
                <a:spcPts val="560"/>
              </a:spcBef>
              <a:buClr>
                <a:schemeClr val="dk1"/>
              </a:buClr>
              <a:buSzPts val="2800"/>
            </a:pPr>
            <a:r>
              <a:rPr lang="de-DE" sz="2800" b="1" dirty="0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RDM </a:t>
            </a:r>
            <a:r>
              <a:rPr lang="de-DE" sz="2800" b="1" dirty="0" err="1">
                <a:solidFill>
                  <a:srgbClr val="009CBC"/>
                </a:solidFill>
                <a:latin typeface="IBM Plex Sans"/>
                <a:ea typeface="IBM Plex Sans"/>
                <a:cs typeface="IBM Plex Sans"/>
                <a:sym typeface="IBM Plex Sans"/>
              </a:rPr>
              <a:t>basics</a:t>
            </a:r>
            <a:endParaRPr sz="2800" b="1" dirty="0">
              <a:solidFill>
                <a:srgbClr val="009CBC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"/>
          <p:cNvSpPr/>
          <p:nvPr/>
        </p:nvSpPr>
        <p:spPr>
          <a:xfrm>
            <a:off x="313185" y="2317226"/>
            <a:ext cx="8373616" cy="1924050"/>
          </a:xfrm>
          <a:prstGeom prst="roundRect">
            <a:avLst>
              <a:gd name="adj" fmla="val 16667"/>
            </a:avLst>
          </a:prstGeom>
          <a:solidFill>
            <a:srgbClr val="B7DEE8"/>
          </a:solidFill>
          <a:ln w="25400" cap="flat" cmpd="sng">
            <a:solidFill>
              <a:srgbClr val="B7DEE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>
              <a:buClr>
                <a:srgbClr val="000000"/>
              </a:buClr>
              <a:defRPr/>
            </a:pPr>
            <a:endParaRPr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3"/>
          <p:cNvSpPr txBox="1">
            <a:spLocks noGrp="1"/>
          </p:cNvSpPr>
          <p:nvPr>
            <p:ph type="title"/>
          </p:nvPr>
        </p:nvSpPr>
        <p:spPr>
          <a:xfrm>
            <a:off x="313184" y="205979"/>
            <a:ext cx="68511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r>
              <a:rPr lang="de-DE" dirty="0"/>
              <a:t>Research </a:t>
            </a:r>
            <a:r>
              <a:rPr lang="de-DE" dirty="0" err="1"/>
              <a:t>data</a:t>
            </a:r>
            <a:endParaRPr dirty="0"/>
          </a:p>
        </p:txBody>
      </p:sp>
      <p:sp>
        <p:nvSpPr>
          <p:cNvPr id="140" name="Google Shape;140;p3"/>
          <p:cNvSpPr txBox="1">
            <a:spLocks noGrp="1"/>
          </p:cNvSpPr>
          <p:nvPr>
            <p:ph type="body" idx="1"/>
          </p:nvPr>
        </p:nvSpPr>
        <p:spPr>
          <a:xfrm>
            <a:off x="224284" y="2380857"/>
            <a:ext cx="8373616" cy="222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t" anchorCtr="0">
            <a:noAutofit/>
          </a:bodyPr>
          <a:lstStyle/>
          <a:p>
            <a:pPr marL="457189" indent="-228593">
              <a:spcBef>
                <a:spcPts val="0"/>
              </a:spcBef>
              <a:buNone/>
            </a:pPr>
            <a:r>
              <a:rPr lang="de-DE" sz="1800" b="1" dirty="0"/>
              <a:t>DFG:</a:t>
            </a:r>
            <a:endParaRPr sz="1800" dirty="0"/>
          </a:p>
          <a:p>
            <a:pPr marL="101598" indent="0" algn="ctr">
              <a:buNone/>
            </a:pPr>
            <a:r>
              <a:rPr lang="de-DE" sz="1500" dirty="0">
                <a:latin typeface="IBM Plex Sans Light" panose="020B0403050203000203" pitchFamily="34" charset="0"/>
              </a:rPr>
              <a:t>"Research </a:t>
            </a:r>
            <a:r>
              <a:rPr lang="de-DE" sz="1500" dirty="0" err="1">
                <a:latin typeface="IBM Plex Sans Light" panose="020B0403050203000203" pitchFamily="34" charset="0"/>
              </a:rPr>
              <a:t>data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include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measurement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data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laboratory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values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audiovisual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information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texts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survey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data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objects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from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collections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or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samples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that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are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created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developed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or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evaluated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dirty="0">
                <a:latin typeface="IBM Plex Sans Light" panose="020B0403050203000203" pitchFamily="34" charset="0"/>
              </a:rPr>
              <a:t>in </a:t>
            </a:r>
            <a:r>
              <a:rPr lang="de-DE" sz="1500" dirty="0" err="1">
                <a:latin typeface="IBM Plex Sans Light" panose="020B0403050203000203" pitchFamily="34" charset="0"/>
              </a:rPr>
              <a:t>scientific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work</a:t>
            </a:r>
            <a:r>
              <a:rPr lang="de-DE" sz="1500" dirty="0">
                <a:latin typeface="IBM Plex Sans Light" panose="020B0403050203000203" pitchFamily="34" charset="0"/>
              </a:rPr>
              <a:t>. </a:t>
            </a:r>
            <a:r>
              <a:rPr lang="de-DE" sz="1500" b="1" dirty="0" err="1">
                <a:latin typeface="IBM Plex Sans Light" panose="020B0403050203000203" pitchFamily="34" charset="0"/>
              </a:rPr>
              <a:t>Methodological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test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procedures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dirty="0">
                <a:latin typeface="IBM Plex Sans Light" panose="020B0403050203000203" pitchFamily="34" charset="0"/>
              </a:rPr>
              <a:t>such </a:t>
            </a:r>
            <a:r>
              <a:rPr lang="de-DE" sz="1500" dirty="0" err="1">
                <a:latin typeface="IBM Plex Sans Light" panose="020B0403050203000203" pitchFamily="34" charset="0"/>
              </a:rPr>
              <a:t>as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b="1" dirty="0" err="1">
                <a:latin typeface="IBM Plex Sans Light" panose="020B0403050203000203" pitchFamily="34" charset="0"/>
              </a:rPr>
              <a:t>questionnaires</a:t>
            </a:r>
            <a:r>
              <a:rPr lang="de-DE" sz="1500" b="1" dirty="0">
                <a:latin typeface="IBM Plex Sans Light" panose="020B0403050203000203" pitchFamily="34" charset="0"/>
              </a:rPr>
              <a:t>, </a:t>
            </a:r>
            <a:r>
              <a:rPr lang="de-DE" sz="1500" b="1" dirty="0" err="1">
                <a:latin typeface="IBM Plex Sans Light" panose="020B0403050203000203" pitchFamily="34" charset="0"/>
              </a:rPr>
              <a:t>software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dirty="0">
                <a:latin typeface="IBM Plex Sans Light" panose="020B0403050203000203" pitchFamily="34" charset="0"/>
              </a:rPr>
              <a:t>and </a:t>
            </a:r>
            <a:r>
              <a:rPr lang="de-DE" sz="1500" b="1" dirty="0" err="1">
                <a:latin typeface="IBM Plex Sans Light" panose="020B0403050203000203" pitchFamily="34" charset="0"/>
              </a:rPr>
              <a:t>simulations</a:t>
            </a:r>
            <a:r>
              <a:rPr lang="de-DE" sz="1500" b="1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can</a:t>
            </a:r>
            <a:r>
              <a:rPr lang="de-DE" sz="1500" dirty="0">
                <a:latin typeface="IBM Plex Sans Light" panose="020B0403050203000203" pitchFamily="34" charset="0"/>
              </a:rPr>
              <a:t> also </a:t>
            </a:r>
            <a:r>
              <a:rPr lang="de-DE" sz="1500" dirty="0" err="1">
                <a:latin typeface="IBM Plex Sans Light" panose="020B0403050203000203" pitchFamily="34" charset="0"/>
              </a:rPr>
              <a:t>represent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central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results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of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scientific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research</a:t>
            </a:r>
            <a:r>
              <a:rPr lang="de-DE" sz="1500" dirty="0">
                <a:latin typeface="IBM Plex Sans Light" panose="020B0403050203000203" pitchFamily="34" charset="0"/>
              </a:rPr>
              <a:t> and </a:t>
            </a:r>
            <a:r>
              <a:rPr lang="de-DE" sz="1500" dirty="0" err="1">
                <a:latin typeface="IBM Plex Sans Light" panose="020B0403050203000203" pitchFamily="34" charset="0"/>
              </a:rPr>
              <a:t>should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therefore</a:t>
            </a:r>
            <a:r>
              <a:rPr lang="de-DE" sz="1500" dirty="0">
                <a:latin typeface="IBM Plex Sans Light" panose="020B0403050203000203" pitchFamily="34" charset="0"/>
              </a:rPr>
              <a:t> also </a:t>
            </a:r>
            <a:r>
              <a:rPr lang="de-DE" sz="1500" dirty="0" err="1">
                <a:latin typeface="IBM Plex Sans Light" panose="020B0403050203000203" pitchFamily="34" charset="0"/>
              </a:rPr>
              <a:t>be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included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under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the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term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research</a:t>
            </a:r>
            <a:r>
              <a:rPr lang="de-DE" sz="1500" dirty="0">
                <a:latin typeface="IBM Plex Sans Light" panose="020B0403050203000203" pitchFamily="34" charset="0"/>
              </a:rPr>
              <a:t> </a:t>
            </a:r>
            <a:r>
              <a:rPr lang="de-DE" sz="1500" dirty="0" err="1">
                <a:latin typeface="IBM Plex Sans Light" panose="020B0403050203000203" pitchFamily="34" charset="0"/>
              </a:rPr>
              <a:t>data</a:t>
            </a:r>
            <a:r>
              <a:rPr lang="de-DE" sz="1500" dirty="0">
                <a:latin typeface="IBM Plex Sans Light" panose="020B0403050203000203" pitchFamily="34" charset="0"/>
              </a:rPr>
              <a:t>. "</a:t>
            </a:r>
            <a:endParaRPr sz="1500" dirty="0">
              <a:latin typeface="IBM Plex Sans Light" panose="020B0403050203000203" pitchFamily="34" charset="0"/>
            </a:endParaRPr>
          </a:p>
        </p:txBody>
      </p:sp>
      <p:sp>
        <p:nvSpPr>
          <p:cNvPr id="141" name="Google Shape;141;p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4" rIns="91425" bIns="45694" anchor="ctr" anchorCtr="0">
            <a:noAutofit/>
          </a:bodyPr>
          <a:lstStyle/>
          <a:p>
            <a:pPr>
              <a:buSzPts val="1000"/>
              <a:defRPr/>
            </a:pPr>
            <a:r>
              <a:rPr lang="de-DE" sz="900" kern="0" dirty="0">
                <a:latin typeface="IBM Plex Sans Light" panose="020B0403050203000203" pitchFamily="34" charset="0"/>
                <a:ea typeface="IBM Plex Sans Condensed Light"/>
                <a:cs typeface="IBM Plex Sans Condensed Light"/>
                <a:sym typeface="IBM Plex Sans Condensed Light"/>
              </a:rPr>
              <a:t>7</a:t>
            </a:r>
            <a:endParaRPr sz="900" kern="0" dirty="0">
              <a:latin typeface="IBM Plex Sans Light" panose="020B0403050203000203" pitchFamily="34" charset="0"/>
              <a:ea typeface="IBM Plex Sans Condensed Light"/>
              <a:cs typeface="IBM Plex Sans Condensed Light"/>
              <a:sym typeface="IBM Plex Sans Condensed Light"/>
            </a:endParaRPr>
          </a:p>
        </p:txBody>
      </p:sp>
      <p:sp>
        <p:nvSpPr>
          <p:cNvPr id="142" name="Google Shape;142;p3"/>
          <p:cNvSpPr txBox="1"/>
          <p:nvPr/>
        </p:nvSpPr>
        <p:spPr>
          <a:xfrm>
            <a:off x="446103" y="1063079"/>
            <a:ext cx="7929979" cy="752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457189" indent="-355590">
              <a:lnSpc>
                <a:spcPct val="114000"/>
              </a:lnSpc>
              <a:buClr>
                <a:srgbClr val="009CBC"/>
              </a:buClr>
              <a:buSzPts val="2000"/>
              <a:buFont typeface="Noto Sans Symbols"/>
              <a:buChar char="⬝"/>
              <a:defRPr/>
            </a:pPr>
            <a:r>
              <a:rPr lang="de-DE" sz="1800" kern="0" dirty="0" err="1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Difficult</a:t>
            </a:r>
            <a:r>
              <a:rPr lang="de-DE" sz="1800" kern="0" dirty="0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800" kern="0" dirty="0" err="1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to</a:t>
            </a:r>
            <a:r>
              <a:rPr lang="de-DE" sz="1800" kern="0" dirty="0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800" kern="0" dirty="0" err="1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define</a:t>
            </a:r>
            <a:endParaRPr sz="105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457189" indent="-355590">
              <a:lnSpc>
                <a:spcPct val="114000"/>
              </a:lnSpc>
              <a:spcBef>
                <a:spcPts val="400"/>
              </a:spcBef>
              <a:buClr>
                <a:srgbClr val="009CBC"/>
              </a:buClr>
              <a:buSzPts val="2000"/>
              <a:buFont typeface="Noto Sans Symbols"/>
              <a:buChar char="⬝"/>
              <a:defRPr/>
            </a:pPr>
            <a:r>
              <a:rPr lang="de-DE" sz="1800" kern="0" dirty="0" err="1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Discipline-specific</a:t>
            </a:r>
            <a:r>
              <a:rPr lang="de-DE" sz="1800" kern="0" dirty="0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 </a:t>
            </a:r>
            <a:r>
              <a:rPr lang="de-DE" sz="1800" kern="0" dirty="0" err="1">
                <a:solidFill>
                  <a:srgbClr val="000000"/>
                </a:solidFill>
                <a:latin typeface="IBM Plex Sans Light"/>
                <a:ea typeface="IBM Plex Sans Light"/>
                <a:cs typeface="IBM Plex Sans Light"/>
                <a:sym typeface="IBM Plex Sans Light"/>
              </a:rPr>
              <a:t>definitions</a:t>
            </a:r>
            <a:endParaRPr sz="105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fdi4chem_powerpoint_vorlage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nfdi4chem_powerpoint_vorlage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3132</Words>
  <Application>Microsoft Office PowerPoint</Application>
  <PresentationFormat>On-screen Show (16:9)</PresentationFormat>
  <Paragraphs>663</Paragraphs>
  <Slides>64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64</vt:i4>
      </vt:variant>
    </vt:vector>
  </HeadingPairs>
  <TitlesOfParts>
    <vt:vector size="79" baseType="lpstr">
      <vt:lpstr>Arial</vt:lpstr>
      <vt:lpstr>Arial Narrow</vt:lpstr>
      <vt:lpstr>Calibri</vt:lpstr>
      <vt:lpstr>IBM Plex Sans</vt:lpstr>
      <vt:lpstr>IBM Plex Sans Condensed Light</vt:lpstr>
      <vt:lpstr>IBM Plex Sans Light</vt:lpstr>
      <vt:lpstr>IBM Plex Sans SemiBold</vt:lpstr>
      <vt:lpstr>Noto Sans Symbols</vt:lpstr>
      <vt:lpstr>Palatino Linotype</vt:lpstr>
      <vt:lpstr>Roboto Condensed</vt:lpstr>
      <vt:lpstr>Trebuchet MS</vt:lpstr>
      <vt:lpstr>Verdana</vt:lpstr>
      <vt:lpstr>nfdi4chem_powerpoint_vorlage</vt:lpstr>
      <vt:lpstr>1_nfdi4chem_powerpoint_vorlage</vt:lpstr>
      <vt:lpstr>Simple Light</vt:lpstr>
      <vt:lpstr>PowerPoint Presentation</vt:lpstr>
      <vt:lpstr>Workshop topics</vt:lpstr>
      <vt:lpstr>PowerPoint Presentation</vt:lpstr>
      <vt:lpstr>NFDI4Chem: Involvement of the community</vt:lpstr>
      <vt:lpstr>Motivation</vt:lpstr>
      <vt:lpstr>Workshop motivation </vt:lpstr>
      <vt:lpstr>PowerPoint Presentation</vt:lpstr>
      <vt:lpstr>PowerPoint Presentation</vt:lpstr>
      <vt:lpstr>Research data</vt:lpstr>
      <vt:lpstr>Research data in chemistry</vt:lpstr>
      <vt:lpstr>Research data management</vt:lpstr>
      <vt:lpstr>Research data management – Why?</vt:lpstr>
      <vt:lpstr>FAIR principles</vt:lpstr>
      <vt:lpstr>FAIR principles</vt:lpstr>
      <vt:lpstr>FAIR principles in detail</vt:lpstr>
      <vt:lpstr>Data life cycle</vt:lpstr>
      <vt:lpstr>Data life cycle</vt:lpstr>
      <vt:lpstr>Planning research</vt:lpstr>
      <vt:lpstr>Data management plan </vt:lpstr>
      <vt:lpstr>What is a Data Management Plan (DMP)?</vt:lpstr>
      <vt:lpstr>Benefits of a DMP</vt:lpstr>
      <vt:lpstr>Requirements of Research Funders – Example: DFG</vt:lpstr>
      <vt:lpstr>Good Research Practice and Funders</vt:lpstr>
      <vt:lpstr>Funding organisation guidelines</vt:lpstr>
      <vt:lpstr>DFG Guidelines for Safeguarding Good Research Practice (2019) </vt:lpstr>
      <vt:lpstr>General GRP-Guidelines (DFG)</vt:lpstr>
      <vt:lpstr>Example: Guideline 12 Documentation</vt:lpstr>
      <vt:lpstr>Research Integrity in Chemistry</vt:lpstr>
      <vt:lpstr>Collecting data</vt:lpstr>
      <vt:lpstr>Metadata</vt:lpstr>
      <vt:lpstr>Metadata</vt:lpstr>
      <vt:lpstr>Metadata Schema</vt:lpstr>
      <vt:lpstr>Dublin Core</vt:lpstr>
      <vt:lpstr>Data Cite</vt:lpstr>
      <vt:lpstr>Find standards, controlled vocabulary, …</vt:lpstr>
      <vt:lpstr>Electronic lab notebook (ELN)</vt:lpstr>
      <vt:lpstr>Electronic lab notebook </vt:lpstr>
      <vt:lpstr>PowerPoint Presentation</vt:lpstr>
      <vt:lpstr>What is an ELN? </vt:lpstr>
      <vt:lpstr>Advantages of an ELN</vt:lpstr>
      <vt:lpstr>A plethora of available ELNs</vt:lpstr>
      <vt:lpstr>How to introduce an ELN</vt:lpstr>
      <vt:lpstr>How to introduce an ELN</vt:lpstr>
      <vt:lpstr>Further reading</vt:lpstr>
      <vt:lpstr>Processing and analyzing data</vt:lpstr>
      <vt:lpstr>Publishing and sharing data</vt:lpstr>
      <vt:lpstr>Reasons for Data Publication</vt:lpstr>
      <vt:lpstr>Data Publication</vt:lpstr>
      <vt:lpstr>PowerPoint Presentation</vt:lpstr>
      <vt:lpstr>How can I publish my data?</vt:lpstr>
      <vt:lpstr>Data Repositories</vt:lpstr>
      <vt:lpstr>Further reading: Publishing</vt:lpstr>
      <vt:lpstr>Further reading: Repositories</vt:lpstr>
      <vt:lpstr>Preserving data</vt:lpstr>
      <vt:lpstr>Different types of data preservation</vt:lpstr>
      <vt:lpstr>Steps of data preservation</vt:lpstr>
      <vt:lpstr>Re-using data</vt:lpstr>
      <vt:lpstr>PowerPoint Presentation</vt:lpstr>
      <vt:lpstr>NFDI4Chem: Vision</vt:lpstr>
      <vt:lpstr>NFDI4Chem: Strategy</vt:lpstr>
      <vt:lpstr>Services</vt:lpstr>
      <vt:lpstr>Chemistry Data Days 2023</vt:lpstr>
      <vt:lpstr>PowerPoint Presentation</vt:lpstr>
      <vt:lpstr>Question &amp; Answer  Session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2023-03-24T12:13:53Z</dcterms:created>
  <dcterms:modified xsi:type="dcterms:W3CDTF">2023-03-24T12:43:27Z</dcterms:modified>
</cp:coreProperties>
</file>