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67"/>
  </p:notesMasterIdLst>
  <p:sldIdLst>
    <p:sldId id="835" r:id="rId5"/>
    <p:sldId id="863" r:id="rId6"/>
    <p:sldId id="906" r:id="rId7"/>
    <p:sldId id="907" r:id="rId8"/>
    <p:sldId id="908" r:id="rId9"/>
    <p:sldId id="910" r:id="rId10"/>
    <p:sldId id="909" r:id="rId11"/>
    <p:sldId id="872" r:id="rId12"/>
    <p:sldId id="884" r:id="rId13"/>
    <p:sldId id="885" r:id="rId14"/>
    <p:sldId id="913" r:id="rId15"/>
    <p:sldId id="914" r:id="rId16"/>
    <p:sldId id="912" r:id="rId17"/>
    <p:sldId id="834" r:id="rId18"/>
    <p:sldId id="258" r:id="rId19"/>
    <p:sldId id="897" r:id="rId20"/>
    <p:sldId id="898" r:id="rId21"/>
    <p:sldId id="882" r:id="rId22"/>
    <p:sldId id="915" r:id="rId23"/>
    <p:sldId id="916" r:id="rId24"/>
    <p:sldId id="917" r:id="rId25"/>
    <p:sldId id="836" r:id="rId26"/>
    <p:sldId id="837" r:id="rId27"/>
    <p:sldId id="920" r:id="rId28"/>
    <p:sldId id="921" r:id="rId29"/>
    <p:sldId id="922" r:id="rId30"/>
    <p:sldId id="923" r:id="rId31"/>
    <p:sldId id="924" r:id="rId32"/>
    <p:sldId id="925" r:id="rId33"/>
    <p:sldId id="919" r:id="rId34"/>
    <p:sldId id="926" r:id="rId35"/>
    <p:sldId id="927" r:id="rId36"/>
    <p:sldId id="928" r:id="rId37"/>
    <p:sldId id="929" r:id="rId38"/>
    <p:sldId id="930" r:id="rId39"/>
    <p:sldId id="894" r:id="rId40"/>
    <p:sldId id="257" r:id="rId41"/>
    <p:sldId id="886" r:id="rId42"/>
    <p:sldId id="887" r:id="rId43"/>
    <p:sldId id="888" r:id="rId44"/>
    <p:sldId id="889" r:id="rId45"/>
    <p:sldId id="891" r:id="rId46"/>
    <p:sldId id="892" r:id="rId47"/>
    <p:sldId id="895" r:id="rId48"/>
    <p:sldId id="1007" r:id="rId49"/>
    <p:sldId id="1008" r:id="rId50"/>
    <p:sldId id="1009" r:id="rId51"/>
    <p:sldId id="1006" r:id="rId52"/>
    <p:sldId id="1005" r:id="rId53"/>
    <p:sldId id="1004" r:id="rId54"/>
    <p:sldId id="880" r:id="rId55"/>
    <p:sldId id="901" r:id="rId56"/>
    <p:sldId id="904" r:id="rId57"/>
    <p:sldId id="905" r:id="rId58"/>
    <p:sldId id="902" r:id="rId59"/>
    <p:sldId id="935" r:id="rId60"/>
    <p:sldId id="1010" r:id="rId61"/>
    <p:sldId id="1011" r:id="rId62"/>
    <p:sldId id="1012" r:id="rId63"/>
    <p:sldId id="1013" r:id="rId64"/>
    <p:sldId id="264" r:id="rId65"/>
    <p:sldId id="938" r:id="rId66"/>
    <p:sldId id="939" r:id="rId67"/>
    <p:sldId id="265" r:id="rId68"/>
    <p:sldId id="940" r:id="rId69"/>
    <p:sldId id="271" r:id="rId70"/>
    <p:sldId id="941" r:id="rId71"/>
    <p:sldId id="942" r:id="rId72"/>
    <p:sldId id="943" r:id="rId73"/>
    <p:sldId id="944" r:id="rId74"/>
    <p:sldId id="945" r:id="rId75"/>
    <p:sldId id="950" r:id="rId76"/>
    <p:sldId id="949" r:id="rId77"/>
    <p:sldId id="946" r:id="rId78"/>
    <p:sldId id="969" r:id="rId79"/>
    <p:sldId id="873" r:id="rId80"/>
    <p:sldId id="953" r:id="rId81"/>
    <p:sldId id="275" r:id="rId82"/>
    <p:sldId id="952" r:id="rId83"/>
    <p:sldId id="955" r:id="rId84"/>
    <p:sldId id="899" r:id="rId85"/>
    <p:sldId id="961" r:id="rId86"/>
    <p:sldId id="960" r:id="rId87"/>
    <p:sldId id="956" r:id="rId88"/>
    <p:sldId id="957" r:id="rId89"/>
    <p:sldId id="958" r:id="rId90"/>
    <p:sldId id="959" r:id="rId91"/>
    <p:sldId id="845" r:id="rId92"/>
    <p:sldId id="951" r:id="rId93"/>
    <p:sldId id="963" r:id="rId94"/>
    <p:sldId id="972" r:id="rId95"/>
    <p:sldId id="970" r:id="rId96"/>
    <p:sldId id="971" r:id="rId97"/>
    <p:sldId id="964" r:id="rId98"/>
    <p:sldId id="978" r:id="rId99"/>
    <p:sldId id="975" r:id="rId100"/>
    <p:sldId id="976" r:id="rId101"/>
    <p:sldId id="977" r:id="rId102"/>
    <p:sldId id="967" r:id="rId103"/>
    <p:sldId id="979" r:id="rId104"/>
    <p:sldId id="980" r:id="rId105"/>
    <p:sldId id="981" r:id="rId106"/>
    <p:sldId id="982" r:id="rId107"/>
    <p:sldId id="983" r:id="rId108"/>
    <p:sldId id="966" r:id="rId109"/>
    <p:sldId id="881" r:id="rId110"/>
    <p:sldId id="1061" r:id="rId111"/>
    <p:sldId id="1057" r:id="rId112"/>
    <p:sldId id="1058" r:id="rId113"/>
    <p:sldId id="1059" r:id="rId114"/>
    <p:sldId id="1060" r:id="rId115"/>
    <p:sldId id="890" r:id="rId116"/>
    <p:sldId id="1053" r:id="rId117"/>
    <p:sldId id="1054" r:id="rId118"/>
    <p:sldId id="1055" r:id="rId119"/>
    <p:sldId id="1056" r:id="rId120"/>
    <p:sldId id="984" r:id="rId121"/>
    <p:sldId id="990" r:id="rId122"/>
    <p:sldId id="991" r:id="rId123"/>
    <p:sldId id="992" r:id="rId124"/>
    <p:sldId id="993" r:id="rId125"/>
    <p:sldId id="994" r:id="rId126"/>
    <p:sldId id="995" r:id="rId127"/>
    <p:sldId id="962" r:id="rId128"/>
    <p:sldId id="1014" r:id="rId129"/>
    <p:sldId id="1015" r:id="rId130"/>
    <p:sldId id="1016" r:id="rId131"/>
    <p:sldId id="1019" r:id="rId132"/>
    <p:sldId id="1033" r:id="rId133"/>
    <p:sldId id="1017" r:id="rId134"/>
    <p:sldId id="1018" r:id="rId135"/>
    <p:sldId id="1020" r:id="rId136"/>
    <p:sldId id="1021" r:id="rId137"/>
    <p:sldId id="1022" r:id="rId138"/>
    <p:sldId id="1023" r:id="rId139"/>
    <p:sldId id="1035" r:id="rId140"/>
    <p:sldId id="1036" r:id="rId141"/>
    <p:sldId id="1039" r:id="rId142"/>
    <p:sldId id="1037" r:id="rId143"/>
    <p:sldId id="1038" r:id="rId144"/>
    <p:sldId id="1025" r:id="rId145"/>
    <p:sldId id="1026" r:id="rId146"/>
    <p:sldId id="1027" r:id="rId147"/>
    <p:sldId id="1028" r:id="rId148"/>
    <p:sldId id="1029" r:id="rId149"/>
    <p:sldId id="1030" r:id="rId150"/>
    <p:sldId id="1034" r:id="rId151"/>
    <p:sldId id="1031" r:id="rId152"/>
    <p:sldId id="1032" r:id="rId153"/>
    <p:sldId id="1024" r:id="rId154"/>
    <p:sldId id="1040" r:id="rId155"/>
    <p:sldId id="1041" r:id="rId156"/>
    <p:sldId id="1042" r:id="rId157"/>
    <p:sldId id="1043" r:id="rId158"/>
    <p:sldId id="1044" r:id="rId159"/>
    <p:sldId id="1045" r:id="rId160"/>
    <p:sldId id="1046" r:id="rId161"/>
    <p:sldId id="1063" r:id="rId162"/>
    <p:sldId id="1047" r:id="rId163"/>
    <p:sldId id="1048" r:id="rId164"/>
    <p:sldId id="1050" r:id="rId165"/>
    <p:sldId id="1052" r:id="rId16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A9A3"/>
    <a:srgbClr val="E784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A754705-B167-FF4F-A7DF-1F7140774F47}" v="2" dt="2023-03-21T01:05:24.9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7010"/>
    <p:restoredTop sz="79796"/>
  </p:normalViewPr>
  <p:slideViewPr>
    <p:cSldViewPr snapToGrid="0">
      <p:cViewPr varScale="1">
        <p:scale>
          <a:sx n="101" d="100"/>
          <a:sy n="101" d="100"/>
        </p:scale>
        <p:origin x="53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63" Type="http://schemas.openxmlformats.org/officeDocument/2006/relationships/slide" Target="slides/slide59.xml"/><Relationship Id="rId84" Type="http://schemas.openxmlformats.org/officeDocument/2006/relationships/slide" Target="slides/slide80.xml"/><Relationship Id="rId138" Type="http://schemas.openxmlformats.org/officeDocument/2006/relationships/slide" Target="slides/slide134.xml"/><Relationship Id="rId159" Type="http://schemas.openxmlformats.org/officeDocument/2006/relationships/slide" Target="slides/slide155.xml"/><Relationship Id="rId170" Type="http://schemas.openxmlformats.org/officeDocument/2006/relationships/theme" Target="theme/theme1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53" Type="http://schemas.openxmlformats.org/officeDocument/2006/relationships/slide" Target="slides/slide49.xml"/><Relationship Id="rId74" Type="http://schemas.openxmlformats.org/officeDocument/2006/relationships/slide" Target="slides/slide70.xml"/><Relationship Id="rId128" Type="http://schemas.openxmlformats.org/officeDocument/2006/relationships/slide" Target="slides/slide124.xml"/><Relationship Id="rId149" Type="http://schemas.openxmlformats.org/officeDocument/2006/relationships/slide" Target="slides/slide145.xml"/><Relationship Id="rId5" Type="http://schemas.openxmlformats.org/officeDocument/2006/relationships/slide" Target="slides/slide1.xml"/><Relationship Id="rId95" Type="http://schemas.openxmlformats.org/officeDocument/2006/relationships/slide" Target="slides/slide91.xml"/><Relationship Id="rId160" Type="http://schemas.openxmlformats.org/officeDocument/2006/relationships/slide" Target="slides/slide156.xml"/><Relationship Id="rId22" Type="http://schemas.openxmlformats.org/officeDocument/2006/relationships/slide" Target="slides/slide18.xml"/><Relationship Id="rId43" Type="http://schemas.openxmlformats.org/officeDocument/2006/relationships/slide" Target="slides/slide39.xml"/><Relationship Id="rId64" Type="http://schemas.openxmlformats.org/officeDocument/2006/relationships/slide" Target="slides/slide60.xml"/><Relationship Id="rId118" Type="http://schemas.openxmlformats.org/officeDocument/2006/relationships/slide" Target="slides/slide114.xml"/><Relationship Id="rId139" Type="http://schemas.openxmlformats.org/officeDocument/2006/relationships/slide" Target="slides/slide135.xml"/><Relationship Id="rId85" Type="http://schemas.openxmlformats.org/officeDocument/2006/relationships/slide" Target="slides/slide81.xml"/><Relationship Id="rId150" Type="http://schemas.openxmlformats.org/officeDocument/2006/relationships/slide" Target="slides/slide146.xml"/><Relationship Id="rId171" Type="http://schemas.openxmlformats.org/officeDocument/2006/relationships/tableStyles" Target="tableStyles.xml"/><Relationship Id="rId12" Type="http://schemas.openxmlformats.org/officeDocument/2006/relationships/slide" Target="slides/slide8.xml"/><Relationship Id="rId33" Type="http://schemas.openxmlformats.org/officeDocument/2006/relationships/slide" Target="slides/slide29.xml"/><Relationship Id="rId108" Type="http://schemas.openxmlformats.org/officeDocument/2006/relationships/slide" Target="slides/slide104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40" Type="http://schemas.openxmlformats.org/officeDocument/2006/relationships/slide" Target="slides/slide136.xml"/><Relationship Id="rId145" Type="http://schemas.openxmlformats.org/officeDocument/2006/relationships/slide" Target="slides/slide141.xml"/><Relationship Id="rId161" Type="http://schemas.openxmlformats.org/officeDocument/2006/relationships/slide" Target="slides/slide157.xml"/><Relationship Id="rId166" Type="http://schemas.openxmlformats.org/officeDocument/2006/relationships/slide" Target="slides/slide16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130" Type="http://schemas.openxmlformats.org/officeDocument/2006/relationships/slide" Target="slides/slide126.xml"/><Relationship Id="rId135" Type="http://schemas.openxmlformats.org/officeDocument/2006/relationships/slide" Target="slides/slide131.xml"/><Relationship Id="rId151" Type="http://schemas.openxmlformats.org/officeDocument/2006/relationships/slide" Target="slides/slide147.xml"/><Relationship Id="rId156" Type="http://schemas.openxmlformats.org/officeDocument/2006/relationships/slide" Target="slides/slide152.xml"/><Relationship Id="rId172" Type="http://schemas.microsoft.com/office/2015/10/relationships/revisionInfo" Target="revisionInfo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141" Type="http://schemas.openxmlformats.org/officeDocument/2006/relationships/slide" Target="slides/slide137.xml"/><Relationship Id="rId146" Type="http://schemas.openxmlformats.org/officeDocument/2006/relationships/slide" Target="slides/slide142.xml"/><Relationship Id="rId167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162" Type="http://schemas.openxmlformats.org/officeDocument/2006/relationships/slide" Target="slides/slide15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slide" Target="slides/slide127.xml"/><Relationship Id="rId136" Type="http://schemas.openxmlformats.org/officeDocument/2006/relationships/slide" Target="slides/slide132.xml"/><Relationship Id="rId157" Type="http://schemas.openxmlformats.org/officeDocument/2006/relationships/slide" Target="slides/slide153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52" Type="http://schemas.openxmlformats.org/officeDocument/2006/relationships/slide" Target="slides/slide14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openxmlformats.org/officeDocument/2006/relationships/slide" Target="slides/slide143.xml"/><Relationship Id="rId168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slide" Target="slides/slide138.xml"/><Relationship Id="rId163" Type="http://schemas.openxmlformats.org/officeDocument/2006/relationships/slide" Target="slides/slide159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137" Type="http://schemas.openxmlformats.org/officeDocument/2006/relationships/slide" Target="slides/slide133.xml"/><Relationship Id="rId158" Type="http://schemas.openxmlformats.org/officeDocument/2006/relationships/slide" Target="slides/slide154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3" Type="http://schemas.openxmlformats.org/officeDocument/2006/relationships/slide" Target="slides/slide149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43" Type="http://schemas.openxmlformats.org/officeDocument/2006/relationships/slide" Target="slides/slide139.xml"/><Relationship Id="rId148" Type="http://schemas.openxmlformats.org/officeDocument/2006/relationships/slide" Target="slides/slide144.xml"/><Relationship Id="rId164" Type="http://schemas.openxmlformats.org/officeDocument/2006/relationships/slide" Target="slides/slide160.xml"/><Relationship Id="rId16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47" Type="http://schemas.openxmlformats.org/officeDocument/2006/relationships/slide" Target="slides/slide43.xml"/><Relationship Id="rId68" Type="http://schemas.openxmlformats.org/officeDocument/2006/relationships/slide" Target="slides/slide64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54" Type="http://schemas.openxmlformats.org/officeDocument/2006/relationships/slide" Target="slides/slide150.xml"/><Relationship Id="rId16" Type="http://schemas.openxmlformats.org/officeDocument/2006/relationships/slide" Target="slides/slide12.xml"/><Relationship Id="rId37" Type="http://schemas.openxmlformats.org/officeDocument/2006/relationships/slide" Target="slides/slide33.xml"/><Relationship Id="rId58" Type="http://schemas.openxmlformats.org/officeDocument/2006/relationships/slide" Target="slides/slide54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44" Type="http://schemas.openxmlformats.org/officeDocument/2006/relationships/slide" Target="slides/slide140.xml"/><Relationship Id="rId90" Type="http://schemas.openxmlformats.org/officeDocument/2006/relationships/slide" Target="slides/slide86.xml"/><Relationship Id="rId165" Type="http://schemas.openxmlformats.org/officeDocument/2006/relationships/slide" Target="slides/slide161.xml"/><Relationship Id="rId27" Type="http://schemas.openxmlformats.org/officeDocument/2006/relationships/slide" Target="slides/slide23.xml"/><Relationship Id="rId48" Type="http://schemas.openxmlformats.org/officeDocument/2006/relationships/slide" Target="slides/slide44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34" Type="http://schemas.openxmlformats.org/officeDocument/2006/relationships/slide" Target="slides/slide130.xml"/><Relationship Id="rId80" Type="http://schemas.openxmlformats.org/officeDocument/2006/relationships/slide" Target="slides/slide76.xml"/><Relationship Id="rId155" Type="http://schemas.openxmlformats.org/officeDocument/2006/relationships/slide" Target="slides/slide151.xml"/><Relationship Id="rId17" Type="http://schemas.openxmlformats.org/officeDocument/2006/relationships/slide" Target="slides/slide13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24" Type="http://schemas.openxmlformats.org/officeDocument/2006/relationships/slide" Target="slides/slide12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3C4EBE-688B-42DE-BE6A-6B6E2C284E55}" type="datetimeFigureOut">
              <a:rPr lang="en-US" smtClean="0"/>
              <a:t>3/21/23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34F0FC-E43B-42AF-B0BD-CFB4EE4688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865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4F0FC-E43B-42AF-B0BD-CFB4EE46886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0281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20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93678126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4F0FC-E43B-42AF-B0BD-CFB4EE46886D}" type="slidenum">
              <a:rPr lang="en-US" smtClean="0"/>
              <a:t>149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582543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4F0FC-E43B-42AF-B0BD-CFB4EE46886D}" type="slidenum">
              <a:rPr lang="en-US" smtClean="0"/>
              <a:t>150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831418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4F0FC-E43B-42AF-B0BD-CFB4EE46886D}" type="slidenum">
              <a:rPr lang="en-US" smtClean="0"/>
              <a:t>151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13123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4F0FC-E43B-42AF-B0BD-CFB4EE46886D}" type="slidenum">
              <a:rPr lang="en-US" smtClean="0"/>
              <a:t>152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204377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4F0FC-E43B-42AF-B0BD-CFB4EE46886D}" type="slidenum">
              <a:rPr lang="en-US" smtClean="0"/>
              <a:t>153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802537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4F0FC-E43B-42AF-B0BD-CFB4EE46886D}" type="slidenum">
              <a:rPr lang="en-US" smtClean="0"/>
              <a:t>154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319436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4F0FC-E43B-42AF-B0BD-CFB4EE46886D}" type="slidenum">
              <a:rPr lang="en-US" smtClean="0"/>
              <a:t>155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796552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4F0FC-E43B-42AF-B0BD-CFB4EE46886D}" type="slidenum">
              <a:rPr lang="en-US" smtClean="0"/>
              <a:t>156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379431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4F0FC-E43B-42AF-B0BD-CFB4EE46886D}" type="slidenum">
              <a:rPr lang="en-US" smtClean="0"/>
              <a:t>157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193306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4F0FC-E43B-42AF-B0BD-CFB4EE46886D}" type="slidenum">
              <a:rPr lang="en-US" smtClean="0"/>
              <a:t>162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751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21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40847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22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827478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198115f6aa4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9" name="Google Shape;79;g198115f6aa4_0_77:notes"/>
          <p:cNvSpPr txBox="1">
            <a:spLocks noGrp="1"/>
          </p:cNvSpPr>
          <p:nvPr>
            <p:ph type="body" idx="1"/>
          </p:nvPr>
        </p:nvSpPr>
        <p:spPr>
          <a:xfrm>
            <a:off x="686282" y="4342817"/>
            <a:ext cx="54855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0" name="Google Shape;80;g198115f6aa4_0_77:notes"/>
          <p:cNvSpPr txBox="1">
            <a:spLocks noGrp="1"/>
          </p:cNvSpPr>
          <p:nvPr>
            <p:ph type="sldNum" idx="12"/>
          </p:nvPr>
        </p:nvSpPr>
        <p:spPr>
          <a:xfrm>
            <a:off x="3884127" y="8685632"/>
            <a:ext cx="2972400" cy="4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"/>
              <a:t>29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749104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30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709774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1adc872ca07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" name="Google Shape;72;g1adc872ca07_0_1:notes"/>
          <p:cNvSpPr txBox="1">
            <a:spLocks noGrp="1"/>
          </p:cNvSpPr>
          <p:nvPr>
            <p:ph type="body" idx="1"/>
          </p:nvPr>
        </p:nvSpPr>
        <p:spPr>
          <a:xfrm>
            <a:off x="686282" y="4342817"/>
            <a:ext cx="54855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3" name="Google Shape;73;g1adc872ca07_0_1:notes"/>
          <p:cNvSpPr txBox="1">
            <a:spLocks noGrp="1"/>
          </p:cNvSpPr>
          <p:nvPr>
            <p:ph type="sldNum" idx="12"/>
          </p:nvPr>
        </p:nvSpPr>
        <p:spPr>
          <a:xfrm>
            <a:off x="3884127" y="8685632"/>
            <a:ext cx="2972400" cy="4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"/>
              <a:t>31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012184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1adc872ca07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" name="Google Shape;72;g1adc872ca07_0_1:notes"/>
          <p:cNvSpPr txBox="1">
            <a:spLocks noGrp="1"/>
          </p:cNvSpPr>
          <p:nvPr>
            <p:ph type="body" idx="1"/>
          </p:nvPr>
        </p:nvSpPr>
        <p:spPr>
          <a:xfrm>
            <a:off x="686282" y="4342817"/>
            <a:ext cx="54855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3" name="Google Shape;73;g1adc872ca07_0_1:notes"/>
          <p:cNvSpPr txBox="1">
            <a:spLocks noGrp="1"/>
          </p:cNvSpPr>
          <p:nvPr>
            <p:ph type="sldNum" idx="12"/>
          </p:nvPr>
        </p:nvSpPr>
        <p:spPr>
          <a:xfrm>
            <a:off x="3884127" y="8685632"/>
            <a:ext cx="2972400" cy="4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"/>
              <a:t>32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496543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1adc872ca07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" name="Google Shape;72;g1adc872ca07_0_1:notes"/>
          <p:cNvSpPr txBox="1">
            <a:spLocks noGrp="1"/>
          </p:cNvSpPr>
          <p:nvPr>
            <p:ph type="body" idx="1"/>
          </p:nvPr>
        </p:nvSpPr>
        <p:spPr>
          <a:xfrm>
            <a:off x="686282" y="4342817"/>
            <a:ext cx="54855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3" name="Google Shape;73;g1adc872ca07_0_1:notes"/>
          <p:cNvSpPr txBox="1">
            <a:spLocks noGrp="1"/>
          </p:cNvSpPr>
          <p:nvPr>
            <p:ph type="sldNum" idx="12"/>
          </p:nvPr>
        </p:nvSpPr>
        <p:spPr>
          <a:xfrm>
            <a:off x="3884127" y="8685632"/>
            <a:ext cx="2972400" cy="4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"/>
              <a:t>33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777640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1adc872ca07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" name="Google Shape;72;g1adc872ca07_0_1:notes"/>
          <p:cNvSpPr txBox="1">
            <a:spLocks noGrp="1"/>
          </p:cNvSpPr>
          <p:nvPr>
            <p:ph type="body" idx="1"/>
          </p:nvPr>
        </p:nvSpPr>
        <p:spPr>
          <a:xfrm>
            <a:off x="686282" y="4342817"/>
            <a:ext cx="54855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3" name="Google Shape;73;g1adc872ca07_0_1:notes"/>
          <p:cNvSpPr txBox="1">
            <a:spLocks noGrp="1"/>
          </p:cNvSpPr>
          <p:nvPr>
            <p:ph type="sldNum" idx="12"/>
          </p:nvPr>
        </p:nvSpPr>
        <p:spPr>
          <a:xfrm>
            <a:off x="3884127" y="8685632"/>
            <a:ext cx="2972400" cy="4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"/>
              <a:t>34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891720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1adc872ca07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" name="Google Shape;72;g1adc872ca07_0_1:notes"/>
          <p:cNvSpPr txBox="1">
            <a:spLocks noGrp="1"/>
          </p:cNvSpPr>
          <p:nvPr>
            <p:ph type="body" idx="1"/>
          </p:nvPr>
        </p:nvSpPr>
        <p:spPr>
          <a:xfrm>
            <a:off x="686282" y="4342817"/>
            <a:ext cx="54855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3" name="Google Shape;73;g1adc872ca07_0_1:notes"/>
          <p:cNvSpPr txBox="1">
            <a:spLocks noGrp="1"/>
          </p:cNvSpPr>
          <p:nvPr>
            <p:ph type="sldNum" idx="12"/>
          </p:nvPr>
        </p:nvSpPr>
        <p:spPr>
          <a:xfrm>
            <a:off x="3884127" y="8685632"/>
            <a:ext cx="2972400" cy="4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"/>
              <a:t>35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485492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4F0FC-E43B-42AF-B0BD-CFB4EE46886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4839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1adc872ca07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" name="Google Shape;72;g1adc872ca07_0_1:notes"/>
          <p:cNvSpPr txBox="1">
            <a:spLocks noGrp="1"/>
          </p:cNvSpPr>
          <p:nvPr>
            <p:ph type="body" idx="1"/>
          </p:nvPr>
        </p:nvSpPr>
        <p:spPr>
          <a:xfrm>
            <a:off x="686282" y="4342817"/>
            <a:ext cx="54855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3" name="Google Shape;73;g1adc872ca07_0_1:notes"/>
          <p:cNvSpPr txBox="1">
            <a:spLocks noGrp="1"/>
          </p:cNvSpPr>
          <p:nvPr>
            <p:ph type="sldNum" idx="12"/>
          </p:nvPr>
        </p:nvSpPr>
        <p:spPr>
          <a:xfrm>
            <a:off x="3884127" y="8685632"/>
            <a:ext cx="2972400" cy="4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"/>
              <a:t>36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738145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1adc872ca07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" name="Google Shape;72;g1adc872ca07_0_1:notes"/>
          <p:cNvSpPr txBox="1">
            <a:spLocks noGrp="1"/>
          </p:cNvSpPr>
          <p:nvPr>
            <p:ph type="body" idx="1"/>
          </p:nvPr>
        </p:nvSpPr>
        <p:spPr>
          <a:xfrm>
            <a:off x="686282" y="4342817"/>
            <a:ext cx="54855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3" name="Google Shape;73;g1adc872ca07_0_1:notes"/>
          <p:cNvSpPr txBox="1">
            <a:spLocks noGrp="1"/>
          </p:cNvSpPr>
          <p:nvPr>
            <p:ph type="sldNum" idx="12"/>
          </p:nvPr>
        </p:nvSpPr>
        <p:spPr>
          <a:xfrm>
            <a:off x="3884127" y="8685632"/>
            <a:ext cx="2972400" cy="4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"/>
              <a:t>37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1adc872ca07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" name="Google Shape;72;g1adc872ca07_0_1:notes"/>
          <p:cNvSpPr txBox="1">
            <a:spLocks noGrp="1"/>
          </p:cNvSpPr>
          <p:nvPr>
            <p:ph type="body" idx="1"/>
          </p:nvPr>
        </p:nvSpPr>
        <p:spPr>
          <a:xfrm>
            <a:off x="686282" y="4342817"/>
            <a:ext cx="54855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3" name="Google Shape;73;g1adc872ca07_0_1:notes"/>
          <p:cNvSpPr txBox="1">
            <a:spLocks noGrp="1"/>
          </p:cNvSpPr>
          <p:nvPr>
            <p:ph type="sldNum" idx="12"/>
          </p:nvPr>
        </p:nvSpPr>
        <p:spPr>
          <a:xfrm>
            <a:off x="3884127" y="8685632"/>
            <a:ext cx="2972400" cy="4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"/>
              <a:t>38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305841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1adc872ca07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" name="Google Shape;72;g1adc872ca07_0_1:notes"/>
          <p:cNvSpPr txBox="1">
            <a:spLocks noGrp="1"/>
          </p:cNvSpPr>
          <p:nvPr>
            <p:ph type="body" idx="1"/>
          </p:nvPr>
        </p:nvSpPr>
        <p:spPr>
          <a:xfrm>
            <a:off x="686282" y="4342817"/>
            <a:ext cx="54855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3" name="Google Shape;73;g1adc872ca07_0_1:notes"/>
          <p:cNvSpPr txBox="1">
            <a:spLocks noGrp="1"/>
          </p:cNvSpPr>
          <p:nvPr>
            <p:ph type="sldNum" idx="12"/>
          </p:nvPr>
        </p:nvSpPr>
        <p:spPr>
          <a:xfrm>
            <a:off x="3884127" y="8685632"/>
            <a:ext cx="2972400" cy="4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"/>
              <a:t>39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4125179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1adc872ca07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" name="Google Shape;72;g1adc872ca07_0_1:notes"/>
          <p:cNvSpPr txBox="1">
            <a:spLocks noGrp="1"/>
          </p:cNvSpPr>
          <p:nvPr>
            <p:ph type="body" idx="1"/>
          </p:nvPr>
        </p:nvSpPr>
        <p:spPr>
          <a:xfrm>
            <a:off x="686282" y="4342817"/>
            <a:ext cx="54855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3" name="Google Shape;73;g1adc872ca07_0_1:notes"/>
          <p:cNvSpPr txBox="1">
            <a:spLocks noGrp="1"/>
          </p:cNvSpPr>
          <p:nvPr>
            <p:ph type="sldNum" idx="12"/>
          </p:nvPr>
        </p:nvSpPr>
        <p:spPr>
          <a:xfrm>
            <a:off x="3884127" y="8685632"/>
            <a:ext cx="2972400" cy="4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"/>
              <a:t>40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011472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1adc872ca07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" name="Google Shape;72;g1adc872ca07_0_1:notes"/>
          <p:cNvSpPr txBox="1">
            <a:spLocks noGrp="1"/>
          </p:cNvSpPr>
          <p:nvPr>
            <p:ph type="body" idx="1"/>
          </p:nvPr>
        </p:nvSpPr>
        <p:spPr>
          <a:xfrm>
            <a:off x="686282" y="4342817"/>
            <a:ext cx="54855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3" name="Google Shape;73;g1adc872ca07_0_1:notes"/>
          <p:cNvSpPr txBox="1">
            <a:spLocks noGrp="1"/>
          </p:cNvSpPr>
          <p:nvPr>
            <p:ph type="sldNum" idx="12"/>
          </p:nvPr>
        </p:nvSpPr>
        <p:spPr>
          <a:xfrm>
            <a:off x="3884127" y="8685632"/>
            <a:ext cx="2972400" cy="4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"/>
              <a:t>41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0391580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1adc872ca07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" name="Google Shape;72;g1adc872ca07_0_1:notes"/>
          <p:cNvSpPr txBox="1">
            <a:spLocks noGrp="1"/>
          </p:cNvSpPr>
          <p:nvPr>
            <p:ph type="body" idx="1"/>
          </p:nvPr>
        </p:nvSpPr>
        <p:spPr>
          <a:xfrm>
            <a:off x="686282" y="4342817"/>
            <a:ext cx="54855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3" name="Google Shape;73;g1adc872ca07_0_1:notes"/>
          <p:cNvSpPr txBox="1">
            <a:spLocks noGrp="1"/>
          </p:cNvSpPr>
          <p:nvPr>
            <p:ph type="sldNum" idx="12"/>
          </p:nvPr>
        </p:nvSpPr>
        <p:spPr>
          <a:xfrm>
            <a:off x="3884127" y="8685632"/>
            <a:ext cx="2972400" cy="4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"/>
              <a:t>42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4304550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1adc872ca07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" name="Google Shape;72;g1adc872ca07_0_1:notes"/>
          <p:cNvSpPr txBox="1">
            <a:spLocks noGrp="1"/>
          </p:cNvSpPr>
          <p:nvPr>
            <p:ph type="body" idx="1"/>
          </p:nvPr>
        </p:nvSpPr>
        <p:spPr>
          <a:xfrm>
            <a:off x="686282" y="4342817"/>
            <a:ext cx="54855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3" name="Google Shape;73;g1adc872ca07_0_1:notes"/>
          <p:cNvSpPr txBox="1">
            <a:spLocks noGrp="1"/>
          </p:cNvSpPr>
          <p:nvPr>
            <p:ph type="sldNum" idx="12"/>
          </p:nvPr>
        </p:nvSpPr>
        <p:spPr>
          <a:xfrm>
            <a:off x="3884127" y="8685632"/>
            <a:ext cx="2972400" cy="4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"/>
              <a:t>43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1691891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1adc872ca07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" name="Google Shape;72;g1adc872ca07_0_1:notes"/>
          <p:cNvSpPr txBox="1">
            <a:spLocks noGrp="1"/>
          </p:cNvSpPr>
          <p:nvPr>
            <p:ph type="body" idx="1"/>
          </p:nvPr>
        </p:nvSpPr>
        <p:spPr>
          <a:xfrm>
            <a:off x="686282" y="4342817"/>
            <a:ext cx="54855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3" name="Google Shape;73;g1adc872ca07_0_1:notes"/>
          <p:cNvSpPr txBox="1">
            <a:spLocks noGrp="1"/>
          </p:cNvSpPr>
          <p:nvPr>
            <p:ph type="sldNum" idx="12"/>
          </p:nvPr>
        </p:nvSpPr>
        <p:spPr>
          <a:xfrm>
            <a:off x="3884127" y="8685632"/>
            <a:ext cx="2972400" cy="4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"/>
              <a:t>44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0384215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45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164104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4F0FC-E43B-42AF-B0BD-CFB4EE46886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29945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46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39373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47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54849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48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9896646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49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6512941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50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7554154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51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888930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4ddcbaf74edb43fb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4ddcbaf74edb43fb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2194540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4ddcbaf74edb43fb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4ddcbaf74edb43fb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4835643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4ddcbaf74edb43fb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4ddcbaf74edb43fb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3435481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55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179174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4F0FC-E43B-42AF-B0BD-CFB4EE46886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28179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56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4553186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57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6051575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58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2686761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59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8259465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60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5904409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4ddcbaf74edb43fb_1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4ddcbaf74edb43fb_1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4ddcbaf74edb43fb_1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4ddcbaf74edb43fb_1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7165401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4ddcbaf74edb43fb_1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4ddcbaf74edb43fb_1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9496222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4ddcbaf74edb43fb_3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4ddcbaf74edb43fb_3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4ddcbaf74edb43fb_3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4ddcbaf74edb43fb_3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72072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198115f6aa4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9" name="Google Shape;79;g198115f6aa4_0_77:notes"/>
          <p:cNvSpPr txBox="1">
            <a:spLocks noGrp="1"/>
          </p:cNvSpPr>
          <p:nvPr>
            <p:ph type="body" idx="1"/>
          </p:nvPr>
        </p:nvSpPr>
        <p:spPr>
          <a:xfrm>
            <a:off x="686282" y="4342817"/>
            <a:ext cx="54855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0" name="Google Shape;80;g198115f6aa4_0_77:notes"/>
          <p:cNvSpPr txBox="1">
            <a:spLocks noGrp="1"/>
          </p:cNvSpPr>
          <p:nvPr>
            <p:ph type="sldNum" idx="12"/>
          </p:nvPr>
        </p:nvSpPr>
        <p:spPr>
          <a:xfrm>
            <a:off x="3884127" y="8685632"/>
            <a:ext cx="2972400" cy="4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3672437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4ddcbaf74edb43fb_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2" name="Google Shape;222;g4ddcbaf74edb43fb_72:notes"/>
          <p:cNvSpPr txBox="1">
            <a:spLocks noGrp="1"/>
          </p:cNvSpPr>
          <p:nvPr>
            <p:ph type="body" idx="1"/>
          </p:nvPr>
        </p:nvSpPr>
        <p:spPr>
          <a:xfrm>
            <a:off x="686282" y="4342817"/>
            <a:ext cx="54855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3" name="Google Shape;223;g4ddcbaf74edb43fb_72:notes"/>
          <p:cNvSpPr txBox="1">
            <a:spLocks noGrp="1"/>
          </p:cNvSpPr>
          <p:nvPr>
            <p:ph type="sldNum" idx="12"/>
          </p:nvPr>
        </p:nvSpPr>
        <p:spPr>
          <a:xfrm>
            <a:off x="3884127" y="8685632"/>
            <a:ext cx="2972400" cy="4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"/>
              <a:t>66</a:t>
            </a:fld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4ddcbaf74edb43fb_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2" name="Google Shape;222;g4ddcbaf74edb43fb_72:notes"/>
          <p:cNvSpPr txBox="1">
            <a:spLocks noGrp="1"/>
          </p:cNvSpPr>
          <p:nvPr>
            <p:ph type="body" idx="1"/>
          </p:nvPr>
        </p:nvSpPr>
        <p:spPr>
          <a:xfrm>
            <a:off x="686282" y="4342817"/>
            <a:ext cx="54855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3" name="Google Shape;223;g4ddcbaf74edb43fb_72:notes"/>
          <p:cNvSpPr txBox="1">
            <a:spLocks noGrp="1"/>
          </p:cNvSpPr>
          <p:nvPr>
            <p:ph type="sldNum" idx="12"/>
          </p:nvPr>
        </p:nvSpPr>
        <p:spPr>
          <a:xfrm>
            <a:off x="3884127" y="8685632"/>
            <a:ext cx="2972400" cy="4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"/>
              <a:t>67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0804793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4ddcbaf74edb43fb_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2" name="Google Shape;222;g4ddcbaf74edb43fb_72:notes"/>
          <p:cNvSpPr txBox="1">
            <a:spLocks noGrp="1"/>
          </p:cNvSpPr>
          <p:nvPr>
            <p:ph type="body" idx="1"/>
          </p:nvPr>
        </p:nvSpPr>
        <p:spPr>
          <a:xfrm>
            <a:off x="686282" y="4342817"/>
            <a:ext cx="54855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3" name="Google Shape;223;g4ddcbaf74edb43fb_72:notes"/>
          <p:cNvSpPr txBox="1">
            <a:spLocks noGrp="1"/>
          </p:cNvSpPr>
          <p:nvPr>
            <p:ph type="sldNum" idx="12"/>
          </p:nvPr>
        </p:nvSpPr>
        <p:spPr>
          <a:xfrm>
            <a:off x="3884127" y="8685632"/>
            <a:ext cx="2972400" cy="4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"/>
              <a:t>68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7709256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4ddcbaf74edb43fb_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2" name="Google Shape;222;g4ddcbaf74edb43fb_72:notes"/>
          <p:cNvSpPr txBox="1">
            <a:spLocks noGrp="1"/>
          </p:cNvSpPr>
          <p:nvPr>
            <p:ph type="body" idx="1"/>
          </p:nvPr>
        </p:nvSpPr>
        <p:spPr>
          <a:xfrm>
            <a:off x="686282" y="4342817"/>
            <a:ext cx="54855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3" name="Google Shape;223;g4ddcbaf74edb43fb_72:notes"/>
          <p:cNvSpPr txBox="1">
            <a:spLocks noGrp="1"/>
          </p:cNvSpPr>
          <p:nvPr>
            <p:ph type="sldNum" idx="12"/>
          </p:nvPr>
        </p:nvSpPr>
        <p:spPr>
          <a:xfrm>
            <a:off x="3884127" y="8685632"/>
            <a:ext cx="2972400" cy="4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"/>
              <a:t>69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7488478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4ddcbaf74edb43fb_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2" name="Google Shape;222;g4ddcbaf74edb43fb_72:notes"/>
          <p:cNvSpPr txBox="1">
            <a:spLocks noGrp="1"/>
          </p:cNvSpPr>
          <p:nvPr>
            <p:ph type="body" idx="1"/>
          </p:nvPr>
        </p:nvSpPr>
        <p:spPr>
          <a:xfrm>
            <a:off x="686282" y="4342817"/>
            <a:ext cx="54855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3" name="Google Shape;223;g4ddcbaf74edb43fb_72:notes"/>
          <p:cNvSpPr txBox="1">
            <a:spLocks noGrp="1"/>
          </p:cNvSpPr>
          <p:nvPr>
            <p:ph type="sldNum" idx="12"/>
          </p:nvPr>
        </p:nvSpPr>
        <p:spPr>
          <a:xfrm>
            <a:off x="3884127" y="8685632"/>
            <a:ext cx="2972400" cy="4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"/>
              <a:t>70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84584352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4ddcbaf74edb43fb_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2" name="Google Shape;222;g4ddcbaf74edb43fb_72:notes"/>
          <p:cNvSpPr txBox="1">
            <a:spLocks noGrp="1"/>
          </p:cNvSpPr>
          <p:nvPr>
            <p:ph type="body" idx="1"/>
          </p:nvPr>
        </p:nvSpPr>
        <p:spPr>
          <a:xfrm>
            <a:off x="686282" y="4342817"/>
            <a:ext cx="54855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3" name="Google Shape;223;g4ddcbaf74edb43fb_72:notes"/>
          <p:cNvSpPr txBox="1">
            <a:spLocks noGrp="1"/>
          </p:cNvSpPr>
          <p:nvPr>
            <p:ph type="sldNum" idx="12"/>
          </p:nvPr>
        </p:nvSpPr>
        <p:spPr>
          <a:xfrm>
            <a:off x="3884127" y="8685632"/>
            <a:ext cx="2972400" cy="4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"/>
              <a:t>71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18051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4ddcbaf74edb43fb_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2" name="Google Shape;222;g4ddcbaf74edb43fb_72:notes"/>
          <p:cNvSpPr txBox="1">
            <a:spLocks noGrp="1"/>
          </p:cNvSpPr>
          <p:nvPr>
            <p:ph type="body" idx="1"/>
          </p:nvPr>
        </p:nvSpPr>
        <p:spPr>
          <a:xfrm>
            <a:off x="686282" y="4342817"/>
            <a:ext cx="54855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3" name="Google Shape;223;g4ddcbaf74edb43fb_72:notes"/>
          <p:cNvSpPr txBox="1">
            <a:spLocks noGrp="1"/>
          </p:cNvSpPr>
          <p:nvPr>
            <p:ph type="sldNum" idx="12"/>
          </p:nvPr>
        </p:nvSpPr>
        <p:spPr>
          <a:xfrm>
            <a:off x="3884127" y="8685632"/>
            <a:ext cx="2972400" cy="4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"/>
              <a:t>72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995708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4ddcbaf74edb43fb_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2" name="Google Shape;222;g4ddcbaf74edb43fb_72:notes"/>
          <p:cNvSpPr txBox="1">
            <a:spLocks noGrp="1"/>
          </p:cNvSpPr>
          <p:nvPr>
            <p:ph type="body" idx="1"/>
          </p:nvPr>
        </p:nvSpPr>
        <p:spPr>
          <a:xfrm>
            <a:off x="686282" y="4342817"/>
            <a:ext cx="54855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3" name="Google Shape;223;g4ddcbaf74edb43fb_72:notes"/>
          <p:cNvSpPr txBox="1">
            <a:spLocks noGrp="1"/>
          </p:cNvSpPr>
          <p:nvPr>
            <p:ph type="sldNum" idx="12"/>
          </p:nvPr>
        </p:nvSpPr>
        <p:spPr>
          <a:xfrm>
            <a:off x="3884127" y="8685632"/>
            <a:ext cx="2972400" cy="4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"/>
              <a:t>73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715056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4ddcbaf74edb43fb_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2" name="Google Shape;222;g4ddcbaf74edb43fb_72:notes"/>
          <p:cNvSpPr txBox="1">
            <a:spLocks noGrp="1"/>
          </p:cNvSpPr>
          <p:nvPr>
            <p:ph type="body" idx="1"/>
          </p:nvPr>
        </p:nvSpPr>
        <p:spPr>
          <a:xfrm>
            <a:off x="686282" y="4342817"/>
            <a:ext cx="54855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3" name="Google Shape;223;g4ddcbaf74edb43fb_72:notes"/>
          <p:cNvSpPr txBox="1">
            <a:spLocks noGrp="1"/>
          </p:cNvSpPr>
          <p:nvPr>
            <p:ph type="sldNum" idx="12"/>
          </p:nvPr>
        </p:nvSpPr>
        <p:spPr>
          <a:xfrm>
            <a:off x="3884127" y="8685632"/>
            <a:ext cx="2972400" cy="4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"/>
              <a:t>74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112022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4ddcbaf74edb43fb_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2" name="Google Shape;222;g4ddcbaf74edb43fb_72:notes"/>
          <p:cNvSpPr txBox="1">
            <a:spLocks noGrp="1"/>
          </p:cNvSpPr>
          <p:nvPr>
            <p:ph type="body" idx="1"/>
          </p:nvPr>
        </p:nvSpPr>
        <p:spPr>
          <a:xfrm>
            <a:off x="686282" y="4342817"/>
            <a:ext cx="54855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3" name="Google Shape;223;g4ddcbaf74edb43fb_72:notes"/>
          <p:cNvSpPr txBox="1">
            <a:spLocks noGrp="1"/>
          </p:cNvSpPr>
          <p:nvPr>
            <p:ph type="sldNum" idx="12"/>
          </p:nvPr>
        </p:nvSpPr>
        <p:spPr>
          <a:xfrm>
            <a:off x="3884127" y="8685632"/>
            <a:ext cx="2972400" cy="4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"/>
              <a:t>75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45586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198115f6aa4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9" name="Google Shape;79;g198115f6aa4_0_77:notes"/>
          <p:cNvSpPr txBox="1">
            <a:spLocks noGrp="1"/>
          </p:cNvSpPr>
          <p:nvPr>
            <p:ph type="body" idx="1"/>
          </p:nvPr>
        </p:nvSpPr>
        <p:spPr>
          <a:xfrm>
            <a:off x="686282" y="4342817"/>
            <a:ext cx="54855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0" name="Google Shape;80;g198115f6aa4_0_77:notes"/>
          <p:cNvSpPr txBox="1">
            <a:spLocks noGrp="1"/>
          </p:cNvSpPr>
          <p:nvPr>
            <p:ph type="sldNum" idx="12"/>
          </p:nvPr>
        </p:nvSpPr>
        <p:spPr>
          <a:xfrm>
            <a:off x="3884127" y="8685632"/>
            <a:ext cx="2972400" cy="4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"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28788016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4ddcbaf74edb43fb_1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Google Shape;266;g4ddcbaf74edb43fb_1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48947975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4ddcbaf74edb43fb_1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Google Shape;266;g4ddcbaf74edb43fb_1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4ddcbaf74edb43fb_1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Google Shape;266;g4ddcbaf74edb43fb_1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37004885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4ddcbaf74edb43fb_1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Google Shape;266;g4ddcbaf74edb43fb_1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5785355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81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8084168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82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71366859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89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44868986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105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10746612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117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4209168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118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316163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198115f6aa4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9" name="Google Shape;79;g198115f6aa4_0_77:notes"/>
          <p:cNvSpPr txBox="1">
            <a:spLocks noGrp="1"/>
          </p:cNvSpPr>
          <p:nvPr>
            <p:ph type="body" idx="1"/>
          </p:nvPr>
        </p:nvSpPr>
        <p:spPr>
          <a:xfrm>
            <a:off x="686282" y="4342817"/>
            <a:ext cx="54855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0" name="Google Shape;80;g198115f6aa4_0_77:notes"/>
          <p:cNvSpPr txBox="1">
            <a:spLocks noGrp="1"/>
          </p:cNvSpPr>
          <p:nvPr>
            <p:ph type="sldNum" idx="12"/>
          </p:nvPr>
        </p:nvSpPr>
        <p:spPr>
          <a:xfrm>
            <a:off x="3884127" y="8685632"/>
            <a:ext cx="2972400" cy="4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"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748830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119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09091533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120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0057738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121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9847969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122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33617754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123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573104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124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76260268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4ddcbaf74edb43fb_1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Google Shape;266;g4ddcbaf74edb43fb_1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87808760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4ddcbaf74edb43fb_1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Google Shape;266;g4ddcbaf74edb43fb_1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59734657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4ddcbaf74edb43fb_1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Google Shape;266;g4ddcbaf74edb43fb_1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44053886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4F0FC-E43B-42AF-B0BD-CFB4EE46886D}" type="slidenum">
              <a:rPr lang="en-US" smtClean="0"/>
              <a:t>128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0253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18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01371598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4F0FC-E43B-42AF-B0BD-CFB4EE46886D}" type="slidenum">
              <a:rPr lang="en-US" smtClean="0"/>
              <a:t>129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53328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4F0FC-E43B-42AF-B0BD-CFB4EE46886D}" type="slidenum">
              <a:rPr lang="en-US" smtClean="0"/>
              <a:t>130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806827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4F0FC-E43B-42AF-B0BD-CFB4EE46886D}" type="slidenum">
              <a:rPr lang="en-US" smtClean="0"/>
              <a:t>131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079459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4F0FC-E43B-42AF-B0BD-CFB4EE46886D}" type="slidenum">
              <a:rPr lang="en-US" smtClean="0"/>
              <a:t>132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272319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4F0FC-E43B-42AF-B0BD-CFB4EE46886D}" type="slidenum">
              <a:rPr lang="en-US" smtClean="0"/>
              <a:t>133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824326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4F0FC-E43B-42AF-B0BD-CFB4EE46886D}" type="slidenum">
              <a:rPr lang="en-US" smtClean="0"/>
              <a:t>134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02510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4F0FC-E43B-42AF-B0BD-CFB4EE46886D}" type="slidenum">
              <a:rPr lang="en-US" smtClean="0"/>
              <a:t>135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268483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4F0FC-E43B-42AF-B0BD-CFB4EE46886D}" type="slidenum">
              <a:rPr lang="en-US" smtClean="0"/>
              <a:t>136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772436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4F0FC-E43B-42AF-B0BD-CFB4EE46886D}" type="slidenum">
              <a:rPr lang="en-US" smtClean="0"/>
              <a:t>137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340985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4F0FC-E43B-42AF-B0BD-CFB4EE46886D}" type="slidenum">
              <a:rPr lang="en-US" smtClean="0"/>
              <a:t>138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6365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19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92753321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4F0FC-E43B-42AF-B0BD-CFB4EE46886D}" type="slidenum">
              <a:rPr lang="en-US" smtClean="0"/>
              <a:t>139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039487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4F0FC-E43B-42AF-B0BD-CFB4EE46886D}" type="slidenum">
              <a:rPr lang="en-US" smtClean="0"/>
              <a:t>140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881996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4F0FC-E43B-42AF-B0BD-CFB4EE46886D}" type="slidenum">
              <a:rPr lang="en-US" smtClean="0"/>
              <a:t>141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298999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4F0FC-E43B-42AF-B0BD-CFB4EE46886D}" type="slidenum">
              <a:rPr lang="en-US" smtClean="0"/>
              <a:t>142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663191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4F0FC-E43B-42AF-B0BD-CFB4EE46886D}" type="slidenum">
              <a:rPr lang="en-US" smtClean="0"/>
              <a:t>143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416416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4F0FC-E43B-42AF-B0BD-CFB4EE46886D}" type="slidenum">
              <a:rPr lang="en-US" smtClean="0"/>
              <a:t>144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002732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4F0FC-E43B-42AF-B0BD-CFB4EE46886D}" type="slidenum">
              <a:rPr lang="en-US" smtClean="0"/>
              <a:t>145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086732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4F0FC-E43B-42AF-B0BD-CFB4EE46886D}" type="slidenum">
              <a:rPr lang="en-US" smtClean="0"/>
              <a:t>146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532553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4F0FC-E43B-42AF-B0BD-CFB4EE46886D}" type="slidenum">
              <a:rPr lang="en-US" smtClean="0"/>
              <a:t>147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411101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4F0FC-E43B-42AF-B0BD-CFB4EE46886D}" type="slidenum">
              <a:rPr lang="en-US" smtClean="0"/>
              <a:t>148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646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op slide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5733" y="2913229"/>
            <a:ext cx="5804747" cy="762016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4533" b="1">
                <a:solidFill>
                  <a:schemeClr val="bg1"/>
                </a:solidFill>
              </a:defRPr>
            </a:lvl1pPr>
          </a:lstStyle>
          <a:p>
            <a:r>
              <a:rPr lang="en-US" err="1"/>
              <a:t>Slidedeck</a:t>
            </a:r>
            <a:r>
              <a:rPr lang="en-US"/>
              <a:t> title</a:t>
            </a:r>
            <a:endParaRPr lang="en-GB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575733" y="2913229"/>
            <a:ext cx="5804747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C3458B68-B602-4B1E-8CDB-6CDDA65301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734" y="555605"/>
            <a:ext cx="2898985" cy="1270984"/>
          </a:xfrm>
          <a:prstGeom prst="rect">
            <a:avLst/>
          </a:prstGeom>
        </p:spPr>
      </p:pic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E7E58FB9-FEF2-4FAA-AB76-18AB01605D1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75733" y="4960485"/>
            <a:ext cx="5804747" cy="605367"/>
          </a:xfrm>
        </p:spPr>
        <p:txBody>
          <a:bodyPr/>
          <a:lstStyle>
            <a:lvl1pPr marL="0" indent="0">
              <a:buNone/>
              <a:defRPr sz="3733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Presenter name</a:t>
            </a:r>
            <a:endParaRPr lang="en-GB"/>
          </a:p>
        </p:txBody>
      </p:sp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880E1784-6502-40DF-8151-F6A3B84DF5A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535830" y="1"/>
            <a:ext cx="4658285" cy="6098116"/>
          </a:xfrm>
          <a:custGeom>
            <a:avLst/>
            <a:gdLst>
              <a:gd name="connsiteX0" fmla="*/ 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0 w 3816350"/>
              <a:gd name="connsiteY4" fmla="*/ 0 h 3240087"/>
              <a:gd name="connsiteX0" fmla="*/ 68580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685800 w 3816350"/>
              <a:gd name="connsiteY4" fmla="*/ 0 h 3240087"/>
              <a:gd name="connsiteX0" fmla="*/ 189230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1892300 w 3816350"/>
              <a:gd name="connsiteY4" fmla="*/ 0 h 3240087"/>
              <a:gd name="connsiteX0" fmla="*/ 1206500 w 3130550"/>
              <a:gd name="connsiteY0" fmla="*/ 0 h 3240087"/>
              <a:gd name="connsiteX1" fmla="*/ 3130550 w 3130550"/>
              <a:gd name="connsiteY1" fmla="*/ 0 h 3240087"/>
              <a:gd name="connsiteX2" fmla="*/ 3130550 w 3130550"/>
              <a:gd name="connsiteY2" fmla="*/ 3240087 h 3240087"/>
              <a:gd name="connsiteX3" fmla="*/ 0 w 3130550"/>
              <a:gd name="connsiteY3" fmla="*/ 1754187 h 3240087"/>
              <a:gd name="connsiteX4" fmla="*/ 1206500 w 3130550"/>
              <a:gd name="connsiteY4" fmla="*/ 0 h 3240087"/>
              <a:gd name="connsiteX0" fmla="*/ 1822450 w 3746500"/>
              <a:gd name="connsiteY0" fmla="*/ 0 h 3240087"/>
              <a:gd name="connsiteX1" fmla="*/ 3746500 w 3746500"/>
              <a:gd name="connsiteY1" fmla="*/ 0 h 3240087"/>
              <a:gd name="connsiteX2" fmla="*/ 3746500 w 3746500"/>
              <a:gd name="connsiteY2" fmla="*/ 3240087 h 3240087"/>
              <a:gd name="connsiteX3" fmla="*/ 0 w 3746500"/>
              <a:gd name="connsiteY3" fmla="*/ 2154237 h 3240087"/>
              <a:gd name="connsiteX4" fmla="*/ 1822450 w 3746500"/>
              <a:gd name="connsiteY4" fmla="*/ 0 h 3240087"/>
              <a:gd name="connsiteX0" fmla="*/ 1822450 w 3752850"/>
              <a:gd name="connsiteY0" fmla="*/ 0 h 4097337"/>
              <a:gd name="connsiteX1" fmla="*/ 3746500 w 3752850"/>
              <a:gd name="connsiteY1" fmla="*/ 0 h 4097337"/>
              <a:gd name="connsiteX2" fmla="*/ 3752850 w 3752850"/>
              <a:gd name="connsiteY2" fmla="*/ 4097337 h 4097337"/>
              <a:gd name="connsiteX3" fmla="*/ 0 w 3752850"/>
              <a:gd name="connsiteY3" fmla="*/ 2154237 h 4097337"/>
              <a:gd name="connsiteX4" fmla="*/ 1822450 w 3752850"/>
              <a:gd name="connsiteY4" fmla="*/ 0 h 4097337"/>
              <a:gd name="connsiteX0" fmla="*/ 1682750 w 3613150"/>
              <a:gd name="connsiteY0" fmla="*/ 0 h 4097337"/>
              <a:gd name="connsiteX1" fmla="*/ 3606800 w 3613150"/>
              <a:gd name="connsiteY1" fmla="*/ 0 h 4097337"/>
              <a:gd name="connsiteX2" fmla="*/ 3613150 w 3613150"/>
              <a:gd name="connsiteY2" fmla="*/ 4097337 h 4097337"/>
              <a:gd name="connsiteX3" fmla="*/ 0 w 3613150"/>
              <a:gd name="connsiteY3" fmla="*/ 2014537 h 4097337"/>
              <a:gd name="connsiteX4" fmla="*/ 1682750 w 3613150"/>
              <a:gd name="connsiteY4" fmla="*/ 0 h 4097337"/>
              <a:gd name="connsiteX0" fmla="*/ 1682750 w 3613150"/>
              <a:gd name="connsiteY0" fmla="*/ 0 h 4573587"/>
              <a:gd name="connsiteX1" fmla="*/ 3606800 w 3613150"/>
              <a:gd name="connsiteY1" fmla="*/ 0 h 4573587"/>
              <a:gd name="connsiteX2" fmla="*/ 3613150 w 3613150"/>
              <a:gd name="connsiteY2" fmla="*/ 4573587 h 4573587"/>
              <a:gd name="connsiteX3" fmla="*/ 0 w 3613150"/>
              <a:gd name="connsiteY3" fmla="*/ 2014537 h 4573587"/>
              <a:gd name="connsiteX4" fmla="*/ 1682750 w 3613150"/>
              <a:gd name="connsiteY4" fmla="*/ 0 h 4573587"/>
              <a:gd name="connsiteX0" fmla="*/ 1682750 w 3610769"/>
              <a:gd name="connsiteY0" fmla="*/ 0 h 4573587"/>
              <a:gd name="connsiteX1" fmla="*/ 3606800 w 3610769"/>
              <a:gd name="connsiteY1" fmla="*/ 0 h 4573587"/>
              <a:gd name="connsiteX2" fmla="*/ 3610769 w 3610769"/>
              <a:gd name="connsiteY2" fmla="*/ 4573587 h 4573587"/>
              <a:gd name="connsiteX3" fmla="*/ 0 w 3610769"/>
              <a:gd name="connsiteY3" fmla="*/ 2014537 h 4573587"/>
              <a:gd name="connsiteX4" fmla="*/ 1682750 w 3610769"/>
              <a:gd name="connsiteY4" fmla="*/ 0 h 4573587"/>
              <a:gd name="connsiteX0" fmla="*/ 1682750 w 3607332"/>
              <a:gd name="connsiteY0" fmla="*/ 0 h 4573587"/>
              <a:gd name="connsiteX1" fmla="*/ 3606800 w 3607332"/>
              <a:gd name="connsiteY1" fmla="*/ 0 h 4573587"/>
              <a:gd name="connsiteX2" fmla="*/ 3606007 w 3607332"/>
              <a:gd name="connsiteY2" fmla="*/ 4573587 h 4573587"/>
              <a:gd name="connsiteX3" fmla="*/ 0 w 3607332"/>
              <a:gd name="connsiteY3" fmla="*/ 2014537 h 4573587"/>
              <a:gd name="connsiteX4" fmla="*/ 1682750 w 3607332"/>
              <a:gd name="connsiteY4" fmla="*/ 0 h 4573587"/>
              <a:gd name="connsiteX0" fmla="*/ 1682750 w 3608388"/>
              <a:gd name="connsiteY0" fmla="*/ 0 h 4573587"/>
              <a:gd name="connsiteX1" fmla="*/ 3606800 w 3608388"/>
              <a:gd name="connsiteY1" fmla="*/ 0 h 4573587"/>
              <a:gd name="connsiteX2" fmla="*/ 3608388 w 3608388"/>
              <a:gd name="connsiteY2" fmla="*/ 4573587 h 4573587"/>
              <a:gd name="connsiteX3" fmla="*/ 0 w 3608388"/>
              <a:gd name="connsiteY3" fmla="*/ 2014537 h 4573587"/>
              <a:gd name="connsiteX4" fmla="*/ 1682750 w 3608388"/>
              <a:gd name="connsiteY4" fmla="*/ 0 h 4573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8388" h="4573587">
                <a:moveTo>
                  <a:pt x="1682750" y="0"/>
                </a:moveTo>
                <a:lnTo>
                  <a:pt x="3606800" y="0"/>
                </a:lnTo>
                <a:cubicBezTo>
                  <a:pt x="3608917" y="1365779"/>
                  <a:pt x="3606271" y="3207808"/>
                  <a:pt x="3608388" y="4573587"/>
                </a:cubicBezTo>
                <a:lnTo>
                  <a:pt x="0" y="2014537"/>
                </a:lnTo>
                <a:lnTo>
                  <a:pt x="1682750" y="0"/>
                </a:lnTo>
                <a:close/>
              </a:path>
            </a:pathLst>
          </a:custGeom>
        </p:spPr>
        <p:txBody>
          <a:bodyPr/>
          <a:lstStyle>
            <a:lvl1pPr marL="0" marR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chemeClr val="bg1"/>
                </a:solidFill>
              </a:defRPr>
            </a:lvl1pPr>
            <a:lvl3pPr marL="241294" indent="0">
              <a:buNone/>
              <a:defRPr/>
            </a:lvl3pPr>
            <a:lvl4pPr marL="817013" indent="0">
              <a:buNone/>
              <a:defRPr/>
            </a:lvl4pPr>
          </a:lstStyle>
          <a:p>
            <a:pPr marL="0" marR="0" lvl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Click icon to insert picture. Don’t change slide background colour on this layout</a:t>
            </a:r>
          </a:p>
        </p:txBody>
      </p:sp>
    </p:spTree>
    <p:extLst>
      <p:ext uri="{BB962C8B-B14F-4D97-AF65-F5344CB8AC3E}">
        <p14:creationId xmlns:p14="http://schemas.microsoft.com/office/powerpoint/2010/main" val="30743319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, image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3F70B52-F7B4-4FC4-9472-3F73A12A493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75733" y="910587"/>
            <a:ext cx="5227200" cy="4880613"/>
          </a:xfrm>
        </p:spPr>
        <p:txBody>
          <a:bodyPr/>
          <a:lstStyle>
            <a:lvl2pPr marL="383990" indent="-383990">
              <a:buFont typeface="Arial" panose="020B0604020202020204" pitchFamily="34" charset="0"/>
              <a:buChar char="–"/>
              <a:defRPr sz="3733">
                <a:solidFill>
                  <a:schemeClr val="tx1"/>
                </a:solidFill>
              </a:defRPr>
            </a:lvl2pPr>
            <a:lvl3pPr marL="241294" indent="0">
              <a:buNone/>
              <a:defRPr sz="3733">
                <a:solidFill>
                  <a:schemeClr val="tx1"/>
                </a:solidFill>
              </a:defRPr>
            </a:lvl3pPr>
          </a:lstStyle>
          <a:p>
            <a:pPr lvl="1"/>
            <a:r>
              <a:rPr lang="en-US"/>
              <a:t>4 to 6 bullet points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1EFE4AFE-B570-485B-8926-6A4990AFE3D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01933" y="936879"/>
            <a:ext cx="5190067" cy="4854320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751805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2744">
          <p15:clr>
            <a:srgbClr val="FBAE40"/>
          </p15:clr>
        </p15:guide>
        <p15:guide id="6" pos="5488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, bullets, image (Dark) (Alt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514B48A-5D76-4651-AC28-8612610BAC93}"/>
              </a:ext>
            </a:extLst>
          </p:cNvPr>
          <p:cNvCxnSpPr>
            <a:cxnSpLocks/>
          </p:cNvCxnSpPr>
          <p:nvPr userDrawn="1"/>
        </p:nvCxnSpPr>
        <p:spPr>
          <a:xfrm>
            <a:off x="6388102" y="910739"/>
            <a:ext cx="5228167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28CE3D8B-96CC-4FD0-93BD-2231108554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88101" y="910587"/>
            <a:ext cx="5228167" cy="726820"/>
          </a:xfrm>
        </p:spPr>
        <p:txBody>
          <a:bodyPr/>
          <a:lstStyle>
            <a:lvl1pPr marL="0" indent="0">
              <a:buNone/>
              <a:defRPr sz="3733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Summary heading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57E95CB-6286-4E8D-8ABC-6A9BD85351F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936879"/>
            <a:ext cx="5190067" cy="485432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9" name="Text Placeholder 25">
            <a:extLst>
              <a:ext uri="{FF2B5EF4-FFF2-40B4-BE49-F238E27FC236}">
                <a16:creationId xmlns:a16="http://schemas.microsoft.com/office/drawing/2014/main" id="{FA79611A-8145-4287-999D-C17E624B80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388101" y="1726308"/>
            <a:ext cx="5228167" cy="4064891"/>
          </a:xfrm>
        </p:spPr>
        <p:txBody>
          <a:bodyPr/>
          <a:lstStyle>
            <a:lvl1pPr marL="383990" indent="-383990">
              <a:buFont typeface="Arial" panose="020B0604020202020204" pitchFamily="34" charset="0"/>
              <a:buChar char="–"/>
              <a:defRPr sz="3733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4 to 6 bullet points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27683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>
          <p15:clr>
            <a:srgbClr val="FBAE40"/>
          </p15:clr>
        </p15:guide>
        <p15:guide id="7" pos="272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, bullets, image (Light) (Al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514B48A-5D76-4651-AC28-8612610BAC93}"/>
              </a:ext>
            </a:extLst>
          </p:cNvPr>
          <p:cNvCxnSpPr>
            <a:cxnSpLocks/>
          </p:cNvCxnSpPr>
          <p:nvPr userDrawn="1"/>
        </p:nvCxnSpPr>
        <p:spPr>
          <a:xfrm>
            <a:off x="6388102" y="910739"/>
            <a:ext cx="522816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28CE3D8B-96CC-4FD0-93BD-2231108554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88101" y="910587"/>
            <a:ext cx="5228167" cy="726820"/>
          </a:xfrm>
        </p:spPr>
        <p:txBody>
          <a:bodyPr/>
          <a:lstStyle>
            <a:lvl1pPr marL="0" indent="0">
              <a:buNone/>
              <a:defRPr sz="3733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Summary heading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88E39823-F30B-468B-8008-58BE4743017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88102" y="1726308"/>
            <a:ext cx="5228165" cy="4064891"/>
          </a:xfrm>
        </p:spPr>
        <p:txBody>
          <a:bodyPr/>
          <a:lstStyle>
            <a:lvl2pPr marL="383990" indent="-383990">
              <a:buFont typeface="Arial" panose="020B0604020202020204" pitchFamily="34" charset="0"/>
              <a:buChar char="–"/>
              <a:defRPr sz="3733">
                <a:solidFill>
                  <a:schemeClr val="tx1"/>
                </a:solidFill>
              </a:defRPr>
            </a:lvl2pPr>
            <a:lvl3pPr marL="241294" indent="0">
              <a:buNone/>
              <a:defRPr sz="3733">
                <a:solidFill>
                  <a:schemeClr val="bg1"/>
                </a:solidFill>
              </a:defRPr>
            </a:lvl3pPr>
          </a:lstStyle>
          <a:p>
            <a:pPr lvl="1"/>
            <a:r>
              <a:rPr lang="en-US"/>
              <a:t>4 to 6 bullet points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57E95CB-6286-4E8D-8ABC-6A9BD85351F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936879"/>
            <a:ext cx="5190067" cy="4854320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12050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>
          <p15:clr>
            <a:srgbClr val="FBAE40"/>
          </p15:clr>
        </p15:guide>
        <p15:guide id="7" pos="272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, image (Dark) (Alt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1BA11250-F612-4164-9C20-CAEEC9CF7F9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88102" y="910587"/>
            <a:ext cx="5228165" cy="4880613"/>
          </a:xfrm>
        </p:spPr>
        <p:txBody>
          <a:bodyPr/>
          <a:lstStyle>
            <a:lvl1pPr marL="383990" indent="-383990">
              <a:buFont typeface="Arial" panose="020B0604020202020204" pitchFamily="34" charset="0"/>
              <a:buChar char="–"/>
              <a:defRPr sz="3733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4 to 6 bullet points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66DCB931-AF3E-493E-BBC5-0ACD78686AB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936879"/>
            <a:ext cx="5190067" cy="485432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6345098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72">
          <p15:clr>
            <a:srgbClr val="FBAE40"/>
          </p15:clr>
        </p15:guide>
        <p15:guide id="7" pos="301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, image (Al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3F70B52-F7B4-4FC4-9472-3F73A12A493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83867" y="910587"/>
            <a:ext cx="5227200" cy="4880613"/>
          </a:xfrm>
        </p:spPr>
        <p:txBody>
          <a:bodyPr/>
          <a:lstStyle>
            <a:lvl2pPr marL="383990" indent="-383990">
              <a:buFont typeface="Arial" panose="020B0604020202020204" pitchFamily="34" charset="0"/>
              <a:buChar char="–"/>
              <a:defRPr sz="3733">
                <a:solidFill>
                  <a:schemeClr val="tx1"/>
                </a:solidFill>
              </a:defRPr>
            </a:lvl2pPr>
            <a:lvl3pPr marL="241294" indent="0">
              <a:buNone/>
              <a:defRPr sz="3733">
                <a:solidFill>
                  <a:schemeClr val="tx1"/>
                </a:solidFill>
              </a:defRPr>
            </a:lvl3pPr>
          </a:lstStyle>
          <a:p>
            <a:pPr lvl="1"/>
            <a:r>
              <a:rPr lang="en-US"/>
              <a:t>4 to 6 bullet points</a:t>
            </a:r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E819D4C3-6603-43E5-90D7-20E616ECFDD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936879"/>
            <a:ext cx="5190067" cy="4854320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30432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>
          <p15:clr>
            <a:srgbClr val="FBAE40"/>
          </p15:clr>
        </p15:guide>
        <p15:guide id="7" pos="27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images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5299B8-75C7-4CEB-9D2A-D2DB0A44F4D4}"/>
              </a:ext>
            </a:extLst>
          </p:cNvPr>
          <p:cNvCxnSpPr>
            <a:cxnSpLocks/>
          </p:cNvCxnSpPr>
          <p:nvPr userDrawn="1"/>
        </p:nvCxnSpPr>
        <p:spPr>
          <a:xfrm>
            <a:off x="1439334" y="4165181"/>
            <a:ext cx="4046113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63DD6AC7-34D2-4DCA-AEEA-3FFE241C700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39334" y="1322918"/>
            <a:ext cx="4080933" cy="2564377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DDDC7B71-8338-4886-9324-FE107985860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71735" y="1322918"/>
            <a:ext cx="4080932" cy="2564377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F0D6B7F-4D7A-4A69-8F7D-C94B97D75491}"/>
              </a:ext>
            </a:extLst>
          </p:cNvPr>
          <p:cNvCxnSpPr>
            <a:cxnSpLocks/>
          </p:cNvCxnSpPr>
          <p:nvPr userDrawn="1"/>
        </p:nvCxnSpPr>
        <p:spPr>
          <a:xfrm>
            <a:off x="6671738" y="4165181"/>
            <a:ext cx="4080933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E9D6D81-F605-4611-878D-235C279E4A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39334" y="4205822"/>
            <a:ext cx="4067209" cy="1816519"/>
          </a:xfrm>
        </p:spPr>
        <p:txBody>
          <a:bodyPr/>
          <a:lstStyle>
            <a:lvl1pPr>
              <a:spcAft>
                <a:spcPts val="800"/>
              </a:spcAft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7EC6CF01-8567-4E9F-AA45-61AA44F6B90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71736" y="4205821"/>
            <a:ext cx="4080933" cy="1816519"/>
          </a:xfrm>
        </p:spPr>
        <p:txBody>
          <a:bodyPr/>
          <a:lstStyle>
            <a:lvl1pPr>
              <a:spcAft>
                <a:spcPts val="800"/>
              </a:spcAft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5346109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608">
          <p15:clr>
            <a:srgbClr val="FBAE40"/>
          </p15:clr>
        </p15:guide>
        <p15:guide id="7" pos="680">
          <p15:clr>
            <a:srgbClr val="FBAE40"/>
          </p15:clr>
        </p15:guide>
        <p15:guide id="8" pos="3152">
          <p15:clr>
            <a:srgbClr val="FBAE40"/>
          </p15:clr>
        </p15:guide>
        <p15:guide id="9" pos="508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images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0AB5B7F-65EB-40B3-8ADF-96F4B0AC0201}"/>
              </a:ext>
            </a:extLst>
          </p:cNvPr>
          <p:cNvCxnSpPr>
            <a:cxnSpLocks/>
          </p:cNvCxnSpPr>
          <p:nvPr userDrawn="1"/>
        </p:nvCxnSpPr>
        <p:spPr>
          <a:xfrm>
            <a:off x="1439334" y="4165181"/>
            <a:ext cx="4046113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D68D267A-F5EA-4642-8DED-8C076DFFD0B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39334" y="1322918"/>
            <a:ext cx="4080933" cy="2564377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4ECC00A9-083C-4789-9FCC-AB8D7284A69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71735" y="1322918"/>
            <a:ext cx="4080932" cy="2564377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B7EF0F4-6140-4CA6-AC02-2ADC1F1CA43D}"/>
              </a:ext>
            </a:extLst>
          </p:cNvPr>
          <p:cNvCxnSpPr>
            <a:cxnSpLocks/>
          </p:cNvCxnSpPr>
          <p:nvPr userDrawn="1"/>
        </p:nvCxnSpPr>
        <p:spPr>
          <a:xfrm>
            <a:off x="6671738" y="4165181"/>
            <a:ext cx="4080933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80CF1839-676C-46B5-A599-21AA96E532C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39334" y="4205822"/>
            <a:ext cx="4067209" cy="1816519"/>
          </a:xfrm>
        </p:spPr>
        <p:txBody>
          <a:bodyPr/>
          <a:lstStyle>
            <a:lvl1pPr>
              <a:spcAft>
                <a:spcPts val="800"/>
              </a:spcAft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20A1946A-052F-4EDE-BDC4-BAB850806D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71736" y="4205821"/>
            <a:ext cx="4080933" cy="1816519"/>
          </a:xfrm>
        </p:spPr>
        <p:txBody>
          <a:bodyPr/>
          <a:lstStyle>
            <a:lvl1pPr>
              <a:spcAft>
                <a:spcPts val="800"/>
              </a:spcAft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9406644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608">
          <p15:clr>
            <a:srgbClr val="FBAE40"/>
          </p15:clr>
        </p15:guide>
        <p15:guide id="7" pos="680">
          <p15:clr>
            <a:srgbClr val="FBAE40"/>
          </p15:clr>
        </p15:guide>
        <p15:guide id="8" pos="3152">
          <p15:clr>
            <a:srgbClr val="FBAE40"/>
          </p15:clr>
        </p15:guide>
        <p15:guide id="9" pos="508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images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EC9224A-09C5-42AB-BE72-2D01A39D187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15367" y="4214284"/>
            <a:ext cx="3361267" cy="935069"/>
          </a:xfrm>
        </p:spPr>
        <p:txBody>
          <a:bodyPr/>
          <a:lstStyle>
            <a:lvl1pPr marL="287993" indent="-287993">
              <a:spcAft>
                <a:spcPts val="667"/>
              </a:spcAft>
              <a:buFontTx/>
              <a:buChar char="–"/>
              <a:defRPr sz="240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223FD6B0-E4D1-480A-8912-97C55DB2CF6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256267" y="4214285"/>
            <a:ext cx="3361267" cy="935068"/>
          </a:xfrm>
        </p:spPr>
        <p:txBody>
          <a:bodyPr/>
          <a:lstStyle>
            <a:lvl1pPr marL="287993" indent="-287993">
              <a:spcAft>
                <a:spcPts val="667"/>
              </a:spcAft>
              <a:buFontTx/>
              <a:buChar char="–"/>
              <a:defRPr sz="240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add text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575734" y="4176804"/>
            <a:ext cx="3359151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5734" y="1672587"/>
            <a:ext cx="3359151" cy="22560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2F6DC436-4D86-413D-BBB3-A15CE4285A1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416000" y="1672587"/>
            <a:ext cx="3360000" cy="22560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5337A4C9-22E2-49AC-B029-CC29936ED35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256267" y="1672589"/>
            <a:ext cx="3360000" cy="22560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514B48A-5D76-4651-AC28-8612610BAC93}"/>
              </a:ext>
            </a:extLst>
          </p:cNvPr>
          <p:cNvCxnSpPr>
            <a:cxnSpLocks/>
          </p:cNvCxnSpPr>
          <p:nvPr userDrawn="1"/>
        </p:nvCxnSpPr>
        <p:spPr>
          <a:xfrm>
            <a:off x="4416000" y="4166644"/>
            <a:ext cx="3360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9A2A627-4CB8-4EF2-85D8-B14D75F9C353}"/>
              </a:ext>
            </a:extLst>
          </p:cNvPr>
          <p:cNvCxnSpPr>
            <a:cxnSpLocks/>
          </p:cNvCxnSpPr>
          <p:nvPr userDrawn="1"/>
        </p:nvCxnSpPr>
        <p:spPr>
          <a:xfrm>
            <a:off x="8256267" y="4166644"/>
            <a:ext cx="3360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B5972E1-EF4A-4234-99B1-AF32BAA9EA9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4467" y="4215677"/>
            <a:ext cx="3359151" cy="933675"/>
          </a:xfrm>
        </p:spPr>
        <p:txBody>
          <a:bodyPr/>
          <a:lstStyle>
            <a:lvl1pPr marL="287993" indent="-287993">
              <a:spcAft>
                <a:spcPts val="800"/>
              </a:spcAft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246403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859">
          <p15:clr>
            <a:srgbClr val="FBAE40"/>
          </p15:clr>
        </p15:guide>
        <p15:guide id="8" pos="3674">
          <p15:clr>
            <a:srgbClr val="FBAE40"/>
          </p15:clr>
        </p15:guide>
        <p15:guide id="9" pos="3901">
          <p15:clr>
            <a:srgbClr val="FBAE40"/>
          </p15:clr>
        </p15:guide>
        <p15:guide id="10" pos="2086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images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C9863077-8CC3-4BBF-B430-3855EC0D669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15367" y="4214284"/>
            <a:ext cx="3361267" cy="935069"/>
          </a:xfrm>
        </p:spPr>
        <p:txBody>
          <a:bodyPr/>
          <a:lstStyle>
            <a:lvl1pPr marL="383990" indent="-383990">
              <a:spcAft>
                <a:spcPts val="667"/>
              </a:spcAft>
              <a:buFontTx/>
              <a:buChar char="–"/>
              <a:defRPr sz="240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DA455E2B-2D9B-44D5-AF1B-E5C2833F6E5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256267" y="4214285"/>
            <a:ext cx="3361267" cy="935068"/>
          </a:xfrm>
        </p:spPr>
        <p:txBody>
          <a:bodyPr/>
          <a:lstStyle>
            <a:lvl1pPr marL="383990" indent="-383990">
              <a:spcAft>
                <a:spcPts val="667"/>
              </a:spcAft>
              <a:buFontTx/>
              <a:buChar char="–"/>
              <a:defRPr sz="240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25" name="Title 7">
            <a:extLst>
              <a:ext uri="{FF2B5EF4-FFF2-40B4-BE49-F238E27FC236}">
                <a16:creationId xmlns:a16="http://schemas.microsoft.com/office/drawing/2014/main" id="{40A893CA-5C26-4EC6-BAD0-71AE648588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5733" y="4214284"/>
            <a:ext cx="3360000" cy="935072"/>
          </a:xfrm>
        </p:spPr>
        <p:txBody>
          <a:bodyPr/>
          <a:lstStyle>
            <a:lvl1pPr marL="383990" indent="-383990">
              <a:lnSpc>
                <a:spcPct val="100000"/>
              </a:lnSpc>
              <a:spcAft>
                <a:spcPts val="667"/>
              </a:spcAft>
              <a:buFontTx/>
              <a:buChar char="–"/>
              <a:defRPr sz="2400" b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add text</a:t>
            </a:r>
            <a:endParaRPr lang="en-GB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471527B-53ED-44E4-B84A-A9BF95EDB671}"/>
              </a:ext>
            </a:extLst>
          </p:cNvPr>
          <p:cNvCxnSpPr>
            <a:cxnSpLocks/>
          </p:cNvCxnSpPr>
          <p:nvPr userDrawn="1"/>
        </p:nvCxnSpPr>
        <p:spPr>
          <a:xfrm>
            <a:off x="575733" y="4176804"/>
            <a:ext cx="3360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BB69E7F7-A753-4EE6-A6F6-2E1E7730848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5733" y="1672587"/>
            <a:ext cx="3360000" cy="2256000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C756934B-E4E0-4141-9A7B-4932B5A304A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416000" y="1672587"/>
            <a:ext cx="3360000" cy="2256000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9" name="Picture Placeholder 2">
            <a:extLst>
              <a:ext uri="{FF2B5EF4-FFF2-40B4-BE49-F238E27FC236}">
                <a16:creationId xmlns:a16="http://schemas.microsoft.com/office/drawing/2014/main" id="{9E943CD3-34B8-45E5-AFBD-CA8813D4BE6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256267" y="1672589"/>
            <a:ext cx="3360000" cy="2256000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356D04E-96CE-42C6-8797-23AC35DCD5B2}"/>
              </a:ext>
            </a:extLst>
          </p:cNvPr>
          <p:cNvCxnSpPr>
            <a:cxnSpLocks/>
          </p:cNvCxnSpPr>
          <p:nvPr userDrawn="1"/>
        </p:nvCxnSpPr>
        <p:spPr>
          <a:xfrm>
            <a:off x="4416000" y="4166644"/>
            <a:ext cx="3360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F5CABF2-DF5C-477C-A26C-AC42B4516332}"/>
              </a:ext>
            </a:extLst>
          </p:cNvPr>
          <p:cNvCxnSpPr>
            <a:cxnSpLocks/>
          </p:cNvCxnSpPr>
          <p:nvPr userDrawn="1"/>
        </p:nvCxnSpPr>
        <p:spPr>
          <a:xfrm>
            <a:off x="8256267" y="4166644"/>
            <a:ext cx="3360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52817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859">
          <p15:clr>
            <a:srgbClr val="FBAE40"/>
          </p15:clr>
        </p15:guide>
        <p15:guide id="7" pos="2086">
          <p15:clr>
            <a:srgbClr val="FBAE40"/>
          </p15:clr>
        </p15:guide>
        <p15:guide id="8" pos="3674">
          <p15:clr>
            <a:srgbClr val="FBAE40"/>
          </p15:clr>
        </p15:guide>
        <p15:guide id="9" pos="390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boxes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5299B8-75C7-4CEB-9D2A-D2DB0A44F4D4}"/>
              </a:ext>
            </a:extLst>
          </p:cNvPr>
          <p:cNvCxnSpPr>
            <a:cxnSpLocks/>
          </p:cNvCxnSpPr>
          <p:nvPr userDrawn="1"/>
        </p:nvCxnSpPr>
        <p:spPr>
          <a:xfrm>
            <a:off x="1439331" y="2141827"/>
            <a:ext cx="4046113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F0D6B7F-4D7A-4A69-8F7D-C94B97D75491}"/>
              </a:ext>
            </a:extLst>
          </p:cNvPr>
          <p:cNvCxnSpPr>
            <a:cxnSpLocks/>
          </p:cNvCxnSpPr>
          <p:nvPr userDrawn="1"/>
        </p:nvCxnSpPr>
        <p:spPr>
          <a:xfrm>
            <a:off x="6671735" y="2141827"/>
            <a:ext cx="4080933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E9D6D81-F605-4611-878D-235C279E4A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39331" y="2182467"/>
            <a:ext cx="4067209" cy="1816519"/>
          </a:xfrm>
        </p:spPr>
        <p:txBody>
          <a:bodyPr/>
          <a:lstStyle>
            <a:lvl1pPr>
              <a:spcAft>
                <a:spcPts val="800"/>
              </a:spcAft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7EC6CF01-8567-4E9F-AA45-61AA44F6B90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71734" y="2182466"/>
            <a:ext cx="4080933" cy="1816519"/>
          </a:xfrm>
        </p:spPr>
        <p:txBody>
          <a:bodyPr/>
          <a:lstStyle>
            <a:lvl1pPr>
              <a:spcAft>
                <a:spcPts val="800"/>
              </a:spcAft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5649925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608">
          <p15:clr>
            <a:srgbClr val="FBAE40"/>
          </p15:clr>
        </p15:guide>
        <p15:guide id="7" pos="680">
          <p15:clr>
            <a:srgbClr val="FBAE40"/>
          </p15:clr>
        </p15:guide>
        <p15:guide id="8" pos="3152">
          <p15:clr>
            <a:srgbClr val="FBAE40"/>
          </p15:clr>
        </p15:guide>
        <p15:guide id="9" pos="50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op slide (Light)">
    <p:bg>
      <p:bgPr>
        <a:solidFill>
          <a:srgbClr val="DEDE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5733" y="2913229"/>
            <a:ext cx="5804747" cy="762016"/>
          </a:xfrm>
        </p:spPr>
        <p:txBody>
          <a:bodyPr/>
          <a:lstStyle>
            <a:lvl1pPr>
              <a:lnSpc>
                <a:spcPct val="100000"/>
              </a:lnSpc>
              <a:defRPr sz="4533" b="1">
                <a:solidFill>
                  <a:schemeClr val="tx1"/>
                </a:solidFill>
              </a:defRPr>
            </a:lvl1pPr>
          </a:lstStyle>
          <a:p>
            <a:r>
              <a:rPr lang="en-US" err="1"/>
              <a:t>Slidedeck</a:t>
            </a:r>
            <a:r>
              <a:rPr lang="en-US"/>
              <a:t> title</a:t>
            </a:r>
            <a:endParaRPr lang="en-GB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CBD8555-5574-479C-8AEF-5074012734A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535830" y="1"/>
            <a:ext cx="4658285" cy="6098116"/>
          </a:xfrm>
          <a:custGeom>
            <a:avLst/>
            <a:gdLst>
              <a:gd name="connsiteX0" fmla="*/ 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0 w 3816350"/>
              <a:gd name="connsiteY4" fmla="*/ 0 h 3240087"/>
              <a:gd name="connsiteX0" fmla="*/ 68580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685800 w 3816350"/>
              <a:gd name="connsiteY4" fmla="*/ 0 h 3240087"/>
              <a:gd name="connsiteX0" fmla="*/ 189230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1892300 w 3816350"/>
              <a:gd name="connsiteY4" fmla="*/ 0 h 3240087"/>
              <a:gd name="connsiteX0" fmla="*/ 1206500 w 3130550"/>
              <a:gd name="connsiteY0" fmla="*/ 0 h 3240087"/>
              <a:gd name="connsiteX1" fmla="*/ 3130550 w 3130550"/>
              <a:gd name="connsiteY1" fmla="*/ 0 h 3240087"/>
              <a:gd name="connsiteX2" fmla="*/ 3130550 w 3130550"/>
              <a:gd name="connsiteY2" fmla="*/ 3240087 h 3240087"/>
              <a:gd name="connsiteX3" fmla="*/ 0 w 3130550"/>
              <a:gd name="connsiteY3" fmla="*/ 1754187 h 3240087"/>
              <a:gd name="connsiteX4" fmla="*/ 1206500 w 3130550"/>
              <a:gd name="connsiteY4" fmla="*/ 0 h 3240087"/>
              <a:gd name="connsiteX0" fmla="*/ 1822450 w 3746500"/>
              <a:gd name="connsiteY0" fmla="*/ 0 h 3240087"/>
              <a:gd name="connsiteX1" fmla="*/ 3746500 w 3746500"/>
              <a:gd name="connsiteY1" fmla="*/ 0 h 3240087"/>
              <a:gd name="connsiteX2" fmla="*/ 3746500 w 3746500"/>
              <a:gd name="connsiteY2" fmla="*/ 3240087 h 3240087"/>
              <a:gd name="connsiteX3" fmla="*/ 0 w 3746500"/>
              <a:gd name="connsiteY3" fmla="*/ 2154237 h 3240087"/>
              <a:gd name="connsiteX4" fmla="*/ 1822450 w 3746500"/>
              <a:gd name="connsiteY4" fmla="*/ 0 h 3240087"/>
              <a:gd name="connsiteX0" fmla="*/ 1822450 w 3752850"/>
              <a:gd name="connsiteY0" fmla="*/ 0 h 4097337"/>
              <a:gd name="connsiteX1" fmla="*/ 3746500 w 3752850"/>
              <a:gd name="connsiteY1" fmla="*/ 0 h 4097337"/>
              <a:gd name="connsiteX2" fmla="*/ 3752850 w 3752850"/>
              <a:gd name="connsiteY2" fmla="*/ 4097337 h 4097337"/>
              <a:gd name="connsiteX3" fmla="*/ 0 w 3752850"/>
              <a:gd name="connsiteY3" fmla="*/ 2154237 h 4097337"/>
              <a:gd name="connsiteX4" fmla="*/ 1822450 w 3752850"/>
              <a:gd name="connsiteY4" fmla="*/ 0 h 4097337"/>
              <a:gd name="connsiteX0" fmla="*/ 1682750 w 3613150"/>
              <a:gd name="connsiteY0" fmla="*/ 0 h 4097337"/>
              <a:gd name="connsiteX1" fmla="*/ 3606800 w 3613150"/>
              <a:gd name="connsiteY1" fmla="*/ 0 h 4097337"/>
              <a:gd name="connsiteX2" fmla="*/ 3613150 w 3613150"/>
              <a:gd name="connsiteY2" fmla="*/ 4097337 h 4097337"/>
              <a:gd name="connsiteX3" fmla="*/ 0 w 3613150"/>
              <a:gd name="connsiteY3" fmla="*/ 2014537 h 4097337"/>
              <a:gd name="connsiteX4" fmla="*/ 1682750 w 3613150"/>
              <a:gd name="connsiteY4" fmla="*/ 0 h 4097337"/>
              <a:gd name="connsiteX0" fmla="*/ 1682750 w 3613150"/>
              <a:gd name="connsiteY0" fmla="*/ 0 h 4573587"/>
              <a:gd name="connsiteX1" fmla="*/ 3606800 w 3613150"/>
              <a:gd name="connsiteY1" fmla="*/ 0 h 4573587"/>
              <a:gd name="connsiteX2" fmla="*/ 3613150 w 3613150"/>
              <a:gd name="connsiteY2" fmla="*/ 4573587 h 4573587"/>
              <a:gd name="connsiteX3" fmla="*/ 0 w 3613150"/>
              <a:gd name="connsiteY3" fmla="*/ 2014537 h 4573587"/>
              <a:gd name="connsiteX4" fmla="*/ 1682750 w 3613150"/>
              <a:gd name="connsiteY4" fmla="*/ 0 h 4573587"/>
              <a:gd name="connsiteX0" fmla="*/ 1682750 w 3610769"/>
              <a:gd name="connsiteY0" fmla="*/ 0 h 4573587"/>
              <a:gd name="connsiteX1" fmla="*/ 3606800 w 3610769"/>
              <a:gd name="connsiteY1" fmla="*/ 0 h 4573587"/>
              <a:gd name="connsiteX2" fmla="*/ 3610769 w 3610769"/>
              <a:gd name="connsiteY2" fmla="*/ 4573587 h 4573587"/>
              <a:gd name="connsiteX3" fmla="*/ 0 w 3610769"/>
              <a:gd name="connsiteY3" fmla="*/ 2014537 h 4573587"/>
              <a:gd name="connsiteX4" fmla="*/ 1682750 w 3610769"/>
              <a:gd name="connsiteY4" fmla="*/ 0 h 4573587"/>
              <a:gd name="connsiteX0" fmla="*/ 1682750 w 3607332"/>
              <a:gd name="connsiteY0" fmla="*/ 0 h 4573587"/>
              <a:gd name="connsiteX1" fmla="*/ 3606800 w 3607332"/>
              <a:gd name="connsiteY1" fmla="*/ 0 h 4573587"/>
              <a:gd name="connsiteX2" fmla="*/ 3606007 w 3607332"/>
              <a:gd name="connsiteY2" fmla="*/ 4573587 h 4573587"/>
              <a:gd name="connsiteX3" fmla="*/ 0 w 3607332"/>
              <a:gd name="connsiteY3" fmla="*/ 2014537 h 4573587"/>
              <a:gd name="connsiteX4" fmla="*/ 1682750 w 3607332"/>
              <a:gd name="connsiteY4" fmla="*/ 0 h 4573587"/>
              <a:gd name="connsiteX0" fmla="*/ 1682750 w 3608388"/>
              <a:gd name="connsiteY0" fmla="*/ 0 h 4573587"/>
              <a:gd name="connsiteX1" fmla="*/ 3606800 w 3608388"/>
              <a:gd name="connsiteY1" fmla="*/ 0 h 4573587"/>
              <a:gd name="connsiteX2" fmla="*/ 3608388 w 3608388"/>
              <a:gd name="connsiteY2" fmla="*/ 4573587 h 4573587"/>
              <a:gd name="connsiteX3" fmla="*/ 0 w 3608388"/>
              <a:gd name="connsiteY3" fmla="*/ 2014537 h 4573587"/>
              <a:gd name="connsiteX4" fmla="*/ 1682750 w 3608388"/>
              <a:gd name="connsiteY4" fmla="*/ 0 h 4573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8388" h="4573587">
                <a:moveTo>
                  <a:pt x="1682750" y="0"/>
                </a:moveTo>
                <a:lnTo>
                  <a:pt x="3606800" y="0"/>
                </a:lnTo>
                <a:cubicBezTo>
                  <a:pt x="3608917" y="1365779"/>
                  <a:pt x="3606271" y="3207808"/>
                  <a:pt x="3608388" y="4573587"/>
                </a:cubicBezTo>
                <a:lnTo>
                  <a:pt x="0" y="2014537"/>
                </a:lnTo>
                <a:lnTo>
                  <a:pt x="1682750" y="0"/>
                </a:lnTo>
                <a:close/>
              </a:path>
            </a:pathLst>
          </a:custGeom>
        </p:spPr>
        <p:txBody>
          <a:bodyPr/>
          <a:lstStyle>
            <a:lvl1pPr marL="0" marR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  <a:lvl3pPr marL="241294" indent="0">
              <a:buNone/>
              <a:defRPr/>
            </a:lvl3pPr>
            <a:lvl4pPr marL="817013" indent="0">
              <a:buNone/>
              <a:defRPr/>
            </a:lvl4pPr>
          </a:lstStyle>
          <a:p>
            <a:pPr marL="0" marR="0" lvl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Click icon to insert picture. Don’t change slide background colour on this layout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575733" y="2913229"/>
            <a:ext cx="5804747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C3458B68-B602-4B1E-8CDB-6CDDA65301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733" y="555605"/>
            <a:ext cx="2898987" cy="1270984"/>
          </a:xfrm>
          <a:prstGeom prst="rect">
            <a:avLst/>
          </a:prstGeom>
        </p:spPr>
      </p:pic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E7E58FB9-FEF2-4FAA-AB76-18AB01605D1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75733" y="4960485"/>
            <a:ext cx="5804747" cy="605367"/>
          </a:xfrm>
        </p:spPr>
        <p:txBody>
          <a:bodyPr/>
          <a:lstStyle>
            <a:lvl1pPr marL="0" indent="0">
              <a:buNone/>
              <a:defRPr sz="3733" b="0"/>
            </a:lvl1pPr>
          </a:lstStyle>
          <a:p>
            <a:pPr lvl="0"/>
            <a:r>
              <a:rPr lang="en-US"/>
              <a:t>Presenter name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1290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boxes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64C0798-3A00-4D85-AA21-D37CEDB1FA2D}"/>
              </a:ext>
            </a:extLst>
          </p:cNvPr>
          <p:cNvCxnSpPr>
            <a:cxnSpLocks/>
          </p:cNvCxnSpPr>
          <p:nvPr userDrawn="1"/>
        </p:nvCxnSpPr>
        <p:spPr>
          <a:xfrm>
            <a:off x="1439331" y="2141827"/>
            <a:ext cx="4046113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6CB00C7-989B-45C7-AA4C-E065DBEAFA1C}"/>
              </a:ext>
            </a:extLst>
          </p:cNvPr>
          <p:cNvCxnSpPr>
            <a:cxnSpLocks/>
          </p:cNvCxnSpPr>
          <p:nvPr userDrawn="1"/>
        </p:nvCxnSpPr>
        <p:spPr>
          <a:xfrm>
            <a:off x="6671735" y="2141827"/>
            <a:ext cx="4080933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48DA490F-DDDB-45E4-BA8E-6EAC2B08F3E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39331" y="2182467"/>
            <a:ext cx="4067209" cy="1816519"/>
          </a:xfrm>
        </p:spPr>
        <p:txBody>
          <a:bodyPr/>
          <a:lstStyle>
            <a:lvl1pPr>
              <a:spcAft>
                <a:spcPts val="800"/>
              </a:spcAft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598B511-DCBF-4838-9F07-F0BAEBE4EA8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71734" y="2182466"/>
            <a:ext cx="4080933" cy="1816519"/>
          </a:xfrm>
        </p:spPr>
        <p:txBody>
          <a:bodyPr/>
          <a:lstStyle>
            <a:lvl1pPr>
              <a:spcAft>
                <a:spcPts val="800"/>
              </a:spcAft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4514585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608">
          <p15:clr>
            <a:srgbClr val="FBAE40"/>
          </p15:clr>
        </p15:guide>
        <p15:guide id="7" pos="680">
          <p15:clr>
            <a:srgbClr val="FBAE40"/>
          </p15:clr>
        </p15:guide>
        <p15:guide id="8" pos="3152">
          <p15:clr>
            <a:srgbClr val="FBAE40"/>
          </p15:clr>
        </p15:guide>
        <p15:guide id="9" pos="508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boxes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EC9224A-09C5-42AB-BE72-2D01A39D187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14100" y="2052582"/>
            <a:ext cx="3361267" cy="935069"/>
          </a:xfrm>
        </p:spPr>
        <p:txBody>
          <a:bodyPr/>
          <a:lstStyle>
            <a:lvl1pPr marL="287993" indent="-287993">
              <a:spcAft>
                <a:spcPts val="667"/>
              </a:spcAft>
              <a:buFontTx/>
              <a:buChar char="–"/>
              <a:defRPr sz="240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223FD6B0-E4D1-480A-8912-97C55DB2CF6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255000" y="2052582"/>
            <a:ext cx="3361267" cy="935068"/>
          </a:xfrm>
        </p:spPr>
        <p:txBody>
          <a:bodyPr/>
          <a:lstStyle>
            <a:lvl1pPr marL="287993" indent="-287993">
              <a:spcAft>
                <a:spcPts val="667"/>
              </a:spcAft>
              <a:buFontTx/>
              <a:buChar char="–"/>
              <a:defRPr sz="240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add text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574467" y="2015101"/>
            <a:ext cx="3359151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514B48A-5D76-4651-AC28-8612610BAC93}"/>
              </a:ext>
            </a:extLst>
          </p:cNvPr>
          <p:cNvCxnSpPr>
            <a:cxnSpLocks/>
          </p:cNvCxnSpPr>
          <p:nvPr userDrawn="1"/>
        </p:nvCxnSpPr>
        <p:spPr>
          <a:xfrm>
            <a:off x="4414733" y="2004941"/>
            <a:ext cx="3360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9A2A627-4CB8-4EF2-85D8-B14D75F9C353}"/>
              </a:ext>
            </a:extLst>
          </p:cNvPr>
          <p:cNvCxnSpPr>
            <a:cxnSpLocks/>
          </p:cNvCxnSpPr>
          <p:nvPr userDrawn="1"/>
        </p:nvCxnSpPr>
        <p:spPr>
          <a:xfrm>
            <a:off x="8255000" y="2004941"/>
            <a:ext cx="3360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B5972E1-EF4A-4234-99B1-AF32BAA9EA9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3201" y="2053975"/>
            <a:ext cx="3359151" cy="933675"/>
          </a:xfrm>
        </p:spPr>
        <p:txBody>
          <a:bodyPr/>
          <a:lstStyle>
            <a:lvl1pPr marL="287993" indent="-287993">
              <a:spcAft>
                <a:spcPts val="800"/>
              </a:spcAft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9587888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859">
          <p15:clr>
            <a:srgbClr val="FBAE40"/>
          </p15:clr>
        </p15:guide>
        <p15:guide id="8" pos="3674">
          <p15:clr>
            <a:srgbClr val="FBAE40"/>
          </p15:clr>
        </p15:guide>
        <p15:guide id="9" pos="3901">
          <p15:clr>
            <a:srgbClr val="FBAE40"/>
          </p15:clr>
        </p15:guide>
        <p15:guide id="10" pos="2086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boxes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D9026A22-B87C-46F8-B2F4-6A0F11F9AF8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14100" y="2052582"/>
            <a:ext cx="3361267" cy="935069"/>
          </a:xfrm>
        </p:spPr>
        <p:txBody>
          <a:bodyPr/>
          <a:lstStyle>
            <a:lvl1pPr marL="287993" indent="-287993">
              <a:spcAft>
                <a:spcPts val="667"/>
              </a:spcAft>
              <a:buFontTx/>
              <a:buChar char="–"/>
              <a:defRPr sz="240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1911C50-0DDD-4A01-9B6D-DC79062CABC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255000" y="2052582"/>
            <a:ext cx="3361267" cy="935068"/>
          </a:xfrm>
        </p:spPr>
        <p:txBody>
          <a:bodyPr/>
          <a:lstStyle>
            <a:lvl1pPr marL="287993" indent="-287993">
              <a:spcAft>
                <a:spcPts val="667"/>
              </a:spcAft>
              <a:buFontTx/>
              <a:buChar char="–"/>
              <a:defRPr sz="240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add text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BFD4059-1CEA-431F-9737-E09AE1FE1EB5}"/>
              </a:ext>
            </a:extLst>
          </p:cNvPr>
          <p:cNvCxnSpPr>
            <a:cxnSpLocks/>
          </p:cNvCxnSpPr>
          <p:nvPr userDrawn="1"/>
        </p:nvCxnSpPr>
        <p:spPr>
          <a:xfrm>
            <a:off x="574467" y="2015101"/>
            <a:ext cx="335915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6C88001-0B7A-4142-B613-954FB5D1A6C1}"/>
              </a:ext>
            </a:extLst>
          </p:cNvPr>
          <p:cNvCxnSpPr>
            <a:cxnSpLocks/>
          </p:cNvCxnSpPr>
          <p:nvPr userDrawn="1"/>
        </p:nvCxnSpPr>
        <p:spPr>
          <a:xfrm>
            <a:off x="4414733" y="2004941"/>
            <a:ext cx="3360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7A71E79-A98D-4A0F-8EA8-7B9B1469E422}"/>
              </a:ext>
            </a:extLst>
          </p:cNvPr>
          <p:cNvCxnSpPr>
            <a:cxnSpLocks/>
          </p:cNvCxnSpPr>
          <p:nvPr userDrawn="1"/>
        </p:nvCxnSpPr>
        <p:spPr>
          <a:xfrm>
            <a:off x="8255000" y="2004941"/>
            <a:ext cx="3360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F94767EF-D844-43F5-980B-C5081407A37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3201" y="2053975"/>
            <a:ext cx="3359151" cy="933675"/>
          </a:xfrm>
        </p:spPr>
        <p:txBody>
          <a:bodyPr/>
          <a:lstStyle>
            <a:lvl1pPr marL="287993" indent="-287993">
              <a:spcAft>
                <a:spcPts val="800"/>
              </a:spcAft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9861484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859">
          <p15:clr>
            <a:srgbClr val="FBAE40"/>
          </p15:clr>
        </p15:guide>
        <p15:guide id="7" pos="2086">
          <p15:clr>
            <a:srgbClr val="FBAE40"/>
          </p15:clr>
        </p15:guide>
        <p15:guide id="8" pos="3674">
          <p15:clr>
            <a:srgbClr val="FBAE40"/>
          </p15:clr>
        </p15:guide>
        <p15:guide id="9" pos="390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 images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46280" y="2705427"/>
            <a:ext cx="3065517" cy="426383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67"/>
              </a:spcAft>
              <a:buFontTx/>
              <a:buNone/>
              <a:defRPr sz="24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text</a:t>
            </a:r>
            <a:endParaRPr lang="en-GB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2446281" y="2705446"/>
            <a:ext cx="3065517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46283" y="548217"/>
            <a:ext cx="3065517" cy="1980112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ADAFBE0-E4BE-49CE-B6AE-E13838084BB3}"/>
              </a:ext>
            </a:extLst>
          </p:cNvPr>
          <p:cNvCxnSpPr>
            <a:cxnSpLocks/>
          </p:cNvCxnSpPr>
          <p:nvPr userDrawn="1"/>
        </p:nvCxnSpPr>
        <p:spPr>
          <a:xfrm>
            <a:off x="2446279" y="5604482"/>
            <a:ext cx="3065517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C0EA1AD3-FB09-47F8-BB9C-4F38BB33C2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446280" y="3447253"/>
            <a:ext cx="3065517" cy="1980112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048226E-5BD0-47BC-A2CE-6028EB18DC46}"/>
              </a:ext>
            </a:extLst>
          </p:cNvPr>
          <p:cNvCxnSpPr>
            <a:cxnSpLocks/>
          </p:cNvCxnSpPr>
          <p:nvPr userDrawn="1"/>
        </p:nvCxnSpPr>
        <p:spPr>
          <a:xfrm>
            <a:off x="6680199" y="2705446"/>
            <a:ext cx="3065517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5F72582F-7373-4398-BCD6-DF8E972870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80200" y="548217"/>
            <a:ext cx="3065517" cy="1980112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CEB59B0-E923-4D9F-8187-603AD6A3E427}"/>
              </a:ext>
            </a:extLst>
          </p:cNvPr>
          <p:cNvCxnSpPr>
            <a:cxnSpLocks/>
          </p:cNvCxnSpPr>
          <p:nvPr userDrawn="1"/>
        </p:nvCxnSpPr>
        <p:spPr>
          <a:xfrm>
            <a:off x="6680196" y="5604482"/>
            <a:ext cx="3065517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Picture Placeholder 2">
            <a:extLst>
              <a:ext uri="{FF2B5EF4-FFF2-40B4-BE49-F238E27FC236}">
                <a16:creationId xmlns:a16="http://schemas.microsoft.com/office/drawing/2014/main" id="{1E76E5CD-B03D-469E-8ED5-430B5578267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80198" y="3447253"/>
            <a:ext cx="3065517" cy="1980112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5DE99255-44CA-441C-BB41-85736567E2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80196" y="2705428"/>
            <a:ext cx="3065517" cy="426381"/>
          </a:xfrm>
        </p:spPr>
        <p:txBody>
          <a:bodyPr/>
          <a:lstStyle>
            <a:lvl1pPr marL="0" indent="0">
              <a:spcAft>
                <a:spcPts val="667"/>
              </a:spcAft>
              <a:buFontTx/>
              <a:buNone/>
              <a:defRPr sz="240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47" name="Text Placeholder 11">
            <a:extLst>
              <a:ext uri="{FF2B5EF4-FFF2-40B4-BE49-F238E27FC236}">
                <a16:creationId xmlns:a16="http://schemas.microsoft.com/office/drawing/2014/main" id="{A523708E-9964-4FCA-9B54-EE04DBF6ED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46279" y="5604463"/>
            <a:ext cx="3065517" cy="430276"/>
          </a:xfrm>
        </p:spPr>
        <p:txBody>
          <a:bodyPr/>
          <a:lstStyle>
            <a:lvl1pPr marL="0" indent="0">
              <a:spcAft>
                <a:spcPts val="667"/>
              </a:spcAft>
              <a:buFontTx/>
              <a:buNone/>
              <a:defRPr sz="240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48" name="Text Placeholder 11">
            <a:extLst>
              <a:ext uri="{FF2B5EF4-FFF2-40B4-BE49-F238E27FC236}">
                <a16:creationId xmlns:a16="http://schemas.microsoft.com/office/drawing/2014/main" id="{A5DC7855-36C4-4F12-B064-148DB3EC7CD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80196" y="5604463"/>
            <a:ext cx="3065517" cy="426381"/>
          </a:xfrm>
        </p:spPr>
        <p:txBody>
          <a:bodyPr/>
          <a:lstStyle>
            <a:lvl1pPr marL="0" indent="0">
              <a:spcAft>
                <a:spcPts val="667"/>
              </a:spcAft>
              <a:buFontTx/>
              <a:buNone/>
              <a:defRPr sz="240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4099347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608">
          <p15:clr>
            <a:srgbClr val="FBAE40"/>
          </p15:clr>
        </p15:guide>
        <p15:guide id="7" orient="horz" pos="1620">
          <p15:clr>
            <a:srgbClr val="FBAE40"/>
          </p15:clr>
        </p15:guide>
        <p15:guide id="8" pos="3152">
          <p15:clr>
            <a:srgbClr val="FBAE40"/>
          </p15:clr>
        </p15:guide>
        <p15:guide id="9" pos="1156">
          <p15:clr>
            <a:srgbClr val="FBAE40"/>
          </p15:clr>
        </p15:guide>
        <p15:guide id="10" pos="4604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 images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54750" y="2705427"/>
            <a:ext cx="3065517" cy="426383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67"/>
              </a:spcAft>
              <a:buFontTx/>
              <a:buNone/>
              <a:defRPr sz="2400" b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add text</a:t>
            </a:r>
            <a:endParaRPr lang="en-GB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2454751" y="2705446"/>
            <a:ext cx="3065517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46283" y="548217"/>
            <a:ext cx="3065517" cy="1980112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ADAFBE0-E4BE-49CE-B6AE-E13838084BB3}"/>
              </a:ext>
            </a:extLst>
          </p:cNvPr>
          <p:cNvCxnSpPr>
            <a:cxnSpLocks/>
          </p:cNvCxnSpPr>
          <p:nvPr userDrawn="1"/>
        </p:nvCxnSpPr>
        <p:spPr>
          <a:xfrm>
            <a:off x="2454750" y="5592340"/>
            <a:ext cx="3065517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C0EA1AD3-FB09-47F8-BB9C-4F38BB33C2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454750" y="3435112"/>
            <a:ext cx="3065517" cy="1980112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048226E-5BD0-47BC-A2CE-6028EB18DC46}"/>
              </a:ext>
            </a:extLst>
          </p:cNvPr>
          <p:cNvCxnSpPr>
            <a:cxnSpLocks/>
          </p:cNvCxnSpPr>
          <p:nvPr userDrawn="1"/>
        </p:nvCxnSpPr>
        <p:spPr>
          <a:xfrm>
            <a:off x="6680199" y="2705446"/>
            <a:ext cx="3065517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5F72582F-7373-4398-BCD6-DF8E972870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80200" y="548217"/>
            <a:ext cx="3065517" cy="1980112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CEB59B0-E923-4D9F-8187-603AD6A3E427}"/>
              </a:ext>
            </a:extLst>
          </p:cNvPr>
          <p:cNvCxnSpPr>
            <a:cxnSpLocks/>
          </p:cNvCxnSpPr>
          <p:nvPr userDrawn="1"/>
        </p:nvCxnSpPr>
        <p:spPr>
          <a:xfrm>
            <a:off x="6680200" y="5592340"/>
            <a:ext cx="3065517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Picture Placeholder 2">
            <a:extLst>
              <a:ext uri="{FF2B5EF4-FFF2-40B4-BE49-F238E27FC236}">
                <a16:creationId xmlns:a16="http://schemas.microsoft.com/office/drawing/2014/main" id="{1E76E5CD-B03D-469E-8ED5-430B5578267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80200" y="3435112"/>
            <a:ext cx="3065517" cy="1980112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5DE99255-44CA-441C-BB41-85736567E2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80196" y="2705428"/>
            <a:ext cx="3065517" cy="426381"/>
          </a:xfrm>
        </p:spPr>
        <p:txBody>
          <a:bodyPr/>
          <a:lstStyle>
            <a:lvl1pPr marL="0" indent="0">
              <a:spcAft>
                <a:spcPts val="667"/>
              </a:spcAft>
              <a:buFontTx/>
              <a:buNone/>
              <a:defRPr sz="240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47" name="Text Placeholder 11">
            <a:extLst>
              <a:ext uri="{FF2B5EF4-FFF2-40B4-BE49-F238E27FC236}">
                <a16:creationId xmlns:a16="http://schemas.microsoft.com/office/drawing/2014/main" id="{A523708E-9964-4FCA-9B54-EE04DBF6ED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54750" y="5592320"/>
            <a:ext cx="3065517" cy="426381"/>
          </a:xfrm>
        </p:spPr>
        <p:txBody>
          <a:bodyPr/>
          <a:lstStyle>
            <a:lvl1pPr marL="0" indent="0">
              <a:spcAft>
                <a:spcPts val="667"/>
              </a:spcAft>
              <a:buFontTx/>
              <a:buNone/>
              <a:defRPr sz="240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48" name="Text Placeholder 11">
            <a:extLst>
              <a:ext uri="{FF2B5EF4-FFF2-40B4-BE49-F238E27FC236}">
                <a16:creationId xmlns:a16="http://schemas.microsoft.com/office/drawing/2014/main" id="{A5DC7855-36C4-4F12-B064-148DB3EC7CD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80200" y="5592320"/>
            <a:ext cx="3065517" cy="426381"/>
          </a:xfrm>
        </p:spPr>
        <p:txBody>
          <a:bodyPr/>
          <a:lstStyle>
            <a:lvl1pPr marL="0" indent="0">
              <a:spcAft>
                <a:spcPts val="667"/>
              </a:spcAft>
              <a:buFontTx/>
              <a:buNone/>
              <a:defRPr sz="240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6234975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156">
          <p15:clr>
            <a:srgbClr val="FBAE40"/>
          </p15:clr>
        </p15:guide>
        <p15:guide id="7" orient="horz" pos="1620">
          <p15:clr>
            <a:srgbClr val="FBAE40"/>
          </p15:clr>
        </p15:guide>
        <p15:guide id="8" pos="2608">
          <p15:clr>
            <a:srgbClr val="FBAE40"/>
          </p15:clr>
        </p15:guide>
        <p15:guide id="9" pos="3152">
          <p15:clr>
            <a:srgbClr val="FBAE40"/>
          </p15:clr>
        </p15:guide>
        <p15:guide id="10" pos="4604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images (Dark) (Alt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46280" y="2705427"/>
            <a:ext cx="3065517" cy="426383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67"/>
              </a:spcAft>
              <a:buFontTx/>
              <a:buNone/>
              <a:defRPr sz="24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text</a:t>
            </a:r>
            <a:endParaRPr lang="en-GB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2446281" y="2705446"/>
            <a:ext cx="3065517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46283" y="548217"/>
            <a:ext cx="3065517" cy="1980112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ADAFBE0-E4BE-49CE-B6AE-E13838084BB3}"/>
              </a:ext>
            </a:extLst>
          </p:cNvPr>
          <p:cNvCxnSpPr>
            <a:cxnSpLocks/>
          </p:cNvCxnSpPr>
          <p:nvPr userDrawn="1"/>
        </p:nvCxnSpPr>
        <p:spPr>
          <a:xfrm>
            <a:off x="2446279" y="5604482"/>
            <a:ext cx="3065517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C0EA1AD3-FB09-47F8-BB9C-4F38BB33C2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446280" y="3447253"/>
            <a:ext cx="3065517" cy="1980112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048226E-5BD0-47BC-A2CE-6028EB18DC46}"/>
              </a:ext>
            </a:extLst>
          </p:cNvPr>
          <p:cNvCxnSpPr>
            <a:cxnSpLocks/>
          </p:cNvCxnSpPr>
          <p:nvPr userDrawn="1"/>
        </p:nvCxnSpPr>
        <p:spPr>
          <a:xfrm>
            <a:off x="6680199" y="2705446"/>
            <a:ext cx="3065517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5F72582F-7373-4398-BCD6-DF8E972870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80200" y="548217"/>
            <a:ext cx="3065517" cy="1980112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5DE99255-44CA-441C-BB41-85736567E2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80196" y="2705428"/>
            <a:ext cx="3065517" cy="426381"/>
          </a:xfrm>
        </p:spPr>
        <p:txBody>
          <a:bodyPr/>
          <a:lstStyle>
            <a:lvl1pPr marL="0" indent="0">
              <a:spcAft>
                <a:spcPts val="667"/>
              </a:spcAft>
              <a:buFontTx/>
              <a:buNone/>
              <a:defRPr sz="240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47" name="Text Placeholder 11">
            <a:extLst>
              <a:ext uri="{FF2B5EF4-FFF2-40B4-BE49-F238E27FC236}">
                <a16:creationId xmlns:a16="http://schemas.microsoft.com/office/drawing/2014/main" id="{A523708E-9964-4FCA-9B54-EE04DBF6ED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46279" y="5604463"/>
            <a:ext cx="3065517" cy="430276"/>
          </a:xfrm>
        </p:spPr>
        <p:txBody>
          <a:bodyPr/>
          <a:lstStyle>
            <a:lvl1pPr marL="0" indent="0">
              <a:spcAft>
                <a:spcPts val="667"/>
              </a:spcAft>
              <a:buFontTx/>
              <a:buNone/>
              <a:defRPr sz="240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0963117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608">
          <p15:clr>
            <a:srgbClr val="FBAE40"/>
          </p15:clr>
        </p15:guide>
        <p15:guide id="7" orient="horz" pos="1620">
          <p15:clr>
            <a:srgbClr val="FBAE40"/>
          </p15:clr>
        </p15:guide>
        <p15:guide id="8" pos="3152">
          <p15:clr>
            <a:srgbClr val="FBAE40"/>
          </p15:clr>
        </p15:guide>
        <p15:guide id="9" pos="1156">
          <p15:clr>
            <a:srgbClr val="FBAE40"/>
          </p15:clr>
        </p15:guide>
        <p15:guide id="10" pos="4604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images (Light) (Al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54750" y="2705427"/>
            <a:ext cx="3065517" cy="426383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67"/>
              </a:spcAft>
              <a:buFontTx/>
              <a:buNone/>
              <a:defRPr sz="2400" b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add text</a:t>
            </a:r>
            <a:endParaRPr lang="en-GB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2454751" y="2705446"/>
            <a:ext cx="3065517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46283" y="548217"/>
            <a:ext cx="3065517" cy="1980112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ADAFBE0-E4BE-49CE-B6AE-E13838084BB3}"/>
              </a:ext>
            </a:extLst>
          </p:cNvPr>
          <p:cNvCxnSpPr>
            <a:cxnSpLocks/>
          </p:cNvCxnSpPr>
          <p:nvPr userDrawn="1"/>
        </p:nvCxnSpPr>
        <p:spPr>
          <a:xfrm>
            <a:off x="2454750" y="5592340"/>
            <a:ext cx="3065517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C0EA1AD3-FB09-47F8-BB9C-4F38BB33C2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454750" y="3435112"/>
            <a:ext cx="3065517" cy="1980112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048226E-5BD0-47BC-A2CE-6028EB18DC46}"/>
              </a:ext>
            </a:extLst>
          </p:cNvPr>
          <p:cNvCxnSpPr>
            <a:cxnSpLocks/>
          </p:cNvCxnSpPr>
          <p:nvPr userDrawn="1"/>
        </p:nvCxnSpPr>
        <p:spPr>
          <a:xfrm>
            <a:off x="6680199" y="2705446"/>
            <a:ext cx="3065517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5F72582F-7373-4398-BCD6-DF8E972870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80200" y="548217"/>
            <a:ext cx="3065517" cy="1980112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5DE99255-44CA-441C-BB41-85736567E2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80196" y="2705428"/>
            <a:ext cx="3065517" cy="426381"/>
          </a:xfrm>
        </p:spPr>
        <p:txBody>
          <a:bodyPr/>
          <a:lstStyle>
            <a:lvl1pPr marL="0" indent="0">
              <a:spcAft>
                <a:spcPts val="667"/>
              </a:spcAft>
              <a:buFontTx/>
              <a:buNone/>
              <a:defRPr sz="240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47" name="Text Placeholder 11">
            <a:extLst>
              <a:ext uri="{FF2B5EF4-FFF2-40B4-BE49-F238E27FC236}">
                <a16:creationId xmlns:a16="http://schemas.microsoft.com/office/drawing/2014/main" id="{A523708E-9964-4FCA-9B54-EE04DBF6ED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54750" y="5592320"/>
            <a:ext cx="3065517" cy="426381"/>
          </a:xfrm>
        </p:spPr>
        <p:txBody>
          <a:bodyPr/>
          <a:lstStyle>
            <a:lvl1pPr marL="0" indent="0">
              <a:spcAft>
                <a:spcPts val="667"/>
              </a:spcAft>
              <a:buFontTx/>
              <a:buNone/>
              <a:defRPr sz="240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2654985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156">
          <p15:clr>
            <a:srgbClr val="FBAE40"/>
          </p15:clr>
        </p15:guide>
        <p15:guide id="7" orient="horz" pos="1620">
          <p15:clr>
            <a:srgbClr val="FBAE40"/>
          </p15:clr>
        </p15:guide>
        <p15:guide id="8" pos="2608">
          <p15:clr>
            <a:srgbClr val="FBAE40"/>
          </p15:clr>
        </p15:guide>
        <p15:guide id="9" pos="3152">
          <p15:clr>
            <a:srgbClr val="FBAE40"/>
          </p15:clr>
        </p15:guide>
        <p15:guide id="10" pos="4604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 images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5734" y="2705427"/>
            <a:ext cx="3065517" cy="426383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67"/>
              </a:spcAft>
              <a:buFontTx/>
              <a:buNone/>
              <a:defRPr sz="24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text</a:t>
            </a:r>
            <a:endParaRPr lang="en-GB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575735" y="2705446"/>
            <a:ext cx="3065517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5736" y="548217"/>
            <a:ext cx="3065517" cy="1980112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ADAFBE0-E4BE-49CE-B6AE-E13838084BB3}"/>
              </a:ext>
            </a:extLst>
          </p:cNvPr>
          <p:cNvCxnSpPr>
            <a:cxnSpLocks/>
          </p:cNvCxnSpPr>
          <p:nvPr userDrawn="1"/>
        </p:nvCxnSpPr>
        <p:spPr>
          <a:xfrm>
            <a:off x="581500" y="5586229"/>
            <a:ext cx="3065517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C0EA1AD3-FB09-47F8-BB9C-4F38BB33C2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81500" y="3429000"/>
            <a:ext cx="3065517" cy="1980112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048226E-5BD0-47BC-A2CE-6028EB18DC46}"/>
              </a:ext>
            </a:extLst>
          </p:cNvPr>
          <p:cNvCxnSpPr>
            <a:cxnSpLocks/>
          </p:cNvCxnSpPr>
          <p:nvPr userDrawn="1"/>
        </p:nvCxnSpPr>
        <p:spPr>
          <a:xfrm>
            <a:off x="8550752" y="2705446"/>
            <a:ext cx="3065517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5F72582F-7373-4398-BCD6-DF8E972870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550754" y="548217"/>
            <a:ext cx="3065517" cy="1980112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5DE99255-44CA-441C-BB41-85736567E2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550750" y="2705428"/>
            <a:ext cx="3065517" cy="426381"/>
          </a:xfrm>
        </p:spPr>
        <p:txBody>
          <a:bodyPr/>
          <a:lstStyle>
            <a:lvl1pPr marL="0" indent="0">
              <a:spcAft>
                <a:spcPts val="667"/>
              </a:spcAft>
              <a:buFontTx/>
              <a:buNone/>
              <a:defRPr sz="240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47" name="Text Placeholder 11">
            <a:extLst>
              <a:ext uri="{FF2B5EF4-FFF2-40B4-BE49-F238E27FC236}">
                <a16:creationId xmlns:a16="http://schemas.microsoft.com/office/drawing/2014/main" id="{A523708E-9964-4FCA-9B54-EE04DBF6ED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81500" y="5586210"/>
            <a:ext cx="3065517" cy="426381"/>
          </a:xfrm>
        </p:spPr>
        <p:txBody>
          <a:bodyPr/>
          <a:lstStyle>
            <a:lvl1pPr marL="0" indent="0">
              <a:spcAft>
                <a:spcPts val="667"/>
              </a:spcAft>
              <a:buFontTx/>
              <a:buNone/>
              <a:defRPr sz="240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add text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D172800-1790-4DDC-B421-71C390A398BC}"/>
              </a:ext>
            </a:extLst>
          </p:cNvPr>
          <p:cNvCxnSpPr>
            <a:cxnSpLocks/>
          </p:cNvCxnSpPr>
          <p:nvPr userDrawn="1"/>
        </p:nvCxnSpPr>
        <p:spPr>
          <a:xfrm>
            <a:off x="4563238" y="2705446"/>
            <a:ext cx="3065517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3ACCC488-E951-4C81-B7B8-7BDAB396FBA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563239" y="548217"/>
            <a:ext cx="3065517" cy="1980112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CECB912-D2D4-4451-97CA-8959BE18AE3F}"/>
              </a:ext>
            </a:extLst>
          </p:cNvPr>
          <p:cNvCxnSpPr>
            <a:cxnSpLocks/>
          </p:cNvCxnSpPr>
          <p:nvPr userDrawn="1"/>
        </p:nvCxnSpPr>
        <p:spPr>
          <a:xfrm>
            <a:off x="4572949" y="5586229"/>
            <a:ext cx="3065517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059268D9-83A6-43BE-857F-4A80A1AFF68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572949" y="3429000"/>
            <a:ext cx="3065517" cy="1980112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2052E2BF-E587-4DC9-85FF-50ABA843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563235" y="2705428"/>
            <a:ext cx="3065517" cy="426381"/>
          </a:xfrm>
        </p:spPr>
        <p:txBody>
          <a:bodyPr/>
          <a:lstStyle>
            <a:lvl1pPr marL="0" indent="0">
              <a:spcAft>
                <a:spcPts val="667"/>
              </a:spcAft>
              <a:buFontTx/>
              <a:buNone/>
              <a:defRPr sz="240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3DA4DDD4-B4BF-4187-8FEB-DA7785CA093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72949" y="5586210"/>
            <a:ext cx="3065517" cy="426381"/>
          </a:xfrm>
        </p:spPr>
        <p:txBody>
          <a:bodyPr/>
          <a:lstStyle>
            <a:lvl1pPr marL="0" indent="0">
              <a:spcAft>
                <a:spcPts val="667"/>
              </a:spcAft>
              <a:buFontTx/>
              <a:buNone/>
              <a:defRPr sz="240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7607744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1620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7" orient="horz" pos="2981">
          <p15:clr>
            <a:srgbClr val="FBAE40"/>
          </p15:clr>
        </p15:guide>
        <p15:guide id="8" pos="1723">
          <p15:clr>
            <a:srgbClr val="FBAE40"/>
          </p15:clr>
        </p15:guide>
        <p15:guide id="9" pos="2154">
          <p15:clr>
            <a:srgbClr val="FBAE40"/>
          </p15:clr>
        </p15:guide>
        <p15:guide id="10" pos="3606">
          <p15:clr>
            <a:srgbClr val="FBAE40"/>
          </p15:clr>
        </p15:guide>
        <p15:guide id="11" pos="4037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 images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5734" y="2705427"/>
            <a:ext cx="3065517" cy="426383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67"/>
              </a:spcAft>
              <a:buFontTx/>
              <a:buNone/>
              <a:defRPr sz="2400" b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add text</a:t>
            </a:r>
            <a:endParaRPr lang="en-GB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575735" y="2705446"/>
            <a:ext cx="3065517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5736" y="548217"/>
            <a:ext cx="3065517" cy="1980112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ADAFBE0-E4BE-49CE-B6AE-E13838084BB3}"/>
              </a:ext>
            </a:extLst>
          </p:cNvPr>
          <p:cNvCxnSpPr>
            <a:cxnSpLocks/>
          </p:cNvCxnSpPr>
          <p:nvPr userDrawn="1"/>
        </p:nvCxnSpPr>
        <p:spPr>
          <a:xfrm>
            <a:off x="575732" y="5602941"/>
            <a:ext cx="3065517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C0EA1AD3-FB09-47F8-BB9C-4F38BB33C2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75734" y="3445712"/>
            <a:ext cx="3065517" cy="1980112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048226E-5BD0-47BC-A2CE-6028EB18DC46}"/>
              </a:ext>
            </a:extLst>
          </p:cNvPr>
          <p:cNvCxnSpPr>
            <a:cxnSpLocks/>
          </p:cNvCxnSpPr>
          <p:nvPr userDrawn="1"/>
        </p:nvCxnSpPr>
        <p:spPr>
          <a:xfrm>
            <a:off x="8550752" y="2705446"/>
            <a:ext cx="3065517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5F72582F-7373-4398-BCD6-DF8E972870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550754" y="548217"/>
            <a:ext cx="3065517" cy="1980112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5DE99255-44CA-441C-BB41-85736567E2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550750" y="2705428"/>
            <a:ext cx="3065517" cy="426381"/>
          </a:xfrm>
        </p:spPr>
        <p:txBody>
          <a:bodyPr/>
          <a:lstStyle>
            <a:lvl1pPr marL="0" indent="0">
              <a:spcAft>
                <a:spcPts val="667"/>
              </a:spcAft>
              <a:buFontTx/>
              <a:buNone/>
              <a:defRPr sz="240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47" name="Text Placeholder 11">
            <a:extLst>
              <a:ext uri="{FF2B5EF4-FFF2-40B4-BE49-F238E27FC236}">
                <a16:creationId xmlns:a16="http://schemas.microsoft.com/office/drawing/2014/main" id="{A523708E-9964-4FCA-9B54-EE04DBF6ED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5732" y="5602922"/>
            <a:ext cx="3065517" cy="426381"/>
          </a:xfrm>
        </p:spPr>
        <p:txBody>
          <a:bodyPr/>
          <a:lstStyle>
            <a:lvl1pPr marL="0" indent="0">
              <a:spcAft>
                <a:spcPts val="667"/>
              </a:spcAft>
              <a:buFontTx/>
              <a:buNone/>
              <a:defRPr sz="240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add text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D172800-1790-4DDC-B421-71C390A398BC}"/>
              </a:ext>
            </a:extLst>
          </p:cNvPr>
          <p:cNvCxnSpPr>
            <a:cxnSpLocks/>
          </p:cNvCxnSpPr>
          <p:nvPr userDrawn="1"/>
        </p:nvCxnSpPr>
        <p:spPr>
          <a:xfrm>
            <a:off x="4563238" y="2705446"/>
            <a:ext cx="3065517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3ACCC488-E951-4C81-B7B8-7BDAB396FBA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563239" y="548217"/>
            <a:ext cx="3065517" cy="1980112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CECB912-D2D4-4451-97CA-8959BE18AE3F}"/>
              </a:ext>
            </a:extLst>
          </p:cNvPr>
          <p:cNvCxnSpPr>
            <a:cxnSpLocks/>
          </p:cNvCxnSpPr>
          <p:nvPr userDrawn="1"/>
        </p:nvCxnSpPr>
        <p:spPr>
          <a:xfrm>
            <a:off x="4567182" y="5602941"/>
            <a:ext cx="3065517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059268D9-83A6-43BE-857F-4A80A1AFF68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567183" y="3445712"/>
            <a:ext cx="3065517" cy="1980112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2052E2BF-E587-4DC9-85FF-50ABA843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563235" y="2705428"/>
            <a:ext cx="3065517" cy="426381"/>
          </a:xfrm>
        </p:spPr>
        <p:txBody>
          <a:bodyPr/>
          <a:lstStyle>
            <a:lvl1pPr marL="0" indent="0">
              <a:spcAft>
                <a:spcPts val="667"/>
              </a:spcAft>
              <a:buFontTx/>
              <a:buNone/>
              <a:defRPr sz="240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3DA4DDD4-B4BF-4187-8FEB-DA7785CA093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67182" y="5602922"/>
            <a:ext cx="3065517" cy="426381"/>
          </a:xfrm>
        </p:spPr>
        <p:txBody>
          <a:bodyPr/>
          <a:lstStyle>
            <a:lvl1pPr marL="0" indent="0">
              <a:spcAft>
                <a:spcPts val="667"/>
              </a:spcAft>
              <a:buFontTx/>
              <a:buNone/>
              <a:defRPr sz="240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2080367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723">
          <p15:clr>
            <a:srgbClr val="FBAE40"/>
          </p15:clr>
        </p15:guide>
        <p15:guide id="7" orient="horz" pos="1620">
          <p15:clr>
            <a:srgbClr val="FBAE40"/>
          </p15:clr>
        </p15:guide>
        <p15:guide id="8" pos="2154">
          <p15:clr>
            <a:srgbClr val="FBAE40"/>
          </p15:clr>
        </p15:guide>
        <p15:guide id="9" pos="3606">
          <p15:clr>
            <a:srgbClr val="FBAE40"/>
          </p15:clr>
        </p15:guide>
        <p15:guide id="10" pos="4037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 images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5734" y="2705427"/>
            <a:ext cx="3065517" cy="426383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67"/>
              </a:spcAft>
              <a:buFontTx/>
              <a:buNone/>
              <a:defRPr sz="24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text</a:t>
            </a:r>
            <a:endParaRPr lang="en-GB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575735" y="2705446"/>
            <a:ext cx="3065517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5736" y="548217"/>
            <a:ext cx="3065517" cy="1980112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ADAFBE0-E4BE-49CE-B6AE-E13838084BB3}"/>
              </a:ext>
            </a:extLst>
          </p:cNvPr>
          <p:cNvCxnSpPr>
            <a:cxnSpLocks/>
          </p:cNvCxnSpPr>
          <p:nvPr userDrawn="1"/>
        </p:nvCxnSpPr>
        <p:spPr>
          <a:xfrm>
            <a:off x="575730" y="5586229"/>
            <a:ext cx="3065517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C0EA1AD3-FB09-47F8-BB9C-4F38BB33C2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75731" y="3429000"/>
            <a:ext cx="3065517" cy="1980112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048226E-5BD0-47BC-A2CE-6028EB18DC46}"/>
              </a:ext>
            </a:extLst>
          </p:cNvPr>
          <p:cNvCxnSpPr>
            <a:cxnSpLocks/>
          </p:cNvCxnSpPr>
          <p:nvPr userDrawn="1"/>
        </p:nvCxnSpPr>
        <p:spPr>
          <a:xfrm>
            <a:off x="8550752" y="2705446"/>
            <a:ext cx="3065517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5F72582F-7373-4398-BCD6-DF8E972870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550754" y="548217"/>
            <a:ext cx="3065517" cy="1980112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CEB59B0-E923-4D9F-8187-603AD6A3E427}"/>
              </a:ext>
            </a:extLst>
          </p:cNvPr>
          <p:cNvCxnSpPr>
            <a:cxnSpLocks/>
          </p:cNvCxnSpPr>
          <p:nvPr userDrawn="1"/>
        </p:nvCxnSpPr>
        <p:spPr>
          <a:xfrm>
            <a:off x="8550748" y="5586229"/>
            <a:ext cx="3065517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Picture Placeholder 2">
            <a:extLst>
              <a:ext uri="{FF2B5EF4-FFF2-40B4-BE49-F238E27FC236}">
                <a16:creationId xmlns:a16="http://schemas.microsoft.com/office/drawing/2014/main" id="{1E76E5CD-B03D-469E-8ED5-430B5578267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550750" y="3429000"/>
            <a:ext cx="3065517" cy="1980112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5DE99255-44CA-441C-BB41-85736567E2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550750" y="2705428"/>
            <a:ext cx="3065517" cy="426381"/>
          </a:xfrm>
        </p:spPr>
        <p:txBody>
          <a:bodyPr/>
          <a:lstStyle>
            <a:lvl1pPr marL="0" indent="0">
              <a:spcAft>
                <a:spcPts val="667"/>
              </a:spcAft>
              <a:buFontTx/>
              <a:buNone/>
              <a:defRPr sz="240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47" name="Text Placeholder 11">
            <a:extLst>
              <a:ext uri="{FF2B5EF4-FFF2-40B4-BE49-F238E27FC236}">
                <a16:creationId xmlns:a16="http://schemas.microsoft.com/office/drawing/2014/main" id="{A523708E-9964-4FCA-9B54-EE04DBF6ED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5730" y="5586210"/>
            <a:ext cx="3065517" cy="426381"/>
          </a:xfrm>
        </p:spPr>
        <p:txBody>
          <a:bodyPr/>
          <a:lstStyle>
            <a:lvl1pPr marL="0" indent="0">
              <a:spcAft>
                <a:spcPts val="667"/>
              </a:spcAft>
              <a:buFontTx/>
              <a:buNone/>
              <a:defRPr sz="240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48" name="Text Placeholder 11">
            <a:extLst>
              <a:ext uri="{FF2B5EF4-FFF2-40B4-BE49-F238E27FC236}">
                <a16:creationId xmlns:a16="http://schemas.microsoft.com/office/drawing/2014/main" id="{A5DC7855-36C4-4F12-B064-148DB3EC7CD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550748" y="5586210"/>
            <a:ext cx="3065517" cy="426381"/>
          </a:xfrm>
        </p:spPr>
        <p:txBody>
          <a:bodyPr/>
          <a:lstStyle>
            <a:lvl1pPr marL="0" indent="0">
              <a:spcAft>
                <a:spcPts val="667"/>
              </a:spcAft>
              <a:buFontTx/>
              <a:buNone/>
              <a:defRPr sz="240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add text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D172800-1790-4DDC-B421-71C390A398BC}"/>
              </a:ext>
            </a:extLst>
          </p:cNvPr>
          <p:cNvCxnSpPr>
            <a:cxnSpLocks/>
          </p:cNvCxnSpPr>
          <p:nvPr userDrawn="1"/>
        </p:nvCxnSpPr>
        <p:spPr>
          <a:xfrm>
            <a:off x="4563238" y="2705446"/>
            <a:ext cx="3065517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3ACCC488-E951-4C81-B7B8-7BDAB396FBA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563239" y="548217"/>
            <a:ext cx="3065517" cy="1980112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CECB912-D2D4-4451-97CA-8959BE18AE3F}"/>
              </a:ext>
            </a:extLst>
          </p:cNvPr>
          <p:cNvCxnSpPr>
            <a:cxnSpLocks/>
          </p:cNvCxnSpPr>
          <p:nvPr userDrawn="1"/>
        </p:nvCxnSpPr>
        <p:spPr>
          <a:xfrm>
            <a:off x="4563234" y="5586229"/>
            <a:ext cx="3065517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059268D9-83A6-43BE-857F-4A80A1AFF68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563235" y="3429000"/>
            <a:ext cx="3065517" cy="1980112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2052E2BF-E587-4DC9-85FF-50ABA843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563235" y="2705428"/>
            <a:ext cx="3065517" cy="426381"/>
          </a:xfrm>
        </p:spPr>
        <p:txBody>
          <a:bodyPr/>
          <a:lstStyle>
            <a:lvl1pPr marL="0" indent="0">
              <a:spcAft>
                <a:spcPts val="667"/>
              </a:spcAft>
              <a:buFontTx/>
              <a:buNone/>
              <a:defRPr sz="240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3DA4DDD4-B4BF-4187-8FEB-DA7785CA093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63234" y="5586210"/>
            <a:ext cx="3065517" cy="426381"/>
          </a:xfrm>
        </p:spPr>
        <p:txBody>
          <a:bodyPr/>
          <a:lstStyle>
            <a:lvl1pPr marL="0" indent="0">
              <a:spcAft>
                <a:spcPts val="667"/>
              </a:spcAft>
              <a:buFontTx/>
              <a:buNone/>
              <a:defRPr sz="240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5285619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606">
          <p15:clr>
            <a:srgbClr val="FBAE40"/>
          </p15:clr>
        </p15:guide>
        <p15:guide id="7" orient="horz" pos="1620">
          <p15:clr>
            <a:srgbClr val="FBAE40"/>
          </p15:clr>
        </p15:guide>
        <p15:guide id="8" pos="1723">
          <p15:clr>
            <a:srgbClr val="FBAE40"/>
          </p15:clr>
        </p15:guide>
        <p15:guide id="9" pos="2154">
          <p15:clr>
            <a:srgbClr val="FBAE40"/>
          </p15:clr>
        </p15:guide>
        <p15:guide id="10" pos="4037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, no image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5734" y="2913229"/>
            <a:ext cx="11040533" cy="762016"/>
          </a:xfrm>
        </p:spPr>
        <p:txBody>
          <a:bodyPr/>
          <a:lstStyle>
            <a:lvl1pPr>
              <a:lnSpc>
                <a:spcPct val="100000"/>
              </a:lnSpc>
              <a:defRPr sz="4533" b="0">
                <a:solidFill>
                  <a:schemeClr val="bg1"/>
                </a:solidFill>
              </a:defRPr>
            </a:lvl1pPr>
          </a:lstStyle>
          <a:p>
            <a:r>
              <a:rPr lang="en-US"/>
              <a:t>Section divider title</a:t>
            </a:r>
            <a:endParaRPr lang="en-GB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575734" y="2913229"/>
            <a:ext cx="1104053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87902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 images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5734" y="2705427"/>
            <a:ext cx="3065517" cy="426383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67"/>
              </a:spcAft>
              <a:buFontTx/>
              <a:buNone/>
              <a:defRPr sz="2400" b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add text</a:t>
            </a:r>
            <a:endParaRPr lang="en-GB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575735" y="2705446"/>
            <a:ext cx="3065517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5736" y="548217"/>
            <a:ext cx="3065517" cy="1980112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ADAFBE0-E4BE-49CE-B6AE-E13838084BB3}"/>
              </a:ext>
            </a:extLst>
          </p:cNvPr>
          <p:cNvCxnSpPr>
            <a:cxnSpLocks/>
          </p:cNvCxnSpPr>
          <p:nvPr userDrawn="1"/>
        </p:nvCxnSpPr>
        <p:spPr>
          <a:xfrm>
            <a:off x="581499" y="5604482"/>
            <a:ext cx="3065517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C0EA1AD3-FB09-47F8-BB9C-4F38BB33C2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81500" y="3447253"/>
            <a:ext cx="3065517" cy="1980112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048226E-5BD0-47BC-A2CE-6028EB18DC46}"/>
              </a:ext>
            </a:extLst>
          </p:cNvPr>
          <p:cNvCxnSpPr>
            <a:cxnSpLocks/>
          </p:cNvCxnSpPr>
          <p:nvPr userDrawn="1"/>
        </p:nvCxnSpPr>
        <p:spPr>
          <a:xfrm>
            <a:off x="8550752" y="2705446"/>
            <a:ext cx="3065517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5F72582F-7373-4398-BCD6-DF8E972870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550754" y="548217"/>
            <a:ext cx="3065517" cy="1980112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CEB59B0-E923-4D9F-8187-603AD6A3E427}"/>
              </a:ext>
            </a:extLst>
          </p:cNvPr>
          <p:cNvCxnSpPr>
            <a:cxnSpLocks/>
          </p:cNvCxnSpPr>
          <p:nvPr userDrawn="1"/>
        </p:nvCxnSpPr>
        <p:spPr>
          <a:xfrm>
            <a:off x="8556518" y="5604482"/>
            <a:ext cx="3065517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Picture Placeholder 2">
            <a:extLst>
              <a:ext uri="{FF2B5EF4-FFF2-40B4-BE49-F238E27FC236}">
                <a16:creationId xmlns:a16="http://schemas.microsoft.com/office/drawing/2014/main" id="{1E76E5CD-B03D-469E-8ED5-430B5578267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556519" y="3447253"/>
            <a:ext cx="3065517" cy="1980112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5DE99255-44CA-441C-BB41-85736567E2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550750" y="2705428"/>
            <a:ext cx="3065517" cy="426381"/>
          </a:xfrm>
        </p:spPr>
        <p:txBody>
          <a:bodyPr/>
          <a:lstStyle>
            <a:lvl1pPr marL="0" indent="0">
              <a:spcAft>
                <a:spcPts val="667"/>
              </a:spcAft>
              <a:buFontTx/>
              <a:buNone/>
              <a:defRPr sz="240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47" name="Text Placeholder 11">
            <a:extLst>
              <a:ext uri="{FF2B5EF4-FFF2-40B4-BE49-F238E27FC236}">
                <a16:creationId xmlns:a16="http://schemas.microsoft.com/office/drawing/2014/main" id="{A523708E-9964-4FCA-9B54-EE04DBF6ED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81499" y="5604463"/>
            <a:ext cx="3065517" cy="426381"/>
          </a:xfrm>
        </p:spPr>
        <p:txBody>
          <a:bodyPr/>
          <a:lstStyle>
            <a:lvl1pPr marL="0" indent="0">
              <a:spcAft>
                <a:spcPts val="667"/>
              </a:spcAft>
              <a:buFontTx/>
              <a:buNone/>
              <a:defRPr sz="240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48" name="Text Placeholder 11">
            <a:extLst>
              <a:ext uri="{FF2B5EF4-FFF2-40B4-BE49-F238E27FC236}">
                <a16:creationId xmlns:a16="http://schemas.microsoft.com/office/drawing/2014/main" id="{A5DC7855-36C4-4F12-B064-148DB3EC7CD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556518" y="5604463"/>
            <a:ext cx="3065517" cy="426381"/>
          </a:xfrm>
        </p:spPr>
        <p:txBody>
          <a:bodyPr/>
          <a:lstStyle>
            <a:lvl1pPr marL="0" indent="0">
              <a:spcAft>
                <a:spcPts val="667"/>
              </a:spcAft>
              <a:buFontTx/>
              <a:buNone/>
              <a:defRPr sz="240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add text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D172800-1790-4DDC-B421-71C390A398BC}"/>
              </a:ext>
            </a:extLst>
          </p:cNvPr>
          <p:cNvCxnSpPr>
            <a:cxnSpLocks/>
          </p:cNvCxnSpPr>
          <p:nvPr userDrawn="1"/>
        </p:nvCxnSpPr>
        <p:spPr>
          <a:xfrm>
            <a:off x="4563238" y="2705446"/>
            <a:ext cx="3065517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3ACCC488-E951-4C81-B7B8-7BDAB396FBA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563239" y="548217"/>
            <a:ext cx="3065517" cy="1980112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CECB912-D2D4-4451-97CA-8959BE18AE3F}"/>
              </a:ext>
            </a:extLst>
          </p:cNvPr>
          <p:cNvCxnSpPr>
            <a:cxnSpLocks/>
          </p:cNvCxnSpPr>
          <p:nvPr userDrawn="1"/>
        </p:nvCxnSpPr>
        <p:spPr>
          <a:xfrm>
            <a:off x="4569003" y="5604482"/>
            <a:ext cx="3065517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059268D9-83A6-43BE-857F-4A80A1AFF68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569004" y="3447253"/>
            <a:ext cx="3065517" cy="1980112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2052E2BF-E587-4DC9-85FF-50ABA843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563235" y="2705428"/>
            <a:ext cx="3065517" cy="426381"/>
          </a:xfrm>
        </p:spPr>
        <p:txBody>
          <a:bodyPr/>
          <a:lstStyle>
            <a:lvl1pPr marL="0" indent="0">
              <a:spcAft>
                <a:spcPts val="667"/>
              </a:spcAft>
              <a:buFontTx/>
              <a:buNone/>
              <a:defRPr sz="240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3DA4DDD4-B4BF-4187-8FEB-DA7785CA093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69003" y="5604463"/>
            <a:ext cx="3065517" cy="426381"/>
          </a:xfrm>
        </p:spPr>
        <p:txBody>
          <a:bodyPr/>
          <a:lstStyle>
            <a:lvl1pPr marL="0" indent="0">
              <a:spcAft>
                <a:spcPts val="667"/>
              </a:spcAft>
              <a:buFontTx/>
              <a:buNone/>
              <a:defRPr sz="240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790944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723">
          <p15:clr>
            <a:srgbClr val="FBAE40"/>
          </p15:clr>
        </p15:guide>
        <p15:guide id="7" orient="horz" pos="1620">
          <p15:clr>
            <a:srgbClr val="FBAE40"/>
          </p15:clr>
        </p15:guide>
        <p15:guide id="8" pos="2154">
          <p15:clr>
            <a:srgbClr val="FBAE40"/>
          </p15:clr>
        </p15:guide>
        <p15:guide id="9" pos="3606">
          <p15:clr>
            <a:srgbClr val="FBAE40"/>
          </p15:clr>
        </p15:guide>
        <p15:guide id="10" pos="4037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, chart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B75E0450-A966-4DE2-A878-B35B1C17081C}"/>
              </a:ext>
            </a:extLst>
          </p:cNvPr>
          <p:cNvSpPr>
            <a:spLocks noGrp="1"/>
          </p:cNvSpPr>
          <p:nvPr>
            <p:ph type="chart" sz="quarter" idx="12" hasCustomPrompt="1"/>
          </p:nvPr>
        </p:nvSpPr>
        <p:spPr>
          <a:xfrm>
            <a:off x="6388103" y="910584"/>
            <a:ext cx="5228163" cy="4880613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add chart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226ACCD3-1FD3-493E-8616-B63E8A20F5B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75735" y="910584"/>
            <a:ext cx="5228165" cy="4880613"/>
          </a:xfrm>
        </p:spPr>
        <p:txBody>
          <a:bodyPr/>
          <a:lstStyle>
            <a:lvl1pPr marL="383990" indent="-383990">
              <a:buFont typeface="Arial" panose="020B0604020202020204" pitchFamily="34" charset="0"/>
              <a:buChar char="–"/>
              <a:defRPr sz="3733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4 to 6 bullet points</a:t>
            </a:r>
          </a:p>
        </p:txBody>
      </p:sp>
    </p:spTree>
    <p:extLst>
      <p:ext uri="{BB962C8B-B14F-4D97-AF65-F5344CB8AC3E}">
        <p14:creationId xmlns:p14="http://schemas.microsoft.com/office/powerpoint/2010/main" val="31077158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744">
          <p15:clr>
            <a:srgbClr val="FBAE40"/>
          </p15:clr>
        </p15:guide>
        <p15:guide id="7" pos="3016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, chart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B75E0450-A966-4DE2-A878-B35B1C17081C}"/>
              </a:ext>
            </a:extLst>
          </p:cNvPr>
          <p:cNvSpPr>
            <a:spLocks noGrp="1"/>
          </p:cNvSpPr>
          <p:nvPr>
            <p:ph type="chart" sz="quarter" idx="12" hasCustomPrompt="1"/>
          </p:nvPr>
        </p:nvSpPr>
        <p:spPr>
          <a:xfrm>
            <a:off x="6388103" y="910586"/>
            <a:ext cx="5228163" cy="488061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/>
              <a:t>Click to add chart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AB92DF82-0651-4A19-A491-404FD49C152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75735" y="910584"/>
            <a:ext cx="5228165" cy="4880613"/>
          </a:xfrm>
        </p:spPr>
        <p:txBody>
          <a:bodyPr/>
          <a:lstStyle>
            <a:lvl1pPr marL="383990" indent="-383990">
              <a:buFont typeface="Arial" panose="020B0604020202020204" pitchFamily="34" charset="0"/>
              <a:buChar char="–"/>
              <a:defRPr sz="3733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4 to 6 bullet points</a:t>
            </a:r>
          </a:p>
        </p:txBody>
      </p:sp>
    </p:spTree>
    <p:extLst>
      <p:ext uri="{BB962C8B-B14F-4D97-AF65-F5344CB8AC3E}">
        <p14:creationId xmlns:p14="http://schemas.microsoft.com/office/powerpoint/2010/main" val="9813821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744">
          <p15:clr>
            <a:srgbClr val="FBAE40"/>
          </p15:clr>
        </p15:guide>
        <p15:guide id="7" pos="3016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eople circles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75733" y="2087400"/>
            <a:ext cx="2256000" cy="2256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person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18AD8BE2-39B8-493E-A60F-709B51DE326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503911" y="2087400"/>
            <a:ext cx="2256000" cy="2256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person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86CEE51E-47DA-420E-A605-A66715C1C73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432088" y="2087400"/>
            <a:ext cx="2256000" cy="2256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person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63DFB02D-3DF9-49E2-9A6D-B72407AD2A4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9360267" y="2087400"/>
            <a:ext cx="2256000" cy="2256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person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BD927FD-C822-457E-ACFE-E489F48EBE31}"/>
              </a:ext>
            </a:extLst>
          </p:cNvPr>
          <p:cNvCxnSpPr>
            <a:cxnSpLocks/>
          </p:cNvCxnSpPr>
          <p:nvPr userDrawn="1"/>
        </p:nvCxnSpPr>
        <p:spPr>
          <a:xfrm>
            <a:off x="575734" y="571313"/>
            <a:ext cx="1104053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ED26AA44-1BC6-46D8-9879-903C5DA57FF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75734" y="548215"/>
            <a:ext cx="11040533" cy="935071"/>
          </a:xfrm>
        </p:spPr>
        <p:txBody>
          <a:bodyPr/>
          <a:lstStyle>
            <a:lvl1pPr marL="0" indent="0">
              <a:buNone/>
              <a:defRPr sz="4533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People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B46A236-957D-4887-92B6-C3508EBA752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503911" y="4464719"/>
            <a:ext cx="2256000" cy="935068"/>
          </a:xfrm>
        </p:spPr>
        <p:txBody>
          <a:bodyPr/>
          <a:lstStyle>
            <a:lvl1pPr marL="0" indent="0" algn="ctr">
              <a:spcAft>
                <a:spcPts val="533"/>
              </a:spcAft>
              <a:buNone/>
              <a:defRPr sz="2133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add name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7BB2F8B0-CCF9-4D70-8E8C-5DB5EDD3063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432088" y="4464719"/>
            <a:ext cx="2256000" cy="935068"/>
          </a:xfrm>
        </p:spPr>
        <p:txBody>
          <a:bodyPr/>
          <a:lstStyle>
            <a:lvl1pPr marL="0" indent="0" algn="ctr">
              <a:spcAft>
                <a:spcPts val="533"/>
              </a:spcAft>
              <a:buNone/>
              <a:defRPr sz="2133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add name</a:t>
            </a:r>
          </a:p>
        </p:txBody>
      </p: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5E3CB6D2-1B45-4D2F-8AFC-B6E91CA4C44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360267" y="4464719"/>
            <a:ext cx="2256000" cy="935068"/>
          </a:xfrm>
        </p:spPr>
        <p:txBody>
          <a:bodyPr/>
          <a:lstStyle>
            <a:lvl1pPr marL="0" indent="0" algn="ctr">
              <a:spcAft>
                <a:spcPts val="533"/>
              </a:spcAft>
              <a:buNone/>
              <a:defRPr sz="2133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add name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559A9BBB-29D4-4E25-96F2-45FFB59BB4C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75732" y="4458806"/>
            <a:ext cx="2256000" cy="935068"/>
          </a:xfrm>
        </p:spPr>
        <p:txBody>
          <a:bodyPr/>
          <a:lstStyle>
            <a:lvl1pPr marL="0" indent="0" algn="ctr">
              <a:spcAft>
                <a:spcPts val="533"/>
              </a:spcAft>
              <a:buNone/>
              <a:defRPr sz="2133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add name</a:t>
            </a:r>
          </a:p>
        </p:txBody>
      </p:sp>
    </p:spTree>
    <p:extLst>
      <p:ext uri="{BB962C8B-B14F-4D97-AF65-F5344CB8AC3E}">
        <p14:creationId xmlns:p14="http://schemas.microsoft.com/office/powerpoint/2010/main" val="20150693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655">
          <p15:clr>
            <a:srgbClr val="FBAE40"/>
          </p15:clr>
        </p15:guide>
        <p15:guide id="7" pos="1338">
          <p15:clr>
            <a:srgbClr val="FBAE40"/>
          </p15:clr>
        </p15:guide>
        <p15:guide id="8" pos="2721">
          <p15:clr>
            <a:srgbClr val="FBAE40"/>
          </p15:clr>
        </p15:guide>
        <p15:guide id="9" pos="3039">
          <p15:clr>
            <a:srgbClr val="FBAE40"/>
          </p15:clr>
        </p15:guide>
        <p15:guide id="10" pos="4105">
          <p15:clr>
            <a:srgbClr val="FBAE40"/>
          </p15:clr>
        </p15:guide>
        <p15:guide id="11" pos="4422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eople circles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BD927FD-C822-457E-ACFE-E489F48EBE31}"/>
              </a:ext>
            </a:extLst>
          </p:cNvPr>
          <p:cNvCxnSpPr>
            <a:cxnSpLocks/>
          </p:cNvCxnSpPr>
          <p:nvPr userDrawn="1"/>
        </p:nvCxnSpPr>
        <p:spPr>
          <a:xfrm>
            <a:off x="575734" y="571313"/>
            <a:ext cx="1104053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ED26AA44-1BC6-46D8-9879-903C5DA57FF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75734" y="548218"/>
            <a:ext cx="11040533" cy="935068"/>
          </a:xfrm>
        </p:spPr>
        <p:txBody>
          <a:bodyPr/>
          <a:lstStyle>
            <a:lvl1pPr marL="0" indent="0">
              <a:buNone/>
              <a:defRPr sz="4533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People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60A7FD4F-3D37-4D8B-A9B3-D5F373E2D75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75733" y="2087400"/>
            <a:ext cx="2256000" cy="2256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person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05C377DA-F54D-4453-89EF-AEFF11E3EA8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503911" y="2087400"/>
            <a:ext cx="2256000" cy="2256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person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2A77FCAB-7CBA-41F2-B0EC-B501072A82D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432088" y="2087400"/>
            <a:ext cx="2256000" cy="2256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person</a:t>
            </a:r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A9B4D847-24A5-4D2D-99D1-6BDFA0F50E1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9360267" y="2087400"/>
            <a:ext cx="2256000" cy="2256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person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88317DC6-D786-44BE-BB0D-2E3ACEE0867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503911" y="4464719"/>
            <a:ext cx="2256000" cy="935068"/>
          </a:xfrm>
        </p:spPr>
        <p:txBody>
          <a:bodyPr/>
          <a:lstStyle>
            <a:lvl1pPr marL="0" indent="0" algn="ctr">
              <a:spcAft>
                <a:spcPts val="533"/>
              </a:spcAft>
              <a:buNone/>
              <a:defRPr sz="2133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add name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285E84A1-A3F9-4397-ACBE-343412EAB7A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432088" y="4464719"/>
            <a:ext cx="2256000" cy="935068"/>
          </a:xfrm>
        </p:spPr>
        <p:txBody>
          <a:bodyPr/>
          <a:lstStyle>
            <a:lvl1pPr marL="0" indent="0" algn="ctr">
              <a:spcAft>
                <a:spcPts val="533"/>
              </a:spcAft>
              <a:buNone/>
              <a:defRPr sz="2133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add name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E2EB35B6-1653-4BA9-B107-4F31F5F00B7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360267" y="4464719"/>
            <a:ext cx="2256000" cy="935068"/>
          </a:xfrm>
        </p:spPr>
        <p:txBody>
          <a:bodyPr/>
          <a:lstStyle>
            <a:lvl1pPr marL="0" indent="0" algn="ctr">
              <a:spcAft>
                <a:spcPts val="533"/>
              </a:spcAft>
              <a:buNone/>
              <a:defRPr sz="2133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add name</a:t>
            </a:r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B84A5278-D33F-4E87-A19A-20E0D80E2E7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75732" y="4458806"/>
            <a:ext cx="2256000" cy="935068"/>
          </a:xfrm>
        </p:spPr>
        <p:txBody>
          <a:bodyPr/>
          <a:lstStyle>
            <a:lvl1pPr marL="0" indent="0" algn="ctr">
              <a:spcAft>
                <a:spcPts val="533"/>
              </a:spcAft>
              <a:buNone/>
              <a:defRPr sz="2133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add name</a:t>
            </a:r>
          </a:p>
        </p:txBody>
      </p:sp>
    </p:spTree>
    <p:extLst>
      <p:ext uri="{BB962C8B-B14F-4D97-AF65-F5344CB8AC3E}">
        <p14:creationId xmlns:p14="http://schemas.microsoft.com/office/powerpoint/2010/main" val="42361700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338">
          <p15:clr>
            <a:srgbClr val="FBAE40"/>
          </p15:clr>
        </p15:guide>
        <p15:guide id="7" pos="1655">
          <p15:clr>
            <a:srgbClr val="FBAE40"/>
          </p15:clr>
        </p15:guide>
        <p15:guide id="8" pos="2721">
          <p15:clr>
            <a:srgbClr val="FBAE40"/>
          </p15:clr>
        </p15:guide>
        <p15:guide id="9" pos="3039">
          <p15:clr>
            <a:srgbClr val="FBAE40"/>
          </p15:clr>
        </p15:guide>
        <p15:guide id="10" pos="4105">
          <p15:clr>
            <a:srgbClr val="FBAE40"/>
          </p15:clr>
        </p15:guide>
        <p15:guide id="11" pos="4422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, title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BD927FD-C822-457E-ACFE-E489F48EBE31}"/>
              </a:ext>
            </a:extLst>
          </p:cNvPr>
          <p:cNvCxnSpPr>
            <a:cxnSpLocks/>
          </p:cNvCxnSpPr>
          <p:nvPr userDrawn="1"/>
        </p:nvCxnSpPr>
        <p:spPr>
          <a:xfrm>
            <a:off x="575734" y="571313"/>
            <a:ext cx="1104053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ED26AA44-1BC6-46D8-9879-903C5DA57FF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75734" y="548218"/>
            <a:ext cx="11040533" cy="935068"/>
          </a:xfrm>
        </p:spPr>
        <p:txBody>
          <a:bodyPr/>
          <a:lstStyle>
            <a:lvl1pPr marL="0" indent="0">
              <a:buNone/>
              <a:defRPr sz="4533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Slide 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5318D92-7125-4A8E-9F23-CCE84E4A66E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75736" y="1930400"/>
            <a:ext cx="7526865" cy="3860797"/>
          </a:xfrm>
        </p:spPr>
        <p:txBody>
          <a:bodyPr/>
          <a:lstStyle>
            <a:lvl1pPr marL="383990" indent="-383990">
              <a:buFont typeface="Arial" panose="020B0604020202020204" pitchFamily="34" charset="0"/>
              <a:buChar char="–"/>
              <a:defRPr sz="3733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4 to 6 bullet points</a:t>
            </a:r>
          </a:p>
        </p:txBody>
      </p:sp>
    </p:spTree>
    <p:extLst>
      <p:ext uri="{BB962C8B-B14F-4D97-AF65-F5344CB8AC3E}">
        <p14:creationId xmlns:p14="http://schemas.microsoft.com/office/powerpoint/2010/main" val="16049934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, title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BD927FD-C822-457E-ACFE-E489F48EBE31}"/>
              </a:ext>
            </a:extLst>
          </p:cNvPr>
          <p:cNvCxnSpPr>
            <a:cxnSpLocks/>
          </p:cNvCxnSpPr>
          <p:nvPr userDrawn="1"/>
        </p:nvCxnSpPr>
        <p:spPr>
          <a:xfrm>
            <a:off x="575734" y="571313"/>
            <a:ext cx="1104053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ED26AA44-1BC6-46D8-9879-903C5DA57FF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75734" y="548218"/>
            <a:ext cx="11040533" cy="935068"/>
          </a:xfrm>
        </p:spPr>
        <p:txBody>
          <a:bodyPr/>
          <a:lstStyle>
            <a:lvl1pPr marL="0" indent="0">
              <a:buNone/>
              <a:defRPr sz="4533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Slide 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5318D92-7125-4A8E-9F23-CCE84E4A66E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75736" y="1930400"/>
            <a:ext cx="7526865" cy="3860797"/>
          </a:xfrm>
        </p:spPr>
        <p:txBody>
          <a:bodyPr/>
          <a:lstStyle>
            <a:lvl1pPr marL="383990" indent="-383990">
              <a:buFont typeface="Arial" panose="020B0604020202020204" pitchFamily="34" charset="0"/>
              <a:buChar char="–"/>
              <a:defRPr sz="3733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4 to 6 bullet points</a:t>
            </a:r>
          </a:p>
        </p:txBody>
      </p:sp>
    </p:spTree>
    <p:extLst>
      <p:ext uri="{BB962C8B-B14F-4D97-AF65-F5344CB8AC3E}">
        <p14:creationId xmlns:p14="http://schemas.microsoft.com/office/powerpoint/2010/main" val="2208351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5318D92-7125-4A8E-9F23-CCE84E4A66E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75734" y="548217"/>
            <a:ext cx="7526865" cy="3840000"/>
          </a:xfrm>
        </p:spPr>
        <p:txBody>
          <a:bodyPr/>
          <a:lstStyle>
            <a:lvl1pPr marL="383990" indent="-383990">
              <a:buFont typeface="Arial" panose="020B0604020202020204" pitchFamily="34" charset="0"/>
              <a:buChar char="–"/>
              <a:defRPr sz="3733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4 to 6 bullet points</a:t>
            </a:r>
          </a:p>
        </p:txBody>
      </p:sp>
    </p:spTree>
    <p:extLst>
      <p:ext uri="{BB962C8B-B14F-4D97-AF65-F5344CB8AC3E}">
        <p14:creationId xmlns:p14="http://schemas.microsoft.com/office/powerpoint/2010/main" val="22273199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5318D92-7125-4A8E-9F23-CCE84E4A66E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75736" y="548216"/>
            <a:ext cx="7526865" cy="3840000"/>
          </a:xfrm>
        </p:spPr>
        <p:txBody>
          <a:bodyPr/>
          <a:lstStyle>
            <a:lvl1pPr marL="383990" indent="-383990">
              <a:buFont typeface="Arial" panose="020B0604020202020204" pitchFamily="34" charset="0"/>
              <a:buChar char="–"/>
              <a:defRPr sz="3733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4 to 6 bullet points</a:t>
            </a:r>
          </a:p>
        </p:txBody>
      </p:sp>
    </p:spTree>
    <p:extLst>
      <p:ext uri="{BB962C8B-B14F-4D97-AF65-F5344CB8AC3E}">
        <p14:creationId xmlns:p14="http://schemas.microsoft.com/office/powerpoint/2010/main" val="19256182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438DEE8-034B-4AA1-A8A7-6DFB691A441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5736" y="548217"/>
            <a:ext cx="11040531" cy="5761567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2751231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, no image (Light)">
    <p:bg>
      <p:bgPr>
        <a:solidFill>
          <a:srgbClr val="DEDE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5734" y="2913229"/>
            <a:ext cx="11040533" cy="762016"/>
          </a:xfrm>
        </p:spPr>
        <p:txBody>
          <a:bodyPr/>
          <a:lstStyle>
            <a:lvl1pPr>
              <a:lnSpc>
                <a:spcPct val="100000"/>
              </a:lnSpc>
              <a:defRPr sz="4533" b="0">
                <a:solidFill>
                  <a:schemeClr val="tx1"/>
                </a:solidFill>
              </a:defRPr>
            </a:lvl1pPr>
          </a:lstStyle>
          <a:p>
            <a:r>
              <a:rPr lang="en-US"/>
              <a:t>Section divider title</a:t>
            </a:r>
            <a:endParaRPr lang="en-GB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575734" y="2913229"/>
            <a:ext cx="1104053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7102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49AF7-992D-4DF7-8F38-87B6CA83978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5736" y="548217"/>
            <a:ext cx="11040531" cy="5761567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1256166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, title (Light)">
  <p:cSld name="1_Blank, title (Light)">
    <p:bg>
      <p:bgPr>
        <a:solidFill>
          <a:schemeClr val="lt2"/>
        </a:solidFill>
        <a:effectLst/>
      </p:bgPr>
    </p:bg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8" name="Google Shape;58;p14"/>
          <p:cNvCxnSpPr/>
          <p:nvPr/>
        </p:nvCxnSpPr>
        <p:spPr>
          <a:xfrm>
            <a:off x="575733" y="571313"/>
            <a:ext cx="11040400" cy="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9" name="Google Shape;59;p14"/>
          <p:cNvSpPr txBox="1">
            <a:spLocks noGrp="1"/>
          </p:cNvSpPr>
          <p:nvPr>
            <p:ph type="body" idx="1"/>
          </p:nvPr>
        </p:nvSpPr>
        <p:spPr>
          <a:xfrm>
            <a:off x="575733" y="548217"/>
            <a:ext cx="11040400" cy="9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30479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None/>
              <a:defRPr sz="4533">
                <a:solidFill>
                  <a:schemeClr val="dk1"/>
                </a:solidFill>
              </a:defRPr>
            </a:lvl1pPr>
            <a:lvl2pPr marL="1219170" lvl="1" indent="-304792" algn="l" rtl="0">
              <a:lnSpc>
                <a:spcPct val="10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/>
            </a:lvl2pPr>
            <a:lvl3pPr marL="1828754" lvl="2" indent="-45718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2400"/>
            </a:lvl3pPr>
            <a:lvl4pPr marL="2438339" lvl="3" indent="-45718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2400"/>
            </a:lvl4pPr>
            <a:lvl5pPr marL="3047924" lvl="4" indent="-45718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2400"/>
            </a:lvl5pPr>
            <a:lvl6pPr marL="3657509" lvl="5" indent="-45718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6pPr>
            <a:lvl7pPr marL="4267093" lvl="6" indent="-45718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7pPr>
            <a:lvl8pPr marL="4876678" lvl="7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2"/>
          </p:nvPr>
        </p:nvSpPr>
        <p:spPr>
          <a:xfrm>
            <a:off x="575735" y="1930400"/>
            <a:ext cx="7526800" cy="353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54185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3733">
                <a:solidFill>
                  <a:schemeClr val="dk1"/>
                </a:solidFill>
              </a:defRPr>
            </a:lvl1pPr>
            <a:lvl2pPr marL="1219170" lvl="1" indent="-304792" algn="l" rtl="0">
              <a:lnSpc>
                <a:spcPct val="10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/>
            </a:lvl2pPr>
            <a:lvl3pPr marL="1828754" lvl="2" indent="-45718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2400"/>
            </a:lvl3pPr>
            <a:lvl4pPr marL="2438339" lvl="3" indent="-45718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2400"/>
            </a:lvl4pPr>
            <a:lvl5pPr marL="3047924" lvl="4" indent="-45718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2400"/>
            </a:lvl5pPr>
            <a:lvl6pPr marL="3657509" lvl="5" indent="-45718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6pPr>
            <a:lvl7pPr marL="4267093" lvl="6" indent="-45718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7pPr>
            <a:lvl8pPr marL="4876678" lvl="7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body" idx="3"/>
          </p:nvPr>
        </p:nvSpPr>
        <p:spPr>
          <a:xfrm>
            <a:off x="575733" y="5706263"/>
            <a:ext cx="11616400" cy="115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108000" bIns="72000" anchor="b" anchorCtr="0">
            <a:noAutofit/>
          </a:bodyPr>
          <a:lstStyle>
            <a:lvl1pPr marL="609585" lvl="0" indent="-304792" algn="r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1pPr>
            <a:lvl2pPr marL="1219170" lvl="1" indent="-30479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/>
            </a:lvl2pPr>
            <a:lvl3pPr marL="1828754" lvl="2" indent="-40639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600"/>
            </a:lvl3pPr>
            <a:lvl4pPr marL="2438339" lvl="3" indent="-40639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600"/>
            </a:lvl4pPr>
            <a:lvl5pPr marL="3047924" lvl="4" indent="-40639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600"/>
            </a:lvl5pPr>
            <a:lvl6pPr marL="3657509" lvl="5" indent="-45718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6pPr>
            <a:lvl7pPr marL="4267093" lvl="6" indent="-45718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7pPr>
            <a:lvl8pPr marL="4876678" lvl="7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483223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72">
          <p15:clr>
            <a:srgbClr val="FBAE40"/>
          </p15:clr>
        </p15:guide>
        <p15:guide id="2" orient="horz" pos="2981">
          <p15:clr>
            <a:srgbClr val="FBAE40"/>
          </p15:clr>
        </p15:guide>
        <p15:guide id="3" orient="horz" pos="259">
          <p15:clr>
            <a:srgbClr val="FBAE40"/>
          </p15:clr>
        </p15:guide>
        <p15:guide id="4" pos="5488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, image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5734" y="2913229"/>
            <a:ext cx="5808133" cy="762016"/>
          </a:xfrm>
        </p:spPr>
        <p:txBody>
          <a:bodyPr/>
          <a:lstStyle>
            <a:lvl1pPr>
              <a:lnSpc>
                <a:spcPct val="100000"/>
              </a:lnSpc>
              <a:defRPr sz="4533" b="0">
                <a:solidFill>
                  <a:schemeClr val="bg1"/>
                </a:solidFill>
              </a:defRPr>
            </a:lvl1pPr>
          </a:lstStyle>
          <a:p>
            <a:r>
              <a:rPr lang="en-US"/>
              <a:t>Section divider title</a:t>
            </a:r>
            <a:endParaRPr lang="en-GB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575734" y="2913229"/>
            <a:ext cx="580813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BBD67C99-C0BD-4075-A538-B65ED75A430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535830" y="1"/>
            <a:ext cx="4658285" cy="6098116"/>
          </a:xfrm>
          <a:custGeom>
            <a:avLst/>
            <a:gdLst>
              <a:gd name="connsiteX0" fmla="*/ 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0 w 3816350"/>
              <a:gd name="connsiteY4" fmla="*/ 0 h 3240087"/>
              <a:gd name="connsiteX0" fmla="*/ 68580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685800 w 3816350"/>
              <a:gd name="connsiteY4" fmla="*/ 0 h 3240087"/>
              <a:gd name="connsiteX0" fmla="*/ 189230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1892300 w 3816350"/>
              <a:gd name="connsiteY4" fmla="*/ 0 h 3240087"/>
              <a:gd name="connsiteX0" fmla="*/ 1206500 w 3130550"/>
              <a:gd name="connsiteY0" fmla="*/ 0 h 3240087"/>
              <a:gd name="connsiteX1" fmla="*/ 3130550 w 3130550"/>
              <a:gd name="connsiteY1" fmla="*/ 0 h 3240087"/>
              <a:gd name="connsiteX2" fmla="*/ 3130550 w 3130550"/>
              <a:gd name="connsiteY2" fmla="*/ 3240087 h 3240087"/>
              <a:gd name="connsiteX3" fmla="*/ 0 w 3130550"/>
              <a:gd name="connsiteY3" fmla="*/ 1754187 h 3240087"/>
              <a:gd name="connsiteX4" fmla="*/ 1206500 w 3130550"/>
              <a:gd name="connsiteY4" fmla="*/ 0 h 3240087"/>
              <a:gd name="connsiteX0" fmla="*/ 1822450 w 3746500"/>
              <a:gd name="connsiteY0" fmla="*/ 0 h 3240087"/>
              <a:gd name="connsiteX1" fmla="*/ 3746500 w 3746500"/>
              <a:gd name="connsiteY1" fmla="*/ 0 h 3240087"/>
              <a:gd name="connsiteX2" fmla="*/ 3746500 w 3746500"/>
              <a:gd name="connsiteY2" fmla="*/ 3240087 h 3240087"/>
              <a:gd name="connsiteX3" fmla="*/ 0 w 3746500"/>
              <a:gd name="connsiteY3" fmla="*/ 2154237 h 3240087"/>
              <a:gd name="connsiteX4" fmla="*/ 1822450 w 3746500"/>
              <a:gd name="connsiteY4" fmla="*/ 0 h 3240087"/>
              <a:gd name="connsiteX0" fmla="*/ 1822450 w 3752850"/>
              <a:gd name="connsiteY0" fmla="*/ 0 h 4097337"/>
              <a:gd name="connsiteX1" fmla="*/ 3746500 w 3752850"/>
              <a:gd name="connsiteY1" fmla="*/ 0 h 4097337"/>
              <a:gd name="connsiteX2" fmla="*/ 3752850 w 3752850"/>
              <a:gd name="connsiteY2" fmla="*/ 4097337 h 4097337"/>
              <a:gd name="connsiteX3" fmla="*/ 0 w 3752850"/>
              <a:gd name="connsiteY3" fmla="*/ 2154237 h 4097337"/>
              <a:gd name="connsiteX4" fmla="*/ 1822450 w 3752850"/>
              <a:gd name="connsiteY4" fmla="*/ 0 h 4097337"/>
              <a:gd name="connsiteX0" fmla="*/ 1682750 w 3613150"/>
              <a:gd name="connsiteY0" fmla="*/ 0 h 4097337"/>
              <a:gd name="connsiteX1" fmla="*/ 3606800 w 3613150"/>
              <a:gd name="connsiteY1" fmla="*/ 0 h 4097337"/>
              <a:gd name="connsiteX2" fmla="*/ 3613150 w 3613150"/>
              <a:gd name="connsiteY2" fmla="*/ 4097337 h 4097337"/>
              <a:gd name="connsiteX3" fmla="*/ 0 w 3613150"/>
              <a:gd name="connsiteY3" fmla="*/ 2014537 h 4097337"/>
              <a:gd name="connsiteX4" fmla="*/ 1682750 w 3613150"/>
              <a:gd name="connsiteY4" fmla="*/ 0 h 4097337"/>
              <a:gd name="connsiteX0" fmla="*/ 1682750 w 3613150"/>
              <a:gd name="connsiteY0" fmla="*/ 0 h 4573587"/>
              <a:gd name="connsiteX1" fmla="*/ 3606800 w 3613150"/>
              <a:gd name="connsiteY1" fmla="*/ 0 h 4573587"/>
              <a:gd name="connsiteX2" fmla="*/ 3613150 w 3613150"/>
              <a:gd name="connsiteY2" fmla="*/ 4573587 h 4573587"/>
              <a:gd name="connsiteX3" fmla="*/ 0 w 3613150"/>
              <a:gd name="connsiteY3" fmla="*/ 2014537 h 4573587"/>
              <a:gd name="connsiteX4" fmla="*/ 1682750 w 3613150"/>
              <a:gd name="connsiteY4" fmla="*/ 0 h 4573587"/>
              <a:gd name="connsiteX0" fmla="*/ 1682750 w 3610769"/>
              <a:gd name="connsiteY0" fmla="*/ 0 h 4573587"/>
              <a:gd name="connsiteX1" fmla="*/ 3606800 w 3610769"/>
              <a:gd name="connsiteY1" fmla="*/ 0 h 4573587"/>
              <a:gd name="connsiteX2" fmla="*/ 3610769 w 3610769"/>
              <a:gd name="connsiteY2" fmla="*/ 4573587 h 4573587"/>
              <a:gd name="connsiteX3" fmla="*/ 0 w 3610769"/>
              <a:gd name="connsiteY3" fmla="*/ 2014537 h 4573587"/>
              <a:gd name="connsiteX4" fmla="*/ 1682750 w 3610769"/>
              <a:gd name="connsiteY4" fmla="*/ 0 h 4573587"/>
              <a:gd name="connsiteX0" fmla="*/ 1682750 w 3607332"/>
              <a:gd name="connsiteY0" fmla="*/ 0 h 4573587"/>
              <a:gd name="connsiteX1" fmla="*/ 3606800 w 3607332"/>
              <a:gd name="connsiteY1" fmla="*/ 0 h 4573587"/>
              <a:gd name="connsiteX2" fmla="*/ 3606007 w 3607332"/>
              <a:gd name="connsiteY2" fmla="*/ 4573587 h 4573587"/>
              <a:gd name="connsiteX3" fmla="*/ 0 w 3607332"/>
              <a:gd name="connsiteY3" fmla="*/ 2014537 h 4573587"/>
              <a:gd name="connsiteX4" fmla="*/ 1682750 w 3607332"/>
              <a:gd name="connsiteY4" fmla="*/ 0 h 4573587"/>
              <a:gd name="connsiteX0" fmla="*/ 1682750 w 3608388"/>
              <a:gd name="connsiteY0" fmla="*/ 0 h 4573587"/>
              <a:gd name="connsiteX1" fmla="*/ 3606800 w 3608388"/>
              <a:gd name="connsiteY1" fmla="*/ 0 h 4573587"/>
              <a:gd name="connsiteX2" fmla="*/ 3608388 w 3608388"/>
              <a:gd name="connsiteY2" fmla="*/ 4573587 h 4573587"/>
              <a:gd name="connsiteX3" fmla="*/ 0 w 3608388"/>
              <a:gd name="connsiteY3" fmla="*/ 2014537 h 4573587"/>
              <a:gd name="connsiteX4" fmla="*/ 1682750 w 3608388"/>
              <a:gd name="connsiteY4" fmla="*/ 0 h 4573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8388" h="4573587">
                <a:moveTo>
                  <a:pt x="1682750" y="0"/>
                </a:moveTo>
                <a:lnTo>
                  <a:pt x="3606800" y="0"/>
                </a:lnTo>
                <a:cubicBezTo>
                  <a:pt x="3608917" y="1365779"/>
                  <a:pt x="3606271" y="3207808"/>
                  <a:pt x="3608388" y="4573587"/>
                </a:cubicBezTo>
                <a:lnTo>
                  <a:pt x="0" y="2014537"/>
                </a:lnTo>
                <a:lnTo>
                  <a:pt x="1682750" y="0"/>
                </a:lnTo>
                <a:close/>
              </a:path>
            </a:pathLst>
          </a:custGeom>
        </p:spPr>
        <p:txBody>
          <a:bodyPr/>
          <a:lstStyle>
            <a:lvl1pPr marL="0" marR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chemeClr val="bg1"/>
                </a:solidFill>
              </a:defRPr>
            </a:lvl1pPr>
            <a:lvl3pPr marL="241294" indent="0">
              <a:buNone/>
              <a:defRPr/>
            </a:lvl3pPr>
            <a:lvl4pPr marL="817013" indent="0">
              <a:buNone/>
              <a:defRPr>
                <a:solidFill>
                  <a:schemeClr val="bg1"/>
                </a:solidFill>
              </a:defRPr>
            </a:lvl4pPr>
          </a:lstStyle>
          <a:p>
            <a:pPr marL="0" marR="0" lvl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Click icon to insert picture. Don’t change slide background colour on this layout</a:t>
            </a:r>
          </a:p>
        </p:txBody>
      </p:sp>
    </p:spTree>
    <p:extLst>
      <p:ext uri="{BB962C8B-B14F-4D97-AF65-F5344CB8AC3E}">
        <p14:creationId xmlns:p14="http://schemas.microsoft.com/office/powerpoint/2010/main" val="41876165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, image (Light)">
    <p:bg>
      <p:bgPr>
        <a:solidFill>
          <a:srgbClr val="DEDE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5734" y="2913229"/>
            <a:ext cx="5808133" cy="762016"/>
          </a:xfrm>
        </p:spPr>
        <p:txBody>
          <a:bodyPr/>
          <a:lstStyle>
            <a:lvl1pPr>
              <a:lnSpc>
                <a:spcPct val="100000"/>
              </a:lnSpc>
              <a:defRPr sz="4533" b="0">
                <a:solidFill>
                  <a:schemeClr val="tx1"/>
                </a:solidFill>
              </a:defRPr>
            </a:lvl1pPr>
          </a:lstStyle>
          <a:p>
            <a:r>
              <a:rPr lang="en-US"/>
              <a:t>Section divider title</a:t>
            </a:r>
            <a:endParaRPr lang="en-GB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575734" y="2913229"/>
            <a:ext cx="580813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BBD67C99-C0BD-4075-A538-B65ED75A430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535830" y="1"/>
            <a:ext cx="4658285" cy="6098116"/>
          </a:xfrm>
          <a:custGeom>
            <a:avLst/>
            <a:gdLst>
              <a:gd name="connsiteX0" fmla="*/ 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0 w 3816350"/>
              <a:gd name="connsiteY4" fmla="*/ 0 h 3240087"/>
              <a:gd name="connsiteX0" fmla="*/ 68580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685800 w 3816350"/>
              <a:gd name="connsiteY4" fmla="*/ 0 h 3240087"/>
              <a:gd name="connsiteX0" fmla="*/ 189230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1892300 w 3816350"/>
              <a:gd name="connsiteY4" fmla="*/ 0 h 3240087"/>
              <a:gd name="connsiteX0" fmla="*/ 1206500 w 3130550"/>
              <a:gd name="connsiteY0" fmla="*/ 0 h 3240087"/>
              <a:gd name="connsiteX1" fmla="*/ 3130550 w 3130550"/>
              <a:gd name="connsiteY1" fmla="*/ 0 h 3240087"/>
              <a:gd name="connsiteX2" fmla="*/ 3130550 w 3130550"/>
              <a:gd name="connsiteY2" fmla="*/ 3240087 h 3240087"/>
              <a:gd name="connsiteX3" fmla="*/ 0 w 3130550"/>
              <a:gd name="connsiteY3" fmla="*/ 1754187 h 3240087"/>
              <a:gd name="connsiteX4" fmla="*/ 1206500 w 3130550"/>
              <a:gd name="connsiteY4" fmla="*/ 0 h 3240087"/>
              <a:gd name="connsiteX0" fmla="*/ 1822450 w 3746500"/>
              <a:gd name="connsiteY0" fmla="*/ 0 h 3240087"/>
              <a:gd name="connsiteX1" fmla="*/ 3746500 w 3746500"/>
              <a:gd name="connsiteY1" fmla="*/ 0 h 3240087"/>
              <a:gd name="connsiteX2" fmla="*/ 3746500 w 3746500"/>
              <a:gd name="connsiteY2" fmla="*/ 3240087 h 3240087"/>
              <a:gd name="connsiteX3" fmla="*/ 0 w 3746500"/>
              <a:gd name="connsiteY3" fmla="*/ 2154237 h 3240087"/>
              <a:gd name="connsiteX4" fmla="*/ 1822450 w 3746500"/>
              <a:gd name="connsiteY4" fmla="*/ 0 h 3240087"/>
              <a:gd name="connsiteX0" fmla="*/ 1822450 w 3752850"/>
              <a:gd name="connsiteY0" fmla="*/ 0 h 4097337"/>
              <a:gd name="connsiteX1" fmla="*/ 3746500 w 3752850"/>
              <a:gd name="connsiteY1" fmla="*/ 0 h 4097337"/>
              <a:gd name="connsiteX2" fmla="*/ 3752850 w 3752850"/>
              <a:gd name="connsiteY2" fmla="*/ 4097337 h 4097337"/>
              <a:gd name="connsiteX3" fmla="*/ 0 w 3752850"/>
              <a:gd name="connsiteY3" fmla="*/ 2154237 h 4097337"/>
              <a:gd name="connsiteX4" fmla="*/ 1822450 w 3752850"/>
              <a:gd name="connsiteY4" fmla="*/ 0 h 4097337"/>
              <a:gd name="connsiteX0" fmla="*/ 1682750 w 3613150"/>
              <a:gd name="connsiteY0" fmla="*/ 0 h 4097337"/>
              <a:gd name="connsiteX1" fmla="*/ 3606800 w 3613150"/>
              <a:gd name="connsiteY1" fmla="*/ 0 h 4097337"/>
              <a:gd name="connsiteX2" fmla="*/ 3613150 w 3613150"/>
              <a:gd name="connsiteY2" fmla="*/ 4097337 h 4097337"/>
              <a:gd name="connsiteX3" fmla="*/ 0 w 3613150"/>
              <a:gd name="connsiteY3" fmla="*/ 2014537 h 4097337"/>
              <a:gd name="connsiteX4" fmla="*/ 1682750 w 3613150"/>
              <a:gd name="connsiteY4" fmla="*/ 0 h 4097337"/>
              <a:gd name="connsiteX0" fmla="*/ 1682750 w 3613150"/>
              <a:gd name="connsiteY0" fmla="*/ 0 h 4573587"/>
              <a:gd name="connsiteX1" fmla="*/ 3606800 w 3613150"/>
              <a:gd name="connsiteY1" fmla="*/ 0 h 4573587"/>
              <a:gd name="connsiteX2" fmla="*/ 3613150 w 3613150"/>
              <a:gd name="connsiteY2" fmla="*/ 4573587 h 4573587"/>
              <a:gd name="connsiteX3" fmla="*/ 0 w 3613150"/>
              <a:gd name="connsiteY3" fmla="*/ 2014537 h 4573587"/>
              <a:gd name="connsiteX4" fmla="*/ 1682750 w 3613150"/>
              <a:gd name="connsiteY4" fmla="*/ 0 h 4573587"/>
              <a:gd name="connsiteX0" fmla="*/ 1682750 w 3610769"/>
              <a:gd name="connsiteY0" fmla="*/ 0 h 4573587"/>
              <a:gd name="connsiteX1" fmla="*/ 3606800 w 3610769"/>
              <a:gd name="connsiteY1" fmla="*/ 0 h 4573587"/>
              <a:gd name="connsiteX2" fmla="*/ 3610769 w 3610769"/>
              <a:gd name="connsiteY2" fmla="*/ 4573587 h 4573587"/>
              <a:gd name="connsiteX3" fmla="*/ 0 w 3610769"/>
              <a:gd name="connsiteY3" fmla="*/ 2014537 h 4573587"/>
              <a:gd name="connsiteX4" fmla="*/ 1682750 w 3610769"/>
              <a:gd name="connsiteY4" fmla="*/ 0 h 4573587"/>
              <a:gd name="connsiteX0" fmla="*/ 1682750 w 3607332"/>
              <a:gd name="connsiteY0" fmla="*/ 0 h 4573587"/>
              <a:gd name="connsiteX1" fmla="*/ 3606800 w 3607332"/>
              <a:gd name="connsiteY1" fmla="*/ 0 h 4573587"/>
              <a:gd name="connsiteX2" fmla="*/ 3606007 w 3607332"/>
              <a:gd name="connsiteY2" fmla="*/ 4573587 h 4573587"/>
              <a:gd name="connsiteX3" fmla="*/ 0 w 3607332"/>
              <a:gd name="connsiteY3" fmla="*/ 2014537 h 4573587"/>
              <a:gd name="connsiteX4" fmla="*/ 1682750 w 3607332"/>
              <a:gd name="connsiteY4" fmla="*/ 0 h 4573587"/>
              <a:gd name="connsiteX0" fmla="*/ 1682750 w 3608388"/>
              <a:gd name="connsiteY0" fmla="*/ 0 h 4573587"/>
              <a:gd name="connsiteX1" fmla="*/ 3606800 w 3608388"/>
              <a:gd name="connsiteY1" fmla="*/ 0 h 4573587"/>
              <a:gd name="connsiteX2" fmla="*/ 3608388 w 3608388"/>
              <a:gd name="connsiteY2" fmla="*/ 4573587 h 4573587"/>
              <a:gd name="connsiteX3" fmla="*/ 0 w 3608388"/>
              <a:gd name="connsiteY3" fmla="*/ 2014537 h 4573587"/>
              <a:gd name="connsiteX4" fmla="*/ 1682750 w 3608388"/>
              <a:gd name="connsiteY4" fmla="*/ 0 h 4573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8388" h="4573587">
                <a:moveTo>
                  <a:pt x="1682750" y="0"/>
                </a:moveTo>
                <a:lnTo>
                  <a:pt x="3606800" y="0"/>
                </a:lnTo>
                <a:cubicBezTo>
                  <a:pt x="3608917" y="1365779"/>
                  <a:pt x="3606271" y="3207808"/>
                  <a:pt x="3608388" y="4573587"/>
                </a:cubicBezTo>
                <a:lnTo>
                  <a:pt x="0" y="2014537"/>
                </a:lnTo>
                <a:lnTo>
                  <a:pt x="1682750" y="0"/>
                </a:lnTo>
                <a:close/>
              </a:path>
            </a:pathLst>
          </a:custGeom>
        </p:spPr>
        <p:txBody>
          <a:bodyPr/>
          <a:lstStyle>
            <a:lvl1pPr marL="0" marR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  <a:lvl3pPr marL="241294" indent="0">
              <a:buNone/>
              <a:defRPr/>
            </a:lvl3pPr>
            <a:lvl4pPr marL="817013" indent="0">
              <a:buNone/>
              <a:defRPr/>
            </a:lvl4pPr>
          </a:lstStyle>
          <a:p>
            <a:pPr marL="0" marR="0" lvl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Click icon to insert picture. Don’t change slide background colour on this layout</a:t>
            </a:r>
          </a:p>
        </p:txBody>
      </p:sp>
    </p:spTree>
    <p:extLst>
      <p:ext uri="{BB962C8B-B14F-4D97-AF65-F5344CB8AC3E}">
        <p14:creationId xmlns:p14="http://schemas.microsoft.com/office/powerpoint/2010/main" val="35572895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Heading, bullets, image (Light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514B48A-5D76-4651-AC28-8612610BAC93}"/>
              </a:ext>
            </a:extLst>
          </p:cNvPr>
          <p:cNvCxnSpPr>
            <a:cxnSpLocks/>
          </p:cNvCxnSpPr>
          <p:nvPr userDrawn="1"/>
        </p:nvCxnSpPr>
        <p:spPr>
          <a:xfrm>
            <a:off x="575734" y="937031"/>
            <a:ext cx="5228167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28CE3D8B-96CC-4FD0-93BD-2231108554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5733" y="936879"/>
            <a:ext cx="5228167" cy="726820"/>
          </a:xfrm>
        </p:spPr>
        <p:txBody>
          <a:bodyPr/>
          <a:lstStyle>
            <a:lvl1pPr marL="0" indent="0">
              <a:buNone/>
              <a:defRPr sz="3733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Summary heading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A838B155-C9C2-4DB1-8588-E414A618F5F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01933" y="936879"/>
            <a:ext cx="5190067" cy="485432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6" name="Text Placeholder 25">
            <a:extLst>
              <a:ext uri="{FF2B5EF4-FFF2-40B4-BE49-F238E27FC236}">
                <a16:creationId xmlns:a16="http://schemas.microsoft.com/office/drawing/2014/main" id="{018247D9-5503-486A-97BE-69C90ACD67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75734" y="1767849"/>
            <a:ext cx="5228165" cy="4023349"/>
          </a:xfrm>
        </p:spPr>
        <p:txBody>
          <a:bodyPr/>
          <a:lstStyle>
            <a:lvl1pPr marL="383990" indent="-383990">
              <a:buFont typeface="Arial" panose="020B0604020202020204" pitchFamily="34" charset="0"/>
              <a:buChar char="–"/>
              <a:defRPr sz="3733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4 to 6 bullet points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45020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2744">
          <p15:clr>
            <a:srgbClr val="FBAE40"/>
          </p15:clr>
        </p15:guide>
        <p15:guide id="6" pos="5488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, bullets, image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514B48A-5D76-4651-AC28-8612610BAC93}"/>
              </a:ext>
            </a:extLst>
          </p:cNvPr>
          <p:cNvCxnSpPr>
            <a:cxnSpLocks/>
          </p:cNvCxnSpPr>
          <p:nvPr userDrawn="1"/>
        </p:nvCxnSpPr>
        <p:spPr>
          <a:xfrm>
            <a:off x="575734" y="937031"/>
            <a:ext cx="522816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28CE3D8B-96CC-4FD0-93BD-2231108554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5733" y="936879"/>
            <a:ext cx="5228167" cy="726820"/>
          </a:xfrm>
        </p:spPr>
        <p:txBody>
          <a:bodyPr/>
          <a:lstStyle>
            <a:lvl1pPr marL="0" indent="0">
              <a:buNone/>
              <a:defRPr sz="3733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Summary heading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88E39823-F30B-468B-8008-58BE4743017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75734" y="1752599"/>
            <a:ext cx="5228165" cy="4038599"/>
          </a:xfrm>
        </p:spPr>
        <p:txBody>
          <a:bodyPr/>
          <a:lstStyle>
            <a:lvl2pPr marL="383990" indent="-383990">
              <a:buFont typeface="Arial" panose="020B0604020202020204" pitchFamily="34" charset="0"/>
              <a:buChar char="–"/>
              <a:defRPr sz="3733">
                <a:solidFill>
                  <a:schemeClr val="tx1"/>
                </a:solidFill>
              </a:defRPr>
            </a:lvl2pPr>
            <a:lvl3pPr marL="241294" indent="0">
              <a:buNone/>
              <a:defRPr sz="3733">
                <a:solidFill>
                  <a:schemeClr val="bg1"/>
                </a:solidFill>
              </a:defRPr>
            </a:lvl3pPr>
          </a:lstStyle>
          <a:p>
            <a:pPr lvl="1"/>
            <a:r>
              <a:rPr lang="en-US"/>
              <a:t>4 to 6 bullet points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A838B155-C9C2-4DB1-8588-E414A618F5F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01933" y="936879"/>
            <a:ext cx="5190067" cy="4854320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6616989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2744">
          <p15:clr>
            <a:srgbClr val="FBAE40"/>
          </p15:clr>
        </p15:guide>
        <p15:guide id="6" pos="5488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, image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1BA11250-F612-4164-9C20-CAEEC9CF7F9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75735" y="910584"/>
            <a:ext cx="5228165" cy="4880613"/>
          </a:xfrm>
        </p:spPr>
        <p:txBody>
          <a:bodyPr/>
          <a:lstStyle>
            <a:lvl1pPr marL="383990" indent="-383990">
              <a:buFont typeface="Arial" panose="020B0604020202020204" pitchFamily="34" charset="0"/>
              <a:buChar char="–"/>
              <a:defRPr sz="3733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4 to 6 bullet points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E70E3B20-94D5-4F38-BAE2-3DD3B53ED0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01933" y="936879"/>
            <a:ext cx="5190067" cy="485432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2618735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2744">
          <p15:clr>
            <a:srgbClr val="FBAE40"/>
          </p15:clr>
        </p15:guide>
        <p15:guide id="6" pos="5488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5FA0B099-D98B-4334-B69B-347B6181D5C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575734" y="575734"/>
            <a:ext cx="11040533" cy="624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564EA9-55AA-41D3-854D-4E8DBDF876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5734" y="1631952"/>
            <a:ext cx="11040533" cy="192404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GB"/>
              <a:t>Click to add sub-header text</a:t>
            </a:r>
          </a:p>
          <a:p>
            <a:pPr lvl="0"/>
            <a:endParaRPr lang="en-GB"/>
          </a:p>
          <a:p>
            <a:pPr marL="383990" marR="0" lvl="0" indent="-38399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067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endParaRPr lang="en-GB"/>
          </a:p>
          <a:p>
            <a:pPr lvl="0"/>
            <a:endParaRPr lang="en-GB"/>
          </a:p>
          <a:p>
            <a:pPr lvl="0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4150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</p:sldLayoutIdLst>
  <p:hf hdr="0"/>
  <p:txStyles>
    <p:titleStyle>
      <a:lvl1pPr marL="0" indent="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4533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</a:defRPr>
      </a:lvl5pPr>
      <a:lvl6pPr marL="609585" algn="l" rtl="0" fontAlgn="base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</a:defRPr>
      </a:lvl6pPr>
      <a:lvl7pPr marL="1219170" algn="l" rtl="0" fontAlgn="base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</a:defRPr>
      </a:lvl7pPr>
      <a:lvl8pPr marL="1828754" algn="l" rtl="0" fontAlgn="base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</a:defRPr>
      </a:lvl8pPr>
      <a:lvl9pPr marL="2438339" algn="l" rtl="0" fontAlgn="base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83990" marR="0" indent="-383990" algn="l" defTabSz="1219170" rtl="0" eaLnBrk="0" fontAlgn="base" latinLnBrk="0" hangingPunct="0">
        <a:lnSpc>
          <a:spcPct val="100000"/>
        </a:lnSpc>
        <a:spcBef>
          <a:spcPct val="0"/>
        </a:spcBef>
        <a:spcAft>
          <a:spcPts val="1067"/>
        </a:spcAft>
        <a:buClrTx/>
        <a:buSzTx/>
        <a:buFont typeface="Arial" panose="020B0604020202020204" pitchFamily="34" charset="0"/>
        <a:buChar char="–"/>
        <a:tabLst/>
        <a:defRPr sz="3733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575719" indent="-334425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151438" indent="-334425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727157" indent="-334425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303942" indent="-335992" algn="l" defTabSz="1219170" rtl="0" eaLnBrk="1" latinLnBrk="0" hangingPunct="1">
        <a:spcBef>
          <a:spcPts val="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879928" indent="-335992" algn="l" defTabSz="1219170" rtl="0" eaLnBrk="1" latinLnBrk="0" hangingPunct="1">
        <a:spcBef>
          <a:spcPts val="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doi.org/10.5281/zenodo.7646619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5281/zenodo.7646619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5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5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5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5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5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3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5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5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5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5281/zenodo.7646619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5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5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5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5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5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5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5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35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35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5281/zenodo.7646619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35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35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35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35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3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39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40.pn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29.png"/><Relationship Id="rId4" Type="http://schemas.openxmlformats.org/officeDocument/2006/relationships/image" Target="../media/image40.png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35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5281/zenodo.7646619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35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35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35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35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35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35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35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35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35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35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35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35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35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35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35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35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35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35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7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35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35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35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35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35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35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35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35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1.xml"/><Relationship Id="rId4" Type="http://schemas.openxmlformats.org/officeDocument/2006/relationships/hyperlink" Target="https://doi.org/10.5281/zenodo.7646619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2.png"/></Relationships>
</file>

<file path=ppt/slides/_rels/slide160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5281/zenodo.7646619" TargetMode="External"/><Relationship Id="rId3" Type="http://schemas.openxmlformats.org/officeDocument/2006/relationships/hyperlink" Target="mailto:safehavendevs@turing.ac.uk" TargetMode="External"/><Relationship Id="rId7" Type="http://schemas.openxmlformats.org/officeDocument/2006/relationships/image" Target="../media/image41.png"/><Relationship Id="rId2" Type="http://schemas.openxmlformats.org/officeDocument/2006/relationships/hyperlink" Target="mailto:trustedresearch@turing.ac.uk" TargetMode="Externa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.jpeg"/><Relationship Id="rId5" Type="http://schemas.openxmlformats.org/officeDocument/2006/relationships/image" Target="../media/image42.png"/><Relationship Id="rId4" Type="http://schemas.openxmlformats.org/officeDocument/2006/relationships/hyperlink" Target="https://tinyletter.com/turingdatasafehaven" TargetMode="External"/></Relationships>
</file>

<file path=ppt/slides/_rels/slide1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hyperlink" Target="mailto:safehavendevs@turing.ac.uk" TargetMode="External"/><Relationship Id="rId7" Type="http://schemas.openxmlformats.org/officeDocument/2006/relationships/image" Target="../media/image43.png"/><Relationship Id="rId2" Type="http://schemas.openxmlformats.org/officeDocument/2006/relationships/hyperlink" Target="mailto:trustedresearch@turing.ac.uk" TargetMode="Externa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s://github.com/alan-turing-institute/data-classification-app" TargetMode="External"/><Relationship Id="rId11" Type="http://schemas.openxmlformats.org/officeDocument/2006/relationships/hyperlink" Target="https://doi.org/10.5281/zenodo.7646619" TargetMode="External"/><Relationship Id="rId5" Type="http://schemas.openxmlformats.org/officeDocument/2006/relationships/hyperlink" Target="https://github.com/alan-turing-institute/data-safe-haven" TargetMode="External"/><Relationship Id="rId10" Type="http://schemas.openxmlformats.org/officeDocument/2006/relationships/image" Target="../media/image41.png"/><Relationship Id="rId4" Type="http://schemas.openxmlformats.org/officeDocument/2006/relationships/hyperlink" Target="https://tinyletter.com/turingdatasafehaven" TargetMode="External"/><Relationship Id="rId9" Type="http://schemas.openxmlformats.org/officeDocument/2006/relationships/image" Target="../media/image7.jpeg"/></Relationships>
</file>

<file path=ppt/slides/_rels/slide162.xml.rels><?xml version="1.0" encoding="UTF-8" standalone="yes"?>
<Relationships xmlns="http://schemas.openxmlformats.org/package/2006/relationships"><Relationship Id="rId8" Type="http://schemas.openxmlformats.org/officeDocument/2006/relationships/hyperlink" Target="https://github.com/alan-turing-institute/data-classification-app" TargetMode="External"/><Relationship Id="rId13" Type="http://schemas.openxmlformats.org/officeDocument/2006/relationships/image" Target="../media/image42.png"/><Relationship Id="rId3" Type="http://schemas.openxmlformats.org/officeDocument/2006/relationships/image" Target="../media/image41.png"/><Relationship Id="rId7" Type="http://schemas.openxmlformats.org/officeDocument/2006/relationships/hyperlink" Target="https://github.com/alan-turing-institute/data-safe-haven" TargetMode="External"/><Relationship Id="rId12" Type="http://schemas.openxmlformats.org/officeDocument/2006/relationships/image" Target="../media/image43.pn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s://tinyletter.com/turingdatasafehaven" TargetMode="External"/><Relationship Id="rId11" Type="http://schemas.openxmlformats.org/officeDocument/2006/relationships/image" Target="../media/image44.png"/><Relationship Id="rId5" Type="http://schemas.openxmlformats.org/officeDocument/2006/relationships/hyperlink" Target="mailto:safehavendevs@turing.ac.uk" TargetMode="External"/><Relationship Id="rId15" Type="http://schemas.openxmlformats.org/officeDocument/2006/relationships/hyperlink" Target="https://doi.org/10.5281/zenodo.7646619" TargetMode="External"/><Relationship Id="rId10" Type="http://schemas.openxmlformats.org/officeDocument/2006/relationships/hyperlink" Target="https://ukrse.slack.com/archives/C045ETUPPD0" TargetMode="External"/><Relationship Id="rId4" Type="http://schemas.openxmlformats.org/officeDocument/2006/relationships/hyperlink" Target="mailto:trustedresearch@turing.ac.uk" TargetMode="External"/><Relationship Id="rId9" Type="http://schemas.openxmlformats.org/officeDocument/2006/relationships/hyperlink" Target="https://join.slack.com/t/turingdatasafehaven/shared_invite/zt-1ii1h5wyq-NQwEJ7oYc48RjVZG1qPUBg" TargetMode="External"/><Relationship Id="rId14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Relationship Id="rId6" Type="http://schemas.openxmlformats.org/officeDocument/2006/relationships/hyperlink" Target="https://doi.org/10.5281/zenodo.7646619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5281/zenodo.7646619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0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dx.doi.org/10.5281/zenodo.897821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dx.doi.org/10.5281/zenodo.897821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dx.doi.org/10.5281/zenodo.897821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dx.doi.org/10.5281/zenodo.897821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doi.org/10.5281/zenodo.7646619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dx.doi.org/10.5281/zenodo.897821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dx.doi.org/10.5281/zenodo.897821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dx.doi.org/10.5281/zenodo.897821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dx.doi.org/10.5281/zenodo.897821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dx.doi.org/10.5281/zenodo.897821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uring.ac.uk/collaborate-turing/data-study-groups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uring.ac.uk/collaborate-turing/data-study-groups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uring.ac.uk/collaborate-turing/data-study-groups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doi.org/10.5281/zenodo.7646619" TargetMode="External"/><Relationship Id="rId4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uring.ac.uk/collaborate-turing/data-study-groups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28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29.png"/><Relationship Id="rId4" Type="http://schemas.openxmlformats.org/officeDocument/2006/relationships/image" Target="../media/image27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doi.org/10.5281/zenodo.7646619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5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5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5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5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5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5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5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5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5281/zenodo.7646619" TargetMode="External"/><Relationship Id="rId3" Type="http://schemas.openxmlformats.org/officeDocument/2006/relationships/image" Target="../media/image7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5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5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5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5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5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35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5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5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5281/zenodo.7646619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35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3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5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5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5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5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5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5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5281/zenodo.7646619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35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35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35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35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5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5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5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5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5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EA784D9-C0DF-48A5-A320-6F42AA76D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5733" y="2913229"/>
            <a:ext cx="6576181" cy="762016"/>
          </a:xfrm>
        </p:spPr>
        <p:txBody>
          <a:bodyPr/>
          <a:lstStyle/>
          <a:p>
            <a:r>
              <a:rPr lang="en-GB" sz="4800" dirty="0"/>
              <a:t>The Turing Data </a:t>
            </a:r>
            <a:br>
              <a:rPr lang="en-GB" sz="4800" dirty="0"/>
            </a:br>
            <a:r>
              <a:rPr lang="en-GB" sz="4800" dirty="0"/>
              <a:t>Safe Haven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7EB0B47-F855-42D6-8971-56E31D7207B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75733" y="4960485"/>
            <a:ext cx="9643088" cy="605367"/>
          </a:xfrm>
        </p:spPr>
        <p:txBody>
          <a:bodyPr/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sz="2400" b="1" dirty="0"/>
              <a:t>Dr Martin O’Reilly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sz="2000" dirty="0"/>
              <a:t>Director of Research Engineering, The Alan Turing Institute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GB" sz="2000" dirty="0"/>
              <a:t>Warwick Research Software Engineering in Data &amp; AI Workshop</a:t>
            </a:r>
            <a:r>
              <a:rPr lang="en-US" sz="2000" dirty="0"/>
              <a:t>  |  15 February 2023</a:t>
            </a:r>
          </a:p>
        </p:txBody>
      </p:sp>
      <p:pic>
        <p:nvPicPr>
          <p:cNvPr id="16" name="Picture Placeholder 15" descr="Text, whiteboard&#10;&#10;Description automatically generated">
            <a:extLst>
              <a:ext uri="{FF2B5EF4-FFF2-40B4-BE49-F238E27FC236}">
                <a16:creationId xmlns:a16="http://schemas.microsoft.com/office/drawing/2014/main" id="{3C0553E3-3446-6FEC-B98E-27E1EEA0DF6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8" t="4132" r="31251" b="-4132"/>
          <a:stretch/>
        </p:blipFill>
        <p:spPr>
          <a:xfrm>
            <a:off x="7535830" y="1"/>
            <a:ext cx="4658285" cy="6098116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FAC3D36-61AC-0CF1-2360-0BA735FA0174}"/>
              </a:ext>
            </a:extLst>
          </p:cNvPr>
          <p:cNvSpPr txBox="1"/>
          <p:nvPr/>
        </p:nvSpPr>
        <p:spPr>
          <a:xfrm>
            <a:off x="5129048" y="224921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4D5E85-1C06-53E4-2FD4-9195C215DCDB}"/>
              </a:ext>
            </a:extLst>
          </p:cNvPr>
          <p:cNvSpPr txBox="1"/>
          <p:nvPr/>
        </p:nvSpPr>
        <p:spPr>
          <a:xfrm>
            <a:off x="575733" y="6400800"/>
            <a:ext cx="3805767" cy="304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https://doi.org/10.5281/zenodo.7646619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32619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61A827CD-C8C6-B5C0-9C3E-2E285A72DA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The Data Safe Haven</a:t>
            </a:r>
          </a:p>
        </p:txBody>
      </p:sp>
      <p:pic>
        <p:nvPicPr>
          <p:cNvPr id="17" name="Picture Placeholder 16" descr="Text, whiteboard&#10;&#10;Description automatically generated">
            <a:extLst>
              <a:ext uri="{FF2B5EF4-FFF2-40B4-BE49-F238E27FC236}">
                <a16:creationId xmlns:a16="http://schemas.microsoft.com/office/drawing/2014/main" id="{BDB636E8-7DD5-AA76-D546-44DECB37C85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" r="3874"/>
          <a:stretch/>
        </p:blipFill>
        <p:spPr>
          <a:xfrm>
            <a:off x="6432000" y="936878"/>
            <a:ext cx="5760000" cy="4854320"/>
          </a:xfrm>
        </p:spPr>
      </p:pic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0490AF6C-2EB0-8DC9-B8FB-D8E6D99DE7B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75735" y="2097741"/>
            <a:ext cx="4982384" cy="3693457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Why?</a:t>
            </a:r>
          </a:p>
          <a:p>
            <a:pPr marL="0" indent="0" algn="ctr">
              <a:buNone/>
            </a:pPr>
            <a:endParaRPr lang="en-US" dirty="0">
              <a:solidFill>
                <a:schemeClr val="bg2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What?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How?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B5BE0F0-501A-3D37-5B6A-26A2CE91C082}"/>
              </a:ext>
            </a:extLst>
          </p:cNvPr>
          <p:cNvSpPr txBox="1"/>
          <p:nvPr/>
        </p:nvSpPr>
        <p:spPr>
          <a:xfrm>
            <a:off x="5213684" y="6497053"/>
            <a:ext cx="6797982" cy="24063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200" i="1" dirty="0">
                <a:solidFill>
                  <a:schemeClr val="bg1"/>
                </a:solidFill>
              </a:rPr>
              <a:t>Image credit: </a:t>
            </a:r>
            <a:r>
              <a:rPr lang="en-GB" sz="1200" i="1" dirty="0" err="1">
                <a:solidFill>
                  <a:schemeClr val="bg1"/>
                </a:solidFill>
              </a:rPr>
              <a:t>Scriberia</a:t>
            </a:r>
            <a:r>
              <a:rPr lang="en-GB" sz="1200" i="1" dirty="0">
                <a:solidFill>
                  <a:schemeClr val="bg1"/>
                </a:solidFill>
              </a:rPr>
              <a:t>, created for the Turing’s Tools, Practices and Systems programme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6E2712-A91D-A8CE-FD51-F557318678FA}"/>
              </a:ext>
            </a:extLst>
          </p:cNvPr>
          <p:cNvSpPr txBox="1"/>
          <p:nvPr/>
        </p:nvSpPr>
        <p:spPr>
          <a:xfrm>
            <a:off x="575733" y="6400800"/>
            <a:ext cx="3805767" cy="304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https://doi.org/10.5281/zenodo.7646619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6668414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433015E-8773-72BE-D0ED-0B7B6EEA2358}"/>
              </a:ext>
            </a:extLst>
          </p:cNvPr>
          <p:cNvSpPr/>
          <p:nvPr/>
        </p:nvSpPr>
        <p:spPr>
          <a:xfrm>
            <a:off x="4901141" y="842964"/>
            <a:ext cx="6715125" cy="57721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" name="Picture Placeholder 3">
            <a:extLst>
              <a:ext uri="{FF2B5EF4-FFF2-40B4-BE49-F238E27FC236}">
                <a16:creationId xmlns:a16="http://schemas.microsoft.com/office/drawing/2014/main" id="{82254BE6-0081-0F30-68C1-1F8508D782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08831" y="986468"/>
            <a:ext cx="5347371" cy="53994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A7CCCBE-6492-9D53-2B1C-BAB2FEE0A4AD}"/>
              </a:ext>
            </a:extLst>
          </p:cNvPr>
          <p:cNvSpPr txBox="1"/>
          <p:nvPr/>
        </p:nvSpPr>
        <p:spPr>
          <a:xfrm>
            <a:off x="575734" y="842964"/>
            <a:ext cx="3853391" cy="476035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Secure Research Environment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833384B-B0B6-D2D2-2E48-12B3C6BF007E}"/>
              </a:ext>
            </a:extLst>
          </p:cNvPr>
          <p:cNvSpPr txBox="1"/>
          <p:nvPr/>
        </p:nvSpPr>
        <p:spPr>
          <a:xfrm>
            <a:off x="575734" y="2071053"/>
            <a:ext cx="3996266" cy="431482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Controlled user access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2AFE993-0ECC-DAC8-9563-6E1308038E0B}"/>
              </a:ext>
            </a:extLst>
          </p:cNvPr>
          <p:cNvSpPr/>
          <p:nvPr/>
        </p:nvSpPr>
        <p:spPr>
          <a:xfrm>
            <a:off x="7343775" y="885190"/>
            <a:ext cx="1857374" cy="3801109"/>
          </a:xfrm>
          <a:prstGeom prst="rect">
            <a:avLst/>
          </a:prstGeom>
          <a:noFill/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632413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433015E-8773-72BE-D0ED-0B7B6EEA2358}"/>
              </a:ext>
            </a:extLst>
          </p:cNvPr>
          <p:cNvSpPr/>
          <p:nvPr/>
        </p:nvSpPr>
        <p:spPr>
          <a:xfrm>
            <a:off x="4901141" y="842964"/>
            <a:ext cx="6715125" cy="57721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" name="Picture Placeholder 3">
            <a:extLst>
              <a:ext uri="{FF2B5EF4-FFF2-40B4-BE49-F238E27FC236}">
                <a16:creationId xmlns:a16="http://schemas.microsoft.com/office/drawing/2014/main" id="{82254BE6-0081-0F30-68C1-1F8508D782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08831" y="986468"/>
            <a:ext cx="5347371" cy="53994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A7CCCBE-6492-9D53-2B1C-BAB2FEE0A4AD}"/>
              </a:ext>
            </a:extLst>
          </p:cNvPr>
          <p:cNvSpPr txBox="1"/>
          <p:nvPr/>
        </p:nvSpPr>
        <p:spPr>
          <a:xfrm>
            <a:off x="575734" y="842964"/>
            <a:ext cx="3853391" cy="476035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Secure Research Environment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833384B-B0B6-D2D2-2E48-12B3C6BF007E}"/>
              </a:ext>
            </a:extLst>
          </p:cNvPr>
          <p:cNvSpPr txBox="1"/>
          <p:nvPr/>
        </p:nvSpPr>
        <p:spPr>
          <a:xfrm>
            <a:off x="575734" y="2071053"/>
            <a:ext cx="3996266" cy="431482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Controlled user access</a:t>
            </a:r>
          </a:p>
          <a:p>
            <a:endParaRPr lang="en-US" sz="2400" dirty="0">
              <a:solidFill>
                <a:schemeClr val="tx1">
                  <a:lumMod val="25000"/>
                  <a:lumOff val="75000"/>
                </a:schemeClr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Wide range of analysis machine types and sizes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3AB7848-B80A-A69F-9E05-866921D821EB}"/>
              </a:ext>
            </a:extLst>
          </p:cNvPr>
          <p:cNvSpPr/>
          <p:nvPr/>
        </p:nvSpPr>
        <p:spPr>
          <a:xfrm>
            <a:off x="7823394" y="5157156"/>
            <a:ext cx="1734944" cy="1185862"/>
          </a:xfrm>
          <a:prstGeom prst="rect">
            <a:avLst/>
          </a:prstGeom>
          <a:noFill/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684169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433015E-8773-72BE-D0ED-0B7B6EEA2358}"/>
              </a:ext>
            </a:extLst>
          </p:cNvPr>
          <p:cNvSpPr/>
          <p:nvPr/>
        </p:nvSpPr>
        <p:spPr>
          <a:xfrm>
            <a:off x="4901141" y="842964"/>
            <a:ext cx="6715125" cy="57721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" name="Picture Placeholder 3">
            <a:extLst>
              <a:ext uri="{FF2B5EF4-FFF2-40B4-BE49-F238E27FC236}">
                <a16:creationId xmlns:a16="http://schemas.microsoft.com/office/drawing/2014/main" id="{82254BE6-0081-0F30-68C1-1F8508D782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08831" y="986468"/>
            <a:ext cx="5347371" cy="53994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A7CCCBE-6492-9D53-2B1C-BAB2FEE0A4AD}"/>
              </a:ext>
            </a:extLst>
          </p:cNvPr>
          <p:cNvSpPr txBox="1"/>
          <p:nvPr/>
        </p:nvSpPr>
        <p:spPr>
          <a:xfrm>
            <a:off x="575734" y="842964"/>
            <a:ext cx="3853391" cy="476035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Secure Research Environment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833384B-B0B6-D2D2-2E48-12B3C6BF007E}"/>
              </a:ext>
            </a:extLst>
          </p:cNvPr>
          <p:cNvSpPr txBox="1"/>
          <p:nvPr/>
        </p:nvSpPr>
        <p:spPr>
          <a:xfrm>
            <a:off x="575734" y="2071053"/>
            <a:ext cx="3996266" cy="431482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Controlled user access</a:t>
            </a:r>
          </a:p>
          <a:p>
            <a:endParaRPr lang="en-US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Wide range of analysis machine types and sizes</a:t>
            </a:r>
          </a:p>
          <a:p>
            <a:endParaRPr lang="en-US" sz="2400" dirty="0">
              <a:solidFill>
                <a:schemeClr val="tx1">
                  <a:lumMod val="25000"/>
                  <a:lumOff val="75000"/>
                </a:schemeClr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Range of shared databases and file storage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198D836-C3BB-A231-DCC1-635333103549}"/>
              </a:ext>
            </a:extLst>
          </p:cNvPr>
          <p:cNvSpPr/>
          <p:nvPr/>
        </p:nvSpPr>
        <p:spPr>
          <a:xfrm>
            <a:off x="5608831" y="5200020"/>
            <a:ext cx="1734944" cy="1185862"/>
          </a:xfrm>
          <a:prstGeom prst="rect">
            <a:avLst/>
          </a:prstGeom>
          <a:noFill/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8508E0D-883D-3323-D4F4-7FD2F6ADC54C}"/>
              </a:ext>
            </a:extLst>
          </p:cNvPr>
          <p:cNvSpPr/>
          <p:nvPr/>
        </p:nvSpPr>
        <p:spPr>
          <a:xfrm>
            <a:off x="9149817" y="943605"/>
            <a:ext cx="1894417" cy="3328357"/>
          </a:xfrm>
          <a:prstGeom prst="rect">
            <a:avLst/>
          </a:prstGeom>
          <a:noFill/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56300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433015E-8773-72BE-D0ED-0B7B6EEA2358}"/>
              </a:ext>
            </a:extLst>
          </p:cNvPr>
          <p:cNvSpPr/>
          <p:nvPr/>
        </p:nvSpPr>
        <p:spPr>
          <a:xfrm>
            <a:off x="4901141" y="842964"/>
            <a:ext cx="6715125" cy="57721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" name="Picture Placeholder 3">
            <a:extLst>
              <a:ext uri="{FF2B5EF4-FFF2-40B4-BE49-F238E27FC236}">
                <a16:creationId xmlns:a16="http://schemas.microsoft.com/office/drawing/2014/main" id="{82254BE6-0081-0F30-68C1-1F8508D782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08831" y="986468"/>
            <a:ext cx="5347371" cy="53994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A7CCCBE-6492-9D53-2B1C-BAB2FEE0A4AD}"/>
              </a:ext>
            </a:extLst>
          </p:cNvPr>
          <p:cNvSpPr txBox="1"/>
          <p:nvPr/>
        </p:nvSpPr>
        <p:spPr>
          <a:xfrm>
            <a:off x="575734" y="842964"/>
            <a:ext cx="3853391" cy="476035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Secure Research Environment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833384B-B0B6-D2D2-2E48-12B3C6BF007E}"/>
              </a:ext>
            </a:extLst>
          </p:cNvPr>
          <p:cNvSpPr txBox="1"/>
          <p:nvPr/>
        </p:nvSpPr>
        <p:spPr>
          <a:xfrm>
            <a:off x="575734" y="2071053"/>
            <a:ext cx="3996266" cy="431482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Controlled user access</a:t>
            </a:r>
          </a:p>
          <a:p>
            <a:endParaRPr lang="en-US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Wide range of analysis machine types and sizes</a:t>
            </a:r>
          </a:p>
          <a:p>
            <a:endParaRPr lang="en-US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Range of shared databases and file storage</a:t>
            </a:r>
          </a:p>
          <a:p>
            <a:endParaRPr lang="en-US" sz="2400" dirty="0">
              <a:solidFill>
                <a:schemeClr val="tx1">
                  <a:lumMod val="25000"/>
                  <a:lumOff val="75000"/>
                </a:schemeClr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Shared collaboration tools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602B23-67DE-5E5C-57C1-74B6DF198803}"/>
              </a:ext>
            </a:extLst>
          </p:cNvPr>
          <p:cNvSpPr/>
          <p:nvPr/>
        </p:nvSpPr>
        <p:spPr>
          <a:xfrm>
            <a:off x="5608831" y="3986213"/>
            <a:ext cx="1734944" cy="1185862"/>
          </a:xfrm>
          <a:prstGeom prst="rect">
            <a:avLst/>
          </a:prstGeom>
          <a:noFill/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769860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433015E-8773-72BE-D0ED-0B7B6EEA2358}"/>
              </a:ext>
            </a:extLst>
          </p:cNvPr>
          <p:cNvSpPr/>
          <p:nvPr/>
        </p:nvSpPr>
        <p:spPr>
          <a:xfrm>
            <a:off x="4901141" y="842964"/>
            <a:ext cx="6715125" cy="57721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" name="Picture Placeholder 3">
            <a:extLst>
              <a:ext uri="{FF2B5EF4-FFF2-40B4-BE49-F238E27FC236}">
                <a16:creationId xmlns:a16="http://schemas.microsoft.com/office/drawing/2014/main" id="{82254BE6-0081-0F30-68C1-1F8508D782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08831" y="986468"/>
            <a:ext cx="5347371" cy="53994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A7CCCBE-6492-9D53-2B1C-BAB2FEE0A4AD}"/>
              </a:ext>
            </a:extLst>
          </p:cNvPr>
          <p:cNvSpPr txBox="1"/>
          <p:nvPr/>
        </p:nvSpPr>
        <p:spPr>
          <a:xfrm>
            <a:off x="575734" y="842964"/>
            <a:ext cx="3853391" cy="476035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Secure Research Environment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833384B-B0B6-D2D2-2E48-12B3C6BF007E}"/>
              </a:ext>
            </a:extLst>
          </p:cNvPr>
          <p:cNvSpPr txBox="1"/>
          <p:nvPr/>
        </p:nvSpPr>
        <p:spPr>
          <a:xfrm>
            <a:off x="575734" y="2071053"/>
            <a:ext cx="3996266" cy="431482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Controlled user access</a:t>
            </a:r>
          </a:p>
          <a:p>
            <a:endParaRPr lang="en-US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Wide range of analysis machine types and sizes</a:t>
            </a:r>
          </a:p>
          <a:p>
            <a:endParaRPr lang="en-US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Range of shared databases and file storage</a:t>
            </a:r>
          </a:p>
          <a:p>
            <a:endParaRPr lang="en-US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Shared collaboration tools</a:t>
            </a:r>
          </a:p>
          <a:p>
            <a:endParaRPr lang="en-US" sz="2400" dirty="0">
              <a:solidFill>
                <a:schemeClr val="tx1">
                  <a:lumMod val="25000"/>
                  <a:lumOff val="75000"/>
                </a:schemeClr>
              </a:solidFill>
            </a:endParaRPr>
          </a:p>
          <a:p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Temporary internet access during machine provisioning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A819A80-5922-CC16-4734-A7E4F4691DA2}"/>
              </a:ext>
            </a:extLst>
          </p:cNvPr>
          <p:cNvSpPr/>
          <p:nvPr/>
        </p:nvSpPr>
        <p:spPr>
          <a:xfrm>
            <a:off x="5608831" y="986468"/>
            <a:ext cx="1734944" cy="2842582"/>
          </a:xfrm>
          <a:prstGeom prst="rect">
            <a:avLst/>
          </a:prstGeom>
          <a:noFill/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965429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6725D-2184-4F4E-848F-B96B52774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the Data Safe Haven</a:t>
            </a:r>
          </a:p>
        </p:txBody>
      </p:sp>
    </p:spTree>
    <p:extLst>
      <p:ext uri="{BB962C8B-B14F-4D97-AF65-F5344CB8AC3E}">
        <p14:creationId xmlns:p14="http://schemas.microsoft.com/office/powerpoint/2010/main" val="308315230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4DAAFF-F74F-DE40-621B-D8FFE2124A2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Secure user access</a:t>
            </a: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1583D25E-0152-56CD-991D-DB417078D2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2257" y="2352703"/>
            <a:ext cx="4448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0683347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4DAAFF-F74F-DE40-621B-D8FFE2124A2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Secure user access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13E3E17-BDD2-F746-AA5A-FD3EBF30AE8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7" y="1930400"/>
            <a:ext cx="6153676" cy="4388153"/>
          </a:xfrm>
        </p:spPr>
        <p:txBody>
          <a:bodyPr/>
          <a:lstStyle/>
          <a:p>
            <a:pPr marL="0" indent="0">
              <a:buNone/>
            </a:pPr>
            <a:r>
              <a:rPr lang="en-GB" sz="2933" dirty="0"/>
              <a:t>In-browser </a:t>
            </a:r>
            <a:r>
              <a:rPr lang="en-GB" sz="2933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remote desktop</a:t>
            </a:r>
            <a:endParaRPr lang="en-GB" sz="2933" dirty="0">
              <a:solidFill>
                <a:schemeClr val="accent6">
                  <a:lumMod val="20000"/>
                  <a:lumOff val="80000"/>
                </a:schemeClr>
              </a:solidFill>
              <a:cs typeface="Arial"/>
            </a:endParaRP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1583D25E-0152-56CD-991D-DB417078D2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2257" y="2352703"/>
            <a:ext cx="4448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7755493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4DAAFF-F74F-DE40-621B-D8FFE2124A2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Secure user access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13E3E17-BDD2-F746-AA5A-FD3EBF30AE8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7" y="1930400"/>
            <a:ext cx="6153676" cy="4388153"/>
          </a:xfrm>
        </p:spPr>
        <p:txBody>
          <a:bodyPr/>
          <a:lstStyle/>
          <a:p>
            <a:pPr marL="0" indent="0">
              <a:buNone/>
            </a:pPr>
            <a:r>
              <a:rPr lang="en-GB" sz="2933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In-browser remote desktop</a:t>
            </a:r>
            <a:endParaRPr lang="en-GB" sz="2933" dirty="0">
              <a:solidFill>
                <a:schemeClr val="tx2">
                  <a:lumMod val="60000"/>
                  <a:lumOff val="40000"/>
                </a:schemeClr>
              </a:solidFill>
              <a:cs typeface="Arial"/>
            </a:endParaRPr>
          </a:p>
          <a:p>
            <a:pPr marL="0" indent="0">
              <a:buNone/>
            </a:pPr>
            <a:r>
              <a:rPr lang="en-GB" sz="2933" dirty="0"/>
              <a:t>Connect using </a:t>
            </a:r>
            <a:r>
              <a:rPr lang="en-GB" sz="2933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password</a:t>
            </a:r>
            <a:r>
              <a:rPr lang="en-GB" sz="2933" dirty="0"/>
              <a:t>,</a:t>
            </a:r>
            <a:r>
              <a:rPr lang="en-GB" sz="2933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en-GB" sz="2933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MFA</a:t>
            </a:r>
            <a:r>
              <a:rPr lang="en-GB" sz="2933" dirty="0"/>
              <a:t>, from known</a:t>
            </a:r>
            <a:r>
              <a:rPr lang="en-GB" sz="2933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en-GB" sz="2933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IP address</a:t>
            </a:r>
            <a:endParaRPr lang="en-GB" sz="2933" dirty="0">
              <a:solidFill>
                <a:schemeClr val="accent6">
                  <a:lumMod val="20000"/>
                  <a:lumOff val="80000"/>
                </a:schemeClr>
              </a:solidFill>
              <a:cs typeface="Arial"/>
            </a:endParaRP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1583D25E-0152-56CD-991D-DB417078D2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2257" y="2352703"/>
            <a:ext cx="4448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5798332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4DAAFF-F74F-DE40-621B-D8FFE2124A2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Secure user access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13E3E17-BDD2-F746-AA5A-FD3EBF30AE8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7" y="1930400"/>
            <a:ext cx="6153676" cy="4388153"/>
          </a:xfrm>
        </p:spPr>
        <p:txBody>
          <a:bodyPr/>
          <a:lstStyle/>
          <a:p>
            <a:pPr marL="0" indent="0">
              <a:buNone/>
            </a:pPr>
            <a:r>
              <a:rPr lang="en-GB" sz="2933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In-browser remote desktop</a:t>
            </a:r>
            <a:endParaRPr lang="en-GB" sz="2933" dirty="0">
              <a:solidFill>
                <a:schemeClr val="tx2">
                  <a:lumMod val="60000"/>
                  <a:lumOff val="40000"/>
                </a:schemeClr>
              </a:solidFill>
              <a:cs typeface="Arial"/>
            </a:endParaRPr>
          </a:p>
          <a:p>
            <a:pPr marL="0" indent="0">
              <a:buNone/>
            </a:pPr>
            <a:r>
              <a:rPr lang="en-GB" sz="2933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Connect using password, MFA, from known IP address</a:t>
            </a:r>
          </a:p>
          <a:p>
            <a:pPr marL="0" indent="0">
              <a:buNone/>
            </a:pPr>
            <a:r>
              <a:rPr lang="en-GB" sz="2933" dirty="0"/>
              <a:t>No </a:t>
            </a:r>
            <a:r>
              <a:rPr lang="en-GB" sz="2933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internet</a:t>
            </a:r>
            <a:r>
              <a:rPr lang="en-GB" sz="2933" dirty="0"/>
              <a:t> access from the SRE</a:t>
            </a:r>
            <a:endParaRPr lang="en-GB" sz="2933" dirty="0">
              <a:solidFill>
                <a:schemeClr val="accent6">
                  <a:lumMod val="20000"/>
                  <a:lumOff val="80000"/>
                </a:schemeClr>
              </a:solidFill>
              <a:cs typeface="Arial"/>
            </a:endParaRP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1583D25E-0152-56CD-991D-DB417078D2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2257" y="2352703"/>
            <a:ext cx="4448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67909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61A827CD-C8C6-B5C0-9C3E-2E285A72DA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The Data Safe Haven</a:t>
            </a:r>
          </a:p>
        </p:txBody>
      </p:sp>
      <p:pic>
        <p:nvPicPr>
          <p:cNvPr id="17" name="Picture Placeholder 16" descr="Text, whiteboard&#10;&#10;Description automatically generated">
            <a:extLst>
              <a:ext uri="{FF2B5EF4-FFF2-40B4-BE49-F238E27FC236}">
                <a16:creationId xmlns:a16="http://schemas.microsoft.com/office/drawing/2014/main" id="{BDB636E8-7DD5-AA76-D546-44DECB37C85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" r="3874"/>
          <a:stretch/>
        </p:blipFill>
        <p:spPr>
          <a:xfrm>
            <a:off x="6432000" y="936878"/>
            <a:ext cx="5760000" cy="4854320"/>
          </a:xfr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B5BE0F0-501A-3D37-5B6A-26A2CE91C082}"/>
              </a:ext>
            </a:extLst>
          </p:cNvPr>
          <p:cNvSpPr txBox="1"/>
          <p:nvPr/>
        </p:nvSpPr>
        <p:spPr>
          <a:xfrm>
            <a:off x="5213684" y="6497053"/>
            <a:ext cx="6797982" cy="24063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200" i="1" dirty="0">
                <a:solidFill>
                  <a:schemeClr val="bg1"/>
                </a:solidFill>
              </a:rPr>
              <a:t>Image credit: </a:t>
            </a:r>
            <a:r>
              <a:rPr lang="en-GB" sz="1200" i="1" dirty="0" err="1">
                <a:solidFill>
                  <a:schemeClr val="bg1"/>
                </a:solidFill>
              </a:rPr>
              <a:t>Scriberia</a:t>
            </a:r>
            <a:r>
              <a:rPr lang="en-GB" sz="1200" i="1" dirty="0">
                <a:solidFill>
                  <a:schemeClr val="bg1"/>
                </a:solidFill>
              </a:rPr>
              <a:t>, created for the Turing’s Tools, Practices and Systems programme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C5B5B03-EC19-243B-33DD-67C4ABE26D7F}"/>
              </a:ext>
            </a:extLst>
          </p:cNvPr>
          <p:cNvSpPr txBox="1"/>
          <p:nvPr/>
        </p:nvSpPr>
        <p:spPr>
          <a:xfrm>
            <a:off x="575733" y="1972077"/>
            <a:ext cx="522816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GB" sz="2000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To remove barriers to working safely and effectively with sensitive data 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348B6D7-A50A-E81E-04AC-462CCA1EDD6D}"/>
              </a:ext>
            </a:extLst>
          </p:cNvPr>
          <p:cNvSpPr txBox="1"/>
          <p:nvPr/>
        </p:nvSpPr>
        <p:spPr>
          <a:xfrm>
            <a:off x="575733" y="6400800"/>
            <a:ext cx="3805767" cy="304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https://doi.org/10.5281/zenodo.7646619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6922881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4DAAFF-F74F-DE40-621B-D8FFE2124A2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Secure user access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13E3E17-BDD2-F746-AA5A-FD3EBF30AE8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7" y="1930400"/>
            <a:ext cx="6153676" cy="4388153"/>
          </a:xfrm>
        </p:spPr>
        <p:txBody>
          <a:bodyPr/>
          <a:lstStyle/>
          <a:p>
            <a:pPr marL="0" indent="0">
              <a:buNone/>
            </a:pPr>
            <a:r>
              <a:rPr lang="en-GB" sz="2933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In-browser remote desktop</a:t>
            </a:r>
            <a:endParaRPr lang="en-GB" sz="2933" dirty="0">
              <a:solidFill>
                <a:schemeClr val="tx2">
                  <a:lumMod val="60000"/>
                  <a:lumOff val="40000"/>
                </a:schemeClr>
              </a:solidFill>
              <a:cs typeface="Arial"/>
            </a:endParaRPr>
          </a:p>
          <a:p>
            <a:pPr marL="0" indent="0">
              <a:buNone/>
            </a:pPr>
            <a:r>
              <a:rPr lang="en-GB" sz="2933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Connect using password, MFA, from known IP address</a:t>
            </a:r>
          </a:p>
          <a:p>
            <a:pPr marL="0" indent="0">
              <a:buNone/>
            </a:pPr>
            <a:r>
              <a:rPr lang="en-GB" sz="2933" dirty="0">
                <a:solidFill>
                  <a:schemeClr val="tx2">
                    <a:lumMod val="60000"/>
                    <a:lumOff val="40000"/>
                  </a:schemeClr>
                </a:solidFill>
              </a:rPr>
              <a:t>No internet access from the SRE</a:t>
            </a:r>
            <a:endParaRPr lang="en-GB" sz="2933" dirty="0">
              <a:solidFill>
                <a:schemeClr val="tx2">
                  <a:lumMod val="60000"/>
                  <a:lumOff val="40000"/>
                </a:schemeClr>
              </a:solidFill>
              <a:cs typeface="Arial"/>
            </a:endParaRPr>
          </a:p>
          <a:p>
            <a:pPr marL="0" indent="0">
              <a:buNone/>
            </a:pPr>
            <a:r>
              <a:rPr lang="en-GB" sz="2933" dirty="0"/>
              <a:t>No </a:t>
            </a:r>
            <a:r>
              <a:rPr lang="en-GB" sz="2933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copy and paste</a:t>
            </a:r>
            <a:r>
              <a:rPr lang="en-GB" sz="2933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en-GB" sz="2933" dirty="0"/>
              <a:t>between the SRE and the user’s computer</a:t>
            </a:r>
            <a:endParaRPr lang="en-GB" sz="2933" dirty="0">
              <a:solidFill>
                <a:schemeClr val="accent6">
                  <a:lumMod val="20000"/>
                  <a:lumOff val="80000"/>
                </a:schemeClr>
              </a:solidFill>
              <a:cs typeface="Arial"/>
            </a:endParaRP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1583D25E-0152-56CD-991D-DB417078D2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2257" y="2352703"/>
            <a:ext cx="4448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5166560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4DAAFF-F74F-DE40-621B-D8FFE2124A2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Secure user access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13E3E17-BDD2-F746-AA5A-FD3EBF30AE8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7" y="1930400"/>
            <a:ext cx="6153676" cy="4388153"/>
          </a:xfrm>
        </p:spPr>
        <p:txBody>
          <a:bodyPr/>
          <a:lstStyle/>
          <a:p>
            <a:pPr marL="0" indent="0">
              <a:buNone/>
            </a:pPr>
            <a:r>
              <a:rPr lang="en-GB" sz="2933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In-browser remote desktop</a:t>
            </a:r>
            <a:endParaRPr lang="en-GB" sz="2933" dirty="0">
              <a:solidFill>
                <a:schemeClr val="tx2">
                  <a:lumMod val="60000"/>
                  <a:lumOff val="40000"/>
                </a:schemeClr>
              </a:solidFill>
              <a:cs typeface="Arial"/>
            </a:endParaRPr>
          </a:p>
          <a:p>
            <a:pPr marL="0" indent="0">
              <a:buNone/>
            </a:pPr>
            <a:r>
              <a:rPr lang="en-GB" sz="2933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Connect using password, MFA, from known IP address</a:t>
            </a:r>
          </a:p>
          <a:p>
            <a:pPr marL="0" indent="0">
              <a:buNone/>
            </a:pPr>
            <a:r>
              <a:rPr lang="en-GB" sz="2933" dirty="0">
                <a:solidFill>
                  <a:schemeClr val="tx2">
                    <a:lumMod val="60000"/>
                    <a:lumOff val="40000"/>
                  </a:schemeClr>
                </a:solidFill>
              </a:rPr>
              <a:t>No internet access from the SRE</a:t>
            </a:r>
            <a:endParaRPr lang="en-GB" sz="2933" dirty="0">
              <a:solidFill>
                <a:schemeClr val="tx2">
                  <a:lumMod val="60000"/>
                  <a:lumOff val="40000"/>
                </a:schemeClr>
              </a:solidFill>
              <a:cs typeface="Arial"/>
            </a:endParaRPr>
          </a:p>
          <a:p>
            <a:pPr marL="0" indent="0">
              <a:buNone/>
            </a:pPr>
            <a:r>
              <a:rPr lang="en-GB" sz="2933" dirty="0">
                <a:solidFill>
                  <a:schemeClr val="tx2">
                    <a:lumMod val="60000"/>
                    <a:lumOff val="40000"/>
                  </a:schemeClr>
                </a:solidFill>
              </a:rPr>
              <a:t>No copy and paste between the SRE and the user’s computer</a:t>
            </a:r>
          </a:p>
          <a:p>
            <a:pPr marL="0" indent="0">
              <a:buNone/>
            </a:pPr>
            <a:r>
              <a:rPr lang="en-GB" sz="2933" dirty="0"/>
              <a:t>Data cannot be accessed except </a:t>
            </a:r>
            <a:r>
              <a:rPr lang="en-GB" sz="2933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through the SRE</a:t>
            </a:r>
            <a:endParaRPr lang="en-GB" sz="2933" dirty="0">
              <a:solidFill>
                <a:schemeClr val="accent2">
                  <a:lumMod val="60000"/>
                  <a:lumOff val="40000"/>
                </a:schemeClr>
              </a:solidFill>
              <a:cs typeface="Arial"/>
            </a:endParaRPr>
          </a:p>
          <a:p>
            <a:pPr marL="0" indent="0">
              <a:buNone/>
            </a:pPr>
            <a:endParaRPr lang="en-GB" sz="2933" dirty="0">
              <a:solidFill>
                <a:schemeClr val="accent6">
                  <a:lumMod val="20000"/>
                  <a:lumOff val="80000"/>
                </a:schemeClr>
              </a:solidFill>
              <a:cs typeface="Arial"/>
            </a:endParaRP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1583D25E-0152-56CD-991D-DB417078D2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2257" y="2352703"/>
            <a:ext cx="4448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8340222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D9FF1D-5C40-6377-AD26-1FDCE205F74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Fully-featured data science capabilities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085B6A97-A8FC-6348-B450-F8E6202421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7486650" y="2320370"/>
            <a:ext cx="4586814" cy="261731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44678648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D9FF1D-5C40-6377-AD26-1FDCE205F74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Fully-featured data science capabilities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13E3E17-BDD2-F746-AA5A-FD3EBF30AE8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6" y="1930400"/>
            <a:ext cx="6768039" cy="3860797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/>
              <a:t>Wide range of data science tools </a:t>
            </a:r>
            <a:r>
              <a:rPr lang="en-US" sz="28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pre-installed</a:t>
            </a:r>
            <a:r>
              <a:rPr lang="en-US" sz="2800" dirty="0">
                <a:solidFill>
                  <a:schemeClr val="accent1"/>
                </a:solidFill>
              </a:rPr>
              <a:t> </a:t>
            </a:r>
            <a:r>
              <a:rPr lang="en-US" sz="2800" dirty="0"/>
              <a:t>to support offline work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085B6A97-A8FC-6348-B450-F8E6202421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7486650" y="2320370"/>
            <a:ext cx="4586814" cy="261731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32991406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D9FF1D-5C40-6377-AD26-1FDCE205F74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Fully-featured data science capabilities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13E3E17-BDD2-F746-AA5A-FD3EBF30AE8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6" y="1930400"/>
            <a:ext cx="6768039" cy="3860797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Wide range of data science tools pre-installed to support offline work</a:t>
            </a:r>
          </a:p>
          <a:p>
            <a:pPr marL="0" indent="0">
              <a:buNone/>
            </a:pPr>
            <a:r>
              <a:rPr lang="en-US" sz="2800" dirty="0"/>
              <a:t>Proxied or mirrored copies of Python and R </a:t>
            </a:r>
            <a:r>
              <a:rPr lang="en-US" sz="28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package repositories</a:t>
            </a:r>
            <a:endParaRPr lang="en-US" sz="2800" dirty="0"/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085B6A97-A8FC-6348-B450-F8E6202421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7486650" y="2320370"/>
            <a:ext cx="4586814" cy="261731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31525818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D9FF1D-5C40-6377-AD26-1FDCE205F74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Fully-featured data science capabilities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13E3E17-BDD2-F746-AA5A-FD3EBF30AE8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6" y="1930400"/>
            <a:ext cx="6768039" cy="3860797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Wide range of data science tools pre-installed to support offline work</a:t>
            </a:r>
          </a:p>
          <a:p>
            <a:pPr marL="0" indent="0">
              <a:buNone/>
            </a:pP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Proxied or mirrored copies of Python and R package repositories</a:t>
            </a:r>
          </a:p>
          <a:p>
            <a:pPr marL="0" indent="0">
              <a:buNone/>
            </a:pPr>
            <a:r>
              <a:rPr lang="en-US" sz="2800" dirty="0"/>
              <a:t>Ability to install additional software </a:t>
            </a:r>
            <a:r>
              <a:rPr lang="en-US" sz="28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as agreed</a:t>
            </a:r>
            <a:r>
              <a:rPr lang="en-US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2800" dirty="0"/>
              <a:t>by project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085B6A97-A8FC-6348-B450-F8E6202421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7486650" y="2320370"/>
            <a:ext cx="4586814" cy="261731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4997866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D9FF1D-5C40-6377-AD26-1FDCE205F74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Fully-featured data science capabilities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13E3E17-BDD2-F746-AA5A-FD3EBF30AE8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6" y="1930400"/>
            <a:ext cx="6768039" cy="3860797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Wide range of data science tools pre-installed to support offline work</a:t>
            </a:r>
          </a:p>
          <a:p>
            <a:pPr marL="0" indent="0">
              <a:buNone/>
            </a:pP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Proxied or mirrored copies of Python and R package repositories</a:t>
            </a:r>
          </a:p>
          <a:p>
            <a:pPr marL="0" indent="0">
              <a:buNone/>
            </a:pP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Ability to install additional software as agreed by project</a:t>
            </a:r>
          </a:p>
          <a:p>
            <a:pPr marL="0" indent="0">
              <a:buNone/>
            </a:pPr>
            <a:r>
              <a:rPr lang="en-US" sz="2800" dirty="0"/>
              <a:t>Ability to easily change </a:t>
            </a:r>
            <a:r>
              <a:rPr lang="en-US" sz="2800" dirty="0">
                <a:solidFill>
                  <a:schemeClr val="accent1"/>
                </a:solidFill>
              </a:rPr>
              <a:t>type</a:t>
            </a:r>
            <a:r>
              <a:rPr lang="en-US" sz="2800" dirty="0"/>
              <a:t> and </a:t>
            </a:r>
            <a:r>
              <a:rPr lang="en-US" sz="2800" dirty="0">
                <a:solidFill>
                  <a:schemeClr val="accent1"/>
                </a:solidFill>
              </a:rPr>
              <a:t>scale</a:t>
            </a:r>
            <a:r>
              <a:rPr lang="en-US" sz="2800" dirty="0"/>
              <a:t> of compute deployed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085B6A97-A8FC-6348-B450-F8E6202421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7486650" y="2320370"/>
            <a:ext cx="4586814" cy="261731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19381441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7CF2BF-73BA-9656-5B55-4A30D312103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Data and infrastructure lifecycle</a:t>
            </a:r>
          </a:p>
        </p:txBody>
      </p:sp>
    </p:spTree>
    <p:extLst>
      <p:ext uri="{BB962C8B-B14F-4D97-AF65-F5344CB8AC3E}">
        <p14:creationId xmlns:p14="http://schemas.microsoft.com/office/powerpoint/2010/main" val="3562878593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7CF2BF-73BA-9656-5B55-4A30D312103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Data and infrastructure lifecycle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F17F195-1EA1-0949-AD3D-D783E928BC1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4" y="1498601"/>
            <a:ext cx="11154304" cy="4811181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/>
              <a:t>Infrastructure as code</a:t>
            </a:r>
          </a:p>
          <a:p>
            <a:r>
              <a:rPr lang="en-US" sz="2400" dirty="0"/>
              <a:t>Project SREs deployed </a:t>
            </a:r>
            <a:r>
              <a:rPr lang="en-US" sz="2400" dirty="0">
                <a:solidFill>
                  <a:schemeClr val="accent1"/>
                </a:solidFill>
              </a:rPr>
              <a:t>reproducibly</a:t>
            </a:r>
            <a:r>
              <a:rPr lang="en-US" sz="2400" dirty="0"/>
              <a:t> from </a:t>
            </a:r>
            <a:r>
              <a:rPr lang="en-US" sz="2400" dirty="0">
                <a:solidFill>
                  <a:schemeClr val="accent1"/>
                </a:solidFill>
              </a:rPr>
              <a:t>configuration</a:t>
            </a:r>
            <a:r>
              <a:rPr lang="en-US" sz="2400" dirty="0"/>
              <a:t> files</a:t>
            </a:r>
          </a:p>
        </p:txBody>
      </p:sp>
    </p:spTree>
    <p:extLst>
      <p:ext uri="{BB962C8B-B14F-4D97-AF65-F5344CB8AC3E}">
        <p14:creationId xmlns:p14="http://schemas.microsoft.com/office/powerpoint/2010/main" val="4251644175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7CF2BF-73BA-9656-5B55-4A30D312103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Data and infrastructure lifecycle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F17F195-1EA1-0949-AD3D-D783E928BC1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4" y="1498601"/>
            <a:ext cx="11154304" cy="4811181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/>
              <a:t>Infrastructure as code</a:t>
            </a:r>
          </a:p>
          <a:p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Project SREs deployed reproducibly from configuration files</a:t>
            </a:r>
          </a:p>
          <a:p>
            <a:r>
              <a:rPr lang="en-US" sz="2400" dirty="0"/>
              <a:t>Data and code are </a:t>
            </a:r>
            <a:r>
              <a:rPr lang="en-US" sz="24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deleted</a:t>
            </a:r>
            <a:r>
              <a:rPr lang="en-US" sz="2400" dirty="0"/>
              <a:t> when SRE is </a:t>
            </a:r>
            <a:r>
              <a:rPr lang="en-US" sz="24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torn down</a:t>
            </a:r>
            <a:r>
              <a:rPr lang="en-US" sz="24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2400" dirty="0"/>
              <a:t>at the end of the project</a:t>
            </a:r>
          </a:p>
        </p:txBody>
      </p:sp>
    </p:spTree>
    <p:extLst>
      <p:ext uri="{BB962C8B-B14F-4D97-AF65-F5344CB8AC3E}">
        <p14:creationId xmlns:p14="http://schemas.microsoft.com/office/powerpoint/2010/main" val="2480334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61A827CD-C8C6-B5C0-9C3E-2E285A72DA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The Data Safe Haven</a:t>
            </a:r>
          </a:p>
        </p:txBody>
      </p:sp>
      <p:pic>
        <p:nvPicPr>
          <p:cNvPr id="17" name="Picture Placeholder 16" descr="Text, whiteboard&#10;&#10;Description automatically generated">
            <a:extLst>
              <a:ext uri="{FF2B5EF4-FFF2-40B4-BE49-F238E27FC236}">
                <a16:creationId xmlns:a16="http://schemas.microsoft.com/office/drawing/2014/main" id="{BDB636E8-7DD5-AA76-D546-44DECB37C85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" r="3874"/>
          <a:stretch/>
        </p:blipFill>
        <p:spPr>
          <a:xfrm>
            <a:off x="6432000" y="936878"/>
            <a:ext cx="5760000" cy="4854320"/>
          </a:xfr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B5BE0F0-501A-3D37-5B6A-26A2CE91C082}"/>
              </a:ext>
            </a:extLst>
          </p:cNvPr>
          <p:cNvSpPr txBox="1"/>
          <p:nvPr/>
        </p:nvSpPr>
        <p:spPr>
          <a:xfrm>
            <a:off x="5213684" y="6497053"/>
            <a:ext cx="6797982" cy="24063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200" i="1" dirty="0">
                <a:solidFill>
                  <a:schemeClr val="bg1"/>
                </a:solidFill>
              </a:rPr>
              <a:t>Image credit: </a:t>
            </a:r>
            <a:r>
              <a:rPr lang="en-GB" sz="1200" i="1" dirty="0" err="1">
                <a:solidFill>
                  <a:schemeClr val="bg1"/>
                </a:solidFill>
              </a:rPr>
              <a:t>Scriberia</a:t>
            </a:r>
            <a:r>
              <a:rPr lang="en-GB" sz="1200" i="1" dirty="0">
                <a:solidFill>
                  <a:schemeClr val="bg1"/>
                </a:solidFill>
              </a:rPr>
              <a:t>, created for the Turing’s Tools, Practices and Systems programme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7F803C-B6DB-38D3-B107-0B8BED2782F1}"/>
              </a:ext>
            </a:extLst>
          </p:cNvPr>
          <p:cNvSpPr txBox="1"/>
          <p:nvPr/>
        </p:nvSpPr>
        <p:spPr>
          <a:xfrm>
            <a:off x="575733" y="1972077"/>
            <a:ext cx="5228167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GB" sz="2000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To remove barriers to working safely and effectively with sensitive data … </a:t>
            </a:r>
          </a:p>
          <a:p>
            <a:pPr lvl="0"/>
            <a:endParaRPr lang="en-GB" sz="2000" dirty="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en-GB" sz="20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… by </a:t>
            </a:r>
            <a:r>
              <a:rPr lang="en-GB" sz="2000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promoting and demonstrating a culture of </a:t>
            </a:r>
            <a:r>
              <a:rPr lang="en-GB" sz="2000" dirty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open, community-led development </a:t>
            </a:r>
            <a:r>
              <a:rPr lang="en-GB" sz="2000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28756DF-9E58-7729-B3E9-208E972A3CF4}"/>
              </a:ext>
            </a:extLst>
          </p:cNvPr>
          <p:cNvSpPr txBox="1"/>
          <p:nvPr/>
        </p:nvSpPr>
        <p:spPr>
          <a:xfrm>
            <a:off x="575733" y="6400800"/>
            <a:ext cx="3805767" cy="304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https://doi.org/10.5281/zenodo.7646619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3380421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7CF2BF-73BA-9656-5B55-4A30D312103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Data and infrastructure lifecycle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F17F195-1EA1-0949-AD3D-D783E928BC1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4" y="1498601"/>
            <a:ext cx="11154304" cy="4811181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Infrastructure as code</a:t>
            </a:r>
          </a:p>
          <a:p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Project SREs deployed reproducibly from configuration files</a:t>
            </a:r>
          </a:p>
          <a:p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Data and code are deleted when SRE is torn down at the end of the project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400" b="1" dirty="0"/>
              <a:t>Data transfer</a:t>
            </a:r>
          </a:p>
          <a:p>
            <a:pPr>
              <a:buClr>
                <a:schemeClr val="bg1"/>
              </a:buClr>
            </a:pPr>
            <a:r>
              <a:rPr lang="en-US" sz="24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Secure transfer</a:t>
            </a:r>
            <a:r>
              <a:rPr lang="en-US" sz="24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2400" dirty="0"/>
              <a:t>from data provider to the Safe Haven (via Azure storage)</a:t>
            </a:r>
          </a:p>
        </p:txBody>
      </p:sp>
    </p:spTree>
    <p:extLst>
      <p:ext uri="{BB962C8B-B14F-4D97-AF65-F5344CB8AC3E}">
        <p14:creationId xmlns:p14="http://schemas.microsoft.com/office/powerpoint/2010/main" val="3723275257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7CF2BF-73BA-9656-5B55-4A30D312103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Data and infrastructure lifecycle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F17F195-1EA1-0949-AD3D-D783E928BC1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4" y="1498601"/>
            <a:ext cx="11154304" cy="4811181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Infrastructure as code</a:t>
            </a:r>
          </a:p>
          <a:p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Project SREs deployed reproducibly from configuration files</a:t>
            </a:r>
          </a:p>
          <a:p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Data and code are deleted when SRE is torn down at the end of the project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400" b="1" dirty="0"/>
              <a:t>Data transfer</a:t>
            </a:r>
          </a:p>
          <a:p>
            <a:pPr>
              <a:buClr>
                <a:schemeClr val="bg1"/>
              </a:buClr>
            </a:pP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Secure transfer from data provider to the Safe Haven (via Azure storage)</a:t>
            </a:r>
            <a:endParaRPr lang="en-US" sz="2667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383530" indent="-383530"/>
            <a:r>
              <a:rPr lang="en-US" sz="2400" dirty="0"/>
              <a:t>All stakeholders must </a:t>
            </a:r>
            <a:r>
              <a:rPr lang="en-US" sz="24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approve any transfer</a:t>
            </a:r>
            <a:r>
              <a:rPr lang="en-US" sz="24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2400" dirty="0"/>
              <a:t>of data/code/results in or out</a:t>
            </a:r>
          </a:p>
        </p:txBody>
      </p:sp>
    </p:spTree>
    <p:extLst>
      <p:ext uri="{BB962C8B-B14F-4D97-AF65-F5344CB8AC3E}">
        <p14:creationId xmlns:p14="http://schemas.microsoft.com/office/powerpoint/2010/main" val="2812730477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7CF2BF-73BA-9656-5B55-4A30D312103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Data and infrastructure lifecycle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F17F195-1EA1-0949-AD3D-D783E928BC1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4" y="1498601"/>
            <a:ext cx="11154304" cy="4811181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Infrastructure as code</a:t>
            </a:r>
          </a:p>
          <a:p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Project SREs deployed reproducibly from configuration files</a:t>
            </a:r>
          </a:p>
          <a:p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Data and code are deleted when SRE is torn down at the end of the project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Data transfer</a:t>
            </a:r>
          </a:p>
          <a:p>
            <a:pPr>
              <a:buClr>
                <a:schemeClr val="bg1"/>
              </a:buClr>
            </a:pP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Secure transfer from data provider to the Safe Haven (via Azure storage)</a:t>
            </a:r>
            <a:endParaRPr lang="en-US" sz="2667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383530" indent="-383530"/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All stakeholders must approve any transfer of data/code/results in or out</a:t>
            </a:r>
            <a:endParaRPr lang="en-US" sz="1067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400" b="1" dirty="0"/>
              <a:t>Validation</a:t>
            </a:r>
          </a:p>
          <a:p>
            <a:r>
              <a:rPr lang="en-GB" sz="2400" dirty="0">
                <a:cs typeface="Arial"/>
              </a:rPr>
              <a:t>Regular </a:t>
            </a:r>
            <a:r>
              <a:rPr lang="en-GB" sz="2400" dirty="0">
                <a:solidFill>
                  <a:schemeClr val="accent2">
                    <a:lumMod val="60000"/>
                    <a:lumOff val="40000"/>
                  </a:schemeClr>
                </a:solidFill>
                <a:cs typeface="Arial"/>
              </a:rPr>
              <a:t>external penetration tests</a:t>
            </a:r>
            <a:r>
              <a:rPr lang="en-GB" sz="2400" dirty="0">
                <a:cs typeface="Arial"/>
              </a:rPr>
              <a:t> of latest release to confirm security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73535324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7CF2BF-73BA-9656-5B55-4A30D312103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Data and infrastructure lifecycle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F17F195-1EA1-0949-AD3D-D783E928BC1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4" y="1498601"/>
            <a:ext cx="11154304" cy="4811181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Infrastructure as code</a:t>
            </a:r>
          </a:p>
          <a:p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Project SREs deployed reproducibly from configuration files</a:t>
            </a:r>
          </a:p>
          <a:p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Data and code are deleted when SRE is torn down at the end of the project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Data transfer</a:t>
            </a:r>
          </a:p>
          <a:p>
            <a:pPr>
              <a:buClr>
                <a:schemeClr val="bg1"/>
              </a:buClr>
            </a:pP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Secure transfer from data provider to the Safe Haven (via Azure storage)</a:t>
            </a:r>
            <a:endParaRPr lang="en-US" sz="2667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383530" indent="-383530"/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All stakeholders must approve any transfer of data/code/results in or out</a:t>
            </a:r>
            <a:endParaRPr lang="en-US" sz="1067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400" b="1" dirty="0"/>
              <a:t>Validation</a:t>
            </a:r>
          </a:p>
          <a:p>
            <a:r>
              <a:rPr lang="en-GB" sz="2400" dirty="0">
                <a:solidFill>
                  <a:schemeClr val="tx2">
                    <a:lumMod val="60000"/>
                    <a:lumOff val="40000"/>
                  </a:schemeClr>
                </a:solidFill>
                <a:cs typeface="Arial"/>
              </a:rPr>
              <a:t>Regular external penetration tests of latest release to confirm security</a:t>
            </a:r>
          </a:p>
          <a:p>
            <a:r>
              <a:rPr lang="en-GB" sz="2400" dirty="0">
                <a:cs typeface="Arial"/>
              </a:rPr>
              <a:t>Governance and infrastructure </a:t>
            </a:r>
            <a:r>
              <a:rPr lang="en-GB" sz="2400" dirty="0">
                <a:solidFill>
                  <a:schemeClr val="accent1"/>
                </a:solidFill>
                <a:cs typeface="Arial"/>
              </a:rPr>
              <a:t>validated</a:t>
            </a:r>
            <a:r>
              <a:rPr lang="en-GB" sz="2400" dirty="0">
                <a:cs typeface="Arial"/>
              </a:rPr>
              <a:t> against NHS DSPT standard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08071928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6725D-2184-4F4E-848F-B96B52774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Community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6736575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31;p21">
            <a:extLst>
              <a:ext uri="{FF2B5EF4-FFF2-40B4-BE49-F238E27FC236}">
                <a16:creationId xmlns:a16="http://schemas.microsoft.com/office/drawing/2014/main" id="{74B921E6-1BD3-1B8C-F234-EA48CFA3C7E7}"/>
              </a:ext>
            </a:extLst>
          </p:cNvPr>
          <p:cNvSpPr/>
          <p:nvPr/>
        </p:nvSpPr>
        <p:spPr>
          <a:xfrm>
            <a:off x="2071637" y="2098249"/>
            <a:ext cx="2002800" cy="2002800"/>
          </a:xfrm>
          <a:prstGeom prst="ellipse">
            <a:avLst/>
          </a:prstGeom>
          <a:solidFill>
            <a:srgbClr val="B3FFB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 dirty="0">
              <a:solidFill>
                <a:schemeClr val="bg1"/>
              </a:solidFill>
            </a:endParaRPr>
          </a:p>
        </p:txBody>
      </p:sp>
      <p:sp>
        <p:nvSpPr>
          <p:cNvPr id="10" name="Google Shape;129;p21">
            <a:extLst>
              <a:ext uri="{FF2B5EF4-FFF2-40B4-BE49-F238E27FC236}">
                <a16:creationId xmlns:a16="http://schemas.microsoft.com/office/drawing/2014/main" id="{EDC3654B-0ECA-B9BC-982B-3C18DFF29EE6}"/>
              </a:ext>
            </a:extLst>
          </p:cNvPr>
          <p:cNvSpPr txBox="1"/>
          <p:nvPr/>
        </p:nvSpPr>
        <p:spPr>
          <a:xfrm>
            <a:off x="1560837" y="4280871"/>
            <a:ext cx="3024400" cy="861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" sz="2000" b="1" dirty="0">
                <a:solidFill>
                  <a:schemeClr val="bg1"/>
                </a:solidFill>
              </a:rPr>
              <a:t>Open</a:t>
            </a:r>
          </a:p>
          <a:p>
            <a:pPr algn="ctr"/>
            <a:r>
              <a:rPr lang="en" sz="2000" b="1" dirty="0">
                <a:solidFill>
                  <a:schemeClr val="bg1"/>
                </a:solidFill>
              </a:rPr>
              <a:t>source</a:t>
            </a:r>
            <a:endParaRPr lang="en" sz="2000" i="1" dirty="0">
              <a:solidFill>
                <a:schemeClr val="bg1"/>
              </a:solidFill>
            </a:endParaRPr>
          </a:p>
        </p:txBody>
      </p:sp>
      <p:pic>
        <p:nvPicPr>
          <p:cNvPr id="3" name="Google Shape;101;p19">
            <a:extLst>
              <a:ext uri="{FF2B5EF4-FFF2-40B4-BE49-F238E27FC236}">
                <a16:creationId xmlns:a16="http://schemas.microsoft.com/office/drawing/2014/main" id="{69B227B8-CD54-AA9E-A6B0-0CADCED1A33B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29265" t="30309" r="29340" b="30490"/>
          <a:stretch/>
        </p:blipFill>
        <p:spPr>
          <a:xfrm>
            <a:off x="2495937" y="2551310"/>
            <a:ext cx="1154199" cy="10931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82349767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01;p19">
            <a:extLst>
              <a:ext uri="{FF2B5EF4-FFF2-40B4-BE49-F238E27FC236}">
                <a16:creationId xmlns:a16="http://schemas.microsoft.com/office/drawing/2014/main" id="{69B227B8-CD54-AA9E-A6B0-0CADCED1A33B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29265" t="30309" r="29340" b="30490"/>
          <a:stretch/>
        </p:blipFill>
        <p:spPr>
          <a:xfrm>
            <a:off x="2495937" y="2551310"/>
            <a:ext cx="1154199" cy="10931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28;p21">
            <a:extLst>
              <a:ext uri="{FF2B5EF4-FFF2-40B4-BE49-F238E27FC236}">
                <a16:creationId xmlns:a16="http://schemas.microsoft.com/office/drawing/2014/main" id="{6AA3FFC2-9F4C-DC07-8503-C1150FD4C72E}"/>
              </a:ext>
            </a:extLst>
          </p:cNvPr>
          <p:cNvSpPr/>
          <p:nvPr/>
        </p:nvSpPr>
        <p:spPr>
          <a:xfrm>
            <a:off x="5058083" y="2098249"/>
            <a:ext cx="2002800" cy="2002800"/>
          </a:xfrm>
          <a:prstGeom prst="ellipse">
            <a:avLst/>
          </a:prstGeom>
          <a:solidFill>
            <a:srgbClr val="B2C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</a:endParaRPr>
          </a:p>
        </p:txBody>
      </p:sp>
      <p:sp>
        <p:nvSpPr>
          <p:cNvPr id="12" name="Google Shape;131;p21">
            <a:extLst>
              <a:ext uri="{FF2B5EF4-FFF2-40B4-BE49-F238E27FC236}">
                <a16:creationId xmlns:a16="http://schemas.microsoft.com/office/drawing/2014/main" id="{74B921E6-1BD3-1B8C-F234-EA48CFA3C7E7}"/>
              </a:ext>
            </a:extLst>
          </p:cNvPr>
          <p:cNvSpPr/>
          <p:nvPr/>
        </p:nvSpPr>
        <p:spPr>
          <a:xfrm>
            <a:off x="2071637" y="2098249"/>
            <a:ext cx="2002800" cy="2002800"/>
          </a:xfrm>
          <a:prstGeom prst="ellipse">
            <a:avLst/>
          </a:prstGeom>
          <a:solidFill>
            <a:srgbClr val="B3FFB3">
              <a:alpha val="34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 dirty="0">
              <a:solidFill>
                <a:schemeClr val="bg1"/>
              </a:solidFill>
            </a:endParaRPr>
          </a:p>
        </p:txBody>
      </p:sp>
      <p:sp>
        <p:nvSpPr>
          <p:cNvPr id="10" name="Google Shape;129;p21">
            <a:extLst>
              <a:ext uri="{FF2B5EF4-FFF2-40B4-BE49-F238E27FC236}">
                <a16:creationId xmlns:a16="http://schemas.microsoft.com/office/drawing/2014/main" id="{EDC3654B-0ECA-B9BC-982B-3C18DFF29EE6}"/>
              </a:ext>
            </a:extLst>
          </p:cNvPr>
          <p:cNvSpPr txBox="1"/>
          <p:nvPr/>
        </p:nvSpPr>
        <p:spPr>
          <a:xfrm>
            <a:off x="1560837" y="4280871"/>
            <a:ext cx="3024400" cy="861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" sz="20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Open</a:t>
            </a:r>
          </a:p>
          <a:p>
            <a:pPr algn="ctr"/>
            <a:r>
              <a:rPr lang="en" sz="20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source</a:t>
            </a:r>
            <a:endParaRPr lang="en" sz="20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Google Shape;130;p21">
            <a:extLst>
              <a:ext uri="{FF2B5EF4-FFF2-40B4-BE49-F238E27FC236}">
                <a16:creationId xmlns:a16="http://schemas.microsoft.com/office/drawing/2014/main" id="{D9DBBC48-E584-5978-936D-3E57A247B2BE}"/>
              </a:ext>
            </a:extLst>
          </p:cNvPr>
          <p:cNvSpPr txBox="1"/>
          <p:nvPr/>
        </p:nvSpPr>
        <p:spPr>
          <a:xfrm>
            <a:off x="4573368" y="4280871"/>
            <a:ext cx="3024400" cy="902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" sz="2133" b="1" dirty="0">
                <a:solidFill>
                  <a:schemeClr val="bg1"/>
                </a:solidFill>
              </a:rPr>
              <a:t>Shared</a:t>
            </a:r>
          </a:p>
          <a:p>
            <a:pPr algn="ctr"/>
            <a:r>
              <a:rPr lang="en" sz="2133" b="1" dirty="0">
                <a:solidFill>
                  <a:schemeClr val="bg1"/>
                </a:solidFill>
              </a:rPr>
              <a:t>standards</a:t>
            </a:r>
            <a:endParaRPr sz="2400" dirty="0">
              <a:solidFill>
                <a:schemeClr val="bg1"/>
              </a:solidFill>
            </a:endParaRPr>
          </a:p>
        </p:txBody>
      </p:sp>
      <p:pic>
        <p:nvPicPr>
          <p:cNvPr id="4" name="Google Shape;109;p19">
            <a:extLst>
              <a:ext uri="{FF2B5EF4-FFF2-40B4-BE49-F238E27FC236}">
                <a16:creationId xmlns:a16="http://schemas.microsoft.com/office/drawing/2014/main" id="{6A89B395-0861-3081-B656-CF66ADEA6105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29591" t="22252" r="29983" b="22324"/>
          <a:stretch/>
        </p:blipFill>
        <p:spPr>
          <a:xfrm>
            <a:off x="5562050" y="2415910"/>
            <a:ext cx="994865" cy="13639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01992450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29;p21">
            <a:extLst>
              <a:ext uri="{FF2B5EF4-FFF2-40B4-BE49-F238E27FC236}">
                <a16:creationId xmlns:a16="http://schemas.microsoft.com/office/drawing/2014/main" id="{EDC3654B-0ECA-B9BC-982B-3C18DFF29EE6}"/>
              </a:ext>
            </a:extLst>
          </p:cNvPr>
          <p:cNvSpPr txBox="1"/>
          <p:nvPr/>
        </p:nvSpPr>
        <p:spPr>
          <a:xfrm>
            <a:off x="1560837" y="4280871"/>
            <a:ext cx="3024400" cy="861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" sz="20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Open</a:t>
            </a:r>
          </a:p>
          <a:p>
            <a:pPr algn="ctr"/>
            <a:r>
              <a:rPr lang="en" sz="20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source</a:t>
            </a:r>
            <a:endParaRPr lang="en" sz="20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Google Shape;130;p21">
            <a:extLst>
              <a:ext uri="{FF2B5EF4-FFF2-40B4-BE49-F238E27FC236}">
                <a16:creationId xmlns:a16="http://schemas.microsoft.com/office/drawing/2014/main" id="{D9DBBC48-E584-5978-936D-3E57A247B2BE}"/>
              </a:ext>
            </a:extLst>
          </p:cNvPr>
          <p:cNvSpPr txBox="1"/>
          <p:nvPr/>
        </p:nvSpPr>
        <p:spPr>
          <a:xfrm>
            <a:off x="4573368" y="4280871"/>
            <a:ext cx="3024400" cy="902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" sz="2133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Shared</a:t>
            </a:r>
          </a:p>
          <a:p>
            <a:pPr algn="ctr"/>
            <a:r>
              <a:rPr lang="en" sz="2133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standards</a:t>
            </a:r>
            <a:endParaRPr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Google Shape;131;p21">
            <a:extLst>
              <a:ext uri="{FF2B5EF4-FFF2-40B4-BE49-F238E27FC236}">
                <a16:creationId xmlns:a16="http://schemas.microsoft.com/office/drawing/2014/main" id="{648258FC-3B60-3733-DF38-6CFA2609096B}"/>
              </a:ext>
            </a:extLst>
          </p:cNvPr>
          <p:cNvSpPr/>
          <p:nvPr/>
        </p:nvSpPr>
        <p:spPr>
          <a:xfrm>
            <a:off x="8096699" y="2098249"/>
            <a:ext cx="2002800" cy="2002800"/>
          </a:xfrm>
          <a:prstGeom prst="ellipse">
            <a:avLst/>
          </a:prstGeom>
          <a:solidFill>
            <a:srgbClr val="E3A9A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</a:endParaRPr>
          </a:p>
        </p:txBody>
      </p:sp>
      <p:sp>
        <p:nvSpPr>
          <p:cNvPr id="15" name="Google Shape;130;p21">
            <a:extLst>
              <a:ext uri="{FF2B5EF4-FFF2-40B4-BE49-F238E27FC236}">
                <a16:creationId xmlns:a16="http://schemas.microsoft.com/office/drawing/2014/main" id="{7E21039B-1C70-A1C6-31B3-176D507DAD06}"/>
              </a:ext>
            </a:extLst>
          </p:cNvPr>
          <p:cNvSpPr txBox="1"/>
          <p:nvPr/>
        </p:nvSpPr>
        <p:spPr>
          <a:xfrm>
            <a:off x="7585898" y="4280871"/>
            <a:ext cx="3024400" cy="902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-GB" sz="2133" b="1" dirty="0">
                <a:solidFill>
                  <a:schemeClr val="bg1"/>
                </a:solidFill>
              </a:rPr>
              <a:t>Collaborative</a:t>
            </a:r>
          </a:p>
          <a:p>
            <a:pPr algn="ctr"/>
            <a:r>
              <a:rPr lang="en-GB" sz="2133" b="1" dirty="0">
                <a:solidFill>
                  <a:schemeClr val="bg1"/>
                </a:solidFill>
              </a:rPr>
              <a:t>culture</a:t>
            </a:r>
            <a:endParaRPr sz="2400" dirty="0">
              <a:solidFill>
                <a:schemeClr val="bg1"/>
              </a:solidFill>
            </a:endParaRPr>
          </a:p>
        </p:txBody>
      </p:sp>
      <p:pic>
        <p:nvPicPr>
          <p:cNvPr id="3" name="Google Shape;101;p19">
            <a:extLst>
              <a:ext uri="{FF2B5EF4-FFF2-40B4-BE49-F238E27FC236}">
                <a16:creationId xmlns:a16="http://schemas.microsoft.com/office/drawing/2014/main" id="{69B227B8-CD54-AA9E-A6B0-0CADCED1A33B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29265" t="30309" r="29340" b="30490"/>
          <a:stretch/>
        </p:blipFill>
        <p:spPr>
          <a:xfrm>
            <a:off x="2495937" y="2551310"/>
            <a:ext cx="1154199" cy="1093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109;p19">
            <a:extLst>
              <a:ext uri="{FF2B5EF4-FFF2-40B4-BE49-F238E27FC236}">
                <a16:creationId xmlns:a16="http://schemas.microsoft.com/office/drawing/2014/main" id="{6A89B395-0861-3081-B656-CF66ADEA6105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29591" t="22252" r="29983" b="22324"/>
          <a:stretch/>
        </p:blipFill>
        <p:spPr>
          <a:xfrm>
            <a:off x="5562050" y="2415910"/>
            <a:ext cx="994865" cy="1363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89;p17">
            <a:extLst>
              <a:ext uri="{FF2B5EF4-FFF2-40B4-BE49-F238E27FC236}">
                <a16:creationId xmlns:a16="http://schemas.microsoft.com/office/drawing/2014/main" id="{680C3F6A-4D68-CA9D-A240-2C7293271E50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02227" y="2389311"/>
            <a:ext cx="1391741" cy="141709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28;p21">
            <a:extLst>
              <a:ext uri="{FF2B5EF4-FFF2-40B4-BE49-F238E27FC236}">
                <a16:creationId xmlns:a16="http://schemas.microsoft.com/office/drawing/2014/main" id="{6AA3FFC2-9F4C-DC07-8503-C1150FD4C72E}"/>
              </a:ext>
            </a:extLst>
          </p:cNvPr>
          <p:cNvSpPr/>
          <p:nvPr/>
        </p:nvSpPr>
        <p:spPr>
          <a:xfrm>
            <a:off x="5058083" y="2098249"/>
            <a:ext cx="2002800" cy="2002800"/>
          </a:xfrm>
          <a:prstGeom prst="ellipse">
            <a:avLst/>
          </a:prstGeom>
          <a:solidFill>
            <a:srgbClr val="B2CFFF">
              <a:alpha val="34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</a:endParaRPr>
          </a:p>
        </p:txBody>
      </p:sp>
      <p:sp>
        <p:nvSpPr>
          <p:cNvPr id="12" name="Google Shape;131;p21">
            <a:extLst>
              <a:ext uri="{FF2B5EF4-FFF2-40B4-BE49-F238E27FC236}">
                <a16:creationId xmlns:a16="http://schemas.microsoft.com/office/drawing/2014/main" id="{74B921E6-1BD3-1B8C-F234-EA48CFA3C7E7}"/>
              </a:ext>
            </a:extLst>
          </p:cNvPr>
          <p:cNvSpPr/>
          <p:nvPr/>
        </p:nvSpPr>
        <p:spPr>
          <a:xfrm>
            <a:off x="2071637" y="2098249"/>
            <a:ext cx="2002800" cy="2002800"/>
          </a:xfrm>
          <a:prstGeom prst="ellipse">
            <a:avLst/>
          </a:prstGeom>
          <a:solidFill>
            <a:srgbClr val="B3FFB3">
              <a:alpha val="34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483039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BD52848-E575-4F63-AF8E-7D55454B39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Open source</a:t>
            </a:r>
          </a:p>
        </p:txBody>
      </p:sp>
    </p:spTree>
    <p:extLst>
      <p:ext uri="{BB962C8B-B14F-4D97-AF65-F5344CB8AC3E}">
        <p14:creationId xmlns:p14="http://schemas.microsoft.com/office/powerpoint/2010/main" val="3139587617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BD52848-E575-4F63-AF8E-7D55454B39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Open source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33F40B-07FD-2B62-5CCC-8C59FCF020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3" y="1857375"/>
            <a:ext cx="11182877" cy="3914775"/>
          </a:xfrm>
        </p:spPr>
        <p:txBody>
          <a:bodyPr/>
          <a:lstStyle/>
          <a:p>
            <a:pPr marL="0" indent="0">
              <a:buNone/>
            </a:pPr>
            <a:r>
              <a:rPr lang="en-GB" sz="3200" dirty="0">
                <a:solidFill>
                  <a:schemeClr val="accent1"/>
                </a:solidFill>
              </a:rPr>
              <a:t>“Default to open” </a:t>
            </a:r>
            <a:r>
              <a:rPr lang="en-GB" sz="3200" dirty="0"/>
              <a:t>is a core culture at the Turing</a:t>
            </a:r>
          </a:p>
        </p:txBody>
      </p:sp>
    </p:spTree>
    <p:extLst>
      <p:ext uri="{BB962C8B-B14F-4D97-AF65-F5344CB8AC3E}">
        <p14:creationId xmlns:p14="http://schemas.microsoft.com/office/powerpoint/2010/main" val="32456094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61A827CD-C8C6-B5C0-9C3E-2E285A72DA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The Data Safe Haven</a:t>
            </a:r>
          </a:p>
        </p:txBody>
      </p:sp>
      <p:pic>
        <p:nvPicPr>
          <p:cNvPr id="17" name="Picture Placeholder 16" descr="Text, whiteboard&#10;&#10;Description automatically generated">
            <a:extLst>
              <a:ext uri="{FF2B5EF4-FFF2-40B4-BE49-F238E27FC236}">
                <a16:creationId xmlns:a16="http://schemas.microsoft.com/office/drawing/2014/main" id="{BDB636E8-7DD5-AA76-D546-44DECB37C85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" r="3874"/>
          <a:stretch/>
        </p:blipFill>
        <p:spPr>
          <a:xfrm>
            <a:off x="6432000" y="936878"/>
            <a:ext cx="5760000" cy="4854320"/>
          </a:xfr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B5BE0F0-501A-3D37-5B6A-26A2CE91C082}"/>
              </a:ext>
            </a:extLst>
          </p:cNvPr>
          <p:cNvSpPr txBox="1"/>
          <p:nvPr/>
        </p:nvSpPr>
        <p:spPr>
          <a:xfrm>
            <a:off x="5213684" y="6497053"/>
            <a:ext cx="6797982" cy="24063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200" i="1" dirty="0">
                <a:solidFill>
                  <a:schemeClr val="bg1"/>
                </a:solidFill>
              </a:rPr>
              <a:t>Image credit: </a:t>
            </a:r>
            <a:r>
              <a:rPr lang="en-GB" sz="1200" i="1" dirty="0" err="1">
                <a:solidFill>
                  <a:schemeClr val="bg1"/>
                </a:solidFill>
              </a:rPr>
              <a:t>Scriberia</a:t>
            </a:r>
            <a:r>
              <a:rPr lang="en-GB" sz="1200" i="1" dirty="0">
                <a:solidFill>
                  <a:schemeClr val="bg1"/>
                </a:solidFill>
              </a:rPr>
              <a:t>, created for the Turing’s Tools, Practices and Systems programme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871306-E63A-D75F-F2E2-C3FBC64F88DF}"/>
              </a:ext>
            </a:extLst>
          </p:cNvPr>
          <p:cNvSpPr txBox="1"/>
          <p:nvPr/>
        </p:nvSpPr>
        <p:spPr>
          <a:xfrm>
            <a:off x="575733" y="1972077"/>
            <a:ext cx="5228167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GB" sz="2000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To remove barriers to working safely and effectively with sensitive data … </a:t>
            </a:r>
          </a:p>
          <a:p>
            <a:pPr lvl="0"/>
            <a:endParaRPr lang="en-GB" sz="2000" dirty="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en-GB" sz="20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… by </a:t>
            </a:r>
            <a:r>
              <a:rPr lang="en-GB" sz="2000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promoting and demonstrating a culture of </a:t>
            </a:r>
            <a:r>
              <a:rPr lang="en-GB" sz="2000" dirty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open, community-led development </a:t>
            </a:r>
            <a:r>
              <a:rPr lang="en-GB" sz="2000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</a:p>
          <a:p>
            <a:pPr lvl="0"/>
            <a:endParaRPr lang="en-GB" sz="2000" dirty="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en-GB" sz="2000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… of interoperable foundational </a:t>
            </a:r>
            <a:r>
              <a:rPr lang="en-GB" sz="2000" dirty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infrastructure</a:t>
            </a:r>
            <a:r>
              <a:rPr lang="en-GB" sz="2000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en-GB" sz="2000" dirty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governance</a:t>
            </a:r>
            <a:r>
              <a:rPr lang="en-GB" sz="2000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DAD347-E29A-3BE4-9F47-ED57DABF80EF}"/>
              </a:ext>
            </a:extLst>
          </p:cNvPr>
          <p:cNvSpPr txBox="1"/>
          <p:nvPr/>
        </p:nvSpPr>
        <p:spPr>
          <a:xfrm>
            <a:off x="575733" y="6400800"/>
            <a:ext cx="3805767" cy="304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https://doi.org/10.5281/zenodo.7646619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3932227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BD52848-E575-4F63-AF8E-7D55454B39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Open source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33F40B-07FD-2B62-5CCC-8C59FCF020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3" y="1857375"/>
            <a:ext cx="11182877" cy="3914775"/>
          </a:xfrm>
        </p:spPr>
        <p:txBody>
          <a:bodyPr/>
          <a:lstStyle/>
          <a:p>
            <a:pPr marL="0" indent="0">
              <a:buNone/>
            </a:pPr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“Default to open” is a core culture at the Turing</a:t>
            </a:r>
          </a:p>
          <a:p>
            <a:pPr marL="0" indent="0">
              <a:buNone/>
            </a:pPr>
            <a:r>
              <a:rPr lang="en-GB" sz="3200" dirty="0"/>
              <a:t>Necessary for </a:t>
            </a:r>
            <a:r>
              <a:rPr lang="en-GB" sz="3200" dirty="0">
                <a:solidFill>
                  <a:schemeClr val="accent1"/>
                </a:solidFill>
              </a:rPr>
              <a:t>open</a:t>
            </a:r>
            <a:r>
              <a:rPr lang="en-GB" sz="3200" dirty="0"/>
              <a:t>, </a:t>
            </a:r>
            <a:r>
              <a:rPr lang="en-GB" sz="3200" dirty="0">
                <a:solidFill>
                  <a:schemeClr val="accent1"/>
                </a:solidFill>
              </a:rPr>
              <a:t>inclusive</a:t>
            </a:r>
            <a:r>
              <a:rPr lang="en-GB" sz="3200" dirty="0"/>
              <a:t> collaboration</a:t>
            </a:r>
          </a:p>
        </p:txBody>
      </p:sp>
    </p:spTree>
    <p:extLst>
      <p:ext uri="{BB962C8B-B14F-4D97-AF65-F5344CB8AC3E}">
        <p14:creationId xmlns:p14="http://schemas.microsoft.com/office/powerpoint/2010/main" val="1932829039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BD52848-E575-4F63-AF8E-7D55454B39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Open source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33F40B-07FD-2B62-5CCC-8C59FCF020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3" y="1857375"/>
            <a:ext cx="11182877" cy="3914775"/>
          </a:xfrm>
        </p:spPr>
        <p:txBody>
          <a:bodyPr/>
          <a:lstStyle/>
          <a:p>
            <a:pPr marL="0" indent="0">
              <a:buNone/>
            </a:pPr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“Default to open” is a core culture at the Turing</a:t>
            </a:r>
          </a:p>
          <a:p>
            <a:pPr marL="0" indent="0">
              <a:buNone/>
            </a:pPr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Necessary for open, inclusive collaboration</a:t>
            </a:r>
          </a:p>
          <a:p>
            <a:pPr marL="0" indent="0">
              <a:buNone/>
            </a:pPr>
            <a:r>
              <a:rPr lang="en-GB" sz="3200" dirty="0">
                <a:solidFill>
                  <a:schemeClr val="accent1"/>
                </a:solidFill>
              </a:rPr>
              <a:t>Legal</a:t>
            </a:r>
            <a:r>
              <a:rPr lang="en-GB" sz="3200" dirty="0"/>
              <a:t> and </a:t>
            </a:r>
            <a:r>
              <a:rPr lang="en-GB" sz="3200" dirty="0">
                <a:solidFill>
                  <a:schemeClr val="accent1"/>
                </a:solidFill>
              </a:rPr>
              <a:t>governance </a:t>
            </a:r>
            <a:r>
              <a:rPr lang="en-GB" sz="3200" dirty="0"/>
              <a:t>concerns can be addressed</a:t>
            </a:r>
          </a:p>
          <a:p>
            <a:pPr marL="0" indent="0">
              <a:buNone/>
            </a:pPr>
            <a:r>
              <a:rPr lang="en-GB" sz="3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75448969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BD52848-E575-4F63-AF8E-7D55454B39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Open source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33F40B-07FD-2B62-5CCC-8C59FCF020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3" y="1857375"/>
            <a:ext cx="11182877" cy="3914775"/>
          </a:xfrm>
        </p:spPr>
        <p:txBody>
          <a:bodyPr/>
          <a:lstStyle/>
          <a:p>
            <a:pPr marL="0" indent="0">
              <a:buNone/>
            </a:pPr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“Default to open” is a core culture at the Turing</a:t>
            </a:r>
          </a:p>
          <a:p>
            <a:pPr marL="0" indent="0">
              <a:buNone/>
            </a:pPr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Necessary for open, inclusive collaboration</a:t>
            </a:r>
          </a:p>
          <a:p>
            <a:pPr marL="0" indent="0">
              <a:buNone/>
            </a:pPr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Legal and governance concerns can be addressed</a:t>
            </a:r>
          </a:p>
          <a:p>
            <a:pPr marL="0" indent="0">
              <a:buNone/>
            </a:pPr>
            <a:r>
              <a:rPr lang="en-GB" sz="3200" dirty="0"/>
              <a:t>Increasingly the </a:t>
            </a:r>
            <a:r>
              <a:rPr lang="en-GB" sz="3200" dirty="0">
                <a:solidFill>
                  <a:schemeClr val="accent1"/>
                </a:solidFill>
              </a:rPr>
              <a:t>expectation</a:t>
            </a:r>
            <a:r>
              <a:rPr lang="en-GB" sz="3200" dirty="0"/>
              <a:t> from </a:t>
            </a:r>
            <a:r>
              <a:rPr lang="en-GB" sz="3200" dirty="0">
                <a:solidFill>
                  <a:schemeClr val="accent1"/>
                </a:solidFill>
              </a:rPr>
              <a:t>government</a:t>
            </a:r>
            <a:r>
              <a:rPr lang="en-GB" sz="3200" dirty="0"/>
              <a:t> and </a:t>
            </a:r>
            <a:r>
              <a:rPr lang="en-GB" sz="3200" dirty="0">
                <a:solidFill>
                  <a:schemeClr val="accent1"/>
                </a:solidFill>
              </a:rPr>
              <a:t>community</a:t>
            </a:r>
          </a:p>
          <a:p>
            <a:pPr marL="0" indent="0">
              <a:buNone/>
            </a:pPr>
            <a:r>
              <a:rPr lang="en-GB" sz="3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16760982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BD52848-E575-4F63-AF8E-7D55454B39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Open source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33F40B-07FD-2B62-5CCC-8C59FCF020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3" y="1857375"/>
            <a:ext cx="11182877" cy="3914775"/>
          </a:xfrm>
        </p:spPr>
        <p:txBody>
          <a:bodyPr/>
          <a:lstStyle/>
          <a:p>
            <a:pPr marL="0" indent="0">
              <a:buNone/>
            </a:pPr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“Default to open” is a core culture at the Turing</a:t>
            </a:r>
          </a:p>
          <a:p>
            <a:pPr marL="0" indent="0">
              <a:buNone/>
            </a:pPr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Necessary for open, inclusive collaboration</a:t>
            </a:r>
          </a:p>
          <a:p>
            <a:pPr marL="0" indent="0">
              <a:buNone/>
            </a:pPr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Legal and governance concerns can be addressed</a:t>
            </a:r>
          </a:p>
          <a:p>
            <a:pPr marL="0" indent="0">
              <a:buNone/>
            </a:pPr>
            <a:r>
              <a:rPr lang="en-GB" sz="3200" dirty="0"/>
              <a:t>Increasingly the </a:t>
            </a:r>
            <a:r>
              <a:rPr lang="en-GB" sz="3200" dirty="0">
                <a:solidFill>
                  <a:schemeClr val="accent1"/>
                </a:solidFill>
              </a:rPr>
              <a:t>expectation</a:t>
            </a:r>
            <a:r>
              <a:rPr lang="en-GB" sz="3200" dirty="0"/>
              <a:t> from </a:t>
            </a:r>
            <a:r>
              <a:rPr lang="en-GB" sz="3200" dirty="0">
                <a:solidFill>
                  <a:schemeClr val="accent1"/>
                </a:solidFill>
              </a:rPr>
              <a:t>government</a:t>
            </a:r>
            <a:r>
              <a:rPr lang="en-GB" sz="3200" dirty="0"/>
              <a:t> and </a:t>
            </a:r>
            <a:r>
              <a:rPr lang="en-GB" sz="3200" dirty="0">
                <a:solidFill>
                  <a:schemeClr val="accent1"/>
                </a:solidFill>
              </a:rPr>
              <a:t>community</a:t>
            </a:r>
          </a:p>
          <a:p>
            <a:r>
              <a:rPr lang="en-GB" sz="3200" dirty="0"/>
              <a:t>Recommended in government and community reports*</a:t>
            </a:r>
          </a:p>
          <a:p>
            <a:pPr marL="0" indent="0">
              <a:buNone/>
            </a:pPr>
            <a:r>
              <a:rPr lang="en-GB" sz="3200" dirty="0"/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FD21B28-6F9F-0E24-4DA1-9C95CDB1685E}"/>
              </a:ext>
            </a:extLst>
          </p:cNvPr>
          <p:cNvSpPr txBox="1"/>
          <p:nvPr/>
        </p:nvSpPr>
        <p:spPr>
          <a:xfrm>
            <a:off x="938213" y="5772150"/>
            <a:ext cx="3924830" cy="8001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HDR UK and DARE UK white papers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en-GB" sz="1600" dirty="0">
                <a:solidFill>
                  <a:schemeClr val="bg1"/>
                </a:solidFill>
              </a:rPr>
              <a:t>Government Goldacre review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“Data Saves Lives” policy paper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66D4B4-3060-EDE4-F406-2AC9EE8B75F7}"/>
              </a:ext>
            </a:extLst>
          </p:cNvPr>
          <p:cNvSpPr txBox="1"/>
          <p:nvPr/>
        </p:nvSpPr>
        <p:spPr>
          <a:xfrm>
            <a:off x="575733" y="5772150"/>
            <a:ext cx="252943" cy="8001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1922295947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BD52848-E575-4F63-AF8E-7D55454B39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Open source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33F40B-07FD-2B62-5CCC-8C59FCF020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3" y="1857375"/>
            <a:ext cx="11182877" cy="3914775"/>
          </a:xfrm>
        </p:spPr>
        <p:txBody>
          <a:bodyPr/>
          <a:lstStyle/>
          <a:p>
            <a:pPr marL="0" indent="0">
              <a:buNone/>
            </a:pPr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“Default to open” is a core culture at the Turing</a:t>
            </a:r>
          </a:p>
          <a:p>
            <a:pPr marL="0" indent="0">
              <a:buNone/>
            </a:pPr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Necessary for open, inclusive collaboration</a:t>
            </a:r>
          </a:p>
          <a:p>
            <a:pPr marL="0" indent="0">
              <a:buNone/>
            </a:pPr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Legal and governance concerns can be addressed</a:t>
            </a:r>
          </a:p>
          <a:p>
            <a:pPr marL="0" indent="0">
              <a:buNone/>
            </a:pPr>
            <a:r>
              <a:rPr lang="en-GB" sz="3200" dirty="0"/>
              <a:t>Increasingly the </a:t>
            </a:r>
            <a:r>
              <a:rPr lang="en-GB" sz="3200" dirty="0">
                <a:solidFill>
                  <a:schemeClr val="accent1"/>
                </a:solidFill>
              </a:rPr>
              <a:t>expectation</a:t>
            </a:r>
            <a:r>
              <a:rPr lang="en-GB" sz="3200" dirty="0"/>
              <a:t> from </a:t>
            </a:r>
            <a:r>
              <a:rPr lang="en-GB" sz="3200" dirty="0">
                <a:solidFill>
                  <a:schemeClr val="accent1"/>
                </a:solidFill>
              </a:rPr>
              <a:t>government</a:t>
            </a:r>
            <a:r>
              <a:rPr lang="en-GB" sz="3200" dirty="0"/>
              <a:t> and </a:t>
            </a:r>
            <a:r>
              <a:rPr lang="en-GB" sz="3200" dirty="0">
                <a:solidFill>
                  <a:schemeClr val="accent1"/>
                </a:solidFill>
              </a:rPr>
              <a:t>community</a:t>
            </a:r>
          </a:p>
          <a:p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Recommended in government and community reports*</a:t>
            </a:r>
          </a:p>
          <a:p>
            <a:r>
              <a:rPr lang="en-GB" sz="3200" dirty="0"/>
              <a:t>DSH now one of 3 open source TRE implementations**</a:t>
            </a:r>
          </a:p>
          <a:p>
            <a:pPr marL="0" indent="0">
              <a:buNone/>
            </a:pPr>
            <a:endParaRPr lang="en-GB" sz="3200" dirty="0"/>
          </a:p>
          <a:p>
            <a:pPr marL="0" indent="0">
              <a:buNone/>
            </a:pPr>
            <a:r>
              <a:rPr lang="en-GB" sz="3200" dirty="0"/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FD21B28-6F9F-0E24-4DA1-9C95CDB1685E}"/>
              </a:ext>
            </a:extLst>
          </p:cNvPr>
          <p:cNvSpPr txBox="1"/>
          <p:nvPr/>
        </p:nvSpPr>
        <p:spPr>
          <a:xfrm>
            <a:off x="938213" y="5772150"/>
            <a:ext cx="3924830" cy="8001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HDR UK and DARE UK white papers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en-GB" sz="1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Government Goldacre review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“Data Saves Lives” policy paper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DB41C4-0D08-2CA0-CCC5-8FBCBB429962}"/>
              </a:ext>
            </a:extLst>
          </p:cNvPr>
          <p:cNvSpPr txBox="1"/>
          <p:nvPr/>
        </p:nvSpPr>
        <p:spPr>
          <a:xfrm>
            <a:off x="7328958" y="5746189"/>
            <a:ext cx="3924830" cy="8001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Turing Data Safe Haven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en-GB" sz="1600" dirty="0">
                <a:solidFill>
                  <a:schemeClr val="bg1"/>
                </a:solidFill>
              </a:rPr>
              <a:t>TREEHOOSE TRE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Microsoft </a:t>
            </a:r>
            <a:r>
              <a:rPr kumimoji="0" lang="en-GB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AzureTRE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B55A57-9BD7-3200-21A9-801F3F9FE42B}"/>
              </a:ext>
            </a:extLst>
          </p:cNvPr>
          <p:cNvSpPr txBox="1"/>
          <p:nvPr/>
        </p:nvSpPr>
        <p:spPr>
          <a:xfrm>
            <a:off x="575733" y="5772150"/>
            <a:ext cx="252943" cy="8001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25000"/>
                    <a:lumOff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*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6AA4A9-FEE3-F6D4-B1C5-61EF603E0936}"/>
              </a:ext>
            </a:extLst>
          </p:cNvPr>
          <p:cNvSpPr txBox="1"/>
          <p:nvPr/>
        </p:nvSpPr>
        <p:spPr>
          <a:xfrm>
            <a:off x="6981302" y="5746189"/>
            <a:ext cx="252943" cy="8001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**</a:t>
            </a:r>
          </a:p>
        </p:txBody>
      </p:sp>
    </p:spTree>
    <p:extLst>
      <p:ext uri="{BB962C8B-B14F-4D97-AF65-F5344CB8AC3E}">
        <p14:creationId xmlns:p14="http://schemas.microsoft.com/office/powerpoint/2010/main" val="1047721353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BD52848-E575-4F63-AF8E-7D55454B39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Shared standards</a:t>
            </a:r>
          </a:p>
        </p:txBody>
      </p:sp>
    </p:spTree>
    <p:extLst>
      <p:ext uri="{BB962C8B-B14F-4D97-AF65-F5344CB8AC3E}">
        <p14:creationId xmlns:p14="http://schemas.microsoft.com/office/powerpoint/2010/main" val="1355505310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BD52848-E575-4F63-AF8E-7D55454B39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Shared standards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F9B89AB-B192-8E4B-5C04-9556105F96F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4" y="2000246"/>
            <a:ext cx="11340042" cy="4452407"/>
          </a:xfrm>
        </p:spPr>
        <p:txBody>
          <a:bodyPr/>
          <a:lstStyle/>
          <a:p>
            <a:pPr marL="0" indent="0">
              <a:buNone/>
            </a:pPr>
            <a:r>
              <a:rPr lang="en-GB" sz="3200" dirty="0"/>
              <a:t>Making </a:t>
            </a:r>
            <a:r>
              <a:rPr lang="en-GB" sz="3200" dirty="0">
                <a:solidFill>
                  <a:schemeClr val="accent1"/>
                </a:solidFill>
              </a:rPr>
              <a:t>how we do things open </a:t>
            </a:r>
            <a:r>
              <a:rPr lang="en-GB" sz="3200" dirty="0"/>
              <a:t>for others to </a:t>
            </a:r>
            <a:r>
              <a:rPr lang="en-GB" sz="3200" dirty="0">
                <a:solidFill>
                  <a:schemeClr val="accent1"/>
                </a:solidFill>
              </a:rPr>
              <a:t>adopt</a:t>
            </a:r>
            <a:r>
              <a:rPr lang="en-GB" sz="3200" dirty="0"/>
              <a:t> or </a:t>
            </a:r>
            <a:r>
              <a:rPr lang="en-GB" sz="3200" dirty="0">
                <a:solidFill>
                  <a:schemeClr val="accent1"/>
                </a:solidFill>
              </a:rPr>
              <a:t>adapt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298062217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BD52848-E575-4F63-AF8E-7D55454B39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Shared standards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F9B89AB-B192-8E4B-5C04-9556105F96F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4" y="2000246"/>
            <a:ext cx="11340042" cy="4452407"/>
          </a:xfrm>
        </p:spPr>
        <p:txBody>
          <a:bodyPr/>
          <a:lstStyle/>
          <a:p>
            <a:pPr marL="0" indent="0">
              <a:buNone/>
            </a:pPr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Making how we do things open for others to adopt or adapt</a:t>
            </a:r>
          </a:p>
          <a:p>
            <a:pPr marL="0" indent="0">
              <a:buNone/>
            </a:pPr>
            <a:r>
              <a:rPr lang="en-GB" sz="3200" dirty="0"/>
              <a:t>Collaborating with others to understand </a:t>
            </a:r>
            <a:r>
              <a:rPr lang="en-GB" sz="3200" dirty="0">
                <a:solidFill>
                  <a:schemeClr val="accent1"/>
                </a:solidFill>
              </a:rPr>
              <a:t>how their needs differ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2040727212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BD52848-E575-4F63-AF8E-7D55454B39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Shared standards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F9B89AB-B192-8E4B-5C04-9556105F96F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4" y="2014533"/>
            <a:ext cx="11340042" cy="4452407"/>
          </a:xfrm>
        </p:spPr>
        <p:txBody>
          <a:bodyPr/>
          <a:lstStyle/>
          <a:p>
            <a:pPr marL="0" indent="0">
              <a:buNone/>
            </a:pPr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Making how we do things open for others to adopt or adapt</a:t>
            </a:r>
          </a:p>
          <a:p>
            <a:pPr marL="0" indent="0">
              <a:buNone/>
            </a:pPr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Collaborating with others to understand how their needs differ</a:t>
            </a:r>
          </a:p>
          <a:p>
            <a:pPr marL="0" indent="0">
              <a:buNone/>
            </a:pPr>
            <a:r>
              <a:rPr lang="en-GB" sz="3200" dirty="0">
                <a:solidFill>
                  <a:schemeClr val="accent1"/>
                </a:solidFill>
              </a:rPr>
              <a:t>Community-driven</a:t>
            </a:r>
            <a:r>
              <a:rPr lang="en-GB" sz="3200" dirty="0"/>
              <a:t> development of the Data Safe Haven</a:t>
            </a:r>
          </a:p>
        </p:txBody>
      </p:sp>
    </p:spTree>
    <p:extLst>
      <p:ext uri="{BB962C8B-B14F-4D97-AF65-F5344CB8AC3E}">
        <p14:creationId xmlns:p14="http://schemas.microsoft.com/office/powerpoint/2010/main" val="3456495450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BD52848-E575-4F63-AF8E-7D55454B39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Shared standards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F9B89AB-B192-8E4B-5C04-9556105F96F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4" y="2014533"/>
            <a:ext cx="11340042" cy="4452407"/>
          </a:xfrm>
        </p:spPr>
        <p:txBody>
          <a:bodyPr/>
          <a:lstStyle/>
          <a:p>
            <a:pPr marL="0" indent="0">
              <a:buNone/>
            </a:pPr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Making how we do things open for others to adopt or adapt</a:t>
            </a:r>
          </a:p>
          <a:p>
            <a:pPr marL="0" indent="0">
              <a:buNone/>
            </a:pPr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Collaborating with others to understand how their needs differ</a:t>
            </a:r>
          </a:p>
          <a:p>
            <a:pPr marL="0" indent="0">
              <a:buNone/>
            </a:pPr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Community-driven development of the Data Safe Haven</a:t>
            </a:r>
          </a:p>
          <a:p>
            <a:pPr marL="0" indent="0">
              <a:buNone/>
            </a:pPr>
            <a:r>
              <a:rPr lang="en-GB" sz="3200" dirty="0"/>
              <a:t>Engaging with </a:t>
            </a:r>
            <a:r>
              <a:rPr lang="en-GB" sz="3200" dirty="0">
                <a:solidFill>
                  <a:schemeClr val="accent1"/>
                </a:solidFill>
              </a:rPr>
              <a:t>wider community </a:t>
            </a:r>
            <a:r>
              <a:rPr lang="en-GB" sz="3200" dirty="0"/>
              <a:t>via DARE UK, SDAP, NHS SDE initiative, RSE TRE Working Group etc</a:t>
            </a:r>
          </a:p>
        </p:txBody>
      </p:sp>
    </p:spTree>
    <p:extLst>
      <p:ext uri="{BB962C8B-B14F-4D97-AF65-F5344CB8AC3E}">
        <p14:creationId xmlns:p14="http://schemas.microsoft.com/office/powerpoint/2010/main" val="42908386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1C37ED-63D0-7249-A3CF-C325D393CA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do we need the Data Safe Haven?</a:t>
            </a:r>
          </a:p>
        </p:txBody>
      </p:sp>
    </p:spTree>
    <p:extLst>
      <p:ext uri="{BB962C8B-B14F-4D97-AF65-F5344CB8AC3E}">
        <p14:creationId xmlns:p14="http://schemas.microsoft.com/office/powerpoint/2010/main" val="1519493764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BD52848-E575-4F63-AF8E-7D55454B39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Shared standards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F9B89AB-B192-8E4B-5C04-9556105F96F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4" y="2000246"/>
            <a:ext cx="11340042" cy="4452407"/>
          </a:xfrm>
        </p:spPr>
        <p:txBody>
          <a:bodyPr/>
          <a:lstStyle/>
          <a:p>
            <a:pPr marL="0" indent="0">
              <a:buNone/>
            </a:pPr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Making how we do things open for others to adopt or adapt</a:t>
            </a:r>
          </a:p>
          <a:p>
            <a:pPr marL="0" indent="0">
              <a:buNone/>
            </a:pPr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Collaborating with others to understand how their needs differ</a:t>
            </a:r>
          </a:p>
          <a:p>
            <a:pPr marL="0" indent="0">
              <a:buNone/>
            </a:pPr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Community-driven development of the Data Safe Haven</a:t>
            </a:r>
          </a:p>
          <a:p>
            <a:pPr marL="0" indent="0">
              <a:buNone/>
            </a:pPr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Engaging with wider community via DARE UK, SDAP, NHS SDE initiative, RSE TRE Working Group etc</a:t>
            </a:r>
          </a:p>
          <a:p>
            <a:pPr marL="0" indent="0">
              <a:buNone/>
            </a:pPr>
            <a:r>
              <a:rPr lang="en-GB" sz="3200" dirty="0"/>
              <a:t>Development of </a:t>
            </a:r>
            <a:r>
              <a:rPr lang="en-GB" sz="3200" dirty="0">
                <a:solidFill>
                  <a:schemeClr val="accent1"/>
                </a:solidFill>
              </a:rPr>
              <a:t>TRE reference architecture </a:t>
            </a:r>
            <a:r>
              <a:rPr lang="en-GB" sz="3200" dirty="0"/>
              <a:t>through DARE UK funded Driver Project (SATRE)</a:t>
            </a:r>
          </a:p>
        </p:txBody>
      </p:sp>
    </p:spTree>
    <p:extLst>
      <p:ext uri="{BB962C8B-B14F-4D97-AF65-F5344CB8AC3E}">
        <p14:creationId xmlns:p14="http://schemas.microsoft.com/office/powerpoint/2010/main" val="3655006084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BD52848-E575-4F63-AF8E-7D55454B39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Collaborative community</a:t>
            </a:r>
          </a:p>
        </p:txBody>
      </p:sp>
    </p:spTree>
    <p:extLst>
      <p:ext uri="{BB962C8B-B14F-4D97-AF65-F5344CB8AC3E}">
        <p14:creationId xmlns:p14="http://schemas.microsoft.com/office/powerpoint/2010/main" val="733209385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BD52848-E575-4F63-AF8E-7D55454B39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Collaborative community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33F40B-07FD-2B62-5CCC-8C59FCF020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4" y="1500184"/>
            <a:ext cx="11340042" cy="4452407"/>
          </a:xfrm>
        </p:spPr>
        <p:txBody>
          <a:bodyPr/>
          <a:lstStyle/>
          <a:p>
            <a:pPr marL="0" indent="0">
              <a:buNone/>
            </a:pPr>
            <a:r>
              <a:rPr lang="en-GB" sz="3200" dirty="0"/>
              <a:t>Welcome </a:t>
            </a:r>
            <a:r>
              <a:rPr lang="en-GB" sz="3200" dirty="0">
                <a:solidFill>
                  <a:schemeClr val="accent1"/>
                </a:solidFill>
              </a:rPr>
              <a:t>all kinds </a:t>
            </a:r>
            <a:r>
              <a:rPr lang="en-GB" sz="3200" dirty="0"/>
              <a:t>of contributions to Data Safe Haven</a:t>
            </a:r>
          </a:p>
        </p:txBody>
      </p:sp>
    </p:spTree>
    <p:extLst>
      <p:ext uri="{BB962C8B-B14F-4D97-AF65-F5344CB8AC3E}">
        <p14:creationId xmlns:p14="http://schemas.microsoft.com/office/powerpoint/2010/main" val="2705851674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BD52848-E575-4F63-AF8E-7D55454B39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Collaborative community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33F40B-07FD-2B62-5CCC-8C59FCF020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4" y="1500184"/>
            <a:ext cx="11340042" cy="4452407"/>
          </a:xfrm>
        </p:spPr>
        <p:txBody>
          <a:bodyPr/>
          <a:lstStyle/>
          <a:p>
            <a:pPr marL="0" indent="0">
              <a:buNone/>
            </a:pPr>
            <a:r>
              <a:rPr lang="en-GB" sz="3200" dirty="0"/>
              <a:t>Welcome </a:t>
            </a:r>
            <a:r>
              <a:rPr lang="en-GB" sz="3200" dirty="0">
                <a:solidFill>
                  <a:schemeClr val="accent1"/>
                </a:solidFill>
              </a:rPr>
              <a:t>all kinds </a:t>
            </a:r>
            <a:r>
              <a:rPr lang="en-GB" sz="3200" dirty="0"/>
              <a:t>of contributions to Data Safe Haven</a:t>
            </a:r>
          </a:p>
          <a:p>
            <a:r>
              <a:rPr lang="en-GB" sz="3200" dirty="0"/>
              <a:t>Use cases, feature requests, documentation, code</a:t>
            </a:r>
          </a:p>
        </p:txBody>
      </p:sp>
    </p:spTree>
    <p:extLst>
      <p:ext uri="{BB962C8B-B14F-4D97-AF65-F5344CB8AC3E}">
        <p14:creationId xmlns:p14="http://schemas.microsoft.com/office/powerpoint/2010/main" val="3123573468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BD52848-E575-4F63-AF8E-7D55454B39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Collaborative community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33F40B-07FD-2B62-5CCC-8C59FCF020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4" y="1500184"/>
            <a:ext cx="11340042" cy="4452407"/>
          </a:xfrm>
        </p:spPr>
        <p:txBody>
          <a:bodyPr/>
          <a:lstStyle/>
          <a:p>
            <a:pPr marL="0" indent="0">
              <a:buNone/>
            </a:pPr>
            <a:r>
              <a:rPr lang="en-GB" sz="3200" dirty="0"/>
              <a:t>Welcome </a:t>
            </a:r>
            <a:r>
              <a:rPr lang="en-GB" sz="3200" dirty="0">
                <a:solidFill>
                  <a:schemeClr val="accent1"/>
                </a:solidFill>
              </a:rPr>
              <a:t>all kinds </a:t>
            </a:r>
            <a:r>
              <a:rPr lang="en-GB" sz="3200" dirty="0"/>
              <a:t>of contributions to Data Safe Haven</a:t>
            </a:r>
          </a:p>
          <a:p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Use cases, feature requests, documentation, code</a:t>
            </a:r>
          </a:p>
          <a:p>
            <a:r>
              <a:rPr lang="en-GB" sz="3200" dirty="0"/>
              <a:t>Supported by </a:t>
            </a:r>
            <a:r>
              <a:rPr lang="en-GB" sz="3200" dirty="0">
                <a:solidFill>
                  <a:schemeClr val="accent1"/>
                </a:solidFill>
              </a:rPr>
              <a:t>Research Application Manager </a:t>
            </a:r>
            <a:r>
              <a:rPr lang="en-GB" sz="3200" dirty="0"/>
              <a:t>and wider team</a:t>
            </a:r>
          </a:p>
        </p:txBody>
      </p:sp>
    </p:spTree>
    <p:extLst>
      <p:ext uri="{BB962C8B-B14F-4D97-AF65-F5344CB8AC3E}">
        <p14:creationId xmlns:p14="http://schemas.microsoft.com/office/powerpoint/2010/main" val="614374112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BD52848-E575-4F63-AF8E-7D55454B39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Collaborative community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33F40B-07FD-2B62-5CCC-8C59FCF020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4" y="1500184"/>
            <a:ext cx="11340042" cy="4452407"/>
          </a:xfrm>
        </p:spPr>
        <p:txBody>
          <a:bodyPr/>
          <a:lstStyle/>
          <a:p>
            <a:pPr marL="0" indent="0">
              <a:buNone/>
            </a:pPr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Welcome all kinds of contributions to Data Safe Haven</a:t>
            </a:r>
          </a:p>
          <a:p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Use cases, feature requests, documentation, code</a:t>
            </a:r>
          </a:p>
          <a:p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Supported by Research Application Manager and wider team</a:t>
            </a:r>
          </a:p>
          <a:p>
            <a:pPr marL="0" indent="0">
              <a:buNone/>
            </a:pPr>
            <a:r>
              <a:rPr lang="en-GB" sz="3200" dirty="0">
                <a:solidFill>
                  <a:schemeClr val="accent1"/>
                </a:solidFill>
              </a:rPr>
              <a:t>RSE</a:t>
            </a:r>
            <a:r>
              <a:rPr lang="en-GB" sz="3200" dirty="0"/>
              <a:t> Trusted Research Environment </a:t>
            </a:r>
            <a:r>
              <a:rPr lang="en-GB" sz="3200" dirty="0">
                <a:solidFill>
                  <a:schemeClr val="accent1"/>
                </a:solidFill>
              </a:rPr>
              <a:t>Working Group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2196381096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BD52848-E575-4F63-AF8E-7D55454B39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Collaborative community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33F40B-07FD-2B62-5CCC-8C59FCF020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4" y="1500184"/>
            <a:ext cx="11340042" cy="4452407"/>
          </a:xfrm>
        </p:spPr>
        <p:txBody>
          <a:bodyPr/>
          <a:lstStyle/>
          <a:p>
            <a:pPr marL="0" indent="0">
              <a:buNone/>
            </a:pPr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Welcome all kinds of contributions to Data Safe Haven</a:t>
            </a:r>
          </a:p>
          <a:p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Use cases, feature requests, documentation, code</a:t>
            </a:r>
          </a:p>
          <a:p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Supported by Research Application Manager and wider team</a:t>
            </a:r>
          </a:p>
          <a:p>
            <a:pPr marL="0" indent="0">
              <a:buNone/>
            </a:pPr>
            <a:r>
              <a:rPr lang="en-GB" sz="3200" dirty="0">
                <a:solidFill>
                  <a:schemeClr val="accent1"/>
                </a:solidFill>
              </a:rPr>
              <a:t>RSE</a:t>
            </a:r>
            <a:r>
              <a:rPr lang="en-GB" sz="3200" dirty="0"/>
              <a:t> Trusted Research Environment </a:t>
            </a:r>
            <a:r>
              <a:rPr lang="en-GB" sz="3200" dirty="0">
                <a:solidFill>
                  <a:schemeClr val="accent1"/>
                </a:solidFill>
              </a:rPr>
              <a:t>Working Group</a:t>
            </a:r>
          </a:p>
          <a:p>
            <a:r>
              <a:rPr lang="en-GB" sz="3200" dirty="0"/>
              <a:t>For collaboration across those </a:t>
            </a:r>
            <a:r>
              <a:rPr lang="en-GB" sz="3200" dirty="0">
                <a:solidFill>
                  <a:schemeClr val="accent1"/>
                </a:solidFill>
              </a:rPr>
              <a:t>building</a:t>
            </a:r>
            <a:r>
              <a:rPr lang="en-GB" sz="3200" dirty="0"/>
              <a:t> and </a:t>
            </a:r>
            <a:r>
              <a:rPr lang="en-GB" sz="3200" dirty="0">
                <a:solidFill>
                  <a:schemeClr val="accent1"/>
                </a:solidFill>
              </a:rPr>
              <a:t>running</a:t>
            </a:r>
            <a:r>
              <a:rPr lang="en-GB" sz="3200" dirty="0"/>
              <a:t> TREs</a:t>
            </a:r>
          </a:p>
          <a:p>
            <a:pPr marL="0" indent="0">
              <a:buNone/>
            </a:pP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486528790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BD52848-E575-4F63-AF8E-7D55454B39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Collaborative community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33F40B-07FD-2B62-5CCC-8C59FCF020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4" y="1500184"/>
            <a:ext cx="11340042" cy="4452407"/>
          </a:xfrm>
        </p:spPr>
        <p:txBody>
          <a:bodyPr/>
          <a:lstStyle/>
          <a:p>
            <a:pPr marL="0" indent="0">
              <a:buNone/>
            </a:pPr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Welcome all kinds of contributions to Data Safe Haven</a:t>
            </a:r>
          </a:p>
          <a:p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Use cases, feature requests, documentation, code</a:t>
            </a:r>
          </a:p>
          <a:p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Supported by Research Application Manager and wider team</a:t>
            </a:r>
          </a:p>
          <a:p>
            <a:pPr marL="0" indent="0">
              <a:buNone/>
            </a:pPr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RSE Trusted Research Environment Working Group</a:t>
            </a:r>
          </a:p>
          <a:p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For collaboration across those building and running TREs</a:t>
            </a:r>
          </a:p>
          <a:p>
            <a:pPr marL="0" indent="0">
              <a:buNone/>
            </a:pPr>
            <a:r>
              <a:rPr lang="en-GB" sz="3200" dirty="0"/>
              <a:t>DARE UK Driver projects:</a:t>
            </a:r>
          </a:p>
        </p:txBody>
      </p:sp>
    </p:spTree>
    <p:extLst>
      <p:ext uri="{BB962C8B-B14F-4D97-AF65-F5344CB8AC3E}">
        <p14:creationId xmlns:p14="http://schemas.microsoft.com/office/powerpoint/2010/main" val="3969814768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BD52848-E575-4F63-AF8E-7D55454B39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Collaborative community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33F40B-07FD-2B62-5CCC-8C59FCF020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4" y="1500184"/>
            <a:ext cx="11340042" cy="4452407"/>
          </a:xfrm>
        </p:spPr>
        <p:txBody>
          <a:bodyPr/>
          <a:lstStyle/>
          <a:p>
            <a:pPr marL="0" indent="0">
              <a:buNone/>
            </a:pPr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Welcome all kinds of contributions to Data Safe Haven</a:t>
            </a:r>
          </a:p>
          <a:p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Use cases, feature requests, documentation, code</a:t>
            </a:r>
          </a:p>
          <a:p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Supported by Research Application Manager and wider team</a:t>
            </a:r>
          </a:p>
          <a:p>
            <a:pPr marL="0" indent="0">
              <a:buNone/>
            </a:pPr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RSE Trusted Research Environment Working Group</a:t>
            </a:r>
          </a:p>
          <a:p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For collaboration across those building and running TREs</a:t>
            </a:r>
          </a:p>
          <a:p>
            <a:pPr marL="0" indent="0">
              <a:buNone/>
            </a:pPr>
            <a:r>
              <a:rPr lang="en-GB" sz="3200" dirty="0"/>
              <a:t>DARE UK Driver projects:</a:t>
            </a:r>
          </a:p>
          <a:p>
            <a:r>
              <a:rPr lang="en-GB" sz="3200" dirty="0"/>
              <a:t>Our project will collate </a:t>
            </a:r>
            <a:r>
              <a:rPr lang="en-GB" sz="3200" dirty="0">
                <a:solidFill>
                  <a:schemeClr val="accent1"/>
                </a:solidFill>
              </a:rPr>
              <a:t>common requirements </a:t>
            </a:r>
            <a:r>
              <a:rPr lang="en-GB" sz="3200" dirty="0"/>
              <a:t>for TREs</a:t>
            </a:r>
          </a:p>
        </p:txBody>
      </p:sp>
    </p:spTree>
    <p:extLst>
      <p:ext uri="{BB962C8B-B14F-4D97-AF65-F5344CB8AC3E}">
        <p14:creationId xmlns:p14="http://schemas.microsoft.com/office/powerpoint/2010/main" val="3440160210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BD52848-E575-4F63-AF8E-7D55454B39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Collaborative community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33F40B-07FD-2B62-5CCC-8C59FCF020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4" y="1500184"/>
            <a:ext cx="11340042" cy="4452407"/>
          </a:xfrm>
        </p:spPr>
        <p:txBody>
          <a:bodyPr/>
          <a:lstStyle/>
          <a:p>
            <a:pPr marL="0" indent="0">
              <a:buNone/>
            </a:pPr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Welcome all kinds of contributions to Data Safe Haven</a:t>
            </a:r>
          </a:p>
          <a:p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Use cases, feature requests, documentation, code</a:t>
            </a:r>
          </a:p>
          <a:p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Supported by Research Application Manager and wider team</a:t>
            </a:r>
          </a:p>
          <a:p>
            <a:pPr marL="0" indent="0">
              <a:buNone/>
            </a:pPr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RSE Trusted Research Environment Working Group</a:t>
            </a:r>
          </a:p>
          <a:p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For collaboration across those building and running TREs</a:t>
            </a:r>
          </a:p>
          <a:p>
            <a:pPr marL="0" indent="0">
              <a:buNone/>
            </a:pPr>
            <a:r>
              <a:rPr lang="en-GB" sz="3200" dirty="0"/>
              <a:t>DARE UK Driver projects:</a:t>
            </a:r>
          </a:p>
          <a:p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Our project will collate common requirements for TREs</a:t>
            </a:r>
          </a:p>
          <a:p>
            <a:r>
              <a:rPr lang="en-GB" sz="3200" dirty="0"/>
              <a:t>Other projects focus on </a:t>
            </a:r>
            <a:r>
              <a:rPr lang="en-GB" sz="3200" dirty="0">
                <a:solidFill>
                  <a:schemeClr val="accent1"/>
                </a:solidFill>
              </a:rPr>
              <a:t>federation</a:t>
            </a:r>
            <a:r>
              <a:rPr lang="en-GB" sz="3200" dirty="0"/>
              <a:t> and </a:t>
            </a:r>
            <a:r>
              <a:rPr lang="en-GB" sz="3200" dirty="0">
                <a:solidFill>
                  <a:schemeClr val="accent1"/>
                </a:solidFill>
              </a:rPr>
              <a:t>output checking</a:t>
            </a:r>
          </a:p>
          <a:p>
            <a:pPr marL="0" indent="0">
              <a:buNone/>
            </a:pP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7699630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7"/>
          <p:cNvSpPr txBox="1"/>
          <p:nvPr/>
        </p:nvSpPr>
        <p:spPr>
          <a:xfrm>
            <a:off x="3525008" y="1976112"/>
            <a:ext cx="7233480" cy="6975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>
              <a:buClr>
                <a:schemeClr val="dk1"/>
              </a:buClr>
              <a:buSzPts val="1100"/>
            </a:pPr>
            <a:r>
              <a:rPr lang="en" sz="2933" dirty="0">
                <a:solidFill>
                  <a:schemeClr val="bg1"/>
                </a:solidFill>
              </a:rPr>
              <a:t>To do effect</a:t>
            </a:r>
            <a:r>
              <a:rPr lang="en-GB" sz="2933" dirty="0" err="1">
                <a:solidFill>
                  <a:schemeClr val="bg1"/>
                </a:solidFill>
              </a:rPr>
              <a:t>i</a:t>
            </a:r>
            <a:r>
              <a:rPr lang="en" sz="2933" dirty="0" err="1">
                <a:solidFill>
                  <a:schemeClr val="bg1"/>
                </a:solidFill>
              </a:rPr>
              <a:t>ve</a:t>
            </a:r>
            <a:r>
              <a:rPr lang="en" sz="2933" dirty="0">
                <a:solidFill>
                  <a:schemeClr val="bg1"/>
                </a:solidFill>
              </a:rPr>
              <a:t> research on sensitive data</a:t>
            </a:r>
            <a:endParaRPr sz="2933" dirty="0">
              <a:solidFill>
                <a:schemeClr val="bg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B580BE3-16F4-771C-2302-33E2EC635F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9392" y="1740673"/>
            <a:ext cx="1155700" cy="116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228156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BD52848-E575-4F63-AF8E-7D55454B39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Focus for coming year</a:t>
            </a:r>
          </a:p>
        </p:txBody>
      </p:sp>
    </p:spTree>
    <p:extLst>
      <p:ext uri="{BB962C8B-B14F-4D97-AF65-F5344CB8AC3E}">
        <p14:creationId xmlns:p14="http://schemas.microsoft.com/office/powerpoint/2010/main" val="1244830020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BD52848-E575-4F63-AF8E-7D55454B39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Focus for coming year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33F40B-07FD-2B62-5CCC-8C59FCF020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3" y="1857375"/>
            <a:ext cx="11182877" cy="3914775"/>
          </a:xfrm>
        </p:spPr>
        <p:txBody>
          <a:bodyPr/>
          <a:lstStyle/>
          <a:p>
            <a:pPr marL="0" indent="0">
              <a:buNone/>
            </a:pPr>
            <a:r>
              <a:rPr lang="en-GB" sz="3200" dirty="0"/>
              <a:t>Determining common</a:t>
            </a:r>
            <a:r>
              <a:rPr lang="en-GB" sz="3200" dirty="0">
                <a:solidFill>
                  <a:schemeClr val="accent1"/>
                </a:solidFill>
              </a:rPr>
              <a:t> reference requirements </a:t>
            </a:r>
            <a:r>
              <a:rPr lang="en-GB" sz="3200" dirty="0"/>
              <a:t>for TREs</a:t>
            </a:r>
            <a:endParaRPr lang="en-GB" sz="3200" dirty="0">
              <a:solidFill>
                <a:schemeClr val="bg1">
                  <a:lumMod val="95000"/>
                </a:schemeClr>
              </a:solidFill>
            </a:endParaRPr>
          </a:p>
          <a:p>
            <a:endParaRPr lang="en-GB" sz="3200" dirty="0">
              <a:solidFill>
                <a:schemeClr val="bg1">
                  <a:lumMod val="95000"/>
                </a:schemeClr>
              </a:solidFill>
            </a:endParaRPr>
          </a:p>
          <a:p>
            <a:endParaRPr lang="en-GB" sz="32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0343938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BD52848-E575-4F63-AF8E-7D55454B39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Focus for coming year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33F40B-07FD-2B62-5CCC-8C59FCF020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3" y="1857375"/>
            <a:ext cx="11282892" cy="3914775"/>
          </a:xfrm>
        </p:spPr>
        <p:txBody>
          <a:bodyPr/>
          <a:lstStyle/>
          <a:p>
            <a:pPr marL="0" indent="0">
              <a:buNone/>
            </a:pPr>
            <a:r>
              <a:rPr lang="en-GB" sz="3200" dirty="0"/>
              <a:t>Determining common</a:t>
            </a:r>
            <a:r>
              <a:rPr lang="en-GB" sz="3200" dirty="0">
                <a:solidFill>
                  <a:schemeClr val="accent1"/>
                </a:solidFill>
              </a:rPr>
              <a:t> reference requirements </a:t>
            </a:r>
            <a:r>
              <a:rPr lang="en-GB" sz="3200" dirty="0"/>
              <a:t>for TREs</a:t>
            </a:r>
          </a:p>
          <a:p>
            <a:r>
              <a:rPr lang="en-GB" sz="3200" dirty="0">
                <a:solidFill>
                  <a:schemeClr val="bg1">
                    <a:lumMod val="95000"/>
                  </a:schemeClr>
                </a:solidFill>
              </a:rPr>
              <a:t>SATRE: </a:t>
            </a:r>
            <a:r>
              <a:rPr lang="en-GB" sz="3200" dirty="0">
                <a:solidFill>
                  <a:schemeClr val="accent1"/>
                </a:solidFill>
              </a:rPr>
              <a:t>DARE-funded</a:t>
            </a:r>
            <a:r>
              <a:rPr lang="en-GB" sz="3200" dirty="0">
                <a:solidFill>
                  <a:schemeClr val="bg1">
                    <a:lumMod val="95000"/>
                  </a:schemeClr>
                </a:solidFill>
              </a:rPr>
              <a:t> project with </a:t>
            </a:r>
            <a:r>
              <a:rPr lang="en-GB" sz="3200" dirty="0">
                <a:solidFill>
                  <a:schemeClr val="accent1"/>
                </a:solidFill>
              </a:rPr>
              <a:t>Dundee</a:t>
            </a:r>
            <a:r>
              <a:rPr lang="en-GB" sz="3200" dirty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en-GB" sz="3200" dirty="0">
                <a:solidFill>
                  <a:schemeClr val="accent1"/>
                </a:solidFill>
              </a:rPr>
              <a:t>UCL</a:t>
            </a:r>
            <a:r>
              <a:rPr lang="en-GB" sz="3200" dirty="0">
                <a:solidFill>
                  <a:schemeClr val="bg1">
                    <a:lumMod val="95000"/>
                  </a:schemeClr>
                </a:solidFill>
              </a:rPr>
              <a:t> and others</a:t>
            </a:r>
          </a:p>
          <a:p>
            <a:endParaRPr lang="en-GB" sz="3200" dirty="0">
              <a:solidFill>
                <a:schemeClr val="bg1">
                  <a:lumMod val="95000"/>
                </a:schemeClr>
              </a:solidFill>
            </a:endParaRPr>
          </a:p>
          <a:p>
            <a:endParaRPr lang="en-GB" sz="32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598382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BD52848-E575-4F63-AF8E-7D55454B39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Focus for coming year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33F40B-07FD-2B62-5CCC-8C59FCF020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3" y="1857375"/>
            <a:ext cx="11311467" cy="3914775"/>
          </a:xfrm>
        </p:spPr>
        <p:txBody>
          <a:bodyPr/>
          <a:lstStyle/>
          <a:p>
            <a:pPr marL="0" indent="0">
              <a:buNone/>
            </a:pPr>
            <a:r>
              <a:rPr lang="en-GB" sz="3200" dirty="0"/>
              <a:t>Determining common</a:t>
            </a:r>
            <a:r>
              <a:rPr lang="en-GB" sz="3200" dirty="0">
                <a:solidFill>
                  <a:schemeClr val="accent1"/>
                </a:solidFill>
              </a:rPr>
              <a:t> reference requirements </a:t>
            </a:r>
            <a:r>
              <a:rPr lang="en-GB" sz="3200" dirty="0"/>
              <a:t>for TREs</a:t>
            </a:r>
          </a:p>
          <a:p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SATRE: DARE-funded project with Dundee, UCL and others</a:t>
            </a:r>
          </a:p>
          <a:p>
            <a:r>
              <a:rPr lang="en-GB" sz="3200" dirty="0">
                <a:solidFill>
                  <a:schemeClr val="accent1"/>
                </a:solidFill>
              </a:rPr>
              <a:t>Compare</a:t>
            </a:r>
            <a:r>
              <a:rPr lang="en-GB" sz="3200" dirty="0">
                <a:solidFill>
                  <a:schemeClr val="bg1">
                    <a:lumMod val="95000"/>
                  </a:schemeClr>
                </a:solidFill>
              </a:rPr>
              <a:t> 3 existing open source TREs</a:t>
            </a:r>
          </a:p>
          <a:p>
            <a:endParaRPr lang="en-GB" sz="3200" dirty="0">
              <a:solidFill>
                <a:schemeClr val="bg1">
                  <a:lumMod val="95000"/>
                </a:schemeClr>
              </a:solidFill>
            </a:endParaRPr>
          </a:p>
          <a:p>
            <a:endParaRPr lang="en-GB" sz="32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398367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BD52848-E575-4F63-AF8E-7D55454B39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Focus for coming year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33F40B-07FD-2B62-5CCC-8C59FCF020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3" y="1857375"/>
            <a:ext cx="11325755" cy="3914775"/>
          </a:xfrm>
        </p:spPr>
        <p:txBody>
          <a:bodyPr/>
          <a:lstStyle/>
          <a:p>
            <a:pPr marL="0" indent="0">
              <a:buNone/>
            </a:pPr>
            <a:r>
              <a:rPr lang="en-GB" sz="3200" dirty="0"/>
              <a:t>Determining common</a:t>
            </a:r>
            <a:r>
              <a:rPr lang="en-GB" sz="3200" dirty="0">
                <a:solidFill>
                  <a:schemeClr val="accent1"/>
                </a:solidFill>
              </a:rPr>
              <a:t> reference requirements </a:t>
            </a:r>
            <a:r>
              <a:rPr lang="en-GB" sz="3200" dirty="0"/>
              <a:t>for TREs</a:t>
            </a:r>
          </a:p>
          <a:p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SATRE: DARE-funded project with Dundee, UCL and others</a:t>
            </a:r>
          </a:p>
          <a:p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Compare 3 existing open source TREs</a:t>
            </a:r>
          </a:p>
          <a:p>
            <a:r>
              <a:rPr lang="en-GB" sz="3200" dirty="0">
                <a:solidFill>
                  <a:schemeClr val="bg1">
                    <a:lumMod val="95000"/>
                  </a:schemeClr>
                </a:solidFill>
              </a:rPr>
              <a:t>Capture </a:t>
            </a:r>
            <a:r>
              <a:rPr lang="en-GB" sz="3200" dirty="0">
                <a:solidFill>
                  <a:schemeClr val="accent1"/>
                </a:solidFill>
              </a:rPr>
              <a:t>common principles </a:t>
            </a:r>
            <a:r>
              <a:rPr lang="en-GB" sz="3200" dirty="0">
                <a:solidFill>
                  <a:schemeClr val="bg1">
                    <a:lumMod val="95000"/>
                  </a:schemeClr>
                </a:solidFill>
              </a:rPr>
              <a:t>and </a:t>
            </a:r>
            <a:r>
              <a:rPr lang="en-GB" sz="3200" dirty="0">
                <a:solidFill>
                  <a:schemeClr val="accent1"/>
                </a:solidFill>
              </a:rPr>
              <a:t>requirements</a:t>
            </a:r>
            <a:r>
              <a:rPr lang="en-GB" sz="3200" dirty="0">
                <a:solidFill>
                  <a:schemeClr val="bg1">
                    <a:lumMod val="95000"/>
                  </a:schemeClr>
                </a:solidFill>
              </a:rPr>
              <a:t> for TREs</a:t>
            </a:r>
          </a:p>
          <a:p>
            <a:endParaRPr lang="en-GB" sz="3200" dirty="0">
              <a:solidFill>
                <a:schemeClr val="bg1">
                  <a:lumMod val="95000"/>
                </a:schemeClr>
              </a:solidFill>
            </a:endParaRPr>
          </a:p>
          <a:p>
            <a:endParaRPr lang="en-GB" sz="32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355569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BD52848-E575-4F63-AF8E-7D55454B39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Focus for coming year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33F40B-07FD-2B62-5CCC-8C59FCF020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3" y="1857375"/>
            <a:ext cx="11297180" cy="3914775"/>
          </a:xfrm>
        </p:spPr>
        <p:txBody>
          <a:bodyPr/>
          <a:lstStyle/>
          <a:p>
            <a:pPr marL="0" indent="0">
              <a:buNone/>
            </a:pPr>
            <a:r>
              <a:rPr lang="en-GB" sz="3200" dirty="0"/>
              <a:t>Determining common</a:t>
            </a:r>
            <a:r>
              <a:rPr lang="en-GB" sz="3200" dirty="0">
                <a:solidFill>
                  <a:schemeClr val="accent1"/>
                </a:solidFill>
              </a:rPr>
              <a:t> reference requirements </a:t>
            </a:r>
            <a:r>
              <a:rPr lang="en-GB" sz="3200" dirty="0"/>
              <a:t>for TREs</a:t>
            </a:r>
          </a:p>
          <a:p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SATRE: DARE-funded project with Dundee, UCL and others</a:t>
            </a:r>
          </a:p>
          <a:p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Compare 3 existing open source TREs</a:t>
            </a:r>
          </a:p>
          <a:p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Capture common principles and requirements for TREs</a:t>
            </a:r>
          </a:p>
          <a:p>
            <a:r>
              <a:rPr lang="en-GB" sz="3200" dirty="0">
                <a:solidFill>
                  <a:schemeClr val="bg1">
                    <a:lumMod val="95000"/>
                  </a:schemeClr>
                </a:solidFill>
              </a:rPr>
              <a:t>Capture </a:t>
            </a:r>
            <a:r>
              <a:rPr lang="en-GB" sz="3200" dirty="0">
                <a:solidFill>
                  <a:schemeClr val="accent1"/>
                </a:solidFill>
              </a:rPr>
              <a:t>community accepted </a:t>
            </a:r>
            <a:r>
              <a:rPr lang="en-GB" sz="3200" dirty="0">
                <a:solidFill>
                  <a:schemeClr val="bg1">
                    <a:lumMod val="95000"/>
                  </a:schemeClr>
                </a:solidFill>
              </a:rPr>
              <a:t>ways to meet these</a:t>
            </a:r>
          </a:p>
          <a:p>
            <a:endParaRPr lang="en-GB" sz="3200" dirty="0">
              <a:solidFill>
                <a:schemeClr val="bg1">
                  <a:lumMod val="95000"/>
                </a:schemeClr>
              </a:solidFill>
            </a:endParaRPr>
          </a:p>
          <a:p>
            <a:endParaRPr lang="en-GB" sz="32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618017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BD52848-E575-4F63-AF8E-7D55454B39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Focus for coming year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33F40B-07FD-2B62-5CCC-8C59FCF020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3" y="1857375"/>
            <a:ext cx="11354330" cy="3914775"/>
          </a:xfrm>
        </p:spPr>
        <p:txBody>
          <a:bodyPr/>
          <a:lstStyle/>
          <a:p>
            <a:pPr marL="0" indent="0">
              <a:buNone/>
            </a:pPr>
            <a:r>
              <a:rPr lang="en-GB" sz="3200" dirty="0"/>
              <a:t>Determining common</a:t>
            </a:r>
            <a:r>
              <a:rPr lang="en-GB" sz="3200" dirty="0">
                <a:solidFill>
                  <a:schemeClr val="accent1"/>
                </a:solidFill>
              </a:rPr>
              <a:t> reference requirements </a:t>
            </a:r>
            <a:r>
              <a:rPr lang="en-GB" sz="3200" dirty="0"/>
              <a:t>for TREs</a:t>
            </a:r>
          </a:p>
          <a:p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SATRE: DARE-funded project with Dundee, UCL and others</a:t>
            </a:r>
          </a:p>
          <a:p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Compare 3 existing open source TREs</a:t>
            </a:r>
          </a:p>
          <a:p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Capture common principles and requirements for TREs</a:t>
            </a:r>
          </a:p>
          <a:p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Capture community accepted ways to meet these</a:t>
            </a:r>
          </a:p>
          <a:p>
            <a:r>
              <a:rPr lang="en-GB" sz="3200" dirty="0">
                <a:solidFill>
                  <a:schemeClr val="accent1"/>
                </a:solidFill>
              </a:rPr>
              <a:t>Evaluate</a:t>
            </a:r>
            <a:r>
              <a:rPr lang="en-GB" sz="3200" dirty="0">
                <a:solidFill>
                  <a:schemeClr val="bg1">
                    <a:lumMod val="95000"/>
                  </a:schemeClr>
                </a:solidFill>
              </a:rPr>
              <a:t> the 3 open source TREs against these standards</a:t>
            </a:r>
          </a:p>
          <a:p>
            <a:endParaRPr lang="en-GB" sz="3200" dirty="0">
              <a:solidFill>
                <a:schemeClr val="bg1">
                  <a:lumMod val="95000"/>
                </a:schemeClr>
              </a:solidFill>
            </a:endParaRPr>
          </a:p>
          <a:p>
            <a:endParaRPr lang="en-GB" sz="32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197778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BD52848-E575-4F63-AF8E-7D55454B39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Focus for coming year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33F40B-07FD-2B62-5CCC-8C59FCF020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3" y="1857375"/>
            <a:ext cx="11368617" cy="3914775"/>
          </a:xfrm>
        </p:spPr>
        <p:txBody>
          <a:bodyPr/>
          <a:lstStyle/>
          <a:p>
            <a:pPr marL="0" indent="0">
              <a:buNone/>
            </a:pPr>
            <a:r>
              <a:rPr lang="en-GB" sz="3200" dirty="0"/>
              <a:t>Determining common</a:t>
            </a:r>
            <a:r>
              <a:rPr lang="en-GB" sz="3200" dirty="0">
                <a:solidFill>
                  <a:schemeClr val="accent1"/>
                </a:solidFill>
              </a:rPr>
              <a:t> reference requirements </a:t>
            </a:r>
            <a:r>
              <a:rPr lang="en-GB" sz="3200" dirty="0"/>
              <a:t>for TREs</a:t>
            </a:r>
          </a:p>
          <a:p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SATRE: DARE-funded project with Dundee, UCL and others</a:t>
            </a:r>
          </a:p>
          <a:p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Compare 3 existing open source TREs</a:t>
            </a:r>
          </a:p>
          <a:p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Capture common principles and requirements for TREs</a:t>
            </a:r>
          </a:p>
          <a:p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Capture community accepted ways to meet these</a:t>
            </a:r>
          </a:p>
          <a:p>
            <a:r>
              <a:rPr lang="en-GB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Evaluate the 3 open source TREs against these standards</a:t>
            </a:r>
          </a:p>
          <a:p>
            <a:r>
              <a:rPr lang="en-GB" sz="3200" dirty="0">
                <a:solidFill>
                  <a:schemeClr val="accent1"/>
                </a:solidFill>
              </a:rPr>
              <a:t>Improve</a:t>
            </a:r>
            <a:r>
              <a:rPr lang="en-GB" sz="3200" dirty="0"/>
              <a:t> each TRE to </a:t>
            </a:r>
            <a:r>
              <a:rPr lang="en-GB" sz="3200" dirty="0">
                <a:solidFill>
                  <a:schemeClr val="accent1"/>
                </a:solidFill>
              </a:rPr>
              <a:t>align</a:t>
            </a:r>
            <a:r>
              <a:rPr lang="en-GB" sz="3200" dirty="0"/>
              <a:t> more closely to the standards</a:t>
            </a:r>
          </a:p>
          <a:p>
            <a:endParaRPr lang="en-GB" sz="3200" dirty="0">
              <a:solidFill>
                <a:schemeClr val="bg1">
                  <a:lumMod val="95000"/>
                </a:schemeClr>
              </a:solidFill>
            </a:endParaRPr>
          </a:p>
          <a:p>
            <a:endParaRPr lang="en-GB" sz="3200" dirty="0">
              <a:solidFill>
                <a:schemeClr val="bg1">
                  <a:lumMod val="95000"/>
                </a:schemeClr>
              </a:solidFill>
            </a:endParaRPr>
          </a:p>
          <a:p>
            <a:endParaRPr lang="en-GB" sz="32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7241891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9CE53A4-4181-E72D-F394-EBAB0B489C87}"/>
              </a:ext>
            </a:extLst>
          </p:cNvPr>
          <p:cNvSpPr txBox="1">
            <a:spLocks/>
          </p:cNvSpPr>
          <p:nvPr/>
        </p:nvSpPr>
        <p:spPr>
          <a:xfrm>
            <a:off x="4064836" y="823169"/>
            <a:ext cx="3870850" cy="560091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chemeClr val="bg1"/>
                </a:solidFill>
              </a:rPr>
              <a:t>Daniel Allen (Turing)</a:t>
            </a:r>
          </a:p>
          <a:p>
            <a:r>
              <a:rPr lang="en-US" sz="1600" dirty="0">
                <a:solidFill>
                  <a:schemeClr val="bg1"/>
                </a:solidFill>
              </a:rPr>
              <a:t>Diego Arenas (U. St Andrews)</a:t>
            </a:r>
          </a:p>
          <a:p>
            <a:r>
              <a:rPr lang="en-US" sz="1600" dirty="0">
                <a:solidFill>
                  <a:schemeClr val="bg1"/>
                </a:solidFill>
              </a:rPr>
              <a:t>Jon Atkins (Turing)</a:t>
            </a:r>
          </a:p>
          <a:p>
            <a:r>
              <a:rPr lang="en-US" sz="1600" dirty="0">
                <a:solidFill>
                  <a:schemeClr val="bg1"/>
                </a:solidFill>
              </a:rPr>
              <a:t>Claire Austin (British Library)</a:t>
            </a:r>
          </a:p>
          <a:p>
            <a:r>
              <a:rPr lang="en-US" sz="1600" dirty="0">
                <a:solidFill>
                  <a:schemeClr val="bg1"/>
                </a:solidFill>
              </a:rPr>
              <a:t>David Beavan (Turing)</a:t>
            </a:r>
          </a:p>
          <a:p>
            <a:r>
              <a:rPr lang="en-US" sz="1600" dirty="0">
                <a:solidFill>
                  <a:schemeClr val="bg1"/>
                </a:solidFill>
              </a:rPr>
              <a:t>Alvaro </a:t>
            </a:r>
            <a:r>
              <a:rPr lang="en-US" sz="1600" dirty="0" err="1">
                <a:solidFill>
                  <a:schemeClr val="bg1"/>
                </a:solidFill>
              </a:rPr>
              <a:t>Cabrejas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Egea</a:t>
            </a:r>
            <a:r>
              <a:rPr lang="en-US" sz="1600" dirty="0">
                <a:solidFill>
                  <a:schemeClr val="bg1"/>
                </a:solidFill>
              </a:rPr>
              <a:t> (Turing. U. Warwick)</a:t>
            </a:r>
          </a:p>
          <a:p>
            <a:r>
              <a:rPr lang="en-US" sz="1600" dirty="0">
                <a:solidFill>
                  <a:schemeClr val="bg1"/>
                </a:solidFill>
              </a:rPr>
              <a:t>Steven </a:t>
            </a:r>
            <a:r>
              <a:rPr lang="en-US" sz="1600" dirty="0" err="1">
                <a:solidFill>
                  <a:schemeClr val="bg1"/>
                </a:solidFill>
              </a:rPr>
              <a:t>Carlysle</a:t>
            </a:r>
            <a:r>
              <a:rPr lang="en-US" sz="1600" dirty="0">
                <a:solidFill>
                  <a:schemeClr val="bg1"/>
                </a:solidFill>
              </a:rPr>
              <a:t>-Davies (U. Edinburgh)</a:t>
            </a:r>
          </a:p>
          <a:p>
            <a:r>
              <a:rPr lang="en-US" sz="1600" dirty="0">
                <a:solidFill>
                  <a:schemeClr val="bg1"/>
                </a:solidFill>
              </a:rPr>
              <a:t>Ian Carter (Turing)</a:t>
            </a:r>
          </a:p>
          <a:p>
            <a:r>
              <a:rPr lang="en-US" sz="1600" dirty="0">
                <a:solidFill>
                  <a:schemeClr val="bg1"/>
                </a:solidFill>
              </a:rPr>
              <a:t>Rob Clarke (</a:t>
            </a:r>
            <a:r>
              <a:rPr lang="en-US" sz="1600" dirty="0" err="1">
                <a:solidFill>
                  <a:schemeClr val="bg1"/>
                </a:solidFill>
              </a:rPr>
              <a:t>Corinium</a:t>
            </a:r>
            <a:r>
              <a:rPr lang="en-US" sz="1600" dirty="0">
                <a:solidFill>
                  <a:schemeClr val="bg1"/>
                </a:solidFill>
              </a:rPr>
              <a:t>)</a:t>
            </a:r>
          </a:p>
          <a:p>
            <a:r>
              <a:rPr lang="en-US" sz="1600" dirty="0">
                <a:solidFill>
                  <a:schemeClr val="bg1"/>
                </a:solidFill>
              </a:rPr>
              <a:t>James Cunningham (U. Manchester)</a:t>
            </a:r>
          </a:p>
          <a:p>
            <a:r>
              <a:rPr lang="en-US" sz="1600" dirty="0">
                <a:solidFill>
                  <a:schemeClr val="bg1"/>
                </a:solidFill>
              </a:rPr>
              <a:t>Tom Doel (Code Choreography)</a:t>
            </a:r>
          </a:p>
          <a:p>
            <a:r>
              <a:rPr lang="en-US" sz="1600" dirty="0">
                <a:solidFill>
                  <a:schemeClr val="bg1"/>
                </a:solidFill>
              </a:rPr>
              <a:t>Christopher Edsall (U. Bristol)</a:t>
            </a:r>
          </a:p>
          <a:p>
            <a:r>
              <a:rPr lang="en-US" sz="1600" dirty="0">
                <a:solidFill>
                  <a:schemeClr val="bg1"/>
                </a:solidFill>
              </a:rPr>
              <a:t>Oliver Forrest (Turing)</a:t>
            </a:r>
          </a:p>
          <a:p>
            <a:r>
              <a:rPr lang="en-US" sz="1600" dirty="0">
                <a:solidFill>
                  <a:schemeClr val="bg1"/>
                </a:solidFill>
              </a:rPr>
              <a:t>Evelina </a:t>
            </a:r>
            <a:r>
              <a:rPr lang="en-US" sz="1600" dirty="0" err="1">
                <a:solidFill>
                  <a:schemeClr val="bg1"/>
                </a:solidFill>
              </a:rPr>
              <a:t>Gabasova</a:t>
            </a:r>
            <a:r>
              <a:rPr lang="en-US" sz="1600" dirty="0">
                <a:solidFill>
                  <a:schemeClr val="bg1"/>
                </a:solidFill>
              </a:rPr>
              <a:t> (Turing)</a:t>
            </a:r>
          </a:p>
          <a:p>
            <a:r>
              <a:rPr lang="en-US" sz="1600" dirty="0">
                <a:solidFill>
                  <a:schemeClr val="bg1"/>
                </a:solidFill>
              </a:rPr>
              <a:t>James Geddes (Turing)</a:t>
            </a:r>
          </a:p>
          <a:p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522148C-F7A8-6984-3D1E-616F0F9335BB}"/>
              </a:ext>
            </a:extLst>
          </p:cNvPr>
          <p:cNvSpPr txBox="1">
            <a:spLocks/>
          </p:cNvSpPr>
          <p:nvPr/>
        </p:nvSpPr>
        <p:spPr>
          <a:xfrm>
            <a:off x="7747001" y="823167"/>
            <a:ext cx="4229100" cy="56009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83990" indent="-38399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Oscar Giles (Turing)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/>
              <a:t>James Hetherington (UCL, Turing)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/>
              <a:t>Mike Jackson (U. Edinburgh)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/>
              <a:t>Radka </a:t>
            </a:r>
            <a:r>
              <a:rPr lang="en-US" sz="1600" dirty="0" err="1"/>
              <a:t>Jersakova</a:t>
            </a:r>
            <a:r>
              <a:rPr lang="en-US" sz="1600" dirty="0"/>
              <a:t> (Alan Turing)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/>
              <a:t>Franz </a:t>
            </a:r>
            <a:r>
              <a:rPr lang="en-US" sz="1600" dirty="0" err="1"/>
              <a:t>Kiraly</a:t>
            </a:r>
            <a:r>
              <a:rPr lang="en-US" sz="1600" dirty="0"/>
              <a:t> (Turing)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/>
              <a:t>Catherine Lawrence (Turing)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/>
              <a:t>Tomas </a:t>
            </a:r>
            <a:r>
              <a:rPr lang="en-US" sz="1600" dirty="0" err="1"/>
              <a:t>Lazauskas</a:t>
            </a:r>
            <a:r>
              <a:rPr lang="en-US" sz="1600" dirty="0"/>
              <a:t> (Turing)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/>
              <a:t>Jules </a:t>
            </a:r>
            <a:r>
              <a:rPr lang="en-US" sz="1600" dirty="0" err="1"/>
              <a:t>Manser</a:t>
            </a:r>
            <a:r>
              <a:rPr lang="en-US" sz="1600" dirty="0"/>
              <a:t> (Turing)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/>
              <a:t>Helen Sherwood-Taylor (RRD Labs)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/>
              <a:t>Oliver </a:t>
            </a:r>
            <a:r>
              <a:rPr lang="en-US" sz="1600" dirty="0" err="1"/>
              <a:t>Strickson</a:t>
            </a:r>
            <a:r>
              <a:rPr lang="en-US" sz="1600" dirty="0"/>
              <a:t> (Turing)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/>
              <a:t>Serena Tierney (VVW LLP)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/>
              <a:t>Catalina A. </a:t>
            </a:r>
            <a:r>
              <a:rPr lang="en-US" sz="1600" dirty="0" err="1"/>
              <a:t>Vallejos</a:t>
            </a:r>
            <a:r>
              <a:rPr lang="en-US" sz="1600" dirty="0"/>
              <a:t> (Turing, U. Edinburgh)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/>
              <a:t>Sebastian Vollmer (Turing, U. Warwick)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/>
              <a:t>Benjamin Walden (Turing)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/>
              <a:t>Warwick Wood (Turing)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0EF969BF-29AE-2CA8-F027-A72B7C6410BE}"/>
              </a:ext>
            </a:extLst>
          </p:cNvPr>
          <p:cNvSpPr txBox="1">
            <a:spLocks/>
          </p:cNvSpPr>
          <p:nvPr/>
        </p:nvSpPr>
        <p:spPr>
          <a:xfrm>
            <a:off x="552192" y="823167"/>
            <a:ext cx="3343124" cy="3839828"/>
          </a:xfrm>
          <a:prstGeom prst="rect">
            <a:avLst/>
          </a:prstGeom>
          <a:ln w="25400">
            <a:noFill/>
          </a:ln>
        </p:spPr>
        <p:txBody>
          <a:bodyPr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Current core team</a:t>
            </a:r>
          </a:p>
          <a:p>
            <a:r>
              <a:rPr lang="en-US" sz="1600" dirty="0">
                <a:solidFill>
                  <a:schemeClr val="bg1"/>
                </a:solidFill>
              </a:rPr>
              <a:t>James Robinson (Turing)</a:t>
            </a:r>
          </a:p>
          <a:p>
            <a:r>
              <a:rPr lang="en-US" sz="1600" dirty="0">
                <a:solidFill>
                  <a:schemeClr val="bg1"/>
                </a:solidFill>
              </a:rPr>
              <a:t>Jim Madge (Turing)</a:t>
            </a:r>
          </a:p>
          <a:p>
            <a:r>
              <a:rPr lang="en-US" sz="1600" dirty="0">
                <a:solidFill>
                  <a:schemeClr val="bg1"/>
                </a:solidFill>
              </a:rPr>
              <a:t>Hari Soof (Turing)</a:t>
            </a:r>
          </a:p>
          <a:p>
            <a:r>
              <a:rPr lang="en-US" sz="1600" dirty="0">
                <a:solidFill>
                  <a:schemeClr val="bg1"/>
                </a:solidFill>
              </a:rPr>
              <a:t>Ed </a:t>
            </a:r>
            <a:r>
              <a:rPr lang="en-US" sz="1600" dirty="0" err="1">
                <a:solidFill>
                  <a:schemeClr val="bg1"/>
                </a:solidFill>
              </a:rPr>
              <a:t>Chalstrey</a:t>
            </a:r>
            <a:r>
              <a:rPr lang="en-US" sz="1600" dirty="0">
                <a:solidFill>
                  <a:schemeClr val="bg1"/>
                </a:solidFill>
              </a:rPr>
              <a:t> (Turing)</a:t>
            </a:r>
          </a:p>
          <a:p>
            <a:r>
              <a:rPr lang="en-US" sz="1600" dirty="0">
                <a:solidFill>
                  <a:schemeClr val="bg1"/>
                </a:solidFill>
              </a:rPr>
              <a:t>Matt Craddock (Turing)</a:t>
            </a:r>
          </a:p>
          <a:p>
            <a:r>
              <a:rPr lang="en-US" sz="1600" dirty="0">
                <a:solidFill>
                  <a:schemeClr val="bg1"/>
                </a:solidFill>
              </a:rPr>
              <a:t>Arielle Bennett (Turing)</a:t>
            </a:r>
          </a:p>
          <a:p>
            <a:r>
              <a:rPr lang="en-US" sz="1600" dirty="0">
                <a:solidFill>
                  <a:schemeClr val="bg1"/>
                </a:solidFill>
              </a:rPr>
              <a:t>David Sarmiento Perez (Turing)</a:t>
            </a:r>
          </a:p>
          <a:p>
            <a:r>
              <a:rPr lang="en-US" sz="1600" dirty="0">
                <a:solidFill>
                  <a:schemeClr val="bg1"/>
                </a:solidFill>
              </a:rPr>
              <a:t>Martin O’Reilly (Turing)</a:t>
            </a:r>
          </a:p>
          <a:p>
            <a:r>
              <a:rPr lang="en-US" sz="1600" dirty="0">
                <a:solidFill>
                  <a:schemeClr val="bg1"/>
                </a:solidFill>
              </a:rPr>
              <a:t>Kirstie Whitaker (Turing)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A28477E-885B-2A3F-EEBF-8158C144930A}"/>
              </a:ext>
            </a:extLst>
          </p:cNvPr>
          <p:cNvCxnSpPr>
            <a:cxnSpLocks/>
          </p:cNvCxnSpPr>
          <p:nvPr/>
        </p:nvCxnSpPr>
        <p:spPr>
          <a:xfrm>
            <a:off x="620484" y="6237516"/>
            <a:ext cx="3193187" cy="0"/>
          </a:xfrm>
          <a:prstGeom prst="straightConnector1">
            <a:avLst/>
          </a:prstGeom>
          <a:ln w="635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02097E5A-30A6-0EEC-C747-F10F78A872E4}"/>
              </a:ext>
            </a:extLst>
          </p:cNvPr>
          <p:cNvSpPr txBox="1"/>
          <p:nvPr/>
        </p:nvSpPr>
        <p:spPr>
          <a:xfrm>
            <a:off x="620483" y="5543550"/>
            <a:ext cx="3193187" cy="4082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Past contributors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209583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3662149-9243-744B-8028-D2A057B25C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88101" y="943245"/>
            <a:ext cx="5228167" cy="726820"/>
          </a:xfrm>
        </p:spPr>
        <p:txBody>
          <a:bodyPr anchor="t">
            <a:normAutofit/>
          </a:bodyPr>
          <a:lstStyle/>
          <a:p>
            <a:r>
              <a:rPr lang="en-US" dirty="0"/>
              <a:t>Get involved!</a:t>
            </a:r>
          </a:p>
        </p:txBody>
      </p:sp>
      <p:pic>
        <p:nvPicPr>
          <p:cNvPr id="24" name="Picture Placeholder 23" descr="Text, whiteboard&#10;&#10;Description automatically generated">
            <a:extLst>
              <a:ext uri="{FF2B5EF4-FFF2-40B4-BE49-F238E27FC236}">
                <a16:creationId xmlns:a16="http://schemas.microsoft.com/office/drawing/2014/main" id="{E9DBE44E-439B-E68D-3642-2AB97A9A70F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" r="3000"/>
          <a:stretch/>
        </p:blipFill>
        <p:spPr>
          <a:xfrm>
            <a:off x="0" y="936879"/>
            <a:ext cx="5220000" cy="4854320"/>
          </a:xfr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C0C9377F-DB2D-CE83-87F9-EADE8463EC5F}"/>
              </a:ext>
            </a:extLst>
          </p:cNvPr>
          <p:cNvGrpSpPr/>
          <p:nvPr/>
        </p:nvGrpSpPr>
        <p:grpSpPr>
          <a:xfrm>
            <a:off x="243287" y="5964151"/>
            <a:ext cx="5395893" cy="394952"/>
            <a:chOff x="6641431" y="6291271"/>
            <a:chExt cx="5395893" cy="360513"/>
          </a:xfrm>
        </p:grpSpPr>
        <p:sp>
          <p:nvSpPr>
            <p:cNvPr id="6" name="Text Placeholder 3">
              <a:extLst>
                <a:ext uri="{FF2B5EF4-FFF2-40B4-BE49-F238E27FC236}">
                  <a16:creationId xmlns:a16="http://schemas.microsoft.com/office/drawing/2014/main" id="{54FB11DD-1FE1-1BE1-BF37-635B0AC06100}"/>
                </a:ext>
              </a:extLst>
            </p:cNvPr>
            <p:cNvSpPr txBox="1">
              <a:spLocks/>
            </p:cNvSpPr>
            <p:nvPr/>
          </p:nvSpPr>
          <p:spPr>
            <a:xfrm>
              <a:off x="6641431" y="6291784"/>
              <a:ext cx="5395893" cy="360000"/>
            </a:xfrm>
            <a:prstGeom prst="rect">
              <a:avLst/>
            </a:prstGeom>
          </p:spPr>
          <p:txBody>
            <a:bodyPr vert="horz" lIns="0" tIns="0" rIns="0" bIns="0" rtlCol="0" anchor="t" anchorCtr="0">
              <a:noAutofit/>
            </a:bodyPr>
            <a:lstStyle>
              <a:defPPr>
                <a:defRPr lang="en-US"/>
              </a:defPPr>
              <a:lvl1pPr marR="0" indent="0" defTabSz="121917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ts val="1067"/>
                </a:spcAft>
                <a:buClrTx/>
                <a:buSzTx/>
                <a:buFont typeface="Arial" panose="020B0604020202020204" pitchFamily="34" charset="0"/>
                <a:buNone/>
                <a:tabLst/>
                <a:defRPr sz="2000" b="0">
                  <a:solidFill>
                    <a:schemeClr val="bg1"/>
                  </a:solidFill>
                </a:defRPr>
              </a:lvl1pPr>
              <a:lvl2pPr marL="0" indent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800"/>
              </a:lvl2pPr>
              <a:lvl3pPr marL="575719" indent="-3344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/>
              </a:lvl3pPr>
              <a:lvl4pPr marL="1151438" indent="-3344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/>
              </a:lvl4pPr>
              <a:lvl5pPr marL="1727157" indent="-3344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/>
              </a:lvl5pPr>
              <a:lvl6pPr marL="2303942" indent="-335992" defTabSz="1219170">
                <a:spcBef>
                  <a:spcPts val="0"/>
                </a:spcBef>
                <a:buFont typeface="Arial" panose="020B0604020202020204" pitchFamily="34" charset="0"/>
                <a:buChar char="–"/>
                <a:defRPr sz="2800"/>
              </a:lvl6pPr>
              <a:lvl7pPr marL="2879928" indent="-335992" defTabSz="1219170">
                <a:spcBef>
                  <a:spcPts val="0"/>
                </a:spcBef>
                <a:buFont typeface="Arial" panose="020B0604020202020204" pitchFamily="34" charset="0"/>
                <a:buChar char="–"/>
                <a:defRPr sz="2800"/>
              </a:lvl7pPr>
              <a:lvl8pPr marL="4571886" indent="-304792" defTabSz="1219170">
                <a:spcBef>
                  <a:spcPct val="20000"/>
                </a:spcBef>
                <a:buFont typeface="Arial" panose="020B0604020202020204" pitchFamily="34" charset="0"/>
                <a:buChar char="•"/>
                <a:defRPr sz="2667"/>
              </a:lvl8pPr>
              <a:lvl9pPr marL="5181470" indent="-304792" defTabSz="1219170">
                <a:spcBef>
                  <a:spcPct val="20000"/>
                </a:spcBef>
                <a:buFont typeface="Arial" panose="020B0604020202020204" pitchFamily="34" charset="0"/>
                <a:buChar char="•"/>
                <a:defRPr sz="2667"/>
              </a:lvl9pPr>
            </a:lstStyle>
            <a:p>
              <a:r>
                <a:rPr lang="en-US" sz="1600" dirty="0" err="1"/>
                <a:t>moreilly@turing.ac.uk</a:t>
              </a:r>
              <a:r>
                <a:rPr lang="en-US" sz="1600" dirty="0"/>
                <a:t>  |       @</a:t>
              </a:r>
              <a:r>
                <a:rPr lang="en-US" sz="1600" dirty="0" err="1"/>
                <a:t>martinoreilly</a:t>
              </a:r>
              <a:endParaRPr lang="en-US" sz="1600" dirty="0"/>
            </a:p>
            <a:p>
              <a:endParaRPr lang="en-US" sz="1600" dirty="0"/>
            </a:p>
            <a:p>
              <a:endParaRPr lang="en-US" sz="1600" dirty="0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C379A91-C7C1-3E3E-4F5B-2340E0481D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44860" y="6291271"/>
              <a:ext cx="270000" cy="269999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983B366-DD3A-BB0C-F9F1-EF87DE1FFAF3}"/>
              </a:ext>
            </a:extLst>
          </p:cNvPr>
          <p:cNvSpPr txBox="1"/>
          <p:nvPr/>
        </p:nvSpPr>
        <p:spPr>
          <a:xfrm>
            <a:off x="243287" y="6359106"/>
            <a:ext cx="4312384" cy="29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https://doi.org/10.5281/zenodo.7646619 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2097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7"/>
          <p:cNvSpPr txBox="1"/>
          <p:nvPr/>
        </p:nvSpPr>
        <p:spPr>
          <a:xfrm>
            <a:off x="3525008" y="3149886"/>
            <a:ext cx="6184000" cy="6975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" sz="2933" dirty="0">
                <a:solidFill>
                  <a:schemeClr val="bg1"/>
                </a:solidFill>
              </a:rPr>
              <a:t>While keeping data safe</a:t>
            </a:r>
            <a:endParaRPr sz="2933" dirty="0">
              <a:solidFill>
                <a:schemeClr val="bg1"/>
              </a:solidFill>
            </a:endParaRPr>
          </a:p>
        </p:txBody>
      </p:sp>
      <p:sp>
        <p:nvSpPr>
          <p:cNvPr id="87" name="Google Shape;87;p17"/>
          <p:cNvSpPr txBox="1"/>
          <p:nvPr/>
        </p:nvSpPr>
        <p:spPr>
          <a:xfrm>
            <a:off x="3525008" y="1976112"/>
            <a:ext cx="7290630" cy="6975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>
              <a:buClr>
                <a:schemeClr val="dk1"/>
              </a:buClr>
              <a:buSzPts val="1100"/>
            </a:pPr>
            <a:r>
              <a:rPr lang="en" sz="2933" dirty="0">
                <a:solidFill>
                  <a:schemeClr val="tx2">
                    <a:lumMod val="60000"/>
                    <a:lumOff val="40000"/>
                  </a:schemeClr>
                </a:solidFill>
              </a:rPr>
              <a:t>To do effective research on sensitive data</a:t>
            </a:r>
            <a:endParaRPr sz="2933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6978937-CE41-99A4-5D52-56BC8867FB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9408" y="2920600"/>
            <a:ext cx="1155700" cy="11557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B580BE3-16F4-771C-2302-33E2EC635F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9392" y="1740673"/>
            <a:ext cx="1155700" cy="116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019651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3662149-9243-744B-8028-D2A057B25C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88101" y="943245"/>
            <a:ext cx="5228167" cy="726820"/>
          </a:xfrm>
        </p:spPr>
        <p:txBody>
          <a:bodyPr anchor="t">
            <a:normAutofit/>
          </a:bodyPr>
          <a:lstStyle/>
          <a:p>
            <a:r>
              <a:rPr lang="en-US" dirty="0"/>
              <a:t>Get involved!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4F511C-B554-2FF7-5273-44C4D9E6C9E0}"/>
              </a:ext>
            </a:extLst>
          </p:cNvPr>
          <p:cNvSpPr txBox="1"/>
          <p:nvPr/>
        </p:nvSpPr>
        <p:spPr>
          <a:xfrm>
            <a:off x="6355224" y="1698200"/>
            <a:ext cx="4830905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trustedresearch@turing.ac.uk</a:t>
            </a:r>
            <a:endParaRPr lang="en" dirty="0">
              <a:solidFill>
                <a:schemeClr val="bg1"/>
              </a:solidFill>
            </a:endParaRPr>
          </a:p>
          <a:p>
            <a:r>
              <a:rPr lang="en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safehavendevs@turing.ac.uk</a:t>
            </a:r>
            <a:endParaRPr lang="en-GB" dirty="0">
              <a:solidFill>
                <a:schemeClr val="bg1"/>
              </a:solidFill>
            </a:endParaRPr>
          </a:p>
          <a:p>
            <a:r>
              <a:rPr lang="en" dirty="0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https://tinyletter.com/turingdatasafehaven</a:t>
            </a:r>
            <a:endParaRPr lang="en" dirty="0">
              <a:solidFill>
                <a:schemeClr val="bg1"/>
              </a:solidFill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F0C1D89-5B92-C5C2-B12C-DB7FAF0BCC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45344" y="1916186"/>
            <a:ext cx="630000" cy="487358"/>
          </a:xfrm>
          <a:prstGeom prst="rect">
            <a:avLst/>
          </a:prstGeom>
        </p:spPr>
      </p:pic>
      <p:pic>
        <p:nvPicPr>
          <p:cNvPr id="24" name="Picture Placeholder 23" descr="Text, whiteboard&#10;&#10;Description automatically generated">
            <a:extLst>
              <a:ext uri="{FF2B5EF4-FFF2-40B4-BE49-F238E27FC236}">
                <a16:creationId xmlns:a16="http://schemas.microsoft.com/office/drawing/2014/main" id="{E9DBE44E-439B-E68D-3642-2AB97A9A70F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" r="3000"/>
          <a:stretch/>
        </p:blipFill>
        <p:spPr>
          <a:xfrm>
            <a:off x="0" y="936879"/>
            <a:ext cx="5220000" cy="4854320"/>
          </a:xfr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302C6AD1-7F69-5216-E23B-9DE4DA379820}"/>
              </a:ext>
            </a:extLst>
          </p:cNvPr>
          <p:cNvGrpSpPr/>
          <p:nvPr/>
        </p:nvGrpSpPr>
        <p:grpSpPr>
          <a:xfrm>
            <a:off x="243287" y="5964151"/>
            <a:ext cx="5395893" cy="394952"/>
            <a:chOff x="6641431" y="6291271"/>
            <a:chExt cx="5395893" cy="360513"/>
          </a:xfrm>
        </p:grpSpPr>
        <p:sp>
          <p:nvSpPr>
            <p:cNvPr id="6" name="Text Placeholder 3">
              <a:extLst>
                <a:ext uri="{FF2B5EF4-FFF2-40B4-BE49-F238E27FC236}">
                  <a16:creationId xmlns:a16="http://schemas.microsoft.com/office/drawing/2014/main" id="{25BAC445-FD2D-AD43-F6BB-91FF63ACF421}"/>
                </a:ext>
              </a:extLst>
            </p:cNvPr>
            <p:cNvSpPr txBox="1">
              <a:spLocks/>
            </p:cNvSpPr>
            <p:nvPr/>
          </p:nvSpPr>
          <p:spPr>
            <a:xfrm>
              <a:off x="6641431" y="6291784"/>
              <a:ext cx="5395893" cy="360000"/>
            </a:xfrm>
            <a:prstGeom prst="rect">
              <a:avLst/>
            </a:prstGeom>
          </p:spPr>
          <p:txBody>
            <a:bodyPr vert="horz" lIns="0" tIns="0" rIns="0" bIns="0" rtlCol="0" anchor="t" anchorCtr="0">
              <a:noAutofit/>
            </a:bodyPr>
            <a:lstStyle>
              <a:defPPr>
                <a:defRPr lang="en-US"/>
              </a:defPPr>
              <a:lvl1pPr marR="0" indent="0" defTabSz="121917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ts val="1067"/>
                </a:spcAft>
                <a:buClrTx/>
                <a:buSzTx/>
                <a:buFont typeface="Arial" panose="020B0604020202020204" pitchFamily="34" charset="0"/>
                <a:buNone/>
                <a:tabLst/>
                <a:defRPr sz="2000" b="0">
                  <a:solidFill>
                    <a:schemeClr val="bg1"/>
                  </a:solidFill>
                </a:defRPr>
              </a:lvl1pPr>
              <a:lvl2pPr marL="0" indent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800"/>
              </a:lvl2pPr>
              <a:lvl3pPr marL="575719" indent="-3344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/>
              </a:lvl3pPr>
              <a:lvl4pPr marL="1151438" indent="-3344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/>
              </a:lvl4pPr>
              <a:lvl5pPr marL="1727157" indent="-3344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/>
              </a:lvl5pPr>
              <a:lvl6pPr marL="2303942" indent="-335992" defTabSz="1219170">
                <a:spcBef>
                  <a:spcPts val="0"/>
                </a:spcBef>
                <a:buFont typeface="Arial" panose="020B0604020202020204" pitchFamily="34" charset="0"/>
                <a:buChar char="–"/>
                <a:defRPr sz="2800"/>
              </a:lvl6pPr>
              <a:lvl7pPr marL="2879928" indent="-335992" defTabSz="1219170">
                <a:spcBef>
                  <a:spcPts val="0"/>
                </a:spcBef>
                <a:buFont typeface="Arial" panose="020B0604020202020204" pitchFamily="34" charset="0"/>
                <a:buChar char="–"/>
                <a:defRPr sz="2800"/>
              </a:lvl7pPr>
              <a:lvl8pPr marL="4571886" indent="-304792" defTabSz="1219170">
                <a:spcBef>
                  <a:spcPct val="20000"/>
                </a:spcBef>
                <a:buFont typeface="Arial" panose="020B0604020202020204" pitchFamily="34" charset="0"/>
                <a:buChar char="•"/>
                <a:defRPr sz="2667"/>
              </a:lvl8pPr>
              <a:lvl9pPr marL="5181470" indent="-304792" defTabSz="1219170">
                <a:spcBef>
                  <a:spcPct val="20000"/>
                </a:spcBef>
                <a:buFont typeface="Arial" panose="020B0604020202020204" pitchFamily="34" charset="0"/>
                <a:buChar char="•"/>
                <a:defRPr sz="2667"/>
              </a:lvl9pPr>
            </a:lstStyle>
            <a:p>
              <a:r>
                <a:rPr lang="en-US" sz="1600" dirty="0" err="1"/>
                <a:t>moreilly@turing.ac.uk</a:t>
              </a:r>
              <a:r>
                <a:rPr lang="en-US" sz="1600" dirty="0"/>
                <a:t>  |       @</a:t>
              </a:r>
              <a:r>
                <a:rPr lang="en-US" sz="1600" dirty="0" err="1"/>
                <a:t>martinoreilly</a:t>
              </a:r>
              <a:endParaRPr lang="en-US" sz="1600" dirty="0"/>
            </a:p>
            <a:p>
              <a:endParaRPr lang="en-US" sz="1600" dirty="0"/>
            </a:p>
            <a:p>
              <a:endParaRPr lang="en-US" sz="1600" dirty="0"/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DC96EC3-B9BE-CC03-B659-CFC0AE42F39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844860" y="6291271"/>
              <a:ext cx="270000" cy="269999"/>
            </a:xfrm>
            <a:prstGeom prst="rect">
              <a:avLst/>
            </a:prstGeom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DD00F136-6CE6-9A7B-F7D3-6900911A1D61}"/>
              </a:ext>
            </a:extLst>
          </p:cNvPr>
          <p:cNvSpPr txBox="1"/>
          <p:nvPr/>
        </p:nvSpPr>
        <p:spPr>
          <a:xfrm>
            <a:off x="243287" y="6359106"/>
            <a:ext cx="4312384" cy="29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https://doi.org/10.5281/zenodo.7646619 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7555714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3662149-9243-744B-8028-D2A057B25C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88101" y="943245"/>
            <a:ext cx="5228167" cy="726820"/>
          </a:xfrm>
        </p:spPr>
        <p:txBody>
          <a:bodyPr anchor="t">
            <a:normAutofit/>
          </a:bodyPr>
          <a:lstStyle/>
          <a:p>
            <a:r>
              <a:rPr lang="en-US" dirty="0"/>
              <a:t>Get involved!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827AD2A4-36A6-DDA8-C0D7-CA6755CDA71C}"/>
              </a:ext>
            </a:extLst>
          </p:cNvPr>
          <p:cNvSpPr txBox="1">
            <a:spLocks/>
          </p:cNvSpPr>
          <p:nvPr/>
        </p:nvSpPr>
        <p:spPr>
          <a:xfrm>
            <a:off x="6408573" y="4548783"/>
            <a:ext cx="2633069" cy="36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defPPr>
              <a:defRPr lang="en-US"/>
            </a:defPPr>
            <a:lvl1pPr marR="0" indent="0" defTabSz="121917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1067"/>
              </a:spcAft>
              <a:buClrTx/>
              <a:buSzTx/>
              <a:buFont typeface="Arial" panose="020B0604020202020204" pitchFamily="34" charset="0"/>
              <a:buNone/>
              <a:tabLst/>
              <a:defRPr sz="2000" b="0">
                <a:solidFill>
                  <a:schemeClr val="bg1"/>
                </a:solidFill>
              </a:defRPr>
            </a:lvl1pPr>
            <a:lvl2pPr marL="0" indent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/>
            </a:lvl2pPr>
            <a:lvl3pPr marL="575719" indent="-3344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/>
            </a:lvl3pPr>
            <a:lvl4pPr marL="1151438" indent="-3344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/>
            </a:lvl4pPr>
            <a:lvl5pPr marL="1727157" indent="-3344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/>
            </a:lvl5pPr>
            <a:lvl6pPr marL="2303942" indent="-335992" defTabSz="1219170">
              <a:spcBef>
                <a:spcPts val="0"/>
              </a:spcBef>
              <a:buFont typeface="Arial" panose="020B0604020202020204" pitchFamily="34" charset="0"/>
              <a:buChar char="–"/>
              <a:defRPr sz="2800"/>
            </a:lvl6pPr>
            <a:lvl7pPr marL="2879928" indent="-335992" defTabSz="1219170">
              <a:spcBef>
                <a:spcPts val="0"/>
              </a:spcBef>
              <a:buFont typeface="Arial" panose="020B0604020202020204" pitchFamily="34" charset="0"/>
              <a:buChar char="–"/>
              <a:defRPr sz="2800"/>
            </a:lvl7pPr>
            <a:lvl8pPr marL="4571886" indent="-304792" defTabSz="1219170">
              <a:spcBef>
                <a:spcPct val="20000"/>
              </a:spcBef>
              <a:buFont typeface="Arial" panose="020B0604020202020204" pitchFamily="34" charset="0"/>
              <a:buChar char="•"/>
              <a:defRPr sz="2667"/>
            </a:lvl8pPr>
            <a:lvl9pPr marL="5181470" indent="-304792" defTabSz="1219170">
              <a:spcBef>
                <a:spcPct val="20000"/>
              </a:spcBef>
              <a:buFont typeface="Arial" panose="020B0604020202020204" pitchFamily="34" charset="0"/>
              <a:buChar char="•"/>
              <a:defRPr sz="2667"/>
            </a:lvl9pPr>
          </a:lstStyle>
          <a:p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77824D7-4A02-B96F-B34A-BF872138F471}"/>
              </a:ext>
            </a:extLst>
          </p:cNvPr>
          <p:cNvSpPr txBox="1"/>
          <p:nvPr/>
        </p:nvSpPr>
        <p:spPr>
          <a:xfrm>
            <a:off x="5363570" y="645539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4F511C-B554-2FF7-5273-44C4D9E6C9E0}"/>
              </a:ext>
            </a:extLst>
          </p:cNvPr>
          <p:cNvSpPr txBox="1"/>
          <p:nvPr/>
        </p:nvSpPr>
        <p:spPr>
          <a:xfrm>
            <a:off x="6355224" y="1698200"/>
            <a:ext cx="4830905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trustedresearch@turing.ac.uk</a:t>
            </a:r>
            <a:endParaRPr lang="en" dirty="0">
              <a:solidFill>
                <a:schemeClr val="bg1"/>
              </a:solidFill>
            </a:endParaRPr>
          </a:p>
          <a:p>
            <a:r>
              <a:rPr lang="en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safehavendevs@turing.ac.uk</a:t>
            </a:r>
            <a:endParaRPr lang="en-GB" dirty="0">
              <a:solidFill>
                <a:schemeClr val="bg1"/>
              </a:solidFill>
            </a:endParaRPr>
          </a:p>
          <a:p>
            <a:r>
              <a:rPr lang="en" dirty="0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https://tinyletter.com/turingdatasafehaven</a:t>
            </a:r>
            <a:endParaRPr lang="en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93C2469-4334-5713-5BBF-F70298B8518F}"/>
              </a:ext>
            </a:extLst>
          </p:cNvPr>
          <p:cNvSpPr txBox="1"/>
          <p:nvPr/>
        </p:nvSpPr>
        <p:spPr>
          <a:xfrm>
            <a:off x="6355224" y="2733090"/>
            <a:ext cx="5514374" cy="203132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" dirty="0">
                <a:solidFill>
                  <a:schemeClr val="bg1"/>
                </a:solidFill>
              </a:rPr>
              <a:t>Data Safe Haven infrastructure:</a:t>
            </a:r>
          </a:p>
          <a:p>
            <a:r>
              <a:rPr lang="en" dirty="0">
                <a:solidFill>
                  <a:schemeClr val="bg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https://github.com/alan-turing-institute/data-safe-haven</a:t>
            </a:r>
            <a:r>
              <a:rPr lang="en" dirty="0">
                <a:solidFill>
                  <a:schemeClr val="bg1"/>
                </a:solidFill>
              </a:rPr>
              <a:t> 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" dirty="0">
                <a:solidFill>
                  <a:schemeClr val="bg1"/>
                </a:solidFill>
              </a:rPr>
              <a:t>Information Governance app:</a:t>
            </a:r>
          </a:p>
          <a:p>
            <a:r>
              <a:rPr lang="en" dirty="0">
                <a:solidFill>
                  <a:schemeClr val="bg1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https://github.com/alan-turing-institute/data-classification-app</a:t>
            </a:r>
            <a:r>
              <a:rPr lang="en" dirty="0">
                <a:solidFill>
                  <a:schemeClr val="bg1"/>
                </a:solidFill>
              </a:rPr>
              <a:t> 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170117DA-E27F-86BC-2D3D-176BE260612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50319" y="3549306"/>
            <a:ext cx="630000" cy="64285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F0C1D89-5B92-C5C2-B12C-DB7FAF0BCC5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45344" y="1916186"/>
            <a:ext cx="630000" cy="487358"/>
          </a:xfrm>
          <a:prstGeom prst="rect">
            <a:avLst/>
          </a:prstGeom>
        </p:spPr>
      </p:pic>
      <p:pic>
        <p:nvPicPr>
          <p:cNvPr id="24" name="Picture Placeholder 23" descr="Text, whiteboard&#10;&#10;Description automatically generated">
            <a:extLst>
              <a:ext uri="{FF2B5EF4-FFF2-40B4-BE49-F238E27FC236}">
                <a16:creationId xmlns:a16="http://schemas.microsoft.com/office/drawing/2014/main" id="{E9DBE44E-439B-E68D-3642-2AB97A9A70F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" r="3000"/>
          <a:stretch/>
        </p:blipFill>
        <p:spPr>
          <a:xfrm>
            <a:off x="0" y="936879"/>
            <a:ext cx="5220000" cy="4854320"/>
          </a:xfr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34B78019-3E3E-D71B-041C-888F43B038E6}"/>
              </a:ext>
            </a:extLst>
          </p:cNvPr>
          <p:cNvGrpSpPr/>
          <p:nvPr/>
        </p:nvGrpSpPr>
        <p:grpSpPr>
          <a:xfrm>
            <a:off x="243287" y="5964151"/>
            <a:ext cx="5395893" cy="394952"/>
            <a:chOff x="6641431" y="6291271"/>
            <a:chExt cx="5395893" cy="360513"/>
          </a:xfrm>
        </p:grpSpPr>
        <p:sp>
          <p:nvSpPr>
            <p:cNvPr id="6" name="Text Placeholder 3">
              <a:extLst>
                <a:ext uri="{FF2B5EF4-FFF2-40B4-BE49-F238E27FC236}">
                  <a16:creationId xmlns:a16="http://schemas.microsoft.com/office/drawing/2014/main" id="{9F1B24DE-5E21-F071-BE68-505CA93B915A}"/>
                </a:ext>
              </a:extLst>
            </p:cNvPr>
            <p:cNvSpPr txBox="1">
              <a:spLocks/>
            </p:cNvSpPr>
            <p:nvPr/>
          </p:nvSpPr>
          <p:spPr>
            <a:xfrm>
              <a:off x="6641431" y="6291784"/>
              <a:ext cx="5395893" cy="360000"/>
            </a:xfrm>
            <a:prstGeom prst="rect">
              <a:avLst/>
            </a:prstGeom>
          </p:spPr>
          <p:txBody>
            <a:bodyPr vert="horz" lIns="0" tIns="0" rIns="0" bIns="0" rtlCol="0" anchor="t" anchorCtr="0">
              <a:noAutofit/>
            </a:bodyPr>
            <a:lstStyle>
              <a:defPPr>
                <a:defRPr lang="en-US"/>
              </a:defPPr>
              <a:lvl1pPr marR="0" indent="0" defTabSz="121917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ts val="1067"/>
                </a:spcAft>
                <a:buClrTx/>
                <a:buSzTx/>
                <a:buFont typeface="Arial" panose="020B0604020202020204" pitchFamily="34" charset="0"/>
                <a:buNone/>
                <a:tabLst/>
                <a:defRPr sz="2000" b="0">
                  <a:solidFill>
                    <a:schemeClr val="bg1"/>
                  </a:solidFill>
                </a:defRPr>
              </a:lvl1pPr>
              <a:lvl2pPr marL="0" indent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800"/>
              </a:lvl2pPr>
              <a:lvl3pPr marL="575719" indent="-3344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/>
              </a:lvl3pPr>
              <a:lvl4pPr marL="1151438" indent="-3344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/>
              </a:lvl4pPr>
              <a:lvl5pPr marL="1727157" indent="-3344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/>
              </a:lvl5pPr>
              <a:lvl6pPr marL="2303942" indent="-335992" defTabSz="1219170">
                <a:spcBef>
                  <a:spcPts val="0"/>
                </a:spcBef>
                <a:buFont typeface="Arial" panose="020B0604020202020204" pitchFamily="34" charset="0"/>
                <a:buChar char="–"/>
                <a:defRPr sz="2800"/>
              </a:lvl6pPr>
              <a:lvl7pPr marL="2879928" indent="-335992" defTabSz="1219170">
                <a:spcBef>
                  <a:spcPts val="0"/>
                </a:spcBef>
                <a:buFont typeface="Arial" panose="020B0604020202020204" pitchFamily="34" charset="0"/>
                <a:buChar char="–"/>
                <a:defRPr sz="2800"/>
              </a:lvl7pPr>
              <a:lvl8pPr marL="4571886" indent="-304792" defTabSz="1219170">
                <a:spcBef>
                  <a:spcPct val="20000"/>
                </a:spcBef>
                <a:buFont typeface="Arial" panose="020B0604020202020204" pitchFamily="34" charset="0"/>
                <a:buChar char="•"/>
                <a:defRPr sz="2667"/>
              </a:lvl8pPr>
              <a:lvl9pPr marL="5181470" indent="-304792" defTabSz="1219170">
                <a:spcBef>
                  <a:spcPct val="20000"/>
                </a:spcBef>
                <a:buFont typeface="Arial" panose="020B0604020202020204" pitchFamily="34" charset="0"/>
                <a:buChar char="•"/>
                <a:defRPr sz="2667"/>
              </a:lvl9pPr>
            </a:lstStyle>
            <a:p>
              <a:r>
                <a:rPr lang="en-US" sz="1600" dirty="0" err="1"/>
                <a:t>moreilly@turing.ac.uk</a:t>
              </a:r>
              <a:r>
                <a:rPr lang="en-US" sz="1600" dirty="0"/>
                <a:t>  |       @</a:t>
              </a:r>
              <a:r>
                <a:rPr lang="en-US" sz="1600" dirty="0" err="1"/>
                <a:t>martinoreilly</a:t>
              </a:r>
              <a:endParaRPr lang="en-US" sz="1600" dirty="0"/>
            </a:p>
            <a:p>
              <a:endParaRPr lang="en-US" sz="1600" dirty="0"/>
            </a:p>
            <a:p>
              <a:endParaRPr lang="en-US" sz="1600" dirty="0"/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D17A23A-CF19-C0EB-7465-06524C5979D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844860" y="6291271"/>
              <a:ext cx="270000" cy="269999"/>
            </a:xfrm>
            <a:prstGeom prst="rect">
              <a:avLst/>
            </a:prstGeom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C8BFD9D5-6FA4-58DA-5DF5-5C514609EC9D}"/>
              </a:ext>
            </a:extLst>
          </p:cNvPr>
          <p:cNvSpPr txBox="1"/>
          <p:nvPr/>
        </p:nvSpPr>
        <p:spPr>
          <a:xfrm>
            <a:off x="243287" y="6359106"/>
            <a:ext cx="4312384" cy="29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https://doi.org/10.5281/zenodo.7646619 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785335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29165F47-C131-0FC6-24E5-6CF8CD8F9F8B}"/>
              </a:ext>
            </a:extLst>
          </p:cNvPr>
          <p:cNvGrpSpPr/>
          <p:nvPr/>
        </p:nvGrpSpPr>
        <p:grpSpPr>
          <a:xfrm>
            <a:off x="243287" y="5964151"/>
            <a:ext cx="5395893" cy="394952"/>
            <a:chOff x="6641431" y="6291271"/>
            <a:chExt cx="5395893" cy="360513"/>
          </a:xfrm>
        </p:grpSpPr>
        <p:sp>
          <p:nvSpPr>
            <p:cNvPr id="12" name="Text Placeholder 3">
              <a:extLst>
                <a:ext uri="{FF2B5EF4-FFF2-40B4-BE49-F238E27FC236}">
                  <a16:creationId xmlns:a16="http://schemas.microsoft.com/office/drawing/2014/main" id="{5E3E9767-6053-2D38-07B4-A3616A720DB2}"/>
                </a:ext>
              </a:extLst>
            </p:cNvPr>
            <p:cNvSpPr txBox="1">
              <a:spLocks/>
            </p:cNvSpPr>
            <p:nvPr/>
          </p:nvSpPr>
          <p:spPr>
            <a:xfrm>
              <a:off x="6641431" y="6291784"/>
              <a:ext cx="5395893" cy="360000"/>
            </a:xfrm>
            <a:prstGeom prst="rect">
              <a:avLst/>
            </a:prstGeom>
          </p:spPr>
          <p:txBody>
            <a:bodyPr vert="horz" lIns="0" tIns="0" rIns="0" bIns="0" rtlCol="0" anchor="t" anchorCtr="0">
              <a:noAutofit/>
            </a:bodyPr>
            <a:lstStyle>
              <a:defPPr>
                <a:defRPr lang="en-US"/>
              </a:defPPr>
              <a:lvl1pPr marR="0" indent="0" defTabSz="121917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ts val="1067"/>
                </a:spcAft>
                <a:buClrTx/>
                <a:buSzTx/>
                <a:buFont typeface="Arial" panose="020B0604020202020204" pitchFamily="34" charset="0"/>
                <a:buNone/>
                <a:tabLst/>
                <a:defRPr sz="2000" b="0">
                  <a:solidFill>
                    <a:schemeClr val="bg1"/>
                  </a:solidFill>
                </a:defRPr>
              </a:lvl1pPr>
              <a:lvl2pPr marL="0" indent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800"/>
              </a:lvl2pPr>
              <a:lvl3pPr marL="575719" indent="-3344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/>
              </a:lvl3pPr>
              <a:lvl4pPr marL="1151438" indent="-3344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/>
              </a:lvl4pPr>
              <a:lvl5pPr marL="1727157" indent="-3344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/>
              </a:lvl5pPr>
              <a:lvl6pPr marL="2303942" indent="-335992" defTabSz="1219170">
                <a:spcBef>
                  <a:spcPts val="0"/>
                </a:spcBef>
                <a:buFont typeface="Arial" panose="020B0604020202020204" pitchFamily="34" charset="0"/>
                <a:buChar char="–"/>
                <a:defRPr sz="2800"/>
              </a:lvl6pPr>
              <a:lvl7pPr marL="2879928" indent="-335992" defTabSz="1219170">
                <a:spcBef>
                  <a:spcPts val="0"/>
                </a:spcBef>
                <a:buFont typeface="Arial" panose="020B0604020202020204" pitchFamily="34" charset="0"/>
                <a:buChar char="–"/>
                <a:defRPr sz="2800"/>
              </a:lvl7pPr>
              <a:lvl8pPr marL="4571886" indent="-304792" defTabSz="1219170">
                <a:spcBef>
                  <a:spcPct val="20000"/>
                </a:spcBef>
                <a:buFont typeface="Arial" panose="020B0604020202020204" pitchFamily="34" charset="0"/>
                <a:buChar char="•"/>
                <a:defRPr sz="2667"/>
              </a:lvl8pPr>
              <a:lvl9pPr marL="5181470" indent="-304792" defTabSz="1219170">
                <a:spcBef>
                  <a:spcPct val="20000"/>
                </a:spcBef>
                <a:buFont typeface="Arial" panose="020B0604020202020204" pitchFamily="34" charset="0"/>
                <a:buChar char="•"/>
                <a:defRPr sz="2667"/>
              </a:lvl9pPr>
            </a:lstStyle>
            <a:p>
              <a:r>
                <a:rPr lang="en-US" sz="1600" dirty="0" err="1"/>
                <a:t>moreilly@turing.ac.uk</a:t>
              </a:r>
              <a:r>
                <a:rPr lang="en-US" sz="1600" dirty="0"/>
                <a:t>  |       @</a:t>
              </a:r>
              <a:r>
                <a:rPr lang="en-US" sz="1600" dirty="0" err="1"/>
                <a:t>martinoreilly</a:t>
              </a:r>
              <a:endParaRPr lang="en-US" sz="1600" dirty="0"/>
            </a:p>
            <a:p>
              <a:endParaRPr lang="en-US" sz="1600" dirty="0"/>
            </a:p>
            <a:p>
              <a:endParaRPr lang="en-US" sz="1600" dirty="0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38C63703-C3C8-EC3E-7B6F-EBD270BC3DF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44860" y="6291271"/>
              <a:ext cx="270000" cy="269999"/>
            </a:xfrm>
            <a:prstGeom prst="rect">
              <a:avLst/>
            </a:prstGeom>
          </p:spPr>
        </p:pic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3662149-9243-744B-8028-D2A057B25C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88101" y="943245"/>
            <a:ext cx="5228167" cy="726820"/>
          </a:xfrm>
        </p:spPr>
        <p:txBody>
          <a:bodyPr anchor="t">
            <a:normAutofit/>
          </a:bodyPr>
          <a:lstStyle/>
          <a:p>
            <a:r>
              <a:rPr lang="en-US" dirty="0"/>
              <a:t>Get involved!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827AD2A4-36A6-DDA8-C0D7-CA6755CDA71C}"/>
              </a:ext>
            </a:extLst>
          </p:cNvPr>
          <p:cNvSpPr txBox="1">
            <a:spLocks/>
          </p:cNvSpPr>
          <p:nvPr/>
        </p:nvSpPr>
        <p:spPr>
          <a:xfrm>
            <a:off x="6408573" y="4548783"/>
            <a:ext cx="2633069" cy="36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defPPr>
              <a:defRPr lang="en-US"/>
            </a:defPPr>
            <a:lvl1pPr marR="0" indent="0" defTabSz="121917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1067"/>
              </a:spcAft>
              <a:buClrTx/>
              <a:buSzTx/>
              <a:buFont typeface="Arial" panose="020B0604020202020204" pitchFamily="34" charset="0"/>
              <a:buNone/>
              <a:tabLst/>
              <a:defRPr sz="2000" b="0">
                <a:solidFill>
                  <a:schemeClr val="bg1"/>
                </a:solidFill>
              </a:defRPr>
            </a:lvl1pPr>
            <a:lvl2pPr marL="0" indent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/>
            </a:lvl2pPr>
            <a:lvl3pPr marL="575719" indent="-3344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/>
            </a:lvl3pPr>
            <a:lvl4pPr marL="1151438" indent="-3344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/>
            </a:lvl4pPr>
            <a:lvl5pPr marL="1727157" indent="-3344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/>
            </a:lvl5pPr>
            <a:lvl6pPr marL="2303942" indent="-335992" defTabSz="1219170">
              <a:spcBef>
                <a:spcPts val="0"/>
              </a:spcBef>
              <a:buFont typeface="Arial" panose="020B0604020202020204" pitchFamily="34" charset="0"/>
              <a:buChar char="–"/>
              <a:defRPr sz="2800"/>
            </a:lvl6pPr>
            <a:lvl7pPr marL="2879928" indent="-335992" defTabSz="1219170">
              <a:spcBef>
                <a:spcPts val="0"/>
              </a:spcBef>
              <a:buFont typeface="Arial" panose="020B0604020202020204" pitchFamily="34" charset="0"/>
              <a:buChar char="–"/>
              <a:defRPr sz="2800"/>
            </a:lvl7pPr>
            <a:lvl8pPr marL="4571886" indent="-304792" defTabSz="1219170">
              <a:spcBef>
                <a:spcPct val="20000"/>
              </a:spcBef>
              <a:buFont typeface="Arial" panose="020B0604020202020204" pitchFamily="34" charset="0"/>
              <a:buChar char="•"/>
              <a:defRPr sz="2667"/>
            </a:lvl8pPr>
            <a:lvl9pPr marL="5181470" indent="-304792" defTabSz="1219170">
              <a:spcBef>
                <a:spcPct val="20000"/>
              </a:spcBef>
              <a:buFont typeface="Arial" panose="020B0604020202020204" pitchFamily="34" charset="0"/>
              <a:buChar char="•"/>
              <a:defRPr sz="2667"/>
            </a:lvl9pPr>
          </a:lstStyle>
          <a:p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77824D7-4A02-B96F-B34A-BF872138F471}"/>
              </a:ext>
            </a:extLst>
          </p:cNvPr>
          <p:cNvSpPr txBox="1"/>
          <p:nvPr/>
        </p:nvSpPr>
        <p:spPr>
          <a:xfrm>
            <a:off x="5363570" y="645539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4F511C-B554-2FF7-5273-44C4D9E6C9E0}"/>
              </a:ext>
            </a:extLst>
          </p:cNvPr>
          <p:cNvSpPr txBox="1"/>
          <p:nvPr/>
        </p:nvSpPr>
        <p:spPr>
          <a:xfrm>
            <a:off x="6355224" y="1698200"/>
            <a:ext cx="4830905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" dirty="0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trustedresearch@turing.ac.uk</a:t>
            </a:r>
            <a:endParaRPr lang="en" dirty="0">
              <a:solidFill>
                <a:schemeClr val="bg1"/>
              </a:solidFill>
            </a:endParaRPr>
          </a:p>
          <a:p>
            <a:r>
              <a:rPr lang="en" dirty="0">
                <a:solidFill>
                  <a:schemeClr val="bg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safehavendevs@turing.ac.uk</a:t>
            </a:r>
            <a:endParaRPr lang="en-GB" dirty="0">
              <a:solidFill>
                <a:schemeClr val="bg1"/>
              </a:solidFill>
            </a:endParaRPr>
          </a:p>
          <a:p>
            <a:r>
              <a:rPr lang="en" dirty="0">
                <a:solidFill>
                  <a:schemeClr val="bg1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https://tinyletter.com/turingdatasafehaven</a:t>
            </a:r>
            <a:endParaRPr lang="en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93C2469-4334-5713-5BBF-F70298B8518F}"/>
              </a:ext>
            </a:extLst>
          </p:cNvPr>
          <p:cNvSpPr txBox="1"/>
          <p:nvPr/>
        </p:nvSpPr>
        <p:spPr>
          <a:xfrm>
            <a:off x="6355224" y="2733090"/>
            <a:ext cx="5514374" cy="203132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" dirty="0">
                <a:solidFill>
                  <a:schemeClr val="bg1"/>
                </a:solidFill>
              </a:rPr>
              <a:t>Data Safe Haven infrastructure:</a:t>
            </a:r>
          </a:p>
          <a:p>
            <a:r>
              <a:rPr lang="en" dirty="0">
                <a:solidFill>
                  <a:schemeClr val="bg1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https://github.com/alan-turing-institute/data-safe-haven</a:t>
            </a:r>
            <a:r>
              <a:rPr lang="en" dirty="0">
                <a:solidFill>
                  <a:schemeClr val="bg1"/>
                </a:solidFill>
              </a:rPr>
              <a:t> 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" dirty="0">
                <a:solidFill>
                  <a:schemeClr val="bg1"/>
                </a:solidFill>
              </a:rPr>
              <a:t>Information Governance app:</a:t>
            </a:r>
          </a:p>
          <a:p>
            <a:r>
              <a:rPr lang="en" dirty="0">
                <a:solidFill>
                  <a:schemeClr val="bg1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https://github.com/alan-turing-institute/data-classification-app</a:t>
            </a:r>
            <a:r>
              <a:rPr lang="en" dirty="0">
                <a:solidFill>
                  <a:schemeClr val="bg1"/>
                </a:solidFill>
              </a:rPr>
              <a:t> 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9C11B8D-EF3C-7308-1595-AD0C7125150A}"/>
              </a:ext>
            </a:extLst>
          </p:cNvPr>
          <p:cNvSpPr txBox="1"/>
          <p:nvPr/>
        </p:nvSpPr>
        <p:spPr>
          <a:xfrm>
            <a:off x="6363883" y="4914453"/>
            <a:ext cx="5252385" cy="1477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" dirty="0">
                <a:solidFill>
                  <a:schemeClr val="bg1"/>
                </a:solidFill>
              </a:rPr>
              <a:t>Turing Data Safe Haven Slack: </a:t>
            </a:r>
          </a:p>
          <a:p>
            <a:r>
              <a:rPr lang="en-GB" b="0" i="0" u="none" strike="noStrike" dirty="0">
                <a:solidFill>
                  <a:schemeClr val="bg1"/>
                </a:solidFill>
                <a:effectLst/>
                <a:latin typeface="proxima nova extrabold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bit.ly/turing-dsh-slack</a:t>
            </a:r>
            <a:endParaRPr lang="en-GB" b="0" i="0" dirty="0">
              <a:solidFill>
                <a:schemeClr val="bg1"/>
              </a:solidFill>
              <a:effectLst/>
              <a:latin typeface="proxima nova extrabold"/>
            </a:endParaRPr>
          </a:p>
          <a:p>
            <a:endParaRPr lang="en" dirty="0">
              <a:solidFill>
                <a:schemeClr val="bg1"/>
              </a:solidFill>
            </a:endParaRPr>
          </a:p>
          <a:p>
            <a:r>
              <a:rPr lang="en" dirty="0">
                <a:solidFill>
                  <a:schemeClr val="bg1"/>
                </a:solidFill>
              </a:rPr>
              <a:t>RSE Slack channel for TRE Working Group: </a:t>
            </a:r>
          </a:p>
          <a:p>
            <a:r>
              <a:rPr lang="en" u="sng" dirty="0">
                <a:solidFill>
                  <a:schemeClr val="bg1"/>
                </a:solidFill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https://ukrse.slack.com/archives/C045ETUPPD0</a:t>
            </a:r>
            <a:r>
              <a:rPr lang="en" dirty="0">
                <a:solidFill>
                  <a:schemeClr val="bg1"/>
                </a:solidFill>
              </a:rPr>
              <a:t> 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EAB67E6-8E5C-C8C8-C63E-6ECCC12B813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505463" y="5337926"/>
            <a:ext cx="630383" cy="63038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70117DA-E27F-86BC-2D3D-176BE260612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550319" y="3549306"/>
            <a:ext cx="630000" cy="64285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F0C1D89-5B92-C5C2-B12C-DB7FAF0BCC5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545344" y="1916186"/>
            <a:ext cx="630000" cy="487358"/>
          </a:xfrm>
          <a:prstGeom prst="rect">
            <a:avLst/>
          </a:prstGeom>
        </p:spPr>
      </p:pic>
      <p:pic>
        <p:nvPicPr>
          <p:cNvPr id="24" name="Picture Placeholder 23" descr="Text, whiteboard&#10;&#10;Description automatically generated">
            <a:extLst>
              <a:ext uri="{FF2B5EF4-FFF2-40B4-BE49-F238E27FC236}">
                <a16:creationId xmlns:a16="http://schemas.microsoft.com/office/drawing/2014/main" id="{E9DBE44E-439B-E68D-3642-2AB97A9A70F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" r="3000"/>
          <a:stretch/>
        </p:blipFill>
        <p:spPr>
          <a:xfrm>
            <a:off x="0" y="936879"/>
            <a:ext cx="5220000" cy="485432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96609F3-2C80-104B-6675-5FA00493F58A}"/>
              </a:ext>
            </a:extLst>
          </p:cNvPr>
          <p:cNvSpPr txBox="1"/>
          <p:nvPr/>
        </p:nvSpPr>
        <p:spPr>
          <a:xfrm>
            <a:off x="4392386" y="746215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E16CDE-3A85-55CF-3395-9F1CBA56267A}"/>
              </a:ext>
            </a:extLst>
          </p:cNvPr>
          <p:cNvSpPr txBox="1"/>
          <p:nvPr/>
        </p:nvSpPr>
        <p:spPr>
          <a:xfrm>
            <a:off x="243287" y="6359106"/>
            <a:ext cx="4312384" cy="29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1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https://doi.org/10.5281/zenodo.7646619 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9257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7"/>
          <p:cNvSpPr txBox="1"/>
          <p:nvPr/>
        </p:nvSpPr>
        <p:spPr>
          <a:xfrm>
            <a:off x="3525008" y="3149886"/>
            <a:ext cx="6184000" cy="6975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" sz="2933" dirty="0">
                <a:solidFill>
                  <a:schemeClr val="tx2">
                    <a:lumMod val="60000"/>
                    <a:lumOff val="40000"/>
                  </a:schemeClr>
                </a:solidFill>
              </a:rPr>
              <a:t>While keeping data safe</a:t>
            </a:r>
            <a:endParaRPr sz="2933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6" name="Google Shape;86;p17"/>
          <p:cNvSpPr txBox="1"/>
          <p:nvPr/>
        </p:nvSpPr>
        <p:spPr>
          <a:xfrm>
            <a:off x="3525008" y="4327466"/>
            <a:ext cx="6184000" cy="6975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" sz="2933" dirty="0">
                <a:solidFill>
                  <a:schemeClr val="bg1"/>
                </a:solidFill>
              </a:rPr>
              <a:t>And maintaining public confidence</a:t>
            </a:r>
            <a:endParaRPr sz="2933" dirty="0">
              <a:solidFill>
                <a:schemeClr val="bg1"/>
              </a:solidFill>
            </a:endParaRPr>
          </a:p>
        </p:txBody>
      </p:sp>
      <p:sp>
        <p:nvSpPr>
          <p:cNvPr id="87" name="Google Shape;87;p17"/>
          <p:cNvSpPr txBox="1"/>
          <p:nvPr/>
        </p:nvSpPr>
        <p:spPr>
          <a:xfrm>
            <a:off x="3525007" y="1976112"/>
            <a:ext cx="7190617" cy="6975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>
              <a:buClr>
                <a:schemeClr val="dk1"/>
              </a:buClr>
              <a:buSzPts val="1100"/>
            </a:pPr>
            <a:r>
              <a:rPr lang="en" sz="2933" dirty="0">
                <a:solidFill>
                  <a:schemeClr val="tx2">
                    <a:lumMod val="60000"/>
                    <a:lumOff val="40000"/>
                  </a:schemeClr>
                </a:solidFill>
              </a:rPr>
              <a:t>To do effective research on sensitive data</a:t>
            </a:r>
            <a:endParaRPr sz="2933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6978937-CE41-99A4-5D52-56BC8867FB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9408" y="2920600"/>
            <a:ext cx="1155700" cy="11557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B580BE3-16F4-771C-2302-33E2EC635F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9392" y="1740673"/>
            <a:ext cx="1155700" cy="11684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E22A4E9-6C54-6C41-3BAD-8749E61021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9392" y="4087827"/>
            <a:ext cx="1155700" cy="115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326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1C37ED-63D0-7249-A3CF-C325D393CA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Health</a:t>
            </a:r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05C98E30-6419-9949-BB3F-AD885CD2D34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44" r="6444"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C77A9DA2-7333-C94B-AFBB-7771E075218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70" b="1770"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FCAFAFF9-21F2-0D48-A744-CF10458345A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000" b="7000"/>
          <a:stretch>
            <a:fillRect/>
          </a:stretch>
        </p:blipFill>
        <p:spPr/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49D64AC-F632-4C4F-8077-6E0768C8F1F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Finance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DADD566-961C-0841-8535-377271427E1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Government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4D98EBB-9691-5D41-B036-321F995FDA7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Location</a:t>
            </a:r>
          </a:p>
        </p:txBody>
      </p:sp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12B7D0B4-9340-FB45-A7A2-362C55FCC6E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42" b="1442"/>
          <a:stretch>
            <a:fillRect/>
          </a:stretch>
        </p:blipFill>
        <p:spPr/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28E3C49-3CF9-448D-1F91-0CC5812A4EAB}"/>
              </a:ext>
            </a:extLst>
          </p:cNvPr>
          <p:cNvSpPr/>
          <p:nvPr/>
        </p:nvSpPr>
        <p:spPr>
          <a:xfrm>
            <a:off x="6443663" y="285750"/>
            <a:ext cx="3514725" cy="284605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5FF1BC0-55AA-867C-10D6-A0550F6C8E97}"/>
              </a:ext>
            </a:extLst>
          </p:cNvPr>
          <p:cNvSpPr/>
          <p:nvPr/>
        </p:nvSpPr>
        <p:spPr>
          <a:xfrm>
            <a:off x="6230988" y="3308908"/>
            <a:ext cx="3514725" cy="284605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29EEDD-33D9-EF28-E0FE-B77772B67935}"/>
              </a:ext>
            </a:extLst>
          </p:cNvPr>
          <p:cNvSpPr/>
          <p:nvPr/>
        </p:nvSpPr>
        <p:spPr>
          <a:xfrm>
            <a:off x="2109788" y="3341451"/>
            <a:ext cx="3514725" cy="284605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305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1C37ED-63D0-7249-A3CF-C325D393CA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Health</a:t>
            </a:r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05C98E30-6419-9949-BB3F-AD885CD2D34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44" r="6444"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C77A9DA2-7333-C94B-AFBB-7771E075218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70" b="1770"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FCAFAFF9-21F2-0D48-A744-CF10458345A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000" b="7000"/>
          <a:stretch>
            <a:fillRect/>
          </a:stretch>
        </p:blipFill>
        <p:spPr/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49D64AC-F632-4C4F-8077-6E0768C8F1F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Finance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DADD566-961C-0841-8535-377271427E1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Government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4D98EBB-9691-5D41-B036-321F995FDA7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Location</a:t>
            </a:r>
          </a:p>
        </p:txBody>
      </p:sp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12B7D0B4-9340-FB45-A7A2-362C55FCC6E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42" b="1442"/>
          <a:stretch>
            <a:fillRect/>
          </a:stretch>
        </p:blipFill>
        <p:spPr/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5FF1BC0-55AA-867C-10D6-A0550F6C8E97}"/>
              </a:ext>
            </a:extLst>
          </p:cNvPr>
          <p:cNvSpPr/>
          <p:nvPr/>
        </p:nvSpPr>
        <p:spPr>
          <a:xfrm>
            <a:off x="6230988" y="3308908"/>
            <a:ext cx="3514725" cy="284605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29EEDD-33D9-EF28-E0FE-B77772B67935}"/>
              </a:ext>
            </a:extLst>
          </p:cNvPr>
          <p:cNvSpPr/>
          <p:nvPr/>
        </p:nvSpPr>
        <p:spPr>
          <a:xfrm>
            <a:off x="2109788" y="3354151"/>
            <a:ext cx="3514725" cy="284605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59D025-EDA3-9FF3-31F2-753571FDB326}"/>
              </a:ext>
            </a:extLst>
          </p:cNvPr>
          <p:cNvSpPr/>
          <p:nvPr/>
        </p:nvSpPr>
        <p:spPr>
          <a:xfrm>
            <a:off x="2109788" y="462849"/>
            <a:ext cx="3514725" cy="2846059"/>
          </a:xfrm>
          <a:prstGeom prst="rect">
            <a:avLst/>
          </a:prstGeom>
          <a:solidFill>
            <a:schemeClr val="tx2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2678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96EFC69-9F57-C5D8-3738-94D14330CC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1463" y="2394563"/>
            <a:ext cx="2666959" cy="2880000"/>
          </a:xfrm>
          <a:prstGeom prst="rect">
            <a:avLst/>
          </a:prstGeom>
        </p:spPr>
      </p:pic>
      <p:pic>
        <p:nvPicPr>
          <p:cNvPr id="5" name="Picture 4" descr="A picture containing logo&#10;&#10;Description automatically generated">
            <a:extLst>
              <a:ext uri="{FF2B5EF4-FFF2-40B4-BE49-F238E27FC236}">
                <a16:creationId xmlns:a16="http://schemas.microsoft.com/office/drawing/2014/main" id="{1E27E047-BE52-5907-6418-AE2516A984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5311" y="2329609"/>
            <a:ext cx="2663014" cy="2880000"/>
          </a:xfrm>
          <a:prstGeom prst="rect">
            <a:avLst/>
          </a:prstGeom>
        </p:spPr>
      </p:pic>
      <p:pic>
        <p:nvPicPr>
          <p:cNvPr id="9" name="Picture 8" descr="A picture containing logo&#10;&#10;Description automatically generated">
            <a:extLst>
              <a:ext uri="{FF2B5EF4-FFF2-40B4-BE49-F238E27FC236}">
                <a16:creationId xmlns:a16="http://schemas.microsoft.com/office/drawing/2014/main" id="{85308472-5DD1-E33F-C195-EB5F3ADE6B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5214" y="2394563"/>
            <a:ext cx="2540742" cy="2880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C87CD1C-BBEE-E8E8-B4B9-CBDA6980392C}"/>
              </a:ext>
            </a:extLst>
          </p:cNvPr>
          <p:cNvSpPr txBox="1"/>
          <p:nvPr/>
        </p:nvSpPr>
        <p:spPr>
          <a:xfrm>
            <a:off x="6497054" y="6497053"/>
            <a:ext cx="5514612" cy="36094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200" i="1" dirty="0">
                <a:solidFill>
                  <a:schemeClr val="bg1"/>
                </a:solidFill>
              </a:rPr>
              <a:t>Image credits: </a:t>
            </a:r>
            <a:r>
              <a:rPr lang="en-GB" sz="1200" i="1" dirty="0" err="1">
                <a:solidFill>
                  <a:schemeClr val="bg1"/>
                </a:solidFill>
              </a:rPr>
              <a:t>Scriberia</a:t>
            </a:r>
            <a:r>
              <a:rPr lang="en-GB" sz="1200" i="1" dirty="0">
                <a:solidFill>
                  <a:schemeClr val="bg1"/>
                </a:solidFill>
              </a:rPr>
              <a:t>, created for the Turing’s Research Engineering Group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513DA1E-E7B7-594F-162C-0E3D1C496B45}"/>
              </a:ext>
            </a:extLst>
          </p:cNvPr>
          <p:cNvSpPr txBox="1"/>
          <p:nvPr/>
        </p:nvSpPr>
        <p:spPr>
          <a:xfrm>
            <a:off x="8454189" y="721895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9541D2BA-C288-2AC1-850B-16F2F2E4C2D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The Research Engineering Group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B272AD-B0C0-2AFC-ACE5-A36C02FAF74B}"/>
              </a:ext>
            </a:extLst>
          </p:cNvPr>
          <p:cNvSpPr txBox="1"/>
          <p:nvPr/>
        </p:nvSpPr>
        <p:spPr>
          <a:xfrm>
            <a:off x="575733" y="6400800"/>
            <a:ext cx="3805767" cy="304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https://doi.org/10.5281/zenodo.7646619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93076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1C37ED-63D0-7249-A3CF-C325D393CA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Health</a:t>
            </a:r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05C98E30-6419-9949-BB3F-AD885CD2D34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44" r="6444"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C77A9DA2-7333-C94B-AFBB-7771E075218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70" b="1770"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FCAFAFF9-21F2-0D48-A744-CF10458345A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000" b="7000"/>
          <a:stretch>
            <a:fillRect/>
          </a:stretch>
        </p:blipFill>
        <p:spPr/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49D64AC-F632-4C4F-8077-6E0768C8F1F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Finance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DADD566-961C-0841-8535-377271427E1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Government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4D98EBB-9691-5D41-B036-321F995FDA7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Location</a:t>
            </a:r>
          </a:p>
        </p:txBody>
      </p:sp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12B7D0B4-9340-FB45-A7A2-362C55FCC6E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42" b="1442"/>
          <a:stretch>
            <a:fillRect/>
          </a:stretch>
        </p:blipFill>
        <p:spPr/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28E3C49-3CF9-448D-1F91-0CC5812A4EAB}"/>
              </a:ext>
            </a:extLst>
          </p:cNvPr>
          <p:cNvSpPr/>
          <p:nvPr/>
        </p:nvSpPr>
        <p:spPr>
          <a:xfrm>
            <a:off x="6443663" y="285750"/>
            <a:ext cx="3514725" cy="2846059"/>
          </a:xfrm>
          <a:prstGeom prst="rect">
            <a:avLst/>
          </a:prstGeom>
          <a:solidFill>
            <a:schemeClr val="tx2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5FF1BC0-55AA-867C-10D6-A0550F6C8E97}"/>
              </a:ext>
            </a:extLst>
          </p:cNvPr>
          <p:cNvSpPr/>
          <p:nvPr/>
        </p:nvSpPr>
        <p:spPr>
          <a:xfrm>
            <a:off x="6230988" y="3308908"/>
            <a:ext cx="3514725" cy="284605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59D025-EDA3-9FF3-31F2-753571FDB326}"/>
              </a:ext>
            </a:extLst>
          </p:cNvPr>
          <p:cNvSpPr/>
          <p:nvPr/>
        </p:nvSpPr>
        <p:spPr>
          <a:xfrm>
            <a:off x="2109788" y="462849"/>
            <a:ext cx="3514725" cy="2846059"/>
          </a:xfrm>
          <a:prstGeom prst="rect">
            <a:avLst/>
          </a:prstGeom>
          <a:solidFill>
            <a:schemeClr val="tx2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5342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1C37ED-63D0-7249-A3CF-C325D393CA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Health</a:t>
            </a:r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05C98E30-6419-9949-BB3F-AD885CD2D34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44" r="6444"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C77A9DA2-7333-C94B-AFBB-7771E075218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70" b="1770"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FCAFAFF9-21F2-0D48-A744-CF10458345A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000" b="7000"/>
          <a:stretch>
            <a:fillRect/>
          </a:stretch>
        </p:blipFill>
        <p:spPr/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49D64AC-F632-4C4F-8077-6E0768C8F1F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Finance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DADD566-961C-0841-8535-377271427E1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Government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4D98EBB-9691-5D41-B036-321F995FDA7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Location</a:t>
            </a:r>
          </a:p>
        </p:txBody>
      </p:sp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12B7D0B4-9340-FB45-A7A2-362C55FCC6E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42" b="1442"/>
          <a:stretch>
            <a:fillRect/>
          </a:stretch>
        </p:blipFill>
        <p:spPr/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28E3C49-3CF9-448D-1F91-0CC5812A4EAB}"/>
              </a:ext>
            </a:extLst>
          </p:cNvPr>
          <p:cNvSpPr/>
          <p:nvPr/>
        </p:nvSpPr>
        <p:spPr>
          <a:xfrm>
            <a:off x="6443663" y="285750"/>
            <a:ext cx="3514725" cy="2846059"/>
          </a:xfrm>
          <a:prstGeom prst="rect">
            <a:avLst/>
          </a:prstGeom>
          <a:solidFill>
            <a:schemeClr val="tx2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29EEDD-33D9-EF28-E0FE-B77772B67935}"/>
              </a:ext>
            </a:extLst>
          </p:cNvPr>
          <p:cNvSpPr/>
          <p:nvPr/>
        </p:nvSpPr>
        <p:spPr>
          <a:xfrm>
            <a:off x="2109788" y="3341451"/>
            <a:ext cx="3514725" cy="2846059"/>
          </a:xfrm>
          <a:prstGeom prst="rect">
            <a:avLst/>
          </a:prstGeom>
          <a:solidFill>
            <a:schemeClr val="tx2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59D025-EDA3-9FF3-31F2-753571FDB326}"/>
              </a:ext>
            </a:extLst>
          </p:cNvPr>
          <p:cNvSpPr/>
          <p:nvPr/>
        </p:nvSpPr>
        <p:spPr>
          <a:xfrm>
            <a:off x="2109788" y="462849"/>
            <a:ext cx="3514725" cy="2846059"/>
          </a:xfrm>
          <a:prstGeom prst="rect">
            <a:avLst/>
          </a:prstGeom>
          <a:solidFill>
            <a:schemeClr val="tx2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2317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440BAF7-E625-3645-9C4A-12CA2B7A711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439333" y="4205822"/>
            <a:ext cx="4316008" cy="1816519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Make data safer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F4DD07B3-3E73-1D41-B535-84E929D255E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671736" y="4205821"/>
            <a:ext cx="4316008" cy="1816519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Control data access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Picture Placeholder 16">
            <a:extLst>
              <a:ext uri="{FF2B5EF4-FFF2-40B4-BE49-F238E27FC236}">
                <a16:creationId xmlns:a16="http://schemas.microsoft.com/office/drawing/2014/main" id="{FF4C5DAA-212C-FA6B-F32E-25B0CEDF868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40" b="2840"/>
          <a:stretch>
            <a:fillRect/>
          </a:stretch>
        </p:blipFill>
        <p:spPr/>
      </p:pic>
      <p:pic>
        <p:nvPicPr>
          <p:cNvPr id="8" name="Picture Placeholder 14">
            <a:extLst>
              <a:ext uri="{FF2B5EF4-FFF2-40B4-BE49-F238E27FC236}">
                <a16:creationId xmlns:a16="http://schemas.microsoft.com/office/drawing/2014/main" id="{F721BF00-FDD9-C8F4-15F3-DD0991E88D6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40" b="2840"/>
          <a:stretch>
            <a:fillRect/>
          </a:stretch>
        </p:blipFill>
        <p:spPr/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BFE0936-DC51-D35C-59E4-D2D42621583B}"/>
              </a:ext>
            </a:extLst>
          </p:cNvPr>
          <p:cNvSpPr/>
          <p:nvPr/>
        </p:nvSpPr>
        <p:spPr>
          <a:xfrm>
            <a:off x="6457950" y="1041236"/>
            <a:ext cx="4529794" cy="391652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4641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B5EF178-A584-974A-BB7A-C105BC737C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Summarise</a:t>
            </a:r>
            <a:endParaRPr lang="en-US" dirty="0"/>
          </a:p>
        </p:txBody>
      </p:sp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667C4034-88DF-094A-BF94-F4BC920C997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498" b="16498"/>
          <a:stretch>
            <a:fillRect/>
          </a:stretch>
        </p:blipFill>
        <p:spPr/>
      </p:pic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A5501FA5-EFE7-8749-9B44-CB42CECAEFC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714" b="17714"/>
          <a:stretch>
            <a:fillRect/>
          </a:stretch>
        </p:blipFill>
        <p:spPr/>
      </p:pic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B40336E0-FF5F-D34A-9046-3185CE7064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Sample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789FB12F-B692-4E48-9B67-F40FB5F4E44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Perturb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C6FB0BA4-FB2F-9942-B6FB-E138F442E49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 err="1"/>
              <a:t>Synthesise</a:t>
            </a:r>
            <a:endParaRPr lang="en-US" dirty="0"/>
          </a:p>
        </p:txBody>
      </p:sp>
      <p:pic>
        <p:nvPicPr>
          <p:cNvPr id="43" name="Picture Placeholder 42">
            <a:extLst>
              <a:ext uri="{FF2B5EF4-FFF2-40B4-BE49-F238E27FC236}">
                <a16:creationId xmlns:a16="http://schemas.microsoft.com/office/drawing/2014/main" id="{1C34822A-FE7E-8742-8565-AB7B25BE55A2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952" b="6952"/>
          <a:stretch>
            <a:fillRect/>
          </a:stretch>
        </p:blipFill>
        <p:spPr/>
      </p:pic>
      <p:pic>
        <p:nvPicPr>
          <p:cNvPr id="51" name="Picture Placeholder 50">
            <a:extLst>
              <a:ext uri="{FF2B5EF4-FFF2-40B4-BE49-F238E27FC236}">
                <a16:creationId xmlns:a16="http://schemas.microsoft.com/office/drawing/2014/main" id="{30971077-E816-3540-9527-A0E211CBCE97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952" b="6952"/>
          <a:stretch>
            <a:fillRect/>
          </a:stretch>
        </p:blipFill>
        <p:spPr/>
      </p:pic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4B60F1E7-974D-1E44-B0FC-80413FFDE06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 err="1"/>
              <a:t>Anonymise</a:t>
            </a:r>
            <a:endParaRPr lang="en-US" dirty="0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82971B73-4D3B-6846-8B55-602841C74B2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Remove</a:t>
            </a:r>
          </a:p>
        </p:txBody>
      </p:sp>
      <p:pic>
        <p:nvPicPr>
          <p:cNvPr id="45" name="Picture Placeholder 44">
            <a:extLst>
              <a:ext uri="{FF2B5EF4-FFF2-40B4-BE49-F238E27FC236}">
                <a16:creationId xmlns:a16="http://schemas.microsoft.com/office/drawing/2014/main" id="{DCF9564E-B8B8-AE43-B230-5A075AF205A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5786" b="25786"/>
          <a:stretch>
            <a:fillRect/>
          </a:stretch>
        </p:blipFill>
        <p:spPr/>
      </p:pic>
      <p:pic>
        <p:nvPicPr>
          <p:cNvPr id="53" name="Picture Placeholder 52">
            <a:extLst>
              <a:ext uri="{FF2B5EF4-FFF2-40B4-BE49-F238E27FC236}">
                <a16:creationId xmlns:a16="http://schemas.microsoft.com/office/drawing/2014/main" id="{DB8ECA87-EFB4-A64F-9B81-D13B6B3B133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43" r="5743"/>
          <a:stretch>
            <a:fillRect/>
          </a:stretch>
        </p:blipFill>
        <p:spPr/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2DED091-0955-38AD-35A0-BF67AA5D3466}"/>
              </a:ext>
            </a:extLst>
          </p:cNvPr>
          <p:cNvSpPr/>
          <p:nvPr/>
        </p:nvSpPr>
        <p:spPr>
          <a:xfrm>
            <a:off x="351124" y="3131809"/>
            <a:ext cx="3514725" cy="284605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835987D-6BB3-B1A0-F2AA-E7F8E92A52C6}"/>
              </a:ext>
            </a:extLst>
          </p:cNvPr>
          <p:cNvSpPr/>
          <p:nvPr/>
        </p:nvSpPr>
        <p:spPr>
          <a:xfrm>
            <a:off x="4338629" y="405843"/>
            <a:ext cx="3514725" cy="284605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8720A11-0F65-A685-7E11-5D9DBE61ACD7}"/>
              </a:ext>
            </a:extLst>
          </p:cNvPr>
          <p:cNvSpPr/>
          <p:nvPr/>
        </p:nvSpPr>
        <p:spPr>
          <a:xfrm>
            <a:off x="4338628" y="3136027"/>
            <a:ext cx="3514725" cy="284605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9BC2D02-0CD4-481A-A89A-1F44BCB6215B}"/>
              </a:ext>
            </a:extLst>
          </p:cNvPr>
          <p:cNvSpPr/>
          <p:nvPr/>
        </p:nvSpPr>
        <p:spPr>
          <a:xfrm>
            <a:off x="8218775" y="548217"/>
            <a:ext cx="3514725" cy="284605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977C6FC-C370-230B-E8A9-9CE187689F7C}"/>
              </a:ext>
            </a:extLst>
          </p:cNvPr>
          <p:cNvSpPr/>
          <p:nvPr/>
        </p:nvSpPr>
        <p:spPr>
          <a:xfrm>
            <a:off x="8326131" y="3429000"/>
            <a:ext cx="3514725" cy="284605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1429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B5EF178-A584-974A-BB7A-C105BC737C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Summarise</a:t>
            </a:r>
            <a:endParaRPr lang="en-US" dirty="0"/>
          </a:p>
        </p:txBody>
      </p:sp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667C4034-88DF-094A-BF94-F4BC920C997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498" b="16498"/>
          <a:stretch>
            <a:fillRect/>
          </a:stretch>
        </p:blipFill>
        <p:spPr/>
      </p:pic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A5501FA5-EFE7-8749-9B44-CB42CECAEFC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714" b="17714"/>
          <a:stretch>
            <a:fillRect/>
          </a:stretch>
        </p:blipFill>
        <p:spPr/>
      </p:pic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B40336E0-FF5F-D34A-9046-3185CE7064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Sample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789FB12F-B692-4E48-9B67-F40FB5F4E44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Perturb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C6FB0BA4-FB2F-9942-B6FB-E138F442E49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 err="1"/>
              <a:t>Synthesise</a:t>
            </a:r>
            <a:endParaRPr lang="en-US" dirty="0"/>
          </a:p>
        </p:txBody>
      </p:sp>
      <p:pic>
        <p:nvPicPr>
          <p:cNvPr id="43" name="Picture Placeholder 42">
            <a:extLst>
              <a:ext uri="{FF2B5EF4-FFF2-40B4-BE49-F238E27FC236}">
                <a16:creationId xmlns:a16="http://schemas.microsoft.com/office/drawing/2014/main" id="{1C34822A-FE7E-8742-8565-AB7B25BE55A2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952" b="6952"/>
          <a:stretch>
            <a:fillRect/>
          </a:stretch>
        </p:blipFill>
        <p:spPr/>
      </p:pic>
      <p:pic>
        <p:nvPicPr>
          <p:cNvPr id="51" name="Picture Placeholder 50">
            <a:extLst>
              <a:ext uri="{FF2B5EF4-FFF2-40B4-BE49-F238E27FC236}">
                <a16:creationId xmlns:a16="http://schemas.microsoft.com/office/drawing/2014/main" id="{30971077-E816-3540-9527-A0E211CBCE97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952" b="6952"/>
          <a:stretch>
            <a:fillRect/>
          </a:stretch>
        </p:blipFill>
        <p:spPr/>
      </p:pic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4B60F1E7-974D-1E44-B0FC-80413FFDE06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 err="1"/>
              <a:t>Anonymise</a:t>
            </a:r>
            <a:endParaRPr lang="en-US" dirty="0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82971B73-4D3B-6846-8B55-602841C74B2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Remove</a:t>
            </a:r>
          </a:p>
        </p:txBody>
      </p:sp>
      <p:pic>
        <p:nvPicPr>
          <p:cNvPr id="45" name="Picture Placeholder 44">
            <a:extLst>
              <a:ext uri="{FF2B5EF4-FFF2-40B4-BE49-F238E27FC236}">
                <a16:creationId xmlns:a16="http://schemas.microsoft.com/office/drawing/2014/main" id="{DCF9564E-B8B8-AE43-B230-5A075AF205A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5786" b="25786"/>
          <a:stretch>
            <a:fillRect/>
          </a:stretch>
        </p:blipFill>
        <p:spPr/>
      </p:pic>
      <p:pic>
        <p:nvPicPr>
          <p:cNvPr id="53" name="Picture Placeholder 52">
            <a:extLst>
              <a:ext uri="{FF2B5EF4-FFF2-40B4-BE49-F238E27FC236}">
                <a16:creationId xmlns:a16="http://schemas.microsoft.com/office/drawing/2014/main" id="{DB8ECA87-EFB4-A64F-9B81-D13B6B3B133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43" r="5743"/>
          <a:stretch>
            <a:fillRect/>
          </a:stretch>
        </p:blipFill>
        <p:spPr/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0DB7CAD-D7E1-150C-E396-693D123A5465}"/>
              </a:ext>
            </a:extLst>
          </p:cNvPr>
          <p:cNvSpPr/>
          <p:nvPr/>
        </p:nvSpPr>
        <p:spPr>
          <a:xfrm>
            <a:off x="351125" y="405843"/>
            <a:ext cx="3514725" cy="2846059"/>
          </a:xfrm>
          <a:prstGeom prst="rect">
            <a:avLst/>
          </a:prstGeom>
          <a:solidFill>
            <a:schemeClr val="tx2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2DED091-0955-38AD-35A0-BF67AA5D3466}"/>
              </a:ext>
            </a:extLst>
          </p:cNvPr>
          <p:cNvSpPr/>
          <p:nvPr/>
        </p:nvSpPr>
        <p:spPr>
          <a:xfrm>
            <a:off x="351124" y="3131809"/>
            <a:ext cx="3514725" cy="284605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8720A11-0F65-A685-7E11-5D9DBE61ACD7}"/>
              </a:ext>
            </a:extLst>
          </p:cNvPr>
          <p:cNvSpPr/>
          <p:nvPr/>
        </p:nvSpPr>
        <p:spPr>
          <a:xfrm>
            <a:off x="4338628" y="3136027"/>
            <a:ext cx="3514725" cy="284605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9BC2D02-0CD4-481A-A89A-1F44BCB6215B}"/>
              </a:ext>
            </a:extLst>
          </p:cNvPr>
          <p:cNvSpPr/>
          <p:nvPr/>
        </p:nvSpPr>
        <p:spPr>
          <a:xfrm>
            <a:off x="8204487" y="320473"/>
            <a:ext cx="3514725" cy="284605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977C6FC-C370-230B-E8A9-9CE187689F7C}"/>
              </a:ext>
            </a:extLst>
          </p:cNvPr>
          <p:cNvSpPr/>
          <p:nvPr/>
        </p:nvSpPr>
        <p:spPr>
          <a:xfrm>
            <a:off x="8326131" y="3429000"/>
            <a:ext cx="3514725" cy="284605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9845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B5EF178-A584-974A-BB7A-C105BC737C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Summarise</a:t>
            </a:r>
            <a:endParaRPr lang="en-US" dirty="0"/>
          </a:p>
        </p:txBody>
      </p:sp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667C4034-88DF-094A-BF94-F4BC920C997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498" b="16498"/>
          <a:stretch>
            <a:fillRect/>
          </a:stretch>
        </p:blipFill>
        <p:spPr/>
      </p:pic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A5501FA5-EFE7-8749-9B44-CB42CECAEFC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714" b="17714"/>
          <a:stretch>
            <a:fillRect/>
          </a:stretch>
        </p:blipFill>
        <p:spPr/>
      </p:pic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B40336E0-FF5F-D34A-9046-3185CE7064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Sample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789FB12F-B692-4E48-9B67-F40FB5F4E44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Perturb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C6FB0BA4-FB2F-9942-B6FB-E138F442E49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 err="1"/>
              <a:t>Synthesise</a:t>
            </a:r>
            <a:endParaRPr lang="en-US" dirty="0"/>
          </a:p>
        </p:txBody>
      </p:sp>
      <p:pic>
        <p:nvPicPr>
          <p:cNvPr id="43" name="Picture Placeholder 42">
            <a:extLst>
              <a:ext uri="{FF2B5EF4-FFF2-40B4-BE49-F238E27FC236}">
                <a16:creationId xmlns:a16="http://schemas.microsoft.com/office/drawing/2014/main" id="{1C34822A-FE7E-8742-8565-AB7B25BE55A2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952" b="6952"/>
          <a:stretch>
            <a:fillRect/>
          </a:stretch>
        </p:blipFill>
        <p:spPr/>
      </p:pic>
      <p:pic>
        <p:nvPicPr>
          <p:cNvPr id="51" name="Picture Placeholder 50">
            <a:extLst>
              <a:ext uri="{FF2B5EF4-FFF2-40B4-BE49-F238E27FC236}">
                <a16:creationId xmlns:a16="http://schemas.microsoft.com/office/drawing/2014/main" id="{30971077-E816-3540-9527-A0E211CBCE97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952" b="6952"/>
          <a:stretch>
            <a:fillRect/>
          </a:stretch>
        </p:blipFill>
        <p:spPr/>
      </p:pic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4B60F1E7-974D-1E44-B0FC-80413FFDE06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 err="1"/>
              <a:t>Anonymise</a:t>
            </a:r>
            <a:endParaRPr lang="en-US" dirty="0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82971B73-4D3B-6846-8B55-602841C74B2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Remove</a:t>
            </a:r>
          </a:p>
        </p:txBody>
      </p:sp>
      <p:pic>
        <p:nvPicPr>
          <p:cNvPr id="45" name="Picture Placeholder 44">
            <a:extLst>
              <a:ext uri="{FF2B5EF4-FFF2-40B4-BE49-F238E27FC236}">
                <a16:creationId xmlns:a16="http://schemas.microsoft.com/office/drawing/2014/main" id="{DCF9564E-B8B8-AE43-B230-5A075AF205A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5786" b="25786"/>
          <a:stretch>
            <a:fillRect/>
          </a:stretch>
        </p:blipFill>
        <p:spPr/>
      </p:pic>
      <p:pic>
        <p:nvPicPr>
          <p:cNvPr id="53" name="Picture Placeholder 52">
            <a:extLst>
              <a:ext uri="{FF2B5EF4-FFF2-40B4-BE49-F238E27FC236}">
                <a16:creationId xmlns:a16="http://schemas.microsoft.com/office/drawing/2014/main" id="{DB8ECA87-EFB4-A64F-9B81-D13B6B3B133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43" r="5743"/>
          <a:stretch>
            <a:fillRect/>
          </a:stretch>
        </p:blipFill>
        <p:spPr/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0DB7CAD-D7E1-150C-E396-693D123A5465}"/>
              </a:ext>
            </a:extLst>
          </p:cNvPr>
          <p:cNvSpPr/>
          <p:nvPr/>
        </p:nvSpPr>
        <p:spPr>
          <a:xfrm>
            <a:off x="351125" y="405843"/>
            <a:ext cx="3514725" cy="2846059"/>
          </a:xfrm>
          <a:prstGeom prst="rect">
            <a:avLst/>
          </a:prstGeom>
          <a:solidFill>
            <a:schemeClr val="tx2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2DED091-0955-38AD-35A0-BF67AA5D3466}"/>
              </a:ext>
            </a:extLst>
          </p:cNvPr>
          <p:cNvSpPr/>
          <p:nvPr/>
        </p:nvSpPr>
        <p:spPr>
          <a:xfrm>
            <a:off x="351124" y="3131809"/>
            <a:ext cx="3514725" cy="284605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835987D-6BB3-B1A0-F2AA-E7F8E92A52C6}"/>
              </a:ext>
            </a:extLst>
          </p:cNvPr>
          <p:cNvSpPr/>
          <p:nvPr/>
        </p:nvSpPr>
        <p:spPr>
          <a:xfrm>
            <a:off x="4338629" y="405843"/>
            <a:ext cx="3514725" cy="2846059"/>
          </a:xfrm>
          <a:prstGeom prst="rect">
            <a:avLst/>
          </a:prstGeom>
          <a:solidFill>
            <a:schemeClr val="tx2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8720A11-0F65-A685-7E11-5D9DBE61ACD7}"/>
              </a:ext>
            </a:extLst>
          </p:cNvPr>
          <p:cNvSpPr/>
          <p:nvPr/>
        </p:nvSpPr>
        <p:spPr>
          <a:xfrm>
            <a:off x="4338628" y="3136027"/>
            <a:ext cx="3514725" cy="284605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977C6FC-C370-230B-E8A9-9CE187689F7C}"/>
              </a:ext>
            </a:extLst>
          </p:cNvPr>
          <p:cNvSpPr/>
          <p:nvPr/>
        </p:nvSpPr>
        <p:spPr>
          <a:xfrm>
            <a:off x="8326131" y="3429000"/>
            <a:ext cx="3514725" cy="284605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476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B5EF178-A584-974A-BB7A-C105BC737C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Summarise</a:t>
            </a:r>
            <a:endParaRPr lang="en-US" dirty="0"/>
          </a:p>
        </p:txBody>
      </p:sp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667C4034-88DF-094A-BF94-F4BC920C997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498" b="16498"/>
          <a:stretch>
            <a:fillRect/>
          </a:stretch>
        </p:blipFill>
        <p:spPr/>
      </p:pic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A5501FA5-EFE7-8749-9B44-CB42CECAEFC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714" b="17714"/>
          <a:stretch>
            <a:fillRect/>
          </a:stretch>
        </p:blipFill>
        <p:spPr/>
      </p:pic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B40336E0-FF5F-D34A-9046-3185CE7064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Sample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789FB12F-B692-4E48-9B67-F40FB5F4E44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Perturb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C6FB0BA4-FB2F-9942-B6FB-E138F442E49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 err="1"/>
              <a:t>Synthesise</a:t>
            </a:r>
            <a:endParaRPr lang="en-US" dirty="0"/>
          </a:p>
        </p:txBody>
      </p:sp>
      <p:pic>
        <p:nvPicPr>
          <p:cNvPr id="43" name="Picture Placeholder 42">
            <a:extLst>
              <a:ext uri="{FF2B5EF4-FFF2-40B4-BE49-F238E27FC236}">
                <a16:creationId xmlns:a16="http://schemas.microsoft.com/office/drawing/2014/main" id="{1C34822A-FE7E-8742-8565-AB7B25BE55A2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952" b="6952"/>
          <a:stretch>
            <a:fillRect/>
          </a:stretch>
        </p:blipFill>
        <p:spPr/>
      </p:pic>
      <p:pic>
        <p:nvPicPr>
          <p:cNvPr id="51" name="Picture Placeholder 50">
            <a:extLst>
              <a:ext uri="{FF2B5EF4-FFF2-40B4-BE49-F238E27FC236}">
                <a16:creationId xmlns:a16="http://schemas.microsoft.com/office/drawing/2014/main" id="{30971077-E816-3540-9527-A0E211CBCE97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952" b="6952"/>
          <a:stretch>
            <a:fillRect/>
          </a:stretch>
        </p:blipFill>
        <p:spPr/>
      </p:pic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4B60F1E7-974D-1E44-B0FC-80413FFDE06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 err="1"/>
              <a:t>Anonymise</a:t>
            </a:r>
            <a:endParaRPr lang="en-US" dirty="0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82971B73-4D3B-6846-8B55-602841C74B2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Remove</a:t>
            </a:r>
          </a:p>
        </p:txBody>
      </p:sp>
      <p:pic>
        <p:nvPicPr>
          <p:cNvPr id="45" name="Picture Placeholder 44">
            <a:extLst>
              <a:ext uri="{FF2B5EF4-FFF2-40B4-BE49-F238E27FC236}">
                <a16:creationId xmlns:a16="http://schemas.microsoft.com/office/drawing/2014/main" id="{DCF9564E-B8B8-AE43-B230-5A075AF205A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5786" b="25786"/>
          <a:stretch>
            <a:fillRect/>
          </a:stretch>
        </p:blipFill>
        <p:spPr/>
      </p:pic>
      <p:pic>
        <p:nvPicPr>
          <p:cNvPr id="53" name="Picture Placeholder 52">
            <a:extLst>
              <a:ext uri="{FF2B5EF4-FFF2-40B4-BE49-F238E27FC236}">
                <a16:creationId xmlns:a16="http://schemas.microsoft.com/office/drawing/2014/main" id="{DB8ECA87-EFB4-A64F-9B81-D13B6B3B133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43" r="5743"/>
          <a:stretch>
            <a:fillRect/>
          </a:stretch>
        </p:blipFill>
        <p:spPr/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0DB7CAD-D7E1-150C-E396-693D123A5465}"/>
              </a:ext>
            </a:extLst>
          </p:cNvPr>
          <p:cNvSpPr/>
          <p:nvPr/>
        </p:nvSpPr>
        <p:spPr>
          <a:xfrm>
            <a:off x="351125" y="405843"/>
            <a:ext cx="3514725" cy="2846059"/>
          </a:xfrm>
          <a:prstGeom prst="rect">
            <a:avLst/>
          </a:prstGeom>
          <a:solidFill>
            <a:schemeClr val="tx2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835987D-6BB3-B1A0-F2AA-E7F8E92A52C6}"/>
              </a:ext>
            </a:extLst>
          </p:cNvPr>
          <p:cNvSpPr/>
          <p:nvPr/>
        </p:nvSpPr>
        <p:spPr>
          <a:xfrm>
            <a:off x="4338629" y="405843"/>
            <a:ext cx="3514725" cy="2846059"/>
          </a:xfrm>
          <a:prstGeom prst="rect">
            <a:avLst/>
          </a:prstGeom>
          <a:solidFill>
            <a:schemeClr val="tx2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8720A11-0F65-A685-7E11-5D9DBE61ACD7}"/>
              </a:ext>
            </a:extLst>
          </p:cNvPr>
          <p:cNvSpPr/>
          <p:nvPr/>
        </p:nvSpPr>
        <p:spPr>
          <a:xfrm>
            <a:off x="4338628" y="3136027"/>
            <a:ext cx="3514725" cy="284605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9BC2D02-0CD4-481A-A89A-1F44BCB6215B}"/>
              </a:ext>
            </a:extLst>
          </p:cNvPr>
          <p:cNvSpPr/>
          <p:nvPr/>
        </p:nvSpPr>
        <p:spPr>
          <a:xfrm>
            <a:off x="8218775" y="405843"/>
            <a:ext cx="3514725" cy="2846059"/>
          </a:xfrm>
          <a:prstGeom prst="rect">
            <a:avLst/>
          </a:prstGeom>
          <a:solidFill>
            <a:schemeClr val="tx2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977C6FC-C370-230B-E8A9-9CE187689F7C}"/>
              </a:ext>
            </a:extLst>
          </p:cNvPr>
          <p:cNvSpPr/>
          <p:nvPr/>
        </p:nvSpPr>
        <p:spPr>
          <a:xfrm>
            <a:off x="8326131" y="3429000"/>
            <a:ext cx="3514725" cy="284605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6340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B5EF178-A584-974A-BB7A-C105BC737C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Summarise</a:t>
            </a:r>
            <a:endParaRPr lang="en-US" dirty="0"/>
          </a:p>
        </p:txBody>
      </p:sp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667C4034-88DF-094A-BF94-F4BC920C997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498" b="16498"/>
          <a:stretch>
            <a:fillRect/>
          </a:stretch>
        </p:blipFill>
        <p:spPr/>
      </p:pic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A5501FA5-EFE7-8749-9B44-CB42CECAEFC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714" b="17714"/>
          <a:stretch>
            <a:fillRect/>
          </a:stretch>
        </p:blipFill>
        <p:spPr/>
      </p:pic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B40336E0-FF5F-D34A-9046-3185CE7064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Sample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789FB12F-B692-4E48-9B67-F40FB5F4E44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Perturb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C6FB0BA4-FB2F-9942-B6FB-E138F442E49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 err="1"/>
              <a:t>Synthesise</a:t>
            </a:r>
            <a:endParaRPr lang="en-US" dirty="0"/>
          </a:p>
        </p:txBody>
      </p:sp>
      <p:pic>
        <p:nvPicPr>
          <p:cNvPr id="43" name="Picture Placeholder 42">
            <a:extLst>
              <a:ext uri="{FF2B5EF4-FFF2-40B4-BE49-F238E27FC236}">
                <a16:creationId xmlns:a16="http://schemas.microsoft.com/office/drawing/2014/main" id="{1C34822A-FE7E-8742-8565-AB7B25BE55A2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952" b="6952"/>
          <a:stretch>
            <a:fillRect/>
          </a:stretch>
        </p:blipFill>
        <p:spPr/>
      </p:pic>
      <p:pic>
        <p:nvPicPr>
          <p:cNvPr id="51" name="Picture Placeholder 50">
            <a:extLst>
              <a:ext uri="{FF2B5EF4-FFF2-40B4-BE49-F238E27FC236}">
                <a16:creationId xmlns:a16="http://schemas.microsoft.com/office/drawing/2014/main" id="{30971077-E816-3540-9527-A0E211CBCE97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952" b="6952"/>
          <a:stretch>
            <a:fillRect/>
          </a:stretch>
        </p:blipFill>
        <p:spPr/>
      </p:pic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4B60F1E7-974D-1E44-B0FC-80413FFDE06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 err="1"/>
              <a:t>Anonymise</a:t>
            </a:r>
            <a:endParaRPr lang="en-US" dirty="0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82971B73-4D3B-6846-8B55-602841C74B2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Remove</a:t>
            </a:r>
          </a:p>
        </p:txBody>
      </p:sp>
      <p:pic>
        <p:nvPicPr>
          <p:cNvPr id="45" name="Picture Placeholder 44">
            <a:extLst>
              <a:ext uri="{FF2B5EF4-FFF2-40B4-BE49-F238E27FC236}">
                <a16:creationId xmlns:a16="http://schemas.microsoft.com/office/drawing/2014/main" id="{DCF9564E-B8B8-AE43-B230-5A075AF205A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5786" b="25786"/>
          <a:stretch>
            <a:fillRect/>
          </a:stretch>
        </p:blipFill>
        <p:spPr/>
      </p:pic>
      <p:pic>
        <p:nvPicPr>
          <p:cNvPr id="53" name="Picture Placeholder 52">
            <a:extLst>
              <a:ext uri="{FF2B5EF4-FFF2-40B4-BE49-F238E27FC236}">
                <a16:creationId xmlns:a16="http://schemas.microsoft.com/office/drawing/2014/main" id="{DB8ECA87-EFB4-A64F-9B81-D13B6B3B133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43" r="5743"/>
          <a:stretch>
            <a:fillRect/>
          </a:stretch>
        </p:blipFill>
        <p:spPr/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0DB7CAD-D7E1-150C-E396-693D123A5465}"/>
              </a:ext>
            </a:extLst>
          </p:cNvPr>
          <p:cNvSpPr/>
          <p:nvPr/>
        </p:nvSpPr>
        <p:spPr>
          <a:xfrm>
            <a:off x="351125" y="405843"/>
            <a:ext cx="3514725" cy="2846059"/>
          </a:xfrm>
          <a:prstGeom prst="rect">
            <a:avLst/>
          </a:prstGeom>
          <a:solidFill>
            <a:schemeClr val="tx2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2DED091-0955-38AD-35A0-BF67AA5D3466}"/>
              </a:ext>
            </a:extLst>
          </p:cNvPr>
          <p:cNvSpPr/>
          <p:nvPr/>
        </p:nvSpPr>
        <p:spPr>
          <a:xfrm>
            <a:off x="351124" y="3131809"/>
            <a:ext cx="3514725" cy="2846059"/>
          </a:xfrm>
          <a:prstGeom prst="rect">
            <a:avLst/>
          </a:prstGeom>
          <a:solidFill>
            <a:schemeClr val="tx2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835987D-6BB3-B1A0-F2AA-E7F8E92A52C6}"/>
              </a:ext>
            </a:extLst>
          </p:cNvPr>
          <p:cNvSpPr/>
          <p:nvPr/>
        </p:nvSpPr>
        <p:spPr>
          <a:xfrm>
            <a:off x="4338629" y="405843"/>
            <a:ext cx="3514725" cy="2846059"/>
          </a:xfrm>
          <a:prstGeom prst="rect">
            <a:avLst/>
          </a:prstGeom>
          <a:solidFill>
            <a:schemeClr val="tx2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9BC2D02-0CD4-481A-A89A-1F44BCB6215B}"/>
              </a:ext>
            </a:extLst>
          </p:cNvPr>
          <p:cNvSpPr/>
          <p:nvPr/>
        </p:nvSpPr>
        <p:spPr>
          <a:xfrm>
            <a:off x="8218775" y="405842"/>
            <a:ext cx="3514725" cy="2846059"/>
          </a:xfrm>
          <a:prstGeom prst="rect">
            <a:avLst/>
          </a:prstGeom>
          <a:solidFill>
            <a:schemeClr val="tx2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977C6FC-C370-230B-E8A9-9CE187689F7C}"/>
              </a:ext>
            </a:extLst>
          </p:cNvPr>
          <p:cNvSpPr/>
          <p:nvPr/>
        </p:nvSpPr>
        <p:spPr>
          <a:xfrm>
            <a:off x="8326131" y="3429000"/>
            <a:ext cx="3514725" cy="284605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5886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B5EF178-A584-974A-BB7A-C105BC737C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Summarise</a:t>
            </a:r>
            <a:endParaRPr lang="en-US" dirty="0"/>
          </a:p>
        </p:txBody>
      </p:sp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667C4034-88DF-094A-BF94-F4BC920C997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498" b="16498"/>
          <a:stretch>
            <a:fillRect/>
          </a:stretch>
        </p:blipFill>
        <p:spPr/>
      </p:pic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A5501FA5-EFE7-8749-9B44-CB42CECAEFC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714" b="17714"/>
          <a:stretch>
            <a:fillRect/>
          </a:stretch>
        </p:blipFill>
        <p:spPr/>
      </p:pic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B40336E0-FF5F-D34A-9046-3185CE7064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Sample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789FB12F-B692-4E48-9B67-F40FB5F4E44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Perturb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C6FB0BA4-FB2F-9942-B6FB-E138F442E49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 err="1"/>
              <a:t>Synthesise</a:t>
            </a:r>
            <a:endParaRPr lang="en-US" dirty="0"/>
          </a:p>
        </p:txBody>
      </p:sp>
      <p:pic>
        <p:nvPicPr>
          <p:cNvPr id="43" name="Picture Placeholder 42">
            <a:extLst>
              <a:ext uri="{FF2B5EF4-FFF2-40B4-BE49-F238E27FC236}">
                <a16:creationId xmlns:a16="http://schemas.microsoft.com/office/drawing/2014/main" id="{1C34822A-FE7E-8742-8565-AB7B25BE55A2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952" b="6952"/>
          <a:stretch>
            <a:fillRect/>
          </a:stretch>
        </p:blipFill>
        <p:spPr/>
      </p:pic>
      <p:pic>
        <p:nvPicPr>
          <p:cNvPr id="51" name="Picture Placeholder 50">
            <a:extLst>
              <a:ext uri="{FF2B5EF4-FFF2-40B4-BE49-F238E27FC236}">
                <a16:creationId xmlns:a16="http://schemas.microsoft.com/office/drawing/2014/main" id="{30971077-E816-3540-9527-A0E211CBCE97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952" b="6952"/>
          <a:stretch>
            <a:fillRect/>
          </a:stretch>
        </p:blipFill>
        <p:spPr/>
      </p:pic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4B60F1E7-974D-1E44-B0FC-80413FFDE06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 err="1"/>
              <a:t>Anonymise</a:t>
            </a:r>
            <a:endParaRPr lang="en-US" dirty="0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82971B73-4D3B-6846-8B55-602841C74B2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Remove</a:t>
            </a:r>
          </a:p>
        </p:txBody>
      </p:sp>
      <p:pic>
        <p:nvPicPr>
          <p:cNvPr id="45" name="Picture Placeholder 44">
            <a:extLst>
              <a:ext uri="{FF2B5EF4-FFF2-40B4-BE49-F238E27FC236}">
                <a16:creationId xmlns:a16="http://schemas.microsoft.com/office/drawing/2014/main" id="{DCF9564E-B8B8-AE43-B230-5A075AF205A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5786" b="25786"/>
          <a:stretch>
            <a:fillRect/>
          </a:stretch>
        </p:blipFill>
        <p:spPr/>
      </p:pic>
      <p:pic>
        <p:nvPicPr>
          <p:cNvPr id="53" name="Picture Placeholder 52">
            <a:extLst>
              <a:ext uri="{FF2B5EF4-FFF2-40B4-BE49-F238E27FC236}">
                <a16:creationId xmlns:a16="http://schemas.microsoft.com/office/drawing/2014/main" id="{DB8ECA87-EFB4-A64F-9B81-D13B6B3B133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43" r="5743"/>
          <a:stretch>
            <a:fillRect/>
          </a:stretch>
        </p:blipFill>
        <p:spPr/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0DB7CAD-D7E1-150C-E396-693D123A5465}"/>
              </a:ext>
            </a:extLst>
          </p:cNvPr>
          <p:cNvSpPr/>
          <p:nvPr/>
        </p:nvSpPr>
        <p:spPr>
          <a:xfrm>
            <a:off x="351125" y="405843"/>
            <a:ext cx="3514725" cy="2846059"/>
          </a:xfrm>
          <a:prstGeom prst="rect">
            <a:avLst/>
          </a:prstGeom>
          <a:solidFill>
            <a:schemeClr val="tx2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2DED091-0955-38AD-35A0-BF67AA5D3466}"/>
              </a:ext>
            </a:extLst>
          </p:cNvPr>
          <p:cNvSpPr/>
          <p:nvPr/>
        </p:nvSpPr>
        <p:spPr>
          <a:xfrm>
            <a:off x="351124" y="3131809"/>
            <a:ext cx="3514725" cy="2846059"/>
          </a:xfrm>
          <a:prstGeom prst="rect">
            <a:avLst/>
          </a:prstGeom>
          <a:solidFill>
            <a:schemeClr val="tx2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835987D-6BB3-B1A0-F2AA-E7F8E92A52C6}"/>
              </a:ext>
            </a:extLst>
          </p:cNvPr>
          <p:cNvSpPr/>
          <p:nvPr/>
        </p:nvSpPr>
        <p:spPr>
          <a:xfrm>
            <a:off x="4338629" y="405843"/>
            <a:ext cx="3514725" cy="2846059"/>
          </a:xfrm>
          <a:prstGeom prst="rect">
            <a:avLst/>
          </a:prstGeom>
          <a:solidFill>
            <a:schemeClr val="tx2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8720A11-0F65-A685-7E11-5D9DBE61ACD7}"/>
              </a:ext>
            </a:extLst>
          </p:cNvPr>
          <p:cNvSpPr/>
          <p:nvPr/>
        </p:nvSpPr>
        <p:spPr>
          <a:xfrm>
            <a:off x="4338628" y="3136027"/>
            <a:ext cx="3514725" cy="2846059"/>
          </a:xfrm>
          <a:prstGeom prst="rect">
            <a:avLst/>
          </a:prstGeom>
          <a:solidFill>
            <a:schemeClr val="tx2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9BC2D02-0CD4-481A-A89A-1F44BCB6215B}"/>
              </a:ext>
            </a:extLst>
          </p:cNvPr>
          <p:cNvSpPr/>
          <p:nvPr/>
        </p:nvSpPr>
        <p:spPr>
          <a:xfrm>
            <a:off x="8218775" y="405842"/>
            <a:ext cx="3514725" cy="2846059"/>
          </a:xfrm>
          <a:prstGeom prst="rect">
            <a:avLst/>
          </a:prstGeom>
          <a:solidFill>
            <a:schemeClr val="tx2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63153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7"/>
          <p:cNvSpPr txBox="1"/>
          <p:nvPr/>
        </p:nvSpPr>
        <p:spPr>
          <a:xfrm>
            <a:off x="3525008" y="3149886"/>
            <a:ext cx="6184000" cy="6975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" sz="2933" dirty="0">
                <a:solidFill>
                  <a:schemeClr val="tx2">
                    <a:lumMod val="60000"/>
                    <a:lumOff val="40000"/>
                  </a:schemeClr>
                </a:solidFill>
              </a:rPr>
              <a:t>While keeping data safe</a:t>
            </a:r>
            <a:endParaRPr sz="2933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6" name="Google Shape;86;p17"/>
          <p:cNvSpPr txBox="1"/>
          <p:nvPr/>
        </p:nvSpPr>
        <p:spPr>
          <a:xfrm>
            <a:off x="3525008" y="4327466"/>
            <a:ext cx="6184000" cy="6975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" sz="2933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And maintaining public confidence</a:t>
            </a:r>
            <a:endParaRPr sz="2933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7" name="Google Shape;87;p17"/>
          <p:cNvSpPr txBox="1"/>
          <p:nvPr/>
        </p:nvSpPr>
        <p:spPr>
          <a:xfrm>
            <a:off x="3525007" y="1976112"/>
            <a:ext cx="7347781" cy="6975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>
              <a:buClr>
                <a:schemeClr val="dk1"/>
              </a:buClr>
              <a:buSzPts val="1100"/>
            </a:pPr>
            <a:r>
              <a:rPr lang="en" sz="2933" dirty="0">
                <a:solidFill>
                  <a:schemeClr val="bg1"/>
                </a:solidFill>
              </a:rPr>
              <a:t>To do </a:t>
            </a:r>
            <a:r>
              <a:rPr lang="en" sz="2933" dirty="0">
                <a:solidFill>
                  <a:schemeClr val="accent1"/>
                </a:solidFill>
              </a:rPr>
              <a:t>effective</a:t>
            </a:r>
            <a:r>
              <a:rPr lang="en" sz="2933" dirty="0">
                <a:solidFill>
                  <a:schemeClr val="bg1"/>
                </a:solidFill>
              </a:rPr>
              <a:t> research on sensitive data</a:t>
            </a:r>
            <a:endParaRPr sz="2933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6978937-CE41-99A4-5D52-56BC8867FB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9408" y="2920600"/>
            <a:ext cx="1155700" cy="11557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B580BE3-16F4-771C-2302-33E2EC635F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9392" y="1740673"/>
            <a:ext cx="1155700" cy="11684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E22A4E9-6C54-6C41-3BAD-8749E61021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9392" y="4087827"/>
            <a:ext cx="1155700" cy="115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804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61A827CD-C8C6-B5C0-9C3E-2E285A72DA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The Data Safe Haven</a:t>
            </a:r>
          </a:p>
        </p:txBody>
      </p:sp>
      <p:pic>
        <p:nvPicPr>
          <p:cNvPr id="17" name="Picture Placeholder 16" descr="Text, whiteboard&#10;&#10;Description automatically generated">
            <a:extLst>
              <a:ext uri="{FF2B5EF4-FFF2-40B4-BE49-F238E27FC236}">
                <a16:creationId xmlns:a16="http://schemas.microsoft.com/office/drawing/2014/main" id="{BDB636E8-7DD5-AA76-D546-44DECB37C85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" r="3874"/>
          <a:stretch/>
        </p:blipFill>
        <p:spPr>
          <a:xfrm>
            <a:off x="6432000" y="936878"/>
            <a:ext cx="5760000" cy="4854320"/>
          </a:xfr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B5BE0F0-501A-3D37-5B6A-26A2CE91C082}"/>
              </a:ext>
            </a:extLst>
          </p:cNvPr>
          <p:cNvSpPr txBox="1"/>
          <p:nvPr/>
        </p:nvSpPr>
        <p:spPr>
          <a:xfrm>
            <a:off x="5213684" y="6497053"/>
            <a:ext cx="6797982" cy="24063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200" i="1" dirty="0">
                <a:solidFill>
                  <a:schemeClr val="bg1"/>
                </a:solidFill>
              </a:rPr>
              <a:t>Image credit: </a:t>
            </a:r>
            <a:r>
              <a:rPr lang="en-GB" sz="1200" i="1" dirty="0" err="1">
                <a:solidFill>
                  <a:schemeClr val="bg1"/>
                </a:solidFill>
              </a:rPr>
              <a:t>Scriberia</a:t>
            </a:r>
            <a:r>
              <a:rPr lang="en-GB" sz="1200" i="1" dirty="0">
                <a:solidFill>
                  <a:schemeClr val="bg1"/>
                </a:solidFill>
              </a:rPr>
              <a:t>, created for the Turing’s Tools, Practices and Systems programme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E793D3-5C30-B66A-608D-739976F245D6}"/>
              </a:ext>
            </a:extLst>
          </p:cNvPr>
          <p:cNvSpPr txBox="1"/>
          <p:nvPr/>
        </p:nvSpPr>
        <p:spPr>
          <a:xfrm>
            <a:off x="575733" y="6400800"/>
            <a:ext cx="3805767" cy="304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https://doi.org/10.5281/zenodo.7646619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19007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440BAF7-E625-3645-9C4A-12CA2B7A711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439333" y="4205822"/>
            <a:ext cx="4316008" cy="1816519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Make data safer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F4DD07B3-3E73-1D41-B535-84E929D255E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671736" y="4205821"/>
            <a:ext cx="4316008" cy="1816519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Control data access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Picture Placeholder 16">
            <a:extLst>
              <a:ext uri="{FF2B5EF4-FFF2-40B4-BE49-F238E27FC236}">
                <a16:creationId xmlns:a16="http://schemas.microsoft.com/office/drawing/2014/main" id="{FF4C5DAA-212C-FA6B-F32E-25B0CEDF868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40" b="2840"/>
          <a:stretch>
            <a:fillRect/>
          </a:stretch>
        </p:blipFill>
        <p:spPr/>
      </p:pic>
      <p:pic>
        <p:nvPicPr>
          <p:cNvPr id="8" name="Picture Placeholder 14">
            <a:extLst>
              <a:ext uri="{FF2B5EF4-FFF2-40B4-BE49-F238E27FC236}">
                <a16:creationId xmlns:a16="http://schemas.microsoft.com/office/drawing/2014/main" id="{F721BF00-FDD9-C8F4-15F3-DD0991E88D6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40" b="2840"/>
          <a:stretch>
            <a:fillRect/>
          </a:stretch>
        </p:blipFill>
        <p:spPr/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F1EF25B-2215-6353-6462-545CF5181851}"/>
              </a:ext>
            </a:extLst>
          </p:cNvPr>
          <p:cNvSpPr/>
          <p:nvPr/>
        </p:nvSpPr>
        <p:spPr>
          <a:xfrm>
            <a:off x="1225547" y="1183265"/>
            <a:ext cx="4529794" cy="3916527"/>
          </a:xfrm>
          <a:prstGeom prst="rect">
            <a:avLst/>
          </a:prstGeom>
          <a:solidFill>
            <a:schemeClr val="tx2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28807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0E2B6E7-365A-7FF1-DFD2-C4DE8BB5044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Trusted Research Environments (TREs)</a:t>
            </a:r>
          </a:p>
        </p:txBody>
      </p:sp>
    </p:spTree>
    <p:extLst>
      <p:ext uri="{BB962C8B-B14F-4D97-AF65-F5344CB8AC3E}">
        <p14:creationId xmlns:p14="http://schemas.microsoft.com/office/powerpoint/2010/main" val="8300227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0E2B6E7-365A-7FF1-DFD2-C4DE8BB5044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Trusted Research Environments (TREs)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264035-4B75-AA45-1495-6A75D1005B49}"/>
              </a:ext>
            </a:extLst>
          </p:cNvPr>
          <p:cNvSpPr txBox="1"/>
          <p:nvPr/>
        </p:nvSpPr>
        <p:spPr>
          <a:xfrm>
            <a:off x="690033" y="2592039"/>
            <a:ext cx="9582679" cy="10595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2400" dirty="0">
                <a:solidFill>
                  <a:schemeClr val="bg1"/>
                </a:solidFill>
              </a:rPr>
              <a:t>TREs are </a:t>
            </a:r>
            <a:r>
              <a:rPr lang="en-GB" sz="2400" dirty="0">
                <a:solidFill>
                  <a:schemeClr val="accent1"/>
                </a:solidFill>
              </a:rPr>
              <a:t>highly secure </a:t>
            </a:r>
            <a:r>
              <a:rPr lang="en-GB" sz="2400" dirty="0">
                <a:solidFill>
                  <a:schemeClr val="bg1"/>
                </a:solidFill>
              </a:rPr>
              <a:t>computational analysis environments …</a:t>
            </a:r>
          </a:p>
          <a:p>
            <a:pPr marL="0" lvl="0" indent="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2400" dirty="0">
                <a:solidFill>
                  <a:schemeClr val="bg1"/>
                </a:solidFill>
              </a:rPr>
              <a:t> </a:t>
            </a:r>
            <a:endParaRPr lang="en-GB" sz="2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9995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0E2B6E7-365A-7FF1-DFD2-C4DE8BB5044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Trusted Research Environments (TREs)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264035-4B75-AA45-1495-6A75D1005B49}"/>
              </a:ext>
            </a:extLst>
          </p:cNvPr>
          <p:cNvSpPr txBox="1"/>
          <p:nvPr/>
        </p:nvSpPr>
        <p:spPr>
          <a:xfrm>
            <a:off x="690033" y="2592039"/>
            <a:ext cx="9582679" cy="10595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2400" dirty="0">
                <a:solidFill>
                  <a:schemeClr val="bg1"/>
                </a:solidFill>
              </a:rPr>
              <a:t>TREs are </a:t>
            </a:r>
            <a:r>
              <a:rPr lang="en-GB" sz="2400" dirty="0">
                <a:solidFill>
                  <a:schemeClr val="accent1"/>
                </a:solidFill>
              </a:rPr>
              <a:t>highly secure </a:t>
            </a:r>
            <a:r>
              <a:rPr lang="en-GB" sz="2400" dirty="0">
                <a:solidFill>
                  <a:schemeClr val="bg1"/>
                </a:solidFill>
              </a:rPr>
              <a:t>computational analysis environments …</a:t>
            </a:r>
          </a:p>
          <a:p>
            <a:pPr marL="0" lvl="0" indent="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2400" dirty="0">
                <a:solidFill>
                  <a:schemeClr val="bg1"/>
                </a:solidFill>
              </a:rPr>
              <a:t> … where </a:t>
            </a:r>
            <a:r>
              <a:rPr lang="en-GB" sz="2400" dirty="0">
                <a:solidFill>
                  <a:schemeClr val="accent1"/>
                </a:solidFill>
              </a:rPr>
              <a:t>approved researchers </a:t>
            </a:r>
            <a:r>
              <a:rPr lang="en-GB" sz="2400" dirty="0">
                <a:solidFill>
                  <a:schemeClr val="bg1"/>
                </a:solidFill>
              </a:rPr>
              <a:t>…</a:t>
            </a:r>
            <a:endParaRPr lang="en-GB" sz="2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59346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0E2B6E7-365A-7FF1-DFD2-C4DE8BB5044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Trusted Research Environments (TREs)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264035-4B75-AA45-1495-6A75D1005B49}"/>
              </a:ext>
            </a:extLst>
          </p:cNvPr>
          <p:cNvSpPr txBox="1"/>
          <p:nvPr/>
        </p:nvSpPr>
        <p:spPr>
          <a:xfrm>
            <a:off x="690033" y="2592039"/>
            <a:ext cx="9582679" cy="16381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2400" dirty="0">
                <a:solidFill>
                  <a:schemeClr val="bg1"/>
                </a:solidFill>
              </a:rPr>
              <a:t>TREs are </a:t>
            </a:r>
            <a:r>
              <a:rPr lang="en-GB" sz="2400" dirty="0">
                <a:solidFill>
                  <a:schemeClr val="accent1"/>
                </a:solidFill>
              </a:rPr>
              <a:t>highly secure </a:t>
            </a:r>
            <a:r>
              <a:rPr lang="en-GB" sz="2400" dirty="0">
                <a:solidFill>
                  <a:schemeClr val="bg1"/>
                </a:solidFill>
              </a:rPr>
              <a:t>computational analysis environments …</a:t>
            </a:r>
          </a:p>
          <a:p>
            <a:pPr marL="0" lvl="0" indent="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2400" dirty="0">
                <a:solidFill>
                  <a:schemeClr val="bg1"/>
                </a:solidFill>
              </a:rPr>
              <a:t> … where </a:t>
            </a:r>
            <a:r>
              <a:rPr lang="en-GB" sz="2400" dirty="0">
                <a:solidFill>
                  <a:schemeClr val="accent1"/>
                </a:solidFill>
              </a:rPr>
              <a:t>approved researchers </a:t>
            </a:r>
            <a:r>
              <a:rPr lang="en-GB" sz="2400" dirty="0">
                <a:solidFill>
                  <a:schemeClr val="bg1"/>
                </a:solidFill>
              </a:rPr>
              <a:t>… </a:t>
            </a:r>
          </a:p>
          <a:p>
            <a:pPr marL="0" lvl="0" indent="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2400" dirty="0">
                <a:solidFill>
                  <a:schemeClr val="bg1"/>
                </a:solidFill>
              </a:rPr>
              <a:t>… can carry out </a:t>
            </a:r>
            <a:r>
              <a:rPr lang="en-GB" sz="2400" dirty="0">
                <a:solidFill>
                  <a:schemeClr val="accent1"/>
                </a:solidFill>
              </a:rPr>
              <a:t>approved research </a:t>
            </a:r>
            <a:r>
              <a:rPr lang="en-GB" sz="2400" dirty="0">
                <a:solidFill>
                  <a:schemeClr val="bg1"/>
                </a:solidFill>
              </a:rPr>
              <a:t>…</a:t>
            </a:r>
            <a:endParaRPr lang="en-GB" sz="2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9247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0E2B6E7-365A-7FF1-DFD2-C4DE8BB5044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Trusted Research Environments (TREs)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264035-4B75-AA45-1495-6A75D1005B49}"/>
              </a:ext>
            </a:extLst>
          </p:cNvPr>
          <p:cNvSpPr txBox="1"/>
          <p:nvPr/>
        </p:nvSpPr>
        <p:spPr>
          <a:xfrm>
            <a:off x="690033" y="2592039"/>
            <a:ext cx="9582679" cy="22167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2400" dirty="0">
                <a:solidFill>
                  <a:schemeClr val="bg1"/>
                </a:solidFill>
              </a:rPr>
              <a:t>TREs are </a:t>
            </a:r>
            <a:r>
              <a:rPr lang="en-GB" sz="2400" dirty="0">
                <a:solidFill>
                  <a:schemeClr val="accent1"/>
                </a:solidFill>
              </a:rPr>
              <a:t>highly secure </a:t>
            </a:r>
            <a:r>
              <a:rPr lang="en-GB" sz="2400" dirty="0">
                <a:solidFill>
                  <a:schemeClr val="bg1"/>
                </a:solidFill>
              </a:rPr>
              <a:t>computational analysis environments …</a:t>
            </a:r>
          </a:p>
          <a:p>
            <a:pPr marL="0" lvl="0" indent="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2400" dirty="0">
                <a:solidFill>
                  <a:schemeClr val="bg1"/>
                </a:solidFill>
              </a:rPr>
              <a:t> … where </a:t>
            </a:r>
            <a:r>
              <a:rPr lang="en-GB" sz="2400" dirty="0">
                <a:solidFill>
                  <a:schemeClr val="accent1"/>
                </a:solidFill>
              </a:rPr>
              <a:t>approved researchers … </a:t>
            </a:r>
          </a:p>
          <a:p>
            <a:pPr marL="0" lvl="0" indent="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2400" dirty="0">
                <a:solidFill>
                  <a:schemeClr val="bg1"/>
                </a:solidFill>
              </a:rPr>
              <a:t>… can carry out </a:t>
            </a:r>
            <a:r>
              <a:rPr lang="en-GB" sz="2400" dirty="0">
                <a:solidFill>
                  <a:schemeClr val="accent1"/>
                </a:solidFill>
              </a:rPr>
              <a:t>approved research </a:t>
            </a:r>
            <a:r>
              <a:rPr lang="en-GB" sz="2400" dirty="0">
                <a:solidFill>
                  <a:schemeClr val="bg1"/>
                </a:solidFill>
              </a:rPr>
              <a:t>…</a:t>
            </a:r>
          </a:p>
          <a:p>
            <a:pPr marL="0" lvl="0" indent="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2400" dirty="0">
                <a:solidFill>
                  <a:schemeClr val="bg1"/>
                </a:solidFill>
              </a:rPr>
              <a:t>…</a:t>
            </a:r>
            <a:r>
              <a:rPr lang="en-GB" sz="2400" dirty="0">
                <a:solidFill>
                  <a:schemeClr val="accent1"/>
                </a:solidFill>
              </a:rPr>
              <a:t> </a:t>
            </a:r>
            <a:r>
              <a:rPr lang="en-GB" sz="2400" dirty="0">
                <a:solidFill>
                  <a:schemeClr val="bg1"/>
                </a:solidFill>
              </a:rPr>
              <a:t>using </a:t>
            </a:r>
            <a:r>
              <a:rPr lang="en-GB" sz="2400" dirty="0">
                <a:solidFill>
                  <a:schemeClr val="accent1"/>
                </a:solidFill>
              </a:rPr>
              <a:t>sensitive data</a:t>
            </a:r>
          </a:p>
        </p:txBody>
      </p:sp>
    </p:spTree>
    <p:extLst>
      <p:ext uri="{BB962C8B-B14F-4D97-AF65-F5344CB8AC3E}">
        <p14:creationId xmlns:p14="http://schemas.microsoft.com/office/powerpoint/2010/main" val="386840783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0E2B6E7-365A-7FF1-DFD2-C4DE8BB5044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The five safes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778F5AC-0A75-D295-653A-0F869154D175}"/>
              </a:ext>
            </a:extLst>
          </p:cNvPr>
          <p:cNvSpPr txBox="1"/>
          <p:nvPr/>
        </p:nvSpPr>
        <p:spPr>
          <a:xfrm>
            <a:off x="1828800" y="6497053"/>
            <a:ext cx="10182866" cy="36094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Ritchie 2017, The 'Five Safes': a framework for planning, designing and evaluating data access solutions. </a:t>
            </a: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http://dx.doi.org/10.5281/zenodo.897821</a:t>
            </a:r>
            <a:endParaRPr kumimoji="0" lang="en-GB" sz="12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r"/>
            <a:endParaRPr kumimoji="0" lang="en-GB" sz="12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r"/>
            <a:endParaRPr kumimoji="0" lang="en-GB" sz="12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r"/>
            <a:b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423879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0E2B6E7-365A-7FF1-DFD2-C4DE8BB5044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The five safes</a:t>
            </a:r>
          </a:p>
        </p:txBody>
      </p:sp>
      <p:sp>
        <p:nvSpPr>
          <p:cNvPr id="6" name="Google Shape;76;p16">
            <a:extLst>
              <a:ext uri="{FF2B5EF4-FFF2-40B4-BE49-F238E27FC236}">
                <a16:creationId xmlns:a16="http://schemas.microsoft.com/office/drawing/2014/main" id="{4A5CDA42-AD15-9570-7244-EE8435011D9B}"/>
              </a:ext>
            </a:extLst>
          </p:cNvPr>
          <p:cNvSpPr txBox="1"/>
          <p:nvPr/>
        </p:nvSpPr>
        <p:spPr>
          <a:xfrm>
            <a:off x="1111624" y="2183362"/>
            <a:ext cx="9208033" cy="35642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>
              <a:lnSpc>
                <a:spcPct val="115000"/>
              </a:lnSpc>
              <a:spcBef>
                <a:spcPts val="1600"/>
              </a:spcBef>
            </a:pPr>
            <a:r>
              <a:rPr lang="en" sz="2400" b="1" dirty="0">
                <a:solidFill>
                  <a:schemeClr val="bg1"/>
                </a:solidFill>
              </a:rPr>
              <a:t>📎  Safe projects</a:t>
            </a:r>
            <a:r>
              <a:rPr lang="en" sz="2400" dirty="0">
                <a:solidFill>
                  <a:schemeClr val="bg1"/>
                </a:solidFill>
              </a:rPr>
              <a:t>: research is approved by data custodians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3E43C9C-3EB9-D2F5-7C24-211BE9ECF5F2}"/>
              </a:ext>
            </a:extLst>
          </p:cNvPr>
          <p:cNvSpPr txBox="1"/>
          <p:nvPr/>
        </p:nvSpPr>
        <p:spPr>
          <a:xfrm>
            <a:off x="1828800" y="6497053"/>
            <a:ext cx="10182866" cy="36094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Ritchie 2017, The 'Five Safes': a framework for planning, designing and evaluating data access solutions. </a:t>
            </a: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http://dx.doi.org/10.5281/zenodo.897821</a:t>
            </a:r>
            <a:endParaRPr kumimoji="0" lang="en-GB" sz="12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r"/>
            <a:endParaRPr kumimoji="0" lang="en-GB" sz="12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r"/>
            <a:endParaRPr kumimoji="0" lang="en-GB" sz="12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r"/>
            <a:b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0E2B6E7-365A-7FF1-DFD2-C4DE8BB5044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The five safes</a:t>
            </a:r>
          </a:p>
        </p:txBody>
      </p:sp>
      <p:sp>
        <p:nvSpPr>
          <p:cNvPr id="4" name="Google Shape;76;p16">
            <a:extLst>
              <a:ext uri="{FF2B5EF4-FFF2-40B4-BE49-F238E27FC236}">
                <a16:creationId xmlns:a16="http://schemas.microsoft.com/office/drawing/2014/main" id="{010BD715-6DFA-B042-7561-F965B28FC3C6}"/>
              </a:ext>
            </a:extLst>
          </p:cNvPr>
          <p:cNvSpPr txBox="1"/>
          <p:nvPr/>
        </p:nvSpPr>
        <p:spPr>
          <a:xfrm>
            <a:off x="1111624" y="2183362"/>
            <a:ext cx="9208033" cy="35642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>
              <a:lnSpc>
                <a:spcPct val="115000"/>
              </a:lnSpc>
              <a:spcBef>
                <a:spcPts val="1600"/>
              </a:spcBef>
            </a:pPr>
            <a:r>
              <a:rPr lang="en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📎  Safe projects</a:t>
            </a:r>
            <a:r>
              <a:rPr lang="en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: research is approved by data custodians</a:t>
            </a:r>
            <a:endParaRPr lang="en-GB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lnSpc>
                <a:spcPct val="115000"/>
              </a:lnSpc>
              <a:spcBef>
                <a:spcPts val="1600"/>
              </a:spcBef>
            </a:pPr>
            <a:r>
              <a:rPr lang="en-GB" sz="2400" b="1" dirty="0">
                <a:solidFill>
                  <a:schemeClr val="bg1"/>
                </a:solidFill>
              </a:rPr>
              <a:t>👩  Safe people</a:t>
            </a:r>
            <a:r>
              <a:rPr lang="en-GB" sz="2400" dirty="0">
                <a:solidFill>
                  <a:schemeClr val="bg1"/>
                </a:solidFill>
              </a:rPr>
              <a:t>: researchers are trained and authorised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AE0F4C6-19E3-CAB7-BF39-3B746D8CB181}"/>
              </a:ext>
            </a:extLst>
          </p:cNvPr>
          <p:cNvSpPr txBox="1"/>
          <p:nvPr/>
        </p:nvSpPr>
        <p:spPr>
          <a:xfrm>
            <a:off x="1828800" y="6497053"/>
            <a:ext cx="10182866" cy="36094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Ritchie 2017, The 'Five Safes': a framework for planning, designing and evaluating data access solutions. </a:t>
            </a: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http://dx.doi.org/10.5281/zenodo.897821</a:t>
            </a:r>
            <a:endParaRPr kumimoji="0" lang="en-GB" sz="12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r"/>
            <a:endParaRPr kumimoji="0" lang="en-GB" sz="12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r"/>
            <a:endParaRPr kumimoji="0" lang="en-GB" sz="12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r"/>
            <a:b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741335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0E2B6E7-365A-7FF1-DFD2-C4DE8BB5044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The five safes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65A7F4E-AFAF-1E2B-ABBB-45798856357D}"/>
              </a:ext>
            </a:extLst>
          </p:cNvPr>
          <p:cNvSpPr txBox="1"/>
          <p:nvPr/>
        </p:nvSpPr>
        <p:spPr>
          <a:xfrm>
            <a:off x="1828800" y="6497053"/>
            <a:ext cx="10182866" cy="36094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Ritchie 2017, The 'Five Safes': a framework for planning, designing and evaluating data access solutions. </a:t>
            </a: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http://dx.doi.org/10.5281/zenodo.897821</a:t>
            </a:r>
            <a:endParaRPr kumimoji="0" lang="en-GB" sz="12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r"/>
            <a:endParaRPr kumimoji="0" lang="en-GB" sz="12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r"/>
            <a:endParaRPr kumimoji="0" lang="en-GB" sz="12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r"/>
            <a:b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Google Shape;76;p16">
            <a:extLst>
              <a:ext uri="{FF2B5EF4-FFF2-40B4-BE49-F238E27FC236}">
                <a16:creationId xmlns:a16="http://schemas.microsoft.com/office/drawing/2014/main" id="{80114FD1-31B6-3B6F-92AF-E90F3918667F}"/>
              </a:ext>
            </a:extLst>
          </p:cNvPr>
          <p:cNvSpPr txBox="1"/>
          <p:nvPr/>
        </p:nvSpPr>
        <p:spPr>
          <a:xfrm>
            <a:off x="1111624" y="2183362"/>
            <a:ext cx="9208033" cy="35642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>
              <a:lnSpc>
                <a:spcPct val="115000"/>
              </a:lnSpc>
              <a:spcBef>
                <a:spcPts val="1600"/>
              </a:spcBef>
            </a:pPr>
            <a:r>
              <a:rPr lang="en" sz="2400" b="1" dirty="0">
                <a:solidFill>
                  <a:schemeClr val="bg2">
                    <a:lumMod val="75000"/>
                  </a:schemeClr>
                </a:solidFill>
              </a:rPr>
              <a:t>📎  </a:t>
            </a:r>
            <a:r>
              <a:rPr lang="en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Safe projects</a:t>
            </a:r>
            <a:r>
              <a:rPr lang="en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: research is approved by data custodians</a:t>
            </a:r>
            <a:endParaRPr lang="en-GB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lnSpc>
                <a:spcPct val="115000"/>
              </a:lnSpc>
              <a:spcBef>
                <a:spcPts val="1600"/>
              </a:spcBef>
            </a:pPr>
            <a:r>
              <a:rPr lang="en-GB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👩  Safe people</a:t>
            </a:r>
            <a:r>
              <a:rPr lang="en-GB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: researchers are trained and authorised</a:t>
            </a:r>
          </a:p>
          <a:p>
            <a:pPr>
              <a:lnSpc>
                <a:spcPct val="115000"/>
              </a:lnSpc>
              <a:spcBef>
                <a:spcPts val="1600"/>
              </a:spcBef>
            </a:pPr>
            <a:r>
              <a:rPr lang="en-GB" sz="2400" b="1" dirty="0">
                <a:solidFill>
                  <a:schemeClr val="bg1"/>
                </a:solidFill>
              </a:rPr>
              <a:t>🏢  Safe settings</a:t>
            </a:r>
            <a:r>
              <a:rPr lang="en-GB" sz="2400" dirty="0">
                <a:solidFill>
                  <a:schemeClr val="bg1"/>
                </a:solidFill>
              </a:rPr>
              <a:t>: a secure environment controls data access</a:t>
            </a:r>
          </a:p>
          <a:p>
            <a:pPr>
              <a:lnSpc>
                <a:spcPct val="115000"/>
              </a:lnSpc>
              <a:spcBef>
                <a:spcPts val="1600"/>
              </a:spcBef>
            </a:pPr>
            <a:endParaRPr lang="en-GB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295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61A827CD-C8C6-B5C0-9C3E-2E285A72DA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The Data Safe Haven</a:t>
            </a:r>
          </a:p>
        </p:txBody>
      </p:sp>
      <p:pic>
        <p:nvPicPr>
          <p:cNvPr id="17" name="Picture Placeholder 16" descr="Text, whiteboard&#10;&#10;Description automatically generated">
            <a:extLst>
              <a:ext uri="{FF2B5EF4-FFF2-40B4-BE49-F238E27FC236}">
                <a16:creationId xmlns:a16="http://schemas.microsoft.com/office/drawing/2014/main" id="{BDB636E8-7DD5-AA76-D546-44DECB37C85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" r="3874"/>
          <a:stretch/>
        </p:blipFill>
        <p:spPr>
          <a:xfrm>
            <a:off x="6432000" y="936878"/>
            <a:ext cx="5760000" cy="4854320"/>
          </a:xfr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B5BE0F0-501A-3D37-5B6A-26A2CE91C082}"/>
              </a:ext>
            </a:extLst>
          </p:cNvPr>
          <p:cNvSpPr txBox="1"/>
          <p:nvPr/>
        </p:nvSpPr>
        <p:spPr>
          <a:xfrm>
            <a:off x="5213684" y="6497053"/>
            <a:ext cx="6797982" cy="24063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200" i="1" dirty="0">
                <a:solidFill>
                  <a:schemeClr val="bg1"/>
                </a:solidFill>
              </a:rPr>
              <a:t>Image credit: </a:t>
            </a:r>
            <a:r>
              <a:rPr lang="en-GB" sz="1200" i="1" dirty="0" err="1">
                <a:solidFill>
                  <a:schemeClr val="bg1"/>
                </a:solidFill>
              </a:rPr>
              <a:t>Scriberia</a:t>
            </a:r>
            <a:r>
              <a:rPr lang="en-GB" sz="1200" i="1" dirty="0">
                <a:solidFill>
                  <a:schemeClr val="bg1"/>
                </a:solidFill>
              </a:rPr>
              <a:t>, created for the Turing’s Tools, Practices and Systems programme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3D23A8-7AE6-22F8-EA71-8B2BEF627D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825" y="1796496"/>
            <a:ext cx="1440000" cy="1440000"/>
          </a:xfrm>
          <a:prstGeom prst="rect">
            <a:avLst/>
          </a:prstGeom>
        </p:spPr>
      </p:pic>
      <p:sp>
        <p:nvSpPr>
          <p:cNvPr id="5" name="Google Shape;82;p17">
            <a:extLst>
              <a:ext uri="{FF2B5EF4-FFF2-40B4-BE49-F238E27FC236}">
                <a16:creationId xmlns:a16="http://schemas.microsoft.com/office/drawing/2014/main" id="{F53C7CC6-1171-4C38-252F-432726FAF3A5}"/>
              </a:ext>
            </a:extLst>
          </p:cNvPr>
          <p:cNvSpPr txBox="1"/>
          <p:nvPr/>
        </p:nvSpPr>
        <p:spPr>
          <a:xfrm>
            <a:off x="756825" y="3236496"/>
            <a:ext cx="1800000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" sz="1600" dirty="0">
                <a:solidFill>
                  <a:schemeClr val="bg1"/>
                </a:solidFill>
              </a:rPr>
              <a:t>Dr James Robinson</a:t>
            </a:r>
            <a:endParaRPr sz="16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EC657A-2730-C8F2-B3A4-E6F94E8FDC60}"/>
              </a:ext>
            </a:extLst>
          </p:cNvPr>
          <p:cNvSpPr txBox="1"/>
          <p:nvPr/>
        </p:nvSpPr>
        <p:spPr>
          <a:xfrm>
            <a:off x="575733" y="6400800"/>
            <a:ext cx="3805767" cy="304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https://doi.org/10.5281/zenodo.7646619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949237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0E2B6E7-365A-7FF1-DFD2-C4DE8BB5044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The five safes</a:t>
            </a:r>
          </a:p>
        </p:txBody>
      </p:sp>
      <p:sp>
        <p:nvSpPr>
          <p:cNvPr id="5" name="Google Shape;76;p16">
            <a:extLst>
              <a:ext uri="{FF2B5EF4-FFF2-40B4-BE49-F238E27FC236}">
                <a16:creationId xmlns:a16="http://schemas.microsoft.com/office/drawing/2014/main" id="{BF0DFC2B-0BEA-5692-EA54-03CB503367F2}"/>
              </a:ext>
            </a:extLst>
          </p:cNvPr>
          <p:cNvSpPr txBox="1"/>
          <p:nvPr/>
        </p:nvSpPr>
        <p:spPr>
          <a:xfrm>
            <a:off x="1111624" y="2183362"/>
            <a:ext cx="9208033" cy="35642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>
              <a:lnSpc>
                <a:spcPct val="115000"/>
              </a:lnSpc>
              <a:spcBef>
                <a:spcPts val="1600"/>
              </a:spcBef>
            </a:pPr>
            <a:r>
              <a:rPr lang="en" sz="2400" b="1" dirty="0">
                <a:solidFill>
                  <a:schemeClr val="bg2">
                    <a:lumMod val="75000"/>
                  </a:schemeClr>
                </a:solidFill>
              </a:rPr>
              <a:t>📎  </a:t>
            </a:r>
            <a:r>
              <a:rPr lang="en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Safe projects</a:t>
            </a:r>
            <a:r>
              <a:rPr lang="en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: research is approved by data custodians</a:t>
            </a:r>
            <a:endParaRPr lang="en-GB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lnSpc>
                <a:spcPct val="115000"/>
              </a:lnSpc>
              <a:spcBef>
                <a:spcPts val="1600"/>
              </a:spcBef>
            </a:pPr>
            <a:r>
              <a:rPr lang="en-GB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👩  Safe people</a:t>
            </a:r>
            <a:r>
              <a:rPr lang="en-GB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: researchers are trained and authorised</a:t>
            </a:r>
          </a:p>
          <a:p>
            <a:pPr>
              <a:lnSpc>
                <a:spcPct val="115000"/>
              </a:lnSpc>
              <a:spcBef>
                <a:spcPts val="1600"/>
              </a:spcBef>
            </a:pPr>
            <a:r>
              <a:rPr lang="en-GB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🏢  Safe settings</a:t>
            </a:r>
            <a:r>
              <a:rPr lang="en-GB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: a secure environment controls data access</a:t>
            </a:r>
          </a:p>
          <a:p>
            <a:pPr>
              <a:lnSpc>
                <a:spcPct val="115000"/>
              </a:lnSpc>
              <a:spcBef>
                <a:spcPts val="1600"/>
              </a:spcBef>
            </a:pPr>
            <a:r>
              <a:rPr lang="en" sz="2400" b="1" dirty="0">
                <a:solidFill>
                  <a:schemeClr val="bg1"/>
                </a:solidFill>
              </a:rPr>
              <a:t>🔒  </a:t>
            </a:r>
            <a:r>
              <a:rPr lang="en-GB" sz="2400" b="1" dirty="0">
                <a:solidFill>
                  <a:schemeClr val="bg1"/>
                </a:solidFill>
              </a:rPr>
              <a:t>Safe data: </a:t>
            </a:r>
            <a:r>
              <a:rPr lang="en-GB" sz="2400" dirty="0">
                <a:solidFill>
                  <a:schemeClr val="bg1"/>
                </a:solidFill>
              </a:rPr>
              <a:t>data used is processed to protect confidentiality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1B2789-4E50-10F0-57AC-62AFB60682C3}"/>
              </a:ext>
            </a:extLst>
          </p:cNvPr>
          <p:cNvSpPr txBox="1"/>
          <p:nvPr/>
        </p:nvSpPr>
        <p:spPr>
          <a:xfrm>
            <a:off x="1828800" y="6497053"/>
            <a:ext cx="10182866" cy="36094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Ritchie 2017, The 'Five Safes': a framework for planning, designing and evaluating data access solutions. </a:t>
            </a: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http://dx.doi.org/10.5281/zenodo.897821</a:t>
            </a:r>
            <a:endParaRPr kumimoji="0" lang="en-GB" sz="12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r"/>
            <a:endParaRPr kumimoji="0" lang="en-GB" sz="12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r"/>
            <a:endParaRPr kumimoji="0" lang="en-GB" sz="12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r"/>
            <a:b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262509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76;p16">
            <a:extLst>
              <a:ext uri="{FF2B5EF4-FFF2-40B4-BE49-F238E27FC236}">
                <a16:creationId xmlns:a16="http://schemas.microsoft.com/office/drawing/2014/main" id="{CFD91F98-0557-6C0C-AFFA-66EA178A0E2C}"/>
              </a:ext>
            </a:extLst>
          </p:cNvPr>
          <p:cNvSpPr txBox="1"/>
          <p:nvPr/>
        </p:nvSpPr>
        <p:spPr>
          <a:xfrm>
            <a:off x="1111624" y="2183362"/>
            <a:ext cx="9208033" cy="35642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lnSpcReduction="10000"/>
          </a:bodyPr>
          <a:lstStyle/>
          <a:p>
            <a:pPr>
              <a:lnSpc>
                <a:spcPct val="115000"/>
              </a:lnSpc>
              <a:spcBef>
                <a:spcPts val="1600"/>
              </a:spcBef>
            </a:pPr>
            <a:r>
              <a:rPr lang="en" sz="2400" b="1" dirty="0">
                <a:solidFill>
                  <a:schemeClr val="bg2">
                    <a:lumMod val="75000"/>
                  </a:schemeClr>
                </a:solidFill>
              </a:rPr>
              <a:t>📎  </a:t>
            </a:r>
            <a:r>
              <a:rPr lang="en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Safe projects</a:t>
            </a:r>
            <a:r>
              <a:rPr lang="en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: research is approved by data custodians</a:t>
            </a:r>
            <a:endParaRPr lang="en-GB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lnSpc>
                <a:spcPct val="115000"/>
              </a:lnSpc>
              <a:spcBef>
                <a:spcPts val="1600"/>
              </a:spcBef>
            </a:pPr>
            <a:r>
              <a:rPr lang="en-GB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👩  Safe people</a:t>
            </a:r>
            <a:r>
              <a:rPr lang="en-GB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: researchers are trained and authorised</a:t>
            </a:r>
          </a:p>
          <a:p>
            <a:pPr>
              <a:lnSpc>
                <a:spcPct val="115000"/>
              </a:lnSpc>
              <a:spcBef>
                <a:spcPts val="1600"/>
              </a:spcBef>
            </a:pPr>
            <a:r>
              <a:rPr lang="en-GB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🏢  Safe settings</a:t>
            </a:r>
            <a:r>
              <a:rPr lang="en-GB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: a secure environment controls data access</a:t>
            </a:r>
          </a:p>
          <a:p>
            <a:pPr>
              <a:lnSpc>
                <a:spcPct val="115000"/>
              </a:lnSpc>
              <a:spcBef>
                <a:spcPts val="1600"/>
              </a:spcBef>
            </a:pPr>
            <a:r>
              <a:rPr lang="en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🔒  </a:t>
            </a:r>
            <a:r>
              <a:rPr lang="en-GB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Safe data: </a:t>
            </a:r>
            <a:r>
              <a:rPr lang="en-GB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data used is processed to protect confidentiality</a:t>
            </a:r>
          </a:p>
          <a:p>
            <a:pPr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</a:pPr>
            <a:r>
              <a:rPr lang="en-GB" sz="2400" dirty="0">
                <a:solidFill>
                  <a:schemeClr val="bg1"/>
                </a:solidFill>
              </a:rPr>
              <a:t>📊 </a:t>
            </a:r>
            <a:r>
              <a:rPr lang="en-GB" sz="2400" b="1" dirty="0">
                <a:solidFill>
                  <a:schemeClr val="bg1"/>
                </a:solidFill>
              </a:rPr>
              <a:t> Safe outputs: </a:t>
            </a:r>
            <a:r>
              <a:rPr lang="en-GB" sz="2400" dirty="0">
                <a:solidFill>
                  <a:schemeClr val="bg1"/>
                </a:solidFill>
              </a:rPr>
              <a:t>outputs are processed to be non-disclosive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0E2B6E7-365A-7FF1-DFD2-C4DE8BB5044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The five safes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C12386B-840C-1F8A-BFD9-21D2774E7704}"/>
              </a:ext>
            </a:extLst>
          </p:cNvPr>
          <p:cNvSpPr txBox="1"/>
          <p:nvPr/>
        </p:nvSpPr>
        <p:spPr>
          <a:xfrm>
            <a:off x="1828800" y="6497053"/>
            <a:ext cx="10182866" cy="36094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Ritchie 2017, The 'Five Safes': a framework for planning, designing and evaluating data access solutions. </a:t>
            </a: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http://dx.doi.org/10.5281/zenodo.897821</a:t>
            </a:r>
            <a:endParaRPr kumimoji="0" lang="en-GB" sz="12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r"/>
            <a:endParaRPr kumimoji="0" lang="en-GB" sz="12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r"/>
            <a:endParaRPr kumimoji="0" lang="en-GB" sz="12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r"/>
            <a:b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337138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6"/>
          <p:cNvSpPr txBox="1"/>
          <p:nvPr/>
        </p:nvSpPr>
        <p:spPr>
          <a:xfrm>
            <a:off x="1111624" y="2183362"/>
            <a:ext cx="9208033" cy="35642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lnSpcReduction="10000"/>
          </a:bodyPr>
          <a:lstStyle/>
          <a:p>
            <a:pPr>
              <a:lnSpc>
                <a:spcPct val="115000"/>
              </a:lnSpc>
              <a:spcBef>
                <a:spcPts val="1600"/>
              </a:spcBef>
            </a:pPr>
            <a:r>
              <a:rPr lang="en" sz="2400" b="1" dirty="0">
                <a:solidFill>
                  <a:schemeClr val="bg2">
                    <a:lumMod val="75000"/>
                  </a:schemeClr>
                </a:solidFill>
              </a:rPr>
              <a:t>📎  </a:t>
            </a:r>
            <a:r>
              <a:rPr lang="en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Safe projects</a:t>
            </a:r>
            <a:r>
              <a:rPr lang="en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: research is approved by data custodians</a:t>
            </a:r>
            <a:endParaRPr lang="en-GB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lnSpc>
                <a:spcPct val="115000"/>
              </a:lnSpc>
              <a:spcBef>
                <a:spcPts val="1600"/>
              </a:spcBef>
            </a:pPr>
            <a:r>
              <a:rPr lang="en-GB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👩  Safe people</a:t>
            </a:r>
            <a:r>
              <a:rPr lang="en-GB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: researchers are trained and authorised</a:t>
            </a:r>
          </a:p>
          <a:p>
            <a:pPr>
              <a:lnSpc>
                <a:spcPct val="115000"/>
              </a:lnSpc>
              <a:spcBef>
                <a:spcPts val="1600"/>
              </a:spcBef>
            </a:pPr>
            <a:r>
              <a:rPr lang="en-GB" sz="2400" b="1" dirty="0">
                <a:solidFill>
                  <a:schemeClr val="bg1"/>
                </a:solidFill>
              </a:rPr>
              <a:t>🏢  Safe settings</a:t>
            </a:r>
            <a:r>
              <a:rPr lang="en-GB" sz="2400" dirty="0">
                <a:solidFill>
                  <a:schemeClr val="bg1"/>
                </a:solidFill>
              </a:rPr>
              <a:t>: a secure environment controls data access</a:t>
            </a:r>
          </a:p>
          <a:p>
            <a:pPr>
              <a:lnSpc>
                <a:spcPct val="115000"/>
              </a:lnSpc>
              <a:spcBef>
                <a:spcPts val="1600"/>
              </a:spcBef>
            </a:pPr>
            <a:r>
              <a:rPr lang="en" sz="2400" b="1" dirty="0">
                <a:solidFill>
                  <a:schemeClr val="bg2">
                    <a:lumMod val="75000"/>
                  </a:schemeClr>
                </a:solidFill>
              </a:rPr>
              <a:t>🔒  </a:t>
            </a:r>
            <a:r>
              <a:rPr lang="en-GB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Safe data: </a:t>
            </a:r>
            <a:r>
              <a:rPr lang="en-GB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data used is processed to protect confidentiality</a:t>
            </a:r>
          </a:p>
          <a:p>
            <a:pPr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</a:pPr>
            <a:r>
              <a:rPr lang="en-GB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📊  Safe outputs: </a:t>
            </a:r>
            <a:r>
              <a:rPr lang="en-GB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outputs are processed to be non-disclosive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0E2B6E7-365A-7FF1-DFD2-C4DE8BB5044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The five safes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9DA51D0-6A5A-FA03-0E37-59DF43AAEE52}"/>
              </a:ext>
            </a:extLst>
          </p:cNvPr>
          <p:cNvSpPr/>
          <p:nvPr/>
        </p:nvSpPr>
        <p:spPr>
          <a:xfrm>
            <a:off x="999657" y="3545725"/>
            <a:ext cx="8853470" cy="597068"/>
          </a:xfrm>
          <a:prstGeom prst="rect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15B281A-3FDF-B69A-5557-F559CCE884AF}"/>
              </a:ext>
            </a:extLst>
          </p:cNvPr>
          <p:cNvCxnSpPr>
            <a:cxnSpLocks/>
          </p:cNvCxnSpPr>
          <p:nvPr/>
        </p:nvCxnSpPr>
        <p:spPr>
          <a:xfrm flipH="1">
            <a:off x="10057234" y="3822537"/>
            <a:ext cx="801266" cy="0"/>
          </a:xfrm>
          <a:prstGeom prst="straightConnector1">
            <a:avLst/>
          </a:prstGeom>
          <a:ln w="6032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45A3E7A0-C858-D0BA-FF55-10D7CA6D3C40}"/>
              </a:ext>
            </a:extLst>
          </p:cNvPr>
          <p:cNvSpPr txBox="1"/>
          <p:nvPr/>
        </p:nvSpPr>
        <p:spPr>
          <a:xfrm>
            <a:off x="11045404" y="3643450"/>
            <a:ext cx="1024578" cy="53650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TREs?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56E8A3-C411-39B4-22CE-0084C63080D9}"/>
              </a:ext>
            </a:extLst>
          </p:cNvPr>
          <p:cNvSpPr txBox="1"/>
          <p:nvPr/>
        </p:nvSpPr>
        <p:spPr>
          <a:xfrm>
            <a:off x="1828800" y="6497053"/>
            <a:ext cx="10182866" cy="36094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Ritchie 2017, The 'Five Safes': a framework for planning, designing and evaluating data access solutions. </a:t>
            </a: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http://dx.doi.org/10.5281/zenodo.897821</a:t>
            </a:r>
            <a:endParaRPr kumimoji="0" lang="en-GB" sz="12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r"/>
            <a:endParaRPr kumimoji="0" lang="en-GB" sz="12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r"/>
            <a:endParaRPr kumimoji="0" lang="en-GB" sz="12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r"/>
            <a:b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722657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0E2B6E7-365A-7FF1-DFD2-C4DE8BB5044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The five safes</a:t>
            </a:r>
          </a:p>
        </p:txBody>
      </p:sp>
      <p:sp>
        <p:nvSpPr>
          <p:cNvPr id="7" name="Google Shape;76;p16">
            <a:extLst>
              <a:ext uri="{FF2B5EF4-FFF2-40B4-BE49-F238E27FC236}">
                <a16:creationId xmlns:a16="http://schemas.microsoft.com/office/drawing/2014/main" id="{13FA3286-DAAF-115C-B9F8-62E5743D5010}"/>
              </a:ext>
            </a:extLst>
          </p:cNvPr>
          <p:cNvSpPr txBox="1"/>
          <p:nvPr/>
        </p:nvSpPr>
        <p:spPr>
          <a:xfrm>
            <a:off x="1111624" y="2183362"/>
            <a:ext cx="9208033" cy="35642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lnSpcReduction="10000"/>
          </a:bodyPr>
          <a:lstStyle/>
          <a:p>
            <a:pPr>
              <a:lnSpc>
                <a:spcPct val="115000"/>
              </a:lnSpc>
              <a:spcBef>
                <a:spcPts val="1600"/>
              </a:spcBef>
            </a:pPr>
            <a:r>
              <a:rPr lang="en" sz="2400" b="1" dirty="0">
                <a:solidFill>
                  <a:schemeClr val="bg1"/>
                </a:solidFill>
              </a:rPr>
              <a:t>📎  Safe projects</a:t>
            </a:r>
            <a:r>
              <a:rPr lang="en" sz="2400" dirty="0">
                <a:solidFill>
                  <a:schemeClr val="bg1"/>
                </a:solidFill>
              </a:rPr>
              <a:t>: research is approved by data custodians</a:t>
            </a:r>
            <a:endParaRPr lang="en-GB" sz="2400" dirty="0">
              <a:solidFill>
                <a:schemeClr val="bg1"/>
              </a:solidFill>
            </a:endParaRPr>
          </a:p>
          <a:p>
            <a:pPr>
              <a:lnSpc>
                <a:spcPct val="115000"/>
              </a:lnSpc>
              <a:spcBef>
                <a:spcPts val="1600"/>
              </a:spcBef>
            </a:pPr>
            <a:r>
              <a:rPr lang="en-GB" sz="2400" b="1" dirty="0">
                <a:solidFill>
                  <a:schemeClr val="bg1"/>
                </a:solidFill>
              </a:rPr>
              <a:t>👩  Safe people</a:t>
            </a:r>
            <a:r>
              <a:rPr lang="en-GB" sz="2400" dirty="0">
                <a:solidFill>
                  <a:schemeClr val="bg1"/>
                </a:solidFill>
              </a:rPr>
              <a:t>: researchers are trained and authorised</a:t>
            </a:r>
          </a:p>
          <a:p>
            <a:pPr>
              <a:lnSpc>
                <a:spcPct val="115000"/>
              </a:lnSpc>
              <a:spcBef>
                <a:spcPts val="1600"/>
              </a:spcBef>
            </a:pPr>
            <a:r>
              <a:rPr lang="en-GB" sz="2400" b="1" dirty="0">
                <a:solidFill>
                  <a:schemeClr val="bg1"/>
                </a:solidFill>
              </a:rPr>
              <a:t>🏢  Safe settings</a:t>
            </a:r>
            <a:r>
              <a:rPr lang="en-GB" sz="2400" dirty="0">
                <a:solidFill>
                  <a:schemeClr val="bg1"/>
                </a:solidFill>
              </a:rPr>
              <a:t>: a secure environment controls data access</a:t>
            </a:r>
          </a:p>
          <a:p>
            <a:pPr>
              <a:lnSpc>
                <a:spcPct val="115000"/>
              </a:lnSpc>
              <a:spcBef>
                <a:spcPts val="1600"/>
              </a:spcBef>
            </a:pPr>
            <a:r>
              <a:rPr lang="en" sz="2400" b="1" dirty="0">
                <a:solidFill>
                  <a:schemeClr val="bg1"/>
                </a:solidFill>
              </a:rPr>
              <a:t>🔒  </a:t>
            </a:r>
            <a:r>
              <a:rPr lang="en-GB" sz="2400" b="1" dirty="0">
                <a:solidFill>
                  <a:schemeClr val="bg1"/>
                </a:solidFill>
              </a:rPr>
              <a:t>Safe data: </a:t>
            </a:r>
            <a:r>
              <a:rPr lang="en-GB" sz="2400" dirty="0">
                <a:solidFill>
                  <a:schemeClr val="bg1"/>
                </a:solidFill>
              </a:rPr>
              <a:t>data used is processed to protect confidentiality</a:t>
            </a:r>
          </a:p>
          <a:p>
            <a:pPr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</a:pPr>
            <a:r>
              <a:rPr lang="en-GB" sz="2400" b="1" dirty="0">
                <a:solidFill>
                  <a:schemeClr val="bg1"/>
                </a:solidFill>
              </a:rPr>
              <a:t>📊  Safe outputs: </a:t>
            </a:r>
            <a:r>
              <a:rPr lang="en-GB" sz="2400" dirty="0">
                <a:solidFill>
                  <a:schemeClr val="bg1"/>
                </a:solidFill>
              </a:rPr>
              <a:t>outputs are processed to be non-disclosive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A5777A6-FE62-8F26-58A8-12661D9839F1}"/>
              </a:ext>
            </a:extLst>
          </p:cNvPr>
          <p:cNvSpPr/>
          <p:nvPr/>
        </p:nvSpPr>
        <p:spPr>
          <a:xfrm>
            <a:off x="999657" y="2369977"/>
            <a:ext cx="8853470" cy="3023118"/>
          </a:xfrm>
          <a:prstGeom prst="rect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C72895BF-27E4-A2F7-9C2F-E18A0AC89B60}"/>
              </a:ext>
            </a:extLst>
          </p:cNvPr>
          <p:cNvCxnSpPr>
            <a:cxnSpLocks/>
          </p:cNvCxnSpPr>
          <p:nvPr/>
        </p:nvCxnSpPr>
        <p:spPr>
          <a:xfrm flipH="1">
            <a:off x="10057234" y="3822537"/>
            <a:ext cx="801266" cy="0"/>
          </a:xfrm>
          <a:prstGeom prst="straightConnector1">
            <a:avLst/>
          </a:prstGeom>
          <a:ln w="6032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083B1E3B-E40A-C51F-2407-38D689994015}"/>
              </a:ext>
            </a:extLst>
          </p:cNvPr>
          <p:cNvSpPr txBox="1"/>
          <p:nvPr/>
        </p:nvSpPr>
        <p:spPr>
          <a:xfrm>
            <a:off x="11045404" y="3643450"/>
            <a:ext cx="1024578" cy="53650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TREs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E98FFA3-8021-03E0-3421-A95D1C686B67}"/>
              </a:ext>
            </a:extLst>
          </p:cNvPr>
          <p:cNvSpPr txBox="1"/>
          <p:nvPr/>
        </p:nvSpPr>
        <p:spPr>
          <a:xfrm>
            <a:off x="1828800" y="6497053"/>
            <a:ext cx="10182866" cy="36094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Ritchie 2017, The 'Five Safes': a framework for planning, designing and evaluating data access solutions. </a:t>
            </a: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http://dx.doi.org/10.5281/zenodo.897821</a:t>
            </a:r>
            <a:endParaRPr kumimoji="0" lang="en-GB" sz="12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r"/>
            <a:endParaRPr kumimoji="0" lang="en-GB" sz="12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r"/>
            <a:endParaRPr kumimoji="0" lang="en-GB" sz="12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r"/>
            <a:b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740553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0E2B6E7-365A-7FF1-DFD2-C4DE8BB5044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The five safes</a:t>
            </a:r>
          </a:p>
        </p:txBody>
      </p:sp>
      <p:sp>
        <p:nvSpPr>
          <p:cNvPr id="7" name="Google Shape;76;p16">
            <a:extLst>
              <a:ext uri="{FF2B5EF4-FFF2-40B4-BE49-F238E27FC236}">
                <a16:creationId xmlns:a16="http://schemas.microsoft.com/office/drawing/2014/main" id="{13FA3286-DAAF-115C-B9F8-62E5743D5010}"/>
              </a:ext>
            </a:extLst>
          </p:cNvPr>
          <p:cNvSpPr txBox="1"/>
          <p:nvPr/>
        </p:nvSpPr>
        <p:spPr>
          <a:xfrm>
            <a:off x="1111624" y="2183362"/>
            <a:ext cx="9208033" cy="35642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lnSpcReduction="10000"/>
          </a:bodyPr>
          <a:lstStyle/>
          <a:p>
            <a:pPr>
              <a:lnSpc>
                <a:spcPct val="115000"/>
              </a:lnSpc>
              <a:spcBef>
                <a:spcPts val="1600"/>
              </a:spcBef>
            </a:pPr>
            <a:r>
              <a:rPr lang="en" sz="2400" b="1" dirty="0">
                <a:solidFill>
                  <a:schemeClr val="bg1"/>
                </a:solidFill>
              </a:rPr>
              <a:t>📎  Safe projects</a:t>
            </a:r>
            <a:r>
              <a:rPr lang="en" sz="2400" dirty="0">
                <a:solidFill>
                  <a:schemeClr val="bg1"/>
                </a:solidFill>
              </a:rPr>
              <a:t>: research is approved by data custodians</a:t>
            </a:r>
            <a:endParaRPr lang="en-GB" sz="2400" dirty="0">
              <a:solidFill>
                <a:schemeClr val="bg1"/>
              </a:solidFill>
            </a:endParaRPr>
          </a:p>
          <a:p>
            <a:pPr>
              <a:lnSpc>
                <a:spcPct val="115000"/>
              </a:lnSpc>
              <a:spcBef>
                <a:spcPts val="1600"/>
              </a:spcBef>
            </a:pPr>
            <a:r>
              <a:rPr lang="en-GB" sz="2400" b="1" dirty="0">
                <a:solidFill>
                  <a:schemeClr val="bg1"/>
                </a:solidFill>
              </a:rPr>
              <a:t>👩  Safe people</a:t>
            </a:r>
            <a:r>
              <a:rPr lang="en-GB" sz="2400" dirty="0">
                <a:solidFill>
                  <a:schemeClr val="bg1"/>
                </a:solidFill>
              </a:rPr>
              <a:t>: researchers are trained and authorised</a:t>
            </a:r>
          </a:p>
          <a:p>
            <a:pPr>
              <a:lnSpc>
                <a:spcPct val="115000"/>
              </a:lnSpc>
              <a:spcBef>
                <a:spcPts val="1600"/>
              </a:spcBef>
            </a:pPr>
            <a:r>
              <a:rPr lang="en-GB" sz="2400" b="1" dirty="0">
                <a:solidFill>
                  <a:schemeClr val="bg1"/>
                </a:solidFill>
              </a:rPr>
              <a:t>🏢  Safe settings</a:t>
            </a:r>
            <a:r>
              <a:rPr lang="en-GB" sz="2400" dirty="0">
                <a:solidFill>
                  <a:schemeClr val="bg1"/>
                </a:solidFill>
              </a:rPr>
              <a:t>: a secure environment controls data access</a:t>
            </a:r>
          </a:p>
          <a:p>
            <a:pPr>
              <a:lnSpc>
                <a:spcPct val="115000"/>
              </a:lnSpc>
              <a:spcBef>
                <a:spcPts val="1600"/>
              </a:spcBef>
            </a:pPr>
            <a:r>
              <a:rPr lang="en" sz="2400" b="1" dirty="0">
                <a:solidFill>
                  <a:schemeClr val="bg1"/>
                </a:solidFill>
              </a:rPr>
              <a:t>🔒  </a:t>
            </a:r>
            <a:r>
              <a:rPr lang="en-GB" sz="2400" b="1" dirty="0">
                <a:solidFill>
                  <a:schemeClr val="bg1"/>
                </a:solidFill>
              </a:rPr>
              <a:t>Safe data: </a:t>
            </a:r>
            <a:r>
              <a:rPr lang="en-GB" sz="2400" dirty="0">
                <a:solidFill>
                  <a:schemeClr val="bg1"/>
                </a:solidFill>
              </a:rPr>
              <a:t>data used is processed to protect confidentiality</a:t>
            </a:r>
          </a:p>
          <a:p>
            <a:pPr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</a:pPr>
            <a:r>
              <a:rPr lang="en-GB" sz="2400" b="1" dirty="0">
                <a:solidFill>
                  <a:schemeClr val="bg1"/>
                </a:solidFill>
              </a:rPr>
              <a:t>📊  Safe outputs: </a:t>
            </a:r>
            <a:r>
              <a:rPr lang="en-GB" sz="2400" dirty="0">
                <a:solidFill>
                  <a:schemeClr val="bg1"/>
                </a:solidFill>
              </a:rPr>
              <a:t>outputs are processed to be non-disclosive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28551B6-9CB6-6217-53CF-8251294BF605}"/>
              </a:ext>
            </a:extLst>
          </p:cNvPr>
          <p:cNvSpPr/>
          <p:nvPr/>
        </p:nvSpPr>
        <p:spPr>
          <a:xfrm>
            <a:off x="999657" y="2369977"/>
            <a:ext cx="8853470" cy="3023118"/>
          </a:xfrm>
          <a:prstGeom prst="rect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183562D-392C-B9A9-E28D-BAD0612DD15C}"/>
              </a:ext>
            </a:extLst>
          </p:cNvPr>
          <p:cNvSpPr/>
          <p:nvPr/>
        </p:nvSpPr>
        <p:spPr>
          <a:xfrm>
            <a:off x="999657" y="3545725"/>
            <a:ext cx="8853470" cy="597068"/>
          </a:xfrm>
          <a:prstGeom prst="rect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06377FB-DBF4-7CBF-9273-2544AB61A59D}"/>
              </a:ext>
            </a:extLst>
          </p:cNvPr>
          <p:cNvSpPr txBox="1"/>
          <p:nvPr/>
        </p:nvSpPr>
        <p:spPr>
          <a:xfrm>
            <a:off x="10253031" y="2724538"/>
            <a:ext cx="1841299" cy="36094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Governance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8CE1BE6-B709-B5DC-6136-88618E2A612E}"/>
              </a:ext>
            </a:extLst>
          </p:cNvPr>
          <p:cNvSpPr txBox="1"/>
          <p:nvPr/>
        </p:nvSpPr>
        <p:spPr>
          <a:xfrm>
            <a:off x="10253031" y="3623223"/>
            <a:ext cx="1841299" cy="36094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Technical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F340108-9A9C-3125-927A-2A4D125D3440}"/>
              </a:ext>
            </a:extLst>
          </p:cNvPr>
          <p:cNvSpPr txBox="1"/>
          <p:nvPr/>
        </p:nvSpPr>
        <p:spPr>
          <a:xfrm>
            <a:off x="10263672" y="4534431"/>
            <a:ext cx="1841299" cy="36094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Statistical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5C0F69-D0FF-A013-720F-0989B521768D}"/>
              </a:ext>
            </a:extLst>
          </p:cNvPr>
          <p:cNvSpPr txBox="1"/>
          <p:nvPr/>
        </p:nvSpPr>
        <p:spPr>
          <a:xfrm>
            <a:off x="1828800" y="6497053"/>
            <a:ext cx="10182866" cy="36094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Ritchie 2017, The 'Five Safes': a framework for planning, designing and evaluating data access solutions. </a:t>
            </a: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http://dx.doi.org/10.5281/zenodo.897821</a:t>
            </a:r>
            <a:endParaRPr kumimoji="0" lang="en-GB" sz="12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r"/>
            <a:endParaRPr kumimoji="0" lang="en-GB" sz="12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r"/>
            <a:endParaRPr kumimoji="0" lang="en-GB" sz="12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r"/>
            <a:b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322910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7CF2BF-73BA-9656-5B55-4A30D312103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The Turing context</a:t>
            </a:r>
          </a:p>
        </p:txBody>
      </p:sp>
    </p:spTree>
    <p:extLst>
      <p:ext uri="{BB962C8B-B14F-4D97-AF65-F5344CB8AC3E}">
        <p14:creationId xmlns:p14="http://schemas.microsoft.com/office/powerpoint/2010/main" val="326502198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7CF2BF-73BA-9656-5B55-4A30D312103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The Turing context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F17F195-1EA1-0949-AD3D-D783E928BC1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4" y="1703123"/>
            <a:ext cx="10711391" cy="4402137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Relatively </a:t>
            </a:r>
            <a:r>
              <a:rPr lang="en-US" sz="2400" dirty="0">
                <a:solidFill>
                  <a:schemeClr val="accent1"/>
                </a:solidFill>
              </a:rPr>
              <a:t>small number of projects </a:t>
            </a:r>
            <a:r>
              <a:rPr lang="en-US" sz="2400" dirty="0"/>
              <a:t>using sensitive data (5-10 at any time)</a:t>
            </a:r>
          </a:p>
        </p:txBody>
      </p:sp>
    </p:spTree>
    <p:extLst>
      <p:ext uri="{BB962C8B-B14F-4D97-AF65-F5344CB8AC3E}">
        <p14:creationId xmlns:p14="http://schemas.microsoft.com/office/powerpoint/2010/main" val="203913339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7CF2BF-73BA-9656-5B55-4A30D312103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The Turing context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F17F195-1EA1-0949-AD3D-D783E928BC1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4" y="1703123"/>
            <a:ext cx="10711391" cy="4402137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Relatively small number of projects using sensitive data (5-10 at any time)</a:t>
            </a:r>
          </a:p>
          <a:p>
            <a:pPr marL="0" indent="0">
              <a:buNone/>
            </a:pPr>
            <a:r>
              <a:rPr lang="en-US" sz="2400" dirty="0"/>
              <a:t>Larger number of </a:t>
            </a:r>
            <a:r>
              <a:rPr lang="en-US" sz="2400" dirty="0">
                <a:solidFill>
                  <a:schemeClr val="accent1"/>
                </a:solidFill>
              </a:rPr>
              <a:t>week-long</a:t>
            </a:r>
            <a:r>
              <a:rPr lang="en-US" sz="2400" dirty="0"/>
              <a:t> collaborative </a:t>
            </a:r>
            <a:r>
              <a:rPr lang="en-US" sz="2400" dirty="0">
                <a:solidFill>
                  <a:schemeClr val="accent1"/>
                </a:solidFill>
              </a:rPr>
              <a:t>data hackathons </a:t>
            </a:r>
            <a:r>
              <a:rPr lang="en-US" sz="2400" dirty="0"/>
              <a:t>(Data Study Groups*) – held a few times per year, each with 4-6 projects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F21E29-E08B-4636-5FA0-0733EC9DA579}"/>
              </a:ext>
            </a:extLst>
          </p:cNvPr>
          <p:cNvSpPr txBox="1"/>
          <p:nvPr/>
        </p:nvSpPr>
        <p:spPr>
          <a:xfrm>
            <a:off x="3900488" y="6325097"/>
            <a:ext cx="7829550" cy="34716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US" sz="2133" dirty="0">
                <a:solidFill>
                  <a:schemeClr val="bg1"/>
                </a:solidFill>
              </a:rPr>
              <a:t>* </a:t>
            </a:r>
            <a:r>
              <a:rPr lang="en-US" sz="2133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https://www.turing.ac.uk/collaborate-turing/data-study-groups</a:t>
            </a:r>
            <a:endParaRPr lang="en-US" sz="2133" dirty="0">
              <a:solidFill>
                <a:schemeClr val="bg1"/>
              </a:solidFill>
            </a:endParaRPr>
          </a:p>
          <a:p>
            <a:pPr algn="r" defTabSz="1219170"/>
            <a:endParaRPr lang="en-GB" sz="2133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84385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7CF2BF-73BA-9656-5B55-4A30D312103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The Turing context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F17F195-1EA1-0949-AD3D-D783E928BC1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4" y="1703123"/>
            <a:ext cx="10711391" cy="4402137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Relatively small number of projects using sensitive data (5-10 at any time)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Larger number of week-long collaborative data hackathons (Data Study Groups*) – held a few times per year, each with 4-6 projects</a:t>
            </a:r>
          </a:p>
          <a:p>
            <a:pPr marL="0" indent="0">
              <a:buNone/>
            </a:pPr>
            <a:r>
              <a:rPr lang="en-US" sz="2400" dirty="0"/>
              <a:t>Data Study Groups require rapid </a:t>
            </a:r>
            <a:r>
              <a:rPr lang="en-US" sz="2400" dirty="0">
                <a:solidFill>
                  <a:schemeClr val="accent1"/>
                </a:solidFill>
              </a:rPr>
              <a:t>onboarding</a:t>
            </a:r>
            <a:r>
              <a:rPr lang="en-US" sz="2400" dirty="0"/>
              <a:t> of 70+ non-Turing users to projects and </a:t>
            </a:r>
            <a:r>
              <a:rPr lang="en-US" sz="2400" dirty="0">
                <a:solidFill>
                  <a:schemeClr val="accent1"/>
                </a:solidFill>
              </a:rPr>
              <a:t>flexible changes </a:t>
            </a:r>
            <a:r>
              <a:rPr lang="en-US" sz="2400" dirty="0"/>
              <a:t>to both software and compute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F21E29-E08B-4636-5FA0-0733EC9DA579}"/>
              </a:ext>
            </a:extLst>
          </p:cNvPr>
          <p:cNvSpPr txBox="1"/>
          <p:nvPr/>
        </p:nvSpPr>
        <p:spPr>
          <a:xfrm>
            <a:off x="3900488" y="6325097"/>
            <a:ext cx="7829550" cy="34716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US" sz="2133" dirty="0">
                <a:solidFill>
                  <a:schemeClr val="bg1"/>
                </a:solidFill>
              </a:rPr>
              <a:t>* </a:t>
            </a:r>
            <a:r>
              <a:rPr lang="en-US" sz="2133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https://www.turing.ac.uk/collaborate-turing/data-study-groups</a:t>
            </a:r>
            <a:endParaRPr lang="en-US" sz="2133" dirty="0">
              <a:solidFill>
                <a:schemeClr val="bg1"/>
              </a:solidFill>
            </a:endParaRPr>
          </a:p>
          <a:p>
            <a:pPr algn="r" defTabSz="1219170"/>
            <a:endParaRPr lang="en-GB" sz="2133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70260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7CF2BF-73BA-9656-5B55-4A30D312103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The Turing context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F17F195-1EA1-0949-AD3D-D783E928BC1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4" y="1703123"/>
            <a:ext cx="10711391" cy="4402137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Relatively small number of projects using sensitive data (5-10 at any time)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Larger number of week-long collaborative data hackathons (Data Study Groups*) – held a few times per year, each with 4-6 projects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Data Study Groups require rapid onboarding of 70+ non-Turing users to projects and flexible changes to both software and compute</a:t>
            </a:r>
          </a:p>
          <a:p>
            <a:pPr marL="0" indent="0">
              <a:buNone/>
            </a:pPr>
            <a:r>
              <a:rPr lang="en-US" sz="2400" dirty="0"/>
              <a:t>Wide variety of </a:t>
            </a:r>
            <a:r>
              <a:rPr lang="en-US" sz="2400" dirty="0">
                <a:solidFill>
                  <a:schemeClr val="accent1"/>
                </a:solidFill>
              </a:rPr>
              <a:t>data providers </a:t>
            </a:r>
            <a:r>
              <a:rPr lang="en-US" sz="2400" dirty="0"/>
              <a:t>and </a:t>
            </a:r>
            <a:r>
              <a:rPr lang="en-US" sz="2400" dirty="0">
                <a:solidFill>
                  <a:schemeClr val="accent1"/>
                </a:solidFill>
              </a:rPr>
              <a:t>types</a:t>
            </a:r>
            <a:r>
              <a:rPr lang="en-US" sz="2400" dirty="0"/>
              <a:t> of sensitive data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F21E29-E08B-4636-5FA0-0733EC9DA579}"/>
              </a:ext>
            </a:extLst>
          </p:cNvPr>
          <p:cNvSpPr txBox="1"/>
          <p:nvPr/>
        </p:nvSpPr>
        <p:spPr>
          <a:xfrm>
            <a:off x="3900488" y="6325097"/>
            <a:ext cx="7829550" cy="34716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US" sz="2133" dirty="0">
                <a:solidFill>
                  <a:schemeClr val="bg1"/>
                </a:solidFill>
              </a:rPr>
              <a:t>* </a:t>
            </a:r>
            <a:r>
              <a:rPr lang="en-US" sz="2133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https://www.turing.ac.uk/collaborate-turing/data-study-groups</a:t>
            </a:r>
            <a:endParaRPr lang="en-US" sz="2133" dirty="0">
              <a:solidFill>
                <a:schemeClr val="bg1"/>
              </a:solidFill>
            </a:endParaRPr>
          </a:p>
          <a:p>
            <a:pPr algn="r" defTabSz="1219170"/>
            <a:endParaRPr lang="en-GB" sz="2133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7406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61A827CD-C8C6-B5C0-9C3E-2E285A72DA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The Data Safe Haven</a:t>
            </a:r>
          </a:p>
        </p:txBody>
      </p:sp>
      <p:pic>
        <p:nvPicPr>
          <p:cNvPr id="17" name="Picture Placeholder 16" descr="Text, whiteboard&#10;&#10;Description automatically generated">
            <a:extLst>
              <a:ext uri="{FF2B5EF4-FFF2-40B4-BE49-F238E27FC236}">
                <a16:creationId xmlns:a16="http://schemas.microsoft.com/office/drawing/2014/main" id="{BDB636E8-7DD5-AA76-D546-44DECB37C85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" r="3874"/>
          <a:stretch/>
        </p:blipFill>
        <p:spPr>
          <a:xfrm>
            <a:off x="6432000" y="936878"/>
            <a:ext cx="5760000" cy="4854320"/>
          </a:xfr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B5BE0F0-501A-3D37-5B6A-26A2CE91C082}"/>
              </a:ext>
            </a:extLst>
          </p:cNvPr>
          <p:cNvSpPr txBox="1"/>
          <p:nvPr/>
        </p:nvSpPr>
        <p:spPr>
          <a:xfrm>
            <a:off x="5213684" y="6497053"/>
            <a:ext cx="6797982" cy="24063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200" i="1" dirty="0">
                <a:solidFill>
                  <a:schemeClr val="bg1"/>
                </a:solidFill>
              </a:rPr>
              <a:t>Image credit: </a:t>
            </a:r>
            <a:r>
              <a:rPr lang="en-GB" sz="1200" i="1" dirty="0" err="1">
                <a:solidFill>
                  <a:schemeClr val="bg1"/>
                </a:solidFill>
              </a:rPr>
              <a:t>Scriberia</a:t>
            </a:r>
            <a:r>
              <a:rPr lang="en-GB" sz="1200" i="1" dirty="0">
                <a:solidFill>
                  <a:schemeClr val="bg1"/>
                </a:solidFill>
              </a:rPr>
              <a:t>, created for the Turing’s Tools, Practices and Systems programme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3D23A8-7AE6-22F8-EA71-8B2BEF627D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825" y="1796496"/>
            <a:ext cx="1440000" cy="1440000"/>
          </a:xfrm>
          <a:prstGeom prst="rect">
            <a:avLst/>
          </a:prstGeom>
        </p:spPr>
      </p:pic>
      <p:sp>
        <p:nvSpPr>
          <p:cNvPr id="5" name="Google Shape;82;p17">
            <a:extLst>
              <a:ext uri="{FF2B5EF4-FFF2-40B4-BE49-F238E27FC236}">
                <a16:creationId xmlns:a16="http://schemas.microsoft.com/office/drawing/2014/main" id="{F53C7CC6-1171-4C38-252F-432726FAF3A5}"/>
              </a:ext>
            </a:extLst>
          </p:cNvPr>
          <p:cNvSpPr txBox="1"/>
          <p:nvPr/>
        </p:nvSpPr>
        <p:spPr>
          <a:xfrm>
            <a:off x="756825" y="3236496"/>
            <a:ext cx="1800000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" sz="1600" dirty="0">
                <a:solidFill>
                  <a:schemeClr val="bg1"/>
                </a:solidFill>
              </a:rPr>
              <a:t>Dr James Robinson</a:t>
            </a:r>
            <a:endParaRPr sz="1600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FE4920-96DF-CEEA-B651-30959CA6F2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9816" y="1796496"/>
            <a:ext cx="1440000" cy="1440000"/>
          </a:xfrm>
          <a:prstGeom prst="rect">
            <a:avLst/>
          </a:prstGeom>
        </p:spPr>
      </p:pic>
      <p:sp>
        <p:nvSpPr>
          <p:cNvPr id="7" name="Google Shape;82;p17">
            <a:extLst>
              <a:ext uri="{FF2B5EF4-FFF2-40B4-BE49-F238E27FC236}">
                <a16:creationId xmlns:a16="http://schemas.microsoft.com/office/drawing/2014/main" id="{A0C1DE4C-678C-21A0-C2A0-E85C261F5996}"/>
              </a:ext>
            </a:extLst>
          </p:cNvPr>
          <p:cNvSpPr txBox="1"/>
          <p:nvPr/>
        </p:nvSpPr>
        <p:spPr>
          <a:xfrm>
            <a:off x="2999497" y="3236496"/>
            <a:ext cx="1800000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" sz="1600" dirty="0">
                <a:solidFill>
                  <a:schemeClr val="bg1"/>
                </a:solidFill>
              </a:rPr>
              <a:t>Dr Kirstie Whitaker</a:t>
            </a:r>
            <a:endParaRPr sz="16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C52D780-5B4F-D349-16E9-785C7F508BB3}"/>
              </a:ext>
            </a:extLst>
          </p:cNvPr>
          <p:cNvSpPr txBox="1"/>
          <p:nvPr/>
        </p:nvSpPr>
        <p:spPr>
          <a:xfrm>
            <a:off x="575733" y="6400800"/>
            <a:ext cx="3805767" cy="304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https://doi.org/10.5281/zenodo.7646619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74220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7CF2BF-73BA-9656-5B55-4A30D312103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The Turing context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F17F195-1EA1-0949-AD3D-D783E928BC1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734" y="1703123"/>
            <a:ext cx="10711391" cy="4402137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Relatively small number of projects using sensitive data (5-10 at any time)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Larger number of week-long collaborative data hackathons (Data Study Groups*) – held a few times per year, each with 4-6 projects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Data Study Groups require rapid onboarding of 70+ non-Turing users to projects and flexible changes to both software and compute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Wide variety of data providers and types of sensitive data</a:t>
            </a:r>
          </a:p>
          <a:p>
            <a:pPr marL="0" indent="0">
              <a:buNone/>
            </a:pPr>
            <a:r>
              <a:rPr lang="en-US" sz="2400" dirty="0"/>
              <a:t>Both Turing’s long-term project and Data Study Groups require </a:t>
            </a:r>
            <a:r>
              <a:rPr lang="en-US" sz="2400" dirty="0">
                <a:solidFill>
                  <a:schemeClr val="accent1"/>
                </a:solidFill>
              </a:rPr>
              <a:t>easy access</a:t>
            </a:r>
            <a:r>
              <a:rPr lang="en-US" sz="2400" dirty="0"/>
              <a:t> to a wide range of cutting-edge </a:t>
            </a:r>
            <a:r>
              <a:rPr lang="en-US" sz="2400" dirty="0">
                <a:solidFill>
                  <a:schemeClr val="accent1"/>
                </a:solidFill>
              </a:rPr>
              <a:t>data science software tooling </a:t>
            </a:r>
            <a:r>
              <a:rPr lang="en-US" sz="2400" dirty="0"/>
              <a:t>and access to </a:t>
            </a:r>
            <a:r>
              <a:rPr lang="en-US" sz="2400" dirty="0">
                <a:solidFill>
                  <a:schemeClr val="accent1"/>
                </a:solidFill>
              </a:rPr>
              <a:t>large memory / many CPU </a:t>
            </a:r>
            <a:r>
              <a:rPr lang="en-US" sz="2400" dirty="0"/>
              <a:t>machines and accelerators such as </a:t>
            </a:r>
            <a:r>
              <a:rPr lang="en-US" sz="2400" dirty="0">
                <a:solidFill>
                  <a:schemeClr val="accent1"/>
                </a:solidFill>
              </a:rPr>
              <a:t>GPUs</a:t>
            </a:r>
            <a:r>
              <a:rPr lang="en-US" sz="2400" dirty="0"/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F21E29-E08B-4636-5FA0-0733EC9DA579}"/>
              </a:ext>
            </a:extLst>
          </p:cNvPr>
          <p:cNvSpPr txBox="1"/>
          <p:nvPr/>
        </p:nvSpPr>
        <p:spPr>
          <a:xfrm>
            <a:off x="3900488" y="6325097"/>
            <a:ext cx="7829550" cy="34716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US" sz="2133" dirty="0">
                <a:solidFill>
                  <a:schemeClr val="bg1"/>
                </a:solidFill>
              </a:rPr>
              <a:t>* </a:t>
            </a:r>
            <a:r>
              <a:rPr lang="en-US" sz="2133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https://www.turing.ac.uk/collaborate-turing/data-study-groups</a:t>
            </a:r>
            <a:endParaRPr lang="en-US" sz="2133" dirty="0">
              <a:solidFill>
                <a:schemeClr val="bg1"/>
              </a:solidFill>
            </a:endParaRPr>
          </a:p>
          <a:p>
            <a:pPr algn="r" defTabSz="1219170"/>
            <a:endParaRPr lang="en-GB" sz="2133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49614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6725D-2184-4F4E-848F-B96B52774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the Data Safe Haven?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466505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1"/>
          <p:cNvSpPr/>
          <p:nvPr/>
        </p:nvSpPr>
        <p:spPr>
          <a:xfrm>
            <a:off x="2071637" y="2098249"/>
            <a:ext cx="2002800" cy="2002800"/>
          </a:xfrm>
          <a:prstGeom prst="ellipse">
            <a:avLst/>
          </a:prstGeom>
          <a:solidFill>
            <a:srgbClr val="B3FFB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</a:endParaRPr>
          </a:p>
        </p:txBody>
      </p:sp>
      <p:pic>
        <p:nvPicPr>
          <p:cNvPr id="132" name="Google Shape;132;p21"/>
          <p:cNvPicPr preferRelativeResize="0"/>
          <p:nvPr/>
        </p:nvPicPr>
        <p:blipFill rotWithShape="1">
          <a:blip r:embed="rId3">
            <a:alphaModFix/>
          </a:blip>
          <a:srcRect l="20537" t="19755" r="19761" b="20543"/>
          <a:stretch/>
        </p:blipFill>
        <p:spPr>
          <a:xfrm>
            <a:off x="2275670" y="2270306"/>
            <a:ext cx="1594733" cy="1594733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21"/>
          <p:cNvSpPr txBox="1"/>
          <p:nvPr/>
        </p:nvSpPr>
        <p:spPr>
          <a:xfrm>
            <a:off x="1560837" y="4280871"/>
            <a:ext cx="3024400" cy="902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" sz="2133" b="1" dirty="0" err="1">
                <a:solidFill>
                  <a:schemeClr val="bg1"/>
                </a:solidFill>
              </a:rPr>
              <a:t>Standardised</a:t>
            </a:r>
            <a:r>
              <a:rPr lang="en" sz="2133" b="1" dirty="0">
                <a:solidFill>
                  <a:schemeClr val="bg1"/>
                </a:solidFill>
              </a:rPr>
              <a:t> Governance</a:t>
            </a:r>
            <a:endParaRPr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82352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1"/>
          <p:cNvSpPr/>
          <p:nvPr/>
        </p:nvSpPr>
        <p:spPr>
          <a:xfrm>
            <a:off x="5058083" y="2098249"/>
            <a:ext cx="2002800" cy="2002800"/>
          </a:xfrm>
          <a:prstGeom prst="ellipse">
            <a:avLst/>
          </a:prstGeom>
          <a:solidFill>
            <a:srgbClr val="B2C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</a:endParaRPr>
          </a:p>
        </p:txBody>
      </p:sp>
      <p:pic>
        <p:nvPicPr>
          <p:cNvPr id="132" name="Google Shape;132;p21"/>
          <p:cNvPicPr preferRelativeResize="0"/>
          <p:nvPr/>
        </p:nvPicPr>
        <p:blipFill rotWithShape="1">
          <a:blip r:embed="rId3">
            <a:alphaModFix/>
          </a:blip>
          <a:srcRect l="20537" t="19755" r="19761" b="20543"/>
          <a:stretch/>
        </p:blipFill>
        <p:spPr>
          <a:xfrm>
            <a:off x="2275670" y="2270306"/>
            <a:ext cx="1594733" cy="1594733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21"/>
          <p:cNvSpPr txBox="1"/>
          <p:nvPr/>
        </p:nvSpPr>
        <p:spPr>
          <a:xfrm>
            <a:off x="1560837" y="4280871"/>
            <a:ext cx="3024400" cy="902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" sz="2133" b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Standardised</a:t>
            </a:r>
            <a:r>
              <a:rPr lang="en" sz="2133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Governance</a:t>
            </a:r>
            <a:endParaRPr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0" name="Google Shape;130;p21"/>
          <p:cNvSpPr txBox="1"/>
          <p:nvPr/>
        </p:nvSpPr>
        <p:spPr>
          <a:xfrm>
            <a:off x="4573370" y="4280871"/>
            <a:ext cx="3024400" cy="902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" sz="2133" b="1" dirty="0">
                <a:solidFill>
                  <a:schemeClr val="bg1"/>
                </a:solidFill>
              </a:rPr>
              <a:t>Open </a:t>
            </a:r>
          </a:p>
          <a:p>
            <a:pPr algn="ctr"/>
            <a:r>
              <a:rPr lang="en" sz="2133" b="1" dirty="0">
                <a:solidFill>
                  <a:schemeClr val="bg1"/>
                </a:solidFill>
              </a:rPr>
              <a:t>Infrastructure</a:t>
            </a:r>
            <a:endParaRPr sz="2400" dirty="0">
              <a:solidFill>
                <a:schemeClr val="bg1"/>
              </a:solidFill>
            </a:endParaRPr>
          </a:p>
        </p:txBody>
      </p:sp>
      <p:sp>
        <p:nvSpPr>
          <p:cNvPr id="131" name="Google Shape;131;p21"/>
          <p:cNvSpPr/>
          <p:nvPr/>
        </p:nvSpPr>
        <p:spPr>
          <a:xfrm>
            <a:off x="2071637" y="2098249"/>
            <a:ext cx="2002800" cy="2002800"/>
          </a:xfrm>
          <a:prstGeom prst="ellipse">
            <a:avLst/>
          </a:prstGeom>
          <a:solidFill>
            <a:srgbClr val="B3FFB3">
              <a:alpha val="34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</a:endParaRPr>
          </a:p>
        </p:txBody>
      </p:sp>
      <p:pic>
        <p:nvPicPr>
          <p:cNvPr id="133" name="Google Shape;133;p21"/>
          <p:cNvPicPr preferRelativeResize="0"/>
          <p:nvPr/>
        </p:nvPicPr>
        <p:blipFill rotWithShape="1">
          <a:blip r:embed="rId4">
            <a:alphaModFix/>
          </a:blip>
          <a:srcRect l="23679" t="22681" r="22687" b="23684"/>
          <a:stretch/>
        </p:blipFill>
        <p:spPr>
          <a:xfrm>
            <a:off x="5343167" y="2351357"/>
            <a:ext cx="1432632" cy="14326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969125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Google Shape;133;p21"/>
          <p:cNvPicPr preferRelativeResize="0"/>
          <p:nvPr/>
        </p:nvPicPr>
        <p:blipFill rotWithShape="1">
          <a:blip r:embed="rId3">
            <a:alphaModFix/>
          </a:blip>
          <a:srcRect l="23679" t="22681" r="22687" b="23684"/>
          <a:stretch/>
        </p:blipFill>
        <p:spPr>
          <a:xfrm>
            <a:off x="5343167" y="2351357"/>
            <a:ext cx="1432632" cy="1432632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21"/>
          <p:cNvSpPr/>
          <p:nvPr/>
        </p:nvSpPr>
        <p:spPr>
          <a:xfrm>
            <a:off x="5058083" y="2098249"/>
            <a:ext cx="2002800" cy="2002800"/>
          </a:xfrm>
          <a:prstGeom prst="ellipse">
            <a:avLst/>
          </a:prstGeom>
          <a:solidFill>
            <a:srgbClr val="B2CFFF">
              <a:alpha val="34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</a:endParaRPr>
          </a:p>
        </p:txBody>
      </p:sp>
      <p:pic>
        <p:nvPicPr>
          <p:cNvPr id="132" name="Google Shape;132;p21"/>
          <p:cNvPicPr preferRelativeResize="0"/>
          <p:nvPr/>
        </p:nvPicPr>
        <p:blipFill rotWithShape="1">
          <a:blip r:embed="rId4">
            <a:alphaModFix/>
          </a:blip>
          <a:srcRect l="20537" t="19755" r="19761" b="20543"/>
          <a:stretch/>
        </p:blipFill>
        <p:spPr>
          <a:xfrm>
            <a:off x="2275670" y="2270306"/>
            <a:ext cx="1594733" cy="1594733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21"/>
          <p:cNvSpPr txBox="1"/>
          <p:nvPr/>
        </p:nvSpPr>
        <p:spPr>
          <a:xfrm>
            <a:off x="1560837" y="4280871"/>
            <a:ext cx="3024400" cy="902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-GB" sz="2133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Standardised Governance</a:t>
            </a:r>
            <a:endParaRPr lang="en-GB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0" name="Google Shape;130;p21"/>
          <p:cNvSpPr txBox="1"/>
          <p:nvPr/>
        </p:nvSpPr>
        <p:spPr>
          <a:xfrm>
            <a:off x="4573370" y="4280871"/>
            <a:ext cx="3024400" cy="902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" sz="2133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Open</a:t>
            </a:r>
          </a:p>
          <a:p>
            <a:pPr algn="ctr"/>
            <a:r>
              <a:rPr lang="en" sz="2133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Infrastructure</a:t>
            </a:r>
            <a:endParaRPr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1" name="Google Shape;131;p21"/>
          <p:cNvSpPr/>
          <p:nvPr/>
        </p:nvSpPr>
        <p:spPr>
          <a:xfrm>
            <a:off x="2071637" y="2098249"/>
            <a:ext cx="2002800" cy="2002800"/>
          </a:xfrm>
          <a:prstGeom prst="ellipse">
            <a:avLst/>
          </a:prstGeom>
          <a:solidFill>
            <a:srgbClr val="B3FFB3">
              <a:alpha val="34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</a:endParaRPr>
          </a:p>
        </p:txBody>
      </p:sp>
      <p:sp>
        <p:nvSpPr>
          <p:cNvPr id="7" name="Google Shape;131;p21">
            <a:extLst>
              <a:ext uri="{FF2B5EF4-FFF2-40B4-BE49-F238E27FC236}">
                <a16:creationId xmlns:a16="http://schemas.microsoft.com/office/drawing/2014/main" id="{7281BC5E-E736-96B5-E6F7-B0C2D2021AA3}"/>
              </a:ext>
            </a:extLst>
          </p:cNvPr>
          <p:cNvSpPr/>
          <p:nvPr/>
        </p:nvSpPr>
        <p:spPr>
          <a:xfrm>
            <a:off x="8096699" y="2098249"/>
            <a:ext cx="2002800" cy="2002800"/>
          </a:xfrm>
          <a:prstGeom prst="ellipse">
            <a:avLst/>
          </a:prstGeom>
          <a:solidFill>
            <a:srgbClr val="E3A9A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</a:endParaRPr>
          </a:p>
        </p:txBody>
      </p:sp>
      <p:pic>
        <p:nvPicPr>
          <p:cNvPr id="8" name="Google Shape;89;p17">
            <a:extLst>
              <a:ext uri="{FF2B5EF4-FFF2-40B4-BE49-F238E27FC236}">
                <a16:creationId xmlns:a16="http://schemas.microsoft.com/office/drawing/2014/main" id="{123030EB-2E09-E9E7-2289-9B7E2CB82143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380642" y="2381057"/>
            <a:ext cx="1434913" cy="143490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130;p21">
            <a:extLst>
              <a:ext uri="{FF2B5EF4-FFF2-40B4-BE49-F238E27FC236}">
                <a16:creationId xmlns:a16="http://schemas.microsoft.com/office/drawing/2014/main" id="{71536254-F9F2-2BEB-2E4F-503C7D40FAC8}"/>
              </a:ext>
            </a:extLst>
          </p:cNvPr>
          <p:cNvSpPr txBox="1"/>
          <p:nvPr/>
        </p:nvSpPr>
        <p:spPr>
          <a:xfrm>
            <a:off x="7585898" y="4280871"/>
            <a:ext cx="3024400" cy="902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" sz="2133" b="1" dirty="0">
                <a:solidFill>
                  <a:schemeClr val="bg1"/>
                </a:solidFill>
              </a:rPr>
              <a:t>Collaborative</a:t>
            </a:r>
          </a:p>
          <a:p>
            <a:pPr algn="ctr"/>
            <a:r>
              <a:rPr lang="en" sz="2133" b="1" dirty="0">
                <a:solidFill>
                  <a:schemeClr val="bg1"/>
                </a:solidFill>
              </a:rPr>
              <a:t>Community</a:t>
            </a:r>
            <a:endParaRPr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03600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6725D-2184-4F4E-848F-B96B52774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Governance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46D0AB-F25D-285A-507E-BFE92AF1B8BD}"/>
              </a:ext>
            </a:extLst>
          </p:cNvPr>
          <p:cNvSpPr txBox="1"/>
          <p:nvPr/>
        </p:nvSpPr>
        <p:spPr>
          <a:xfrm>
            <a:off x="8349916" y="32004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065737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A53F37D-8242-524B-80EA-01C2D6CF110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88" y="815186"/>
            <a:ext cx="10879113" cy="5227628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1867"/>
              </a:spcAft>
              <a:buNone/>
            </a:pPr>
            <a:r>
              <a:rPr lang="en-US" sz="2800" dirty="0">
                <a:solidFill>
                  <a:schemeClr val="accent1"/>
                </a:solidFill>
              </a:rPr>
              <a:t>Classification framework </a:t>
            </a:r>
            <a:r>
              <a:rPr lang="en-US" sz="2800" dirty="0"/>
              <a:t>for understanding safety of </a:t>
            </a:r>
            <a:r>
              <a:rPr lang="en-US" sz="2800" dirty="0">
                <a:solidFill>
                  <a:schemeClr val="accent1"/>
                </a:solidFill>
              </a:rPr>
              <a:t>project</a:t>
            </a:r>
            <a:r>
              <a:rPr lang="en-US" sz="2800" dirty="0"/>
              <a:t> and </a:t>
            </a:r>
            <a:r>
              <a:rPr lang="en-US" sz="2800" dirty="0">
                <a:solidFill>
                  <a:schemeClr val="accent1"/>
                </a:solidFill>
              </a:rPr>
              <a:t>data</a:t>
            </a:r>
          </a:p>
        </p:txBody>
      </p:sp>
    </p:spTree>
    <p:extLst>
      <p:ext uri="{BB962C8B-B14F-4D97-AF65-F5344CB8AC3E}">
        <p14:creationId xmlns:p14="http://schemas.microsoft.com/office/powerpoint/2010/main" val="212289593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A53F37D-8242-524B-80EA-01C2D6CF110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88" y="815186"/>
            <a:ext cx="10879113" cy="5227628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1867"/>
              </a:spcAft>
              <a:buNone/>
            </a:pP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Classification framework for understanding safety of project and data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1867"/>
              </a:spcAft>
              <a:buNone/>
            </a:pPr>
            <a:r>
              <a:rPr lang="en-US" sz="2800" dirty="0">
                <a:solidFill>
                  <a:schemeClr val="accent1"/>
                </a:solidFill>
              </a:rPr>
              <a:t>Flexible</a:t>
            </a:r>
            <a:r>
              <a:rPr lang="en-US" sz="2800" dirty="0"/>
              <a:t> </a:t>
            </a:r>
            <a:r>
              <a:rPr lang="en-US" sz="2800" dirty="0">
                <a:solidFill>
                  <a:schemeClr val="accent1"/>
                </a:solidFill>
              </a:rPr>
              <a:t>training</a:t>
            </a:r>
            <a:r>
              <a:rPr lang="en-US" sz="2800" dirty="0"/>
              <a:t> to ensure appropriate safety of </a:t>
            </a:r>
            <a:r>
              <a:rPr lang="en-US" sz="2800" dirty="0">
                <a:solidFill>
                  <a:schemeClr val="accent1"/>
                </a:solidFill>
              </a:rPr>
              <a:t>people</a:t>
            </a:r>
          </a:p>
        </p:txBody>
      </p:sp>
    </p:spTree>
    <p:extLst>
      <p:ext uri="{BB962C8B-B14F-4D97-AF65-F5344CB8AC3E}">
        <p14:creationId xmlns:p14="http://schemas.microsoft.com/office/powerpoint/2010/main" val="290749993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A53F37D-8242-524B-80EA-01C2D6CF110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88" y="815186"/>
            <a:ext cx="10879113" cy="5227628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1867"/>
              </a:spcAft>
              <a:buNone/>
            </a:pP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Classification framework for understanding safety of project and data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1867"/>
              </a:spcAft>
              <a:buNone/>
            </a:pP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Flexible training to ensure appropriate safety of people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1867"/>
              </a:spcAft>
              <a:buClr>
                <a:schemeClr val="bg1"/>
              </a:buClr>
              <a:buNone/>
            </a:pPr>
            <a:r>
              <a:rPr lang="en-US" sz="2800" dirty="0">
                <a:solidFill>
                  <a:schemeClr val="accent1"/>
                </a:solidFill>
              </a:rPr>
              <a:t>Ingress</a:t>
            </a:r>
            <a:r>
              <a:rPr lang="en-US" sz="2800" dirty="0"/>
              <a:t> and </a:t>
            </a:r>
            <a:r>
              <a:rPr lang="en-US" sz="2800" dirty="0">
                <a:solidFill>
                  <a:schemeClr val="accent1"/>
                </a:solidFill>
              </a:rPr>
              <a:t>egress</a:t>
            </a:r>
            <a:r>
              <a:rPr lang="en-US" sz="2800" dirty="0"/>
              <a:t> review to ensure safety of </a:t>
            </a:r>
            <a:r>
              <a:rPr lang="en-US" sz="2800" dirty="0">
                <a:solidFill>
                  <a:schemeClr val="accent1"/>
                </a:solidFill>
              </a:rPr>
              <a:t>data</a:t>
            </a:r>
            <a:r>
              <a:rPr lang="en-US" sz="2800" dirty="0"/>
              <a:t> and </a:t>
            </a:r>
            <a:r>
              <a:rPr lang="en-US" sz="2800" dirty="0">
                <a:solidFill>
                  <a:schemeClr val="accent1"/>
                </a:solidFill>
              </a:rPr>
              <a:t>outputs</a:t>
            </a:r>
          </a:p>
        </p:txBody>
      </p:sp>
    </p:spTree>
    <p:extLst>
      <p:ext uri="{BB962C8B-B14F-4D97-AF65-F5344CB8AC3E}">
        <p14:creationId xmlns:p14="http://schemas.microsoft.com/office/powerpoint/2010/main" val="272777101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A53F37D-8242-524B-80EA-01C2D6CF110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88" y="815186"/>
            <a:ext cx="10879113" cy="5227628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1867"/>
              </a:spcAft>
              <a:buNone/>
            </a:pP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Classification framework for understanding safety of project and data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1867"/>
              </a:spcAft>
              <a:buNone/>
            </a:pP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Flexible training to ensure appropriate safety of people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1867"/>
              </a:spcAft>
              <a:buClr>
                <a:schemeClr val="bg1"/>
              </a:buClr>
              <a:buNone/>
            </a:pP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Ingress and egress review to ensure safety of data and outputs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1867"/>
              </a:spcAft>
              <a:buClr>
                <a:schemeClr val="bg1"/>
              </a:buClr>
              <a:buNone/>
            </a:pPr>
            <a:r>
              <a:rPr lang="en-US" sz="2800" dirty="0"/>
              <a:t>Governance supported by </a:t>
            </a:r>
            <a:r>
              <a:rPr lang="en-US" sz="2800" dirty="0">
                <a:solidFill>
                  <a:schemeClr val="accent1"/>
                </a:solidFill>
              </a:rPr>
              <a:t>infrastructure: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1867"/>
              </a:spcAft>
              <a:buClr>
                <a:schemeClr val="bg1"/>
              </a:buClr>
            </a:pPr>
            <a:r>
              <a:rPr lang="en-US" sz="2800" dirty="0"/>
              <a:t>Web application for classifying sensitivity of </a:t>
            </a:r>
            <a:r>
              <a:rPr lang="en-US" sz="2800" dirty="0">
                <a:solidFill>
                  <a:schemeClr val="accent1"/>
                </a:solidFill>
              </a:rPr>
              <a:t>data</a:t>
            </a:r>
            <a:r>
              <a:rPr lang="en-US" sz="2800" dirty="0"/>
              <a:t> and </a:t>
            </a:r>
            <a:r>
              <a:rPr lang="en-US" sz="2800" dirty="0">
                <a:solidFill>
                  <a:schemeClr val="accent1"/>
                </a:solidFill>
              </a:rPr>
              <a:t>outputs</a:t>
            </a:r>
          </a:p>
        </p:txBody>
      </p:sp>
    </p:spTree>
    <p:extLst>
      <p:ext uri="{BB962C8B-B14F-4D97-AF65-F5344CB8AC3E}">
        <p14:creationId xmlns:p14="http://schemas.microsoft.com/office/powerpoint/2010/main" val="1802267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61A827CD-C8C6-B5C0-9C3E-2E285A72DA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The Data Safe Haven</a:t>
            </a:r>
          </a:p>
        </p:txBody>
      </p:sp>
      <p:pic>
        <p:nvPicPr>
          <p:cNvPr id="17" name="Picture Placeholder 16" descr="Text, whiteboard&#10;&#10;Description automatically generated">
            <a:extLst>
              <a:ext uri="{FF2B5EF4-FFF2-40B4-BE49-F238E27FC236}">
                <a16:creationId xmlns:a16="http://schemas.microsoft.com/office/drawing/2014/main" id="{BDB636E8-7DD5-AA76-D546-44DECB37C85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" r="3874"/>
          <a:stretch/>
        </p:blipFill>
        <p:spPr>
          <a:xfrm>
            <a:off x="6432000" y="936878"/>
            <a:ext cx="5760000" cy="4854320"/>
          </a:xfr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B5BE0F0-501A-3D37-5B6A-26A2CE91C082}"/>
              </a:ext>
            </a:extLst>
          </p:cNvPr>
          <p:cNvSpPr txBox="1"/>
          <p:nvPr/>
        </p:nvSpPr>
        <p:spPr>
          <a:xfrm>
            <a:off x="5213684" y="6497053"/>
            <a:ext cx="6797982" cy="24063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200" i="1" dirty="0">
                <a:solidFill>
                  <a:schemeClr val="bg1"/>
                </a:solidFill>
              </a:rPr>
              <a:t>Image credit: </a:t>
            </a:r>
            <a:r>
              <a:rPr lang="en-GB" sz="1200" i="1" dirty="0" err="1">
                <a:solidFill>
                  <a:schemeClr val="bg1"/>
                </a:solidFill>
              </a:rPr>
              <a:t>Scriberia</a:t>
            </a:r>
            <a:r>
              <a:rPr lang="en-GB" sz="1200" i="1" dirty="0">
                <a:solidFill>
                  <a:schemeClr val="bg1"/>
                </a:solidFill>
              </a:rPr>
              <a:t>, created for the Turing’s Tools, Practices and Systems programme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3D23A8-7AE6-22F8-EA71-8B2BEF627D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825" y="1796496"/>
            <a:ext cx="1440000" cy="1440000"/>
          </a:xfrm>
          <a:prstGeom prst="rect">
            <a:avLst/>
          </a:prstGeom>
        </p:spPr>
      </p:pic>
      <p:sp>
        <p:nvSpPr>
          <p:cNvPr id="5" name="Google Shape;82;p17">
            <a:extLst>
              <a:ext uri="{FF2B5EF4-FFF2-40B4-BE49-F238E27FC236}">
                <a16:creationId xmlns:a16="http://schemas.microsoft.com/office/drawing/2014/main" id="{F53C7CC6-1171-4C38-252F-432726FAF3A5}"/>
              </a:ext>
            </a:extLst>
          </p:cNvPr>
          <p:cNvSpPr txBox="1"/>
          <p:nvPr/>
        </p:nvSpPr>
        <p:spPr>
          <a:xfrm>
            <a:off x="756825" y="3236496"/>
            <a:ext cx="1800000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" sz="1600" dirty="0">
                <a:solidFill>
                  <a:schemeClr val="bg1"/>
                </a:solidFill>
              </a:rPr>
              <a:t>Dr James Robinson</a:t>
            </a:r>
            <a:endParaRPr sz="1600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FE4920-96DF-CEEA-B651-30959CA6F2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9816" y="1796496"/>
            <a:ext cx="1440000" cy="1440000"/>
          </a:xfrm>
          <a:prstGeom prst="rect">
            <a:avLst/>
          </a:prstGeom>
        </p:spPr>
      </p:pic>
      <p:sp>
        <p:nvSpPr>
          <p:cNvPr id="7" name="Google Shape;82;p17">
            <a:extLst>
              <a:ext uri="{FF2B5EF4-FFF2-40B4-BE49-F238E27FC236}">
                <a16:creationId xmlns:a16="http://schemas.microsoft.com/office/drawing/2014/main" id="{A0C1DE4C-678C-21A0-C2A0-E85C261F5996}"/>
              </a:ext>
            </a:extLst>
          </p:cNvPr>
          <p:cNvSpPr txBox="1"/>
          <p:nvPr/>
        </p:nvSpPr>
        <p:spPr>
          <a:xfrm>
            <a:off x="2999497" y="3236496"/>
            <a:ext cx="1800000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" sz="1600" dirty="0">
                <a:solidFill>
                  <a:schemeClr val="bg1"/>
                </a:solidFill>
              </a:rPr>
              <a:t>Dr Kirstie Whitaker</a:t>
            </a:r>
            <a:endParaRPr sz="16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265865-10A6-C582-9BE0-3A1A9E26FC28}"/>
              </a:ext>
            </a:extLst>
          </p:cNvPr>
          <p:cNvSpPr txBox="1"/>
          <p:nvPr/>
        </p:nvSpPr>
        <p:spPr>
          <a:xfrm>
            <a:off x="4066674" y="551046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C5D9B08-3A13-B5B7-14AB-687303BE9D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9497" y="4160698"/>
            <a:ext cx="1440000" cy="1440000"/>
          </a:xfrm>
          <a:prstGeom prst="rect">
            <a:avLst/>
          </a:prstGeom>
        </p:spPr>
      </p:pic>
      <p:sp>
        <p:nvSpPr>
          <p:cNvPr id="13" name="Google Shape;82;p17">
            <a:extLst>
              <a:ext uri="{FF2B5EF4-FFF2-40B4-BE49-F238E27FC236}">
                <a16:creationId xmlns:a16="http://schemas.microsoft.com/office/drawing/2014/main" id="{7770EB9D-42CD-5DDE-3A61-71F8F2EE34BD}"/>
              </a:ext>
            </a:extLst>
          </p:cNvPr>
          <p:cNvSpPr txBox="1"/>
          <p:nvPr/>
        </p:nvSpPr>
        <p:spPr>
          <a:xfrm>
            <a:off x="3009816" y="5600698"/>
            <a:ext cx="1800000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" sz="1600" dirty="0">
                <a:solidFill>
                  <a:schemeClr val="bg1"/>
                </a:solidFill>
              </a:rPr>
              <a:t>Dr James Hetherington</a:t>
            </a:r>
            <a:endParaRPr sz="16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AADFB5-3D8D-7EE9-58B8-682F431B0801}"/>
              </a:ext>
            </a:extLst>
          </p:cNvPr>
          <p:cNvSpPr txBox="1"/>
          <p:nvPr/>
        </p:nvSpPr>
        <p:spPr>
          <a:xfrm>
            <a:off x="575733" y="6400800"/>
            <a:ext cx="3805767" cy="304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https://doi.org/10.5281/zenodo.7646619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01697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A53F37D-8242-524B-80EA-01C2D6CF110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88" y="815186"/>
            <a:ext cx="10879113" cy="5227628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1867"/>
              </a:spcAft>
              <a:buNone/>
            </a:pP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Classification framework for understanding safety of project and data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1867"/>
              </a:spcAft>
              <a:buNone/>
            </a:pP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Flexible training to ensure appropriate safety of people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1867"/>
              </a:spcAft>
              <a:buClr>
                <a:schemeClr val="bg1"/>
              </a:buClr>
              <a:buNone/>
            </a:pP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Ingress and egress review to ensure safety of data and outputs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1867"/>
              </a:spcAft>
              <a:buClr>
                <a:schemeClr val="bg1"/>
              </a:buClr>
              <a:buNone/>
            </a:pPr>
            <a:r>
              <a:rPr lang="en-US" sz="2800" dirty="0"/>
              <a:t>Governance supported by </a:t>
            </a:r>
            <a:r>
              <a:rPr lang="en-US" sz="2800" dirty="0">
                <a:solidFill>
                  <a:schemeClr val="accent1"/>
                </a:solidFill>
              </a:rPr>
              <a:t>infrastructure: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1867"/>
              </a:spcAft>
              <a:buClr>
                <a:schemeClr val="bg1"/>
              </a:buClr>
            </a:pP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Web application for classifying sensitivity of data and outputs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1867"/>
              </a:spcAft>
              <a:buClr>
                <a:schemeClr val="bg1"/>
              </a:buClr>
            </a:pPr>
            <a:r>
              <a:rPr lang="en-US" sz="2800" dirty="0"/>
              <a:t>Flexibly configured technical controls to ensure safety of </a:t>
            </a:r>
            <a:r>
              <a:rPr lang="en-US" sz="2800" dirty="0">
                <a:solidFill>
                  <a:schemeClr val="accent1"/>
                </a:solidFill>
              </a:rPr>
              <a:t>setting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1867"/>
              </a:spcAft>
              <a:buClr>
                <a:schemeClr val="bg1"/>
              </a:buClr>
            </a:pPr>
            <a:endParaRPr lang="en-US" sz="28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14850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3B3FC4D-43D8-A0B8-E12E-6DE5F7980D2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Work packages vs datasets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9D0B22F-CE26-2B5E-6217-7EECE57145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5991" y="1884183"/>
            <a:ext cx="1479884" cy="1683005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3"/>
          <p:cNvSpPr txBox="1">
            <a:spLocks noGrp="1"/>
          </p:cNvSpPr>
          <p:nvPr>
            <p:ph type="body" sz="quarter" idx="14"/>
          </p:nvPr>
        </p:nvSpPr>
        <p:spPr>
          <a:xfrm>
            <a:off x="2894107" y="3771113"/>
            <a:ext cx="6403652" cy="1462468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 marL="0" indent="0" algn="ctr">
              <a:buNone/>
            </a:pPr>
            <a:r>
              <a:rPr lang="en-GB" sz="2800" dirty="0"/>
              <a:t>A work package is the </a:t>
            </a:r>
            <a:r>
              <a:rPr lang="en-GB" sz="2800" b="1" dirty="0"/>
              <a:t>combination</a:t>
            </a:r>
            <a:r>
              <a:rPr lang="en-GB" sz="2800" dirty="0"/>
              <a:t> of </a:t>
            </a:r>
            <a:r>
              <a:rPr lang="en-GB" sz="2800" dirty="0">
                <a:solidFill>
                  <a:schemeClr val="accent1"/>
                </a:solidFill>
              </a:rPr>
              <a:t>all datasets </a:t>
            </a:r>
            <a:r>
              <a:rPr lang="en-GB" sz="2800" dirty="0"/>
              <a:t>used in a project and the </a:t>
            </a:r>
            <a:r>
              <a:rPr lang="en-GB" sz="2800" dirty="0">
                <a:solidFill>
                  <a:schemeClr val="accent1"/>
                </a:solidFill>
              </a:rPr>
              <a:t>analysis</a:t>
            </a:r>
            <a:r>
              <a:rPr lang="en-GB" sz="2800" dirty="0"/>
              <a:t> to be performed on them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3B3FC4D-43D8-A0B8-E12E-6DE5F7980D2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Work packages vs datasets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9D0B22F-CE26-2B5E-6217-7EECE57145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5991" y="1884183"/>
            <a:ext cx="1479884" cy="1683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02406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3"/>
          <p:cNvSpPr txBox="1">
            <a:spLocks noGrp="1"/>
          </p:cNvSpPr>
          <p:nvPr>
            <p:ph type="body" sz="quarter" idx="14"/>
          </p:nvPr>
        </p:nvSpPr>
        <p:spPr>
          <a:xfrm>
            <a:off x="2894107" y="3771113"/>
            <a:ext cx="6403652" cy="1462468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 marL="0" indent="0" algn="ctr">
              <a:buNone/>
            </a:pPr>
            <a:r>
              <a:rPr lang="en-GB" sz="2800" dirty="0"/>
              <a:t>A work package is the </a:t>
            </a:r>
            <a:r>
              <a:rPr lang="en-GB" sz="2800" b="1" dirty="0"/>
              <a:t>combination</a:t>
            </a:r>
            <a:r>
              <a:rPr lang="en-GB" sz="2800" dirty="0"/>
              <a:t> of </a:t>
            </a:r>
            <a:r>
              <a:rPr lang="en-GB" sz="2800" dirty="0">
                <a:solidFill>
                  <a:schemeClr val="accent1"/>
                </a:solidFill>
              </a:rPr>
              <a:t>all datasets </a:t>
            </a:r>
            <a:r>
              <a:rPr lang="en-GB" sz="2800" dirty="0"/>
              <a:t>used in a project and the </a:t>
            </a:r>
            <a:r>
              <a:rPr lang="en-GB" sz="2800" dirty="0">
                <a:solidFill>
                  <a:schemeClr val="accent1"/>
                </a:solidFill>
              </a:rPr>
              <a:t>analysis</a:t>
            </a:r>
            <a:r>
              <a:rPr lang="en-GB" sz="2800" dirty="0"/>
              <a:t> to be performed on them</a:t>
            </a:r>
          </a:p>
        </p:txBody>
      </p:sp>
      <p:sp>
        <p:nvSpPr>
          <p:cNvPr id="152" name="Google Shape;152;p23"/>
          <p:cNvSpPr/>
          <p:nvPr/>
        </p:nvSpPr>
        <p:spPr>
          <a:xfrm>
            <a:off x="1645133" y="5437507"/>
            <a:ext cx="8901600" cy="7416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2667"/>
              <a:t>Classification is done on </a:t>
            </a:r>
            <a:r>
              <a:rPr lang="en" sz="2667" b="1"/>
              <a:t>work packages</a:t>
            </a:r>
            <a:r>
              <a:rPr lang="en" sz="2667"/>
              <a:t>, </a:t>
            </a:r>
            <a:r>
              <a:rPr lang="en" sz="2667" i="1"/>
              <a:t>not</a:t>
            </a:r>
            <a:r>
              <a:rPr lang="en" sz="2667"/>
              <a:t> datasets</a:t>
            </a:r>
            <a:endParaRPr sz="2667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3B3FC4D-43D8-A0B8-E12E-6DE5F7980D2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Work packages vs datasets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9D0B22F-CE26-2B5E-6217-7EECE57145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5991" y="1884183"/>
            <a:ext cx="1479884" cy="1683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03627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00DA093-520D-AF84-AA2C-9AD63230406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Work packages: an example</a:t>
            </a:r>
          </a:p>
        </p:txBody>
      </p:sp>
      <p:sp>
        <p:nvSpPr>
          <p:cNvPr id="161" name="Google Shape;161;p24"/>
          <p:cNvSpPr txBox="1"/>
          <p:nvPr/>
        </p:nvSpPr>
        <p:spPr>
          <a:xfrm>
            <a:off x="1802621" y="5212446"/>
            <a:ext cx="3024400" cy="574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" sz="2133" b="1" dirty="0">
                <a:solidFill>
                  <a:schemeClr val="bg1"/>
                </a:solidFill>
              </a:rPr>
              <a:t>Dataset A</a:t>
            </a:r>
            <a:endParaRPr sz="2400" dirty="0">
              <a:solidFill>
                <a:schemeClr val="bg1"/>
              </a:solidFill>
            </a:endParaRPr>
          </a:p>
        </p:txBody>
      </p:sp>
      <p:sp>
        <p:nvSpPr>
          <p:cNvPr id="3" name="Google Shape;169;p25">
            <a:extLst>
              <a:ext uri="{FF2B5EF4-FFF2-40B4-BE49-F238E27FC236}">
                <a16:creationId xmlns:a16="http://schemas.microsoft.com/office/drawing/2014/main" id="{1A42D6A1-FDFA-63C0-70E4-96818ACBFE07}"/>
              </a:ext>
            </a:extLst>
          </p:cNvPr>
          <p:cNvSpPr/>
          <p:nvPr/>
        </p:nvSpPr>
        <p:spPr>
          <a:xfrm>
            <a:off x="2112692" y="2121928"/>
            <a:ext cx="2613200" cy="27856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92D05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1600" dirty="0">
                <a:solidFill>
                  <a:schemeClr val="bg1"/>
                </a:solidFill>
              </a:rPr>
              <a:t>Health records containing:</a:t>
            </a:r>
            <a:endParaRPr lang="en-US" sz="1600" dirty="0">
              <a:solidFill>
                <a:schemeClr val="bg1"/>
              </a:solidFill>
            </a:endParaRPr>
          </a:p>
          <a:p>
            <a:pPr algn="ctr"/>
            <a:endParaRPr lang="en" sz="1600" dirty="0">
              <a:solidFill>
                <a:schemeClr val="bg1"/>
              </a:solidFill>
            </a:endParaRPr>
          </a:p>
          <a:p>
            <a:pPr algn="ctr"/>
            <a:r>
              <a:rPr lang="en" sz="1600" dirty="0">
                <a:solidFill>
                  <a:schemeClr val="bg1"/>
                </a:solidFill>
              </a:rPr>
              <a:t>Name of hospital</a:t>
            </a:r>
          </a:p>
          <a:p>
            <a:pPr algn="ctr"/>
            <a:r>
              <a:rPr lang="en" sz="1600" dirty="0">
                <a:solidFill>
                  <a:schemeClr val="bg1"/>
                </a:solidFill>
              </a:rPr>
              <a:t>Location of hospital</a:t>
            </a:r>
            <a:endParaRPr lang="en-US" sz="1600" dirty="0">
              <a:solidFill>
                <a:schemeClr val="bg1"/>
              </a:solidFill>
            </a:endParaRPr>
          </a:p>
          <a:p>
            <a:pPr algn="ctr"/>
            <a:r>
              <a:rPr lang="en" sz="1600" dirty="0">
                <a:solidFill>
                  <a:schemeClr val="bg1"/>
                </a:solidFill>
              </a:rPr>
              <a:t>Age bracket of patient</a:t>
            </a:r>
          </a:p>
          <a:p>
            <a:pPr algn="ctr"/>
            <a:r>
              <a:rPr lang="en" sz="1600" dirty="0">
                <a:solidFill>
                  <a:schemeClr val="bg1"/>
                </a:solidFill>
              </a:rPr>
              <a:t>Gender of patient</a:t>
            </a:r>
          </a:p>
          <a:p>
            <a:pPr algn="ctr"/>
            <a:r>
              <a:rPr lang="en" sz="1600" dirty="0">
                <a:solidFill>
                  <a:schemeClr val="bg1"/>
                </a:solidFill>
              </a:rPr>
              <a:t>Ethnicity of patient</a:t>
            </a:r>
          </a:p>
          <a:p>
            <a:pPr algn="ctr"/>
            <a:r>
              <a:rPr lang="en" sz="1600" dirty="0">
                <a:solidFill>
                  <a:schemeClr val="bg1"/>
                </a:solidFill>
              </a:rPr>
              <a:t>Day of visit</a:t>
            </a:r>
            <a:endParaRPr lang="en-US" sz="1600" dirty="0">
              <a:solidFill>
                <a:schemeClr val="bg1"/>
              </a:solidFill>
            </a:endParaRPr>
          </a:p>
          <a:p>
            <a:pPr algn="ctr"/>
            <a:r>
              <a:rPr lang="en" sz="1600" dirty="0">
                <a:solidFill>
                  <a:schemeClr val="bg1"/>
                </a:solidFill>
              </a:rPr>
              <a:t>Health record of patient</a:t>
            </a:r>
            <a:endParaRPr sz="16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F464F0-DCC0-D196-DF0A-21B3EB74B666}"/>
              </a:ext>
            </a:extLst>
          </p:cNvPr>
          <p:cNvSpPr txBox="1"/>
          <p:nvPr/>
        </p:nvSpPr>
        <p:spPr>
          <a:xfrm>
            <a:off x="4348390" y="1760277"/>
            <a:ext cx="957262" cy="94547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✅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00DA093-520D-AF84-AA2C-9AD63230406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Work packages: an example</a:t>
            </a:r>
          </a:p>
        </p:txBody>
      </p:sp>
      <p:sp>
        <p:nvSpPr>
          <p:cNvPr id="159" name="Google Shape;159;p24"/>
          <p:cNvSpPr/>
          <p:nvPr/>
        </p:nvSpPr>
        <p:spPr>
          <a:xfrm>
            <a:off x="7570455" y="2121928"/>
            <a:ext cx="2613200" cy="27856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92D05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-GB" sz="1600" dirty="0">
                <a:solidFill>
                  <a:schemeClr val="bg1"/>
                </a:solidFill>
              </a:rPr>
              <a:t>Local newspaper articles recording details of people involved in accidents or health emergencies </a:t>
            </a:r>
            <a:endParaRPr lang="en" sz="1600" dirty="0">
              <a:solidFill>
                <a:schemeClr val="bg1"/>
              </a:solidFill>
            </a:endParaRPr>
          </a:p>
        </p:txBody>
      </p:sp>
      <p:sp>
        <p:nvSpPr>
          <p:cNvPr id="161" name="Google Shape;161;p24"/>
          <p:cNvSpPr txBox="1"/>
          <p:nvPr/>
        </p:nvSpPr>
        <p:spPr>
          <a:xfrm>
            <a:off x="1802621" y="5212446"/>
            <a:ext cx="3024400" cy="574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" sz="2133" b="1" dirty="0">
                <a:solidFill>
                  <a:schemeClr val="bg1"/>
                </a:solidFill>
              </a:rPr>
              <a:t>Dataset A</a:t>
            </a:r>
            <a:endParaRPr sz="2400" dirty="0">
              <a:solidFill>
                <a:schemeClr val="bg1"/>
              </a:solidFill>
            </a:endParaRPr>
          </a:p>
        </p:txBody>
      </p:sp>
      <p:sp>
        <p:nvSpPr>
          <p:cNvPr id="162" name="Google Shape;162;p24"/>
          <p:cNvSpPr txBox="1"/>
          <p:nvPr/>
        </p:nvSpPr>
        <p:spPr>
          <a:xfrm>
            <a:off x="7364855" y="5212446"/>
            <a:ext cx="3024400" cy="574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" sz="2133" b="1" dirty="0">
                <a:solidFill>
                  <a:schemeClr val="bg1"/>
                </a:solidFill>
              </a:rPr>
              <a:t>Dataset B</a:t>
            </a:r>
            <a:endParaRPr sz="2400" dirty="0">
              <a:solidFill>
                <a:schemeClr val="bg1"/>
              </a:solidFill>
            </a:endParaRPr>
          </a:p>
        </p:txBody>
      </p:sp>
      <p:sp>
        <p:nvSpPr>
          <p:cNvPr id="3" name="Google Shape;169;p25">
            <a:extLst>
              <a:ext uri="{FF2B5EF4-FFF2-40B4-BE49-F238E27FC236}">
                <a16:creationId xmlns:a16="http://schemas.microsoft.com/office/drawing/2014/main" id="{1A42D6A1-FDFA-63C0-70E4-96818ACBFE07}"/>
              </a:ext>
            </a:extLst>
          </p:cNvPr>
          <p:cNvSpPr/>
          <p:nvPr/>
        </p:nvSpPr>
        <p:spPr>
          <a:xfrm>
            <a:off x="2112692" y="2121928"/>
            <a:ext cx="2613200" cy="27856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92D05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1600" dirty="0">
                <a:solidFill>
                  <a:schemeClr val="bg1"/>
                </a:solidFill>
              </a:rPr>
              <a:t>Health records containing:</a:t>
            </a:r>
            <a:endParaRPr lang="en-US" sz="1600" dirty="0">
              <a:solidFill>
                <a:schemeClr val="bg1"/>
              </a:solidFill>
            </a:endParaRPr>
          </a:p>
          <a:p>
            <a:pPr algn="ctr"/>
            <a:endParaRPr lang="en" sz="1600" dirty="0">
              <a:solidFill>
                <a:schemeClr val="bg1"/>
              </a:solidFill>
            </a:endParaRPr>
          </a:p>
          <a:p>
            <a:pPr algn="ctr"/>
            <a:r>
              <a:rPr lang="en" sz="1600" dirty="0">
                <a:solidFill>
                  <a:schemeClr val="bg1"/>
                </a:solidFill>
              </a:rPr>
              <a:t>Name of hospital</a:t>
            </a:r>
          </a:p>
          <a:p>
            <a:pPr algn="ctr"/>
            <a:r>
              <a:rPr lang="en" sz="1600" dirty="0">
                <a:solidFill>
                  <a:schemeClr val="bg1"/>
                </a:solidFill>
              </a:rPr>
              <a:t>Location of hospital</a:t>
            </a:r>
            <a:endParaRPr lang="en-US" sz="1600" dirty="0">
              <a:solidFill>
                <a:schemeClr val="bg1"/>
              </a:solidFill>
            </a:endParaRPr>
          </a:p>
          <a:p>
            <a:pPr algn="ctr"/>
            <a:r>
              <a:rPr lang="en" sz="1600" dirty="0">
                <a:solidFill>
                  <a:schemeClr val="bg1"/>
                </a:solidFill>
              </a:rPr>
              <a:t>Age bracket of patient</a:t>
            </a:r>
          </a:p>
          <a:p>
            <a:pPr algn="ctr"/>
            <a:r>
              <a:rPr lang="en" sz="1600" dirty="0">
                <a:solidFill>
                  <a:schemeClr val="bg1"/>
                </a:solidFill>
              </a:rPr>
              <a:t>Gender of patient</a:t>
            </a:r>
          </a:p>
          <a:p>
            <a:pPr algn="ctr"/>
            <a:r>
              <a:rPr lang="en" sz="1600" dirty="0">
                <a:solidFill>
                  <a:schemeClr val="bg1"/>
                </a:solidFill>
              </a:rPr>
              <a:t>Ethnicity of patient</a:t>
            </a:r>
          </a:p>
          <a:p>
            <a:pPr algn="ctr"/>
            <a:r>
              <a:rPr lang="en" sz="1600" dirty="0">
                <a:solidFill>
                  <a:schemeClr val="bg1"/>
                </a:solidFill>
              </a:rPr>
              <a:t>Day of visit</a:t>
            </a:r>
            <a:endParaRPr lang="en-US" sz="1600" dirty="0">
              <a:solidFill>
                <a:schemeClr val="bg1"/>
              </a:solidFill>
            </a:endParaRPr>
          </a:p>
          <a:p>
            <a:pPr algn="ctr"/>
            <a:r>
              <a:rPr lang="en" sz="1600" dirty="0">
                <a:solidFill>
                  <a:schemeClr val="bg1"/>
                </a:solidFill>
              </a:rPr>
              <a:t>Health record of patient</a:t>
            </a:r>
            <a:endParaRPr sz="1600" dirty="0">
              <a:solidFill>
                <a:schemeClr val="bg1"/>
              </a:solidFill>
            </a:endParaRPr>
          </a:p>
        </p:txBody>
      </p:sp>
      <p:sp>
        <p:nvSpPr>
          <p:cNvPr id="2" name="Google Shape;170;p25">
            <a:extLst>
              <a:ext uri="{FF2B5EF4-FFF2-40B4-BE49-F238E27FC236}">
                <a16:creationId xmlns:a16="http://schemas.microsoft.com/office/drawing/2014/main" id="{14AC5A83-3FAA-0D45-9B59-1ABBB5B581AA}"/>
              </a:ext>
            </a:extLst>
          </p:cNvPr>
          <p:cNvSpPr/>
          <p:nvPr/>
        </p:nvSpPr>
        <p:spPr>
          <a:xfrm>
            <a:off x="5459184" y="2877928"/>
            <a:ext cx="1273600" cy="1273600"/>
          </a:xfrm>
          <a:prstGeom prst="mathPlus">
            <a:avLst>
              <a:gd name="adj1" fmla="val 23520"/>
            </a:avLst>
          </a:pr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" name="Google Shape;169;p25">
            <a:extLst>
              <a:ext uri="{FF2B5EF4-FFF2-40B4-BE49-F238E27FC236}">
                <a16:creationId xmlns:a16="http://schemas.microsoft.com/office/drawing/2014/main" id="{53B75650-07D7-77D1-47E1-0CE7B96943AE}"/>
              </a:ext>
            </a:extLst>
          </p:cNvPr>
          <p:cNvSpPr/>
          <p:nvPr/>
        </p:nvSpPr>
        <p:spPr>
          <a:xfrm>
            <a:off x="1559702" y="1597590"/>
            <a:ext cx="9072563" cy="4333411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92D05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endParaRPr sz="16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5CE370-2F9D-5105-ED59-B0BDE091ECC5}"/>
              </a:ext>
            </a:extLst>
          </p:cNvPr>
          <p:cNvSpPr txBox="1"/>
          <p:nvPr/>
        </p:nvSpPr>
        <p:spPr>
          <a:xfrm>
            <a:off x="10079308" y="1315469"/>
            <a:ext cx="957262" cy="94547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en-US" sz="7200" dirty="0">
                <a:solidFill>
                  <a:prstClr val="black"/>
                </a:solidFill>
              </a:rPr>
              <a:t>❌</a:t>
            </a:r>
            <a:endParaRPr kumimoji="0" 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403694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D143276-2479-1478-01E4-AD758955A6E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Sensitivity tiers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D2405E-898B-BCBD-B1BD-4FA60F4F59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24900"/>
            <a:ext cx="5401162" cy="5153283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D143276-2479-1478-01E4-AD758955A6E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Sensitivity tiers</a:t>
            </a:r>
          </a:p>
        </p:txBody>
      </p:sp>
      <p:cxnSp>
        <p:nvCxnSpPr>
          <p:cNvPr id="226" name="Google Shape;226;p30"/>
          <p:cNvCxnSpPr/>
          <p:nvPr/>
        </p:nvCxnSpPr>
        <p:spPr>
          <a:xfrm rot="10800000">
            <a:off x="6058275" y="6027100"/>
            <a:ext cx="1743600" cy="0"/>
          </a:xfrm>
          <a:prstGeom prst="straightConnector1">
            <a:avLst/>
          </a:prstGeom>
          <a:noFill/>
          <a:ln w="28575" cap="flat" cmpd="sng">
            <a:solidFill>
              <a:srgbClr val="46A6A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27" name="Google Shape;227;p30"/>
          <p:cNvSpPr txBox="1"/>
          <p:nvPr/>
        </p:nvSpPr>
        <p:spPr>
          <a:xfrm>
            <a:off x="8097072" y="5801900"/>
            <a:ext cx="3519200" cy="83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spcAft>
                <a:spcPts val="2133"/>
              </a:spcAft>
            </a:pPr>
            <a:r>
              <a:rPr lang="en" sz="1467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Publicly available, open information</a:t>
            </a:r>
            <a:endParaRPr sz="1467"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D2405E-898B-BCBD-B1BD-4FA60F4F59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24900"/>
            <a:ext cx="5401162" cy="5153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28761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D143276-2479-1478-01E4-AD758955A6E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Sensitivity tiers</a:t>
            </a:r>
          </a:p>
        </p:txBody>
      </p:sp>
      <p:cxnSp>
        <p:nvCxnSpPr>
          <p:cNvPr id="226" name="Google Shape;226;p30"/>
          <p:cNvCxnSpPr/>
          <p:nvPr/>
        </p:nvCxnSpPr>
        <p:spPr>
          <a:xfrm rot="10800000">
            <a:off x="6058275" y="6027100"/>
            <a:ext cx="1743600" cy="0"/>
          </a:xfrm>
          <a:prstGeom prst="straightConnector1">
            <a:avLst/>
          </a:prstGeom>
          <a:noFill/>
          <a:ln w="28575" cap="flat" cmpd="sng">
            <a:solidFill>
              <a:srgbClr val="46A6A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27" name="Google Shape;227;p30"/>
          <p:cNvSpPr txBox="1"/>
          <p:nvPr/>
        </p:nvSpPr>
        <p:spPr>
          <a:xfrm>
            <a:off x="8097072" y="5801900"/>
            <a:ext cx="3519200" cy="83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spcAft>
                <a:spcPts val="2133"/>
              </a:spcAft>
            </a:pPr>
            <a:r>
              <a:rPr lang="en" sz="1467" dirty="0">
                <a:solidFill>
                  <a:schemeClr val="tx2">
                    <a:lumMod val="60000"/>
                    <a:lumOff val="40000"/>
                  </a:schemeClr>
                </a:solidFill>
                <a:latin typeface="Roboto"/>
                <a:ea typeface="Roboto"/>
                <a:cs typeface="Roboto"/>
                <a:sym typeface="Roboto"/>
              </a:rPr>
              <a:t>Publicly available, open information</a:t>
            </a:r>
            <a:endParaRPr sz="1467" dirty="0">
              <a:solidFill>
                <a:schemeClr val="tx2">
                  <a:lumMod val="60000"/>
                  <a:lumOff val="40000"/>
                </a:schemeClr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28" name="Google Shape;228;p30"/>
          <p:cNvCxnSpPr/>
          <p:nvPr/>
        </p:nvCxnSpPr>
        <p:spPr>
          <a:xfrm rot="10800000">
            <a:off x="6058275" y="4980900"/>
            <a:ext cx="1743600" cy="0"/>
          </a:xfrm>
          <a:prstGeom prst="straightConnector1">
            <a:avLst/>
          </a:prstGeom>
          <a:noFill/>
          <a:ln w="28575" cap="flat" cmpd="sng">
            <a:solidFill>
              <a:srgbClr val="93C47D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29" name="Google Shape;229;p30"/>
          <p:cNvSpPr txBox="1"/>
          <p:nvPr/>
        </p:nvSpPr>
        <p:spPr>
          <a:xfrm>
            <a:off x="8097072" y="4728600"/>
            <a:ext cx="3519200" cy="83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spcAft>
                <a:spcPts val="2133"/>
              </a:spcAft>
              <a:buClr>
                <a:schemeClr val="dk1"/>
              </a:buClr>
              <a:buSzPts val="1100"/>
            </a:pPr>
            <a:r>
              <a:rPr lang="en" sz="1467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Low risk from disclosure (e.g. having research scooped)</a:t>
            </a:r>
            <a:endParaRPr sz="1467"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D2405E-898B-BCBD-B1BD-4FA60F4F59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24900"/>
            <a:ext cx="5401162" cy="5153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94407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D143276-2479-1478-01E4-AD758955A6E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Sensitivity tiers</a:t>
            </a:r>
          </a:p>
        </p:txBody>
      </p:sp>
      <p:cxnSp>
        <p:nvCxnSpPr>
          <p:cNvPr id="226" name="Google Shape;226;p30"/>
          <p:cNvCxnSpPr/>
          <p:nvPr/>
        </p:nvCxnSpPr>
        <p:spPr>
          <a:xfrm rot="10800000">
            <a:off x="6058275" y="6027100"/>
            <a:ext cx="1743600" cy="0"/>
          </a:xfrm>
          <a:prstGeom prst="straightConnector1">
            <a:avLst/>
          </a:prstGeom>
          <a:noFill/>
          <a:ln w="28575" cap="flat" cmpd="sng">
            <a:solidFill>
              <a:srgbClr val="46A6A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27" name="Google Shape;227;p30"/>
          <p:cNvSpPr txBox="1"/>
          <p:nvPr/>
        </p:nvSpPr>
        <p:spPr>
          <a:xfrm>
            <a:off x="8097072" y="5801900"/>
            <a:ext cx="3519200" cy="83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spcAft>
                <a:spcPts val="2133"/>
              </a:spcAft>
            </a:pPr>
            <a:r>
              <a:rPr lang="en" sz="1467" dirty="0">
                <a:solidFill>
                  <a:schemeClr val="tx2">
                    <a:lumMod val="60000"/>
                    <a:lumOff val="40000"/>
                  </a:schemeClr>
                </a:solidFill>
                <a:latin typeface="Roboto"/>
                <a:ea typeface="Roboto"/>
                <a:cs typeface="Roboto"/>
                <a:sym typeface="Roboto"/>
              </a:rPr>
              <a:t>Publicly available, open information</a:t>
            </a:r>
            <a:endParaRPr sz="1467" dirty="0">
              <a:solidFill>
                <a:schemeClr val="tx2">
                  <a:lumMod val="60000"/>
                  <a:lumOff val="40000"/>
                </a:schemeClr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28" name="Google Shape;228;p30"/>
          <p:cNvCxnSpPr/>
          <p:nvPr/>
        </p:nvCxnSpPr>
        <p:spPr>
          <a:xfrm rot="10800000">
            <a:off x="6058275" y="4980900"/>
            <a:ext cx="1743600" cy="0"/>
          </a:xfrm>
          <a:prstGeom prst="straightConnector1">
            <a:avLst/>
          </a:prstGeom>
          <a:noFill/>
          <a:ln w="28575" cap="flat" cmpd="sng">
            <a:solidFill>
              <a:srgbClr val="93C47D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29" name="Google Shape;229;p30"/>
          <p:cNvSpPr txBox="1"/>
          <p:nvPr/>
        </p:nvSpPr>
        <p:spPr>
          <a:xfrm>
            <a:off x="8097072" y="4728600"/>
            <a:ext cx="3519200" cy="83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spcAft>
                <a:spcPts val="2133"/>
              </a:spcAft>
              <a:buClr>
                <a:schemeClr val="dk1"/>
              </a:buClr>
              <a:buSzPts val="1100"/>
            </a:pPr>
            <a:r>
              <a:rPr lang="en" sz="1467">
                <a:solidFill>
                  <a:schemeClr val="tx2">
                    <a:lumMod val="60000"/>
                    <a:lumOff val="40000"/>
                  </a:schemeClr>
                </a:solidFill>
                <a:latin typeface="Roboto"/>
                <a:ea typeface="Roboto"/>
                <a:cs typeface="Roboto"/>
                <a:sym typeface="Roboto"/>
              </a:rPr>
              <a:t>Low risk from disclosure (e.g. having research scooped)</a:t>
            </a:r>
            <a:endParaRPr sz="1467">
              <a:solidFill>
                <a:schemeClr val="tx2">
                  <a:lumMod val="60000"/>
                  <a:lumOff val="40000"/>
                </a:schemeClr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30" name="Google Shape;230;p30"/>
          <p:cNvCxnSpPr/>
          <p:nvPr/>
        </p:nvCxnSpPr>
        <p:spPr>
          <a:xfrm rot="10800000">
            <a:off x="6058275" y="3934700"/>
            <a:ext cx="1743600" cy="0"/>
          </a:xfrm>
          <a:prstGeom prst="straightConnector1">
            <a:avLst/>
          </a:prstGeom>
          <a:noFill/>
          <a:ln w="28575" cap="flat" cmpd="sng">
            <a:solidFill>
              <a:srgbClr val="FFE599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31" name="Google Shape;231;p30"/>
          <p:cNvSpPr txBox="1"/>
          <p:nvPr/>
        </p:nvSpPr>
        <p:spPr>
          <a:xfrm>
            <a:off x="8097072" y="3533433"/>
            <a:ext cx="3519200" cy="83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n" sz="1467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Strongly pseudonymised or synthetic personal data</a:t>
            </a:r>
            <a:endParaRPr sz="1467"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  <a:p>
            <a:pPr algn="ctr"/>
            <a:r>
              <a:rPr lang="en" sz="1467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Commercial or legal risk</a:t>
            </a:r>
            <a:endParaRPr sz="1467"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D2405E-898B-BCBD-B1BD-4FA60F4F59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24900"/>
            <a:ext cx="5401162" cy="5153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3035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61A827CD-C8C6-B5C0-9C3E-2E285A72DA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The Data Safe Haven</a:t>
            </a:r>
          </a:p>
        </p:txBody>
      </p:sp>
      <p:pic>
        <p:nvPicPr>
          <p:cNvPr id="17" name="Picture Placeholder 16" descr="Text, whiteboard&#10;&#10;Description automatically generated">
            <a:extLst>
              <a:ext uri="{FF2B5EF4-FFF2-40B4-BE49-F238E27FC236}">
                <a16:creationId xmlns:a16="http://schemas.microsoft.com/office/drawing/2014/main" id="{BDB636E8-7DD5-AA76-D546-44DECB37C85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" r="3874"/>
          <a:stretch/>
        </p:blipFill>
        <p:spPr>
          <a:xfrm>
            <a:off x="6432000" y="936878"/>
            <a:ext cx="5760000" cy="4854320"/>
          </a:xfr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B5BE0F0-501A-3D37-5B6A-26A2CE91C082}"/>
              </a:ext>
            </a:extLst>
          </p:cNvPr>
          <p:cNvSpPr txBox="1"/>
          <p:nvPr/>
        </p:nvSpPr>
        <p:spPr>
          <a:xfrm>
            <a:off x="5213684" y="6497053"/>
            <a:ext cx="6797982" cy="24063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200" i="1" dirty="0">
                <a:solidFill>
                  <a:schemeClr val="bg1"/>
                </a:solidFill>
              </a:rPr>
              <a:t>Image credit: </a:t>
            </a:r>
            <a:r>
              <a:rPr lang="en-GB" sz="1200" i="1" dirty="0" err="1">
                <a:solidFill>
                  <a:schemeClr val="bg1"/>
                </a:solidFill>
              </a:rPr>
              <a:t>Scriberia</a:t>
            </a:r>
            <a:r>
              <a:rPr lang="en-GB" sz="1200" i="1" dirty="0">
                <a:solidFill>
                  <a:schemeClr val="bg1"/>
                </a:solidFill>
              </a:rPr>
              <a:t>, created for the Turing’s Tools, Practices and Systems programme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3D23A8-7AE6-22F8-EA71-8B2BEF627D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6825" y="1796496"/>
            <a:ext cx="1440000" cy="1440000"/>
          </a:xfrm>
          <a:prstGeom prst="rect">
            <a:avLst/>
          </a:prstGeom>
        </p:spPr>
      </p:pic>
      <p:sp>
        <p:nvSpPr>
          <p:cNvPr id="5" name="Google Shape;82;p17">
            <a:extLst>
              <a:ext uri="{FF2B5EF4-FFF2-40B4-BE49-F238E27FC236}">
                <a16:creationId xmlns:a16="http://schemas.microsoft.com/office/drawing/2014/main" id="{F53C7CC6-1171-4C38-252F-432726FAF3A5}"/>
              </a:ext>
            </a:extLst>
          </p:cNvPr>
          <p:cNvSpPr txBox="1"/>
          <p:nvPr/>
        </p:nvSpPr>
        <p:spPr>
          <a:xfrm>
            <a:off x="756825" y="3236496"/>
            <a:ext cx="1800000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" sz="1600" dirty="0">
                <a:solidFill>
                  <a:schemeClr val="bg1"/>
                </a:solidFill>
              </a:rPr>
              <a:t>Dr James Robinson</a:t>
            </a:r>
            <a:endParaRPr sz="1600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FE4920-96DF-CEEA-B651-30959CA6F2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89816" y="1796496"/>
            <a:ext cx="1440000" cy="1440000"/>
          </a:xfrm>
          <a:prstGeom prst="rect">
            <a:avLst/>
          </a:prstGeom>
        </p:spPr>
      </p:pic>
      <p:sp>
        <p:nvSpPr>
          <p:cNvPr id="7" name="Google Shape;82;p17">
            <a:extLst>
              <a:ext uri="{FF2B5EF4-FFF2-40B4-BE49-F238E27FC236}">
                <a16:creationId xmlns:a16="http://schemas.microsoft.com/office/drawing/2014/main" id="{A0C1DE4C-678C-21A0-C2A0-E85C261F5996}"/>
              </a:ext>
            </a:extLst>
          </p:cNvPr>
          <p:cNvSpPr txBox="1"/>
          <p:nvPr/>
        </p:nvSpPr>
        <p:spPr>
          <a:xfrm>
            <a:off x="2999497" y="3236496"/>
            <a:ext cx="1800000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" sz="1600" dirty="0">
                <a:solidFill>
                  <a:schemeClr val="bg1"/>
                </a:solidFill>
              </a:rPr>
              <a:t>Dr Kirstie Whitaker</a:t>
            </a:r>
            <a:endParaRPr sz="1600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64187B-D9C7-3E50-F00A-EB6C0C4CF6D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6825" y="4160698"/>
            <a:ext cx="1440000" cy="1440000"/>
          </a:xfrm>
          <a:prstGeom prst="rect">
            <a:avLst/>
          </a:prstGeom>
        </p:spPr>
      </p:pic>
      <p:sp>
        <p:nvSpPr>
          <p:cNvPr id="9" name="Google Shape;82;p17">
            <a:extLst>
              <a:ext uri="{FF2B5EF4-FFF2-40B4-BE49-F238E27FC236}">
                <a16:creationId xmlns:a16="http://schemas.microsoft.com/office/drawing/2014/main" id="{A1C6CF23-E3FB-CC4C-FA8B-94936E676778}"/>
              </a:ext>
            </a:extLst>
          </p:cNvPr>
          <p:cNvSpPr txBox="1"/>
          <p:nvPr/>
        </p:nvSpPr>
        <p:spPr>
          <a:xfrm>
            <a:off x="751397" y="5600698"/>
            <a:ext cx="1800000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" sz="1600" dirty="0">
                <a:solidFill>
                  <a:schemeClr val="bg1"/>
                </a:solidFill>
              </a:rPr>
              <a:t>Dr Martin O’Reilly</a:t>
            </a:r>
            <a:endParaRPr sz="16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265865-10A6-C582-9BE0-3A1A9E26FC28}"/>
              </a:ext>
            </a:extLst>
          </p:cNvPr>
          <p:cNvSpPr txBox="1"/>
          <p:nvPr/>
        </p:nvSpPr>
        <p:spPr>
          <a:xfrm>
            <a:off x="4066674" y="551046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9CE34F4-6F49-A3FB-A070-34E6BA8F7B9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79497" y="4160698"/>
            <a:ext cx="1440000" cy="1440000"/>
          </a:xfrm>
          <a:prstGeom prst="rect">
            <a:avLst/>
          </a:prstGeom>
        </p:spPr>
      </p:pic>
      <p:sp>
        <p:nvSpPr>
          <p:cNvPr id="12" name="Google Shape;82;p17">
            <a:extLst>
              <a:ext uri="{FF2B5EF4-FFF2-40B4-BE49-F238E27FC236}">
                <a16:creationId xmlns:a16="http://schemas.microsoft.com/office/drawing/2014/main" id="{DB7F73C8-5EC6-5B61-D681-FAD1535A7040}"/>
              </a:ext>
            </a:extLst>
          </p:cNvPr>
          <p:cNvSpPr txBox="1"/>
          <p:nvPr/>
        </p:nvSpPr>
        <p:spPr>
          <a:xfrm>
            <a:off x="3009816" y="5600698"/>
            <a:ext cx="1800000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" sz="1600" dirty="0">
                <a:solidFill>
                  <a:schemeClr val="bg1"/>
                </a:solidFill>
              </a:rPr>
              <a:t>Dr James Hetherington</a:t>
            </a:r>
            <a:endParaRPr sz="16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58387C-F015-A634-EFE3-315A709D0616}"/>
              </a:ext>
            </a:extLst>
          </p:cNvPr>
          <p:cNvSpPr txBox="1"/>
          <p:nvPr/>
        </p:nvSpPr>
        <p:spPr>
          <a:xfrm>
            <a:off x="575733" y="6400800"/>
            <a:ext cx="3805767" cy="304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https://doi.org/10.5281/zenodo.7646619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173260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D143276-2479-1478-01E4-AD758955A6E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Sensitivity tiers</a:t>
            </a:r>
          </a:p>
        </p:txBody>
      </p:sp>
      <p:cxnSp>
        <p:nvCxnSpPr>
          <p:cNvPr id="226" name="Google Shape;226;p30"/>
          <p:cNvCxnSpPr/>
          <p:nvPr/>
        </p:nvCxnSpPr>
        <p:spPr>
          <a:xfrm rot="10800000">
            <a:off x="6058275" y="6027100"/>
            <a:ext cx="1743600" cy="0"/>
          </a:xfrm>
          <a:prstGeom prst="straightConnector1">
            <a:avLst/>
          </a:prstGeom>
          <a:noFill/>
          <a:ln w="28575" cap="flat" cmpd="sng">
            <a:solidFill>
              <a:srgbClr val="46A6A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27" name="Google Shape;227;p30"/>
          <p:cNvSpPr txBox="1"/>
          <p:nvPr/>
        </p:nvSpPr>
        <p:spPr>
          <a:xfrm>
            <a:off x="8097072" y="5801900"/>
            <a:ext cx="3519200" cy="83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spcAft>
                <a:spcPts val="2133"/>
              </a:spcAft>
            </a:pPr>
            <a:r>
              <a:rPr lang="en" sz="1467">
                <a:solidFill>
                  <a:schemeClr val="tx2">
                    <a:lumMod val="60000"/>
                    <a:lumOff val="40000"/>
                  </a:schemeClr>
                </a:solidFill>
                <a:latin typeface="Roboto"/>
                <a:ea typeface="Roboto"/>
                <a:cs typeface="Roboto"/>
                <a:sym typeface="Roboto"/>
              </a:rPr>
              <a:t>Publicly available, open information</a:t>
            </a:r>
            <a:endParaRPr sz="1467">
              <a:solidFill>
                <a:schemeClr val="tx2">
                  <a:lumMod val="60000"/>
                  <a:lumOff val="40000"/>
                </a:schemeClr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28" name="Google Shape;228;p30"/>
          <p:cNvCxnSpPr/>
          <p:nvPr/>
        </p:nvCxnSpPr>
        <p:spPr>
          <a:xfrm rot="10800000">
            <a:off x="6058275" y="4980900"/>
            <a:ext cx="1743600" cy="0"/>
          </a:xfrm>
          <a:prstGeom prst="straightConnector1">
            <a:avLst/>
          </a:prstGeom>
          <a:noFill/>
          <a:ln w="28575" cap="flat" cmpd="sng">
            <a:solidFill>
              <a:srgbClr val="93C47D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29" name="Google Shape;229;p30"/>
          <p:cNvSpPr txBox="1"/>
          <p:nvPr/>
        </p:nvSpPr>
        <p:spPr>
          <a:xfrm>
            <a:off x="8097072" y="4728600"/>
            <a:ext cx="3519200" cy="83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spcAft>
                <a:spcPts val="2133"/>
              </a:spcAft>
              <a:buClr>
                <a:schemeClr val="dk1"/>
              </a:buClr>
              <a:buSzPts val="1100"/>
            </a:pPr>
            <a:r>
              <a:rPr lang="en" sz="1467">
                <a:solidFill>
                  <a:schemeClr val="tx2">
                    <a:lumMod val="60000"/>
                    <a:lumOff val="40000"/>
                  </a:schemeClr>
                </a:solidFill>
                <a:latin typeface="Roboto"/>
                <a:ea typeface="Roboto"/>
                <a:cs typeface="Roboto"/>
                <a:sym typeface="Roboto"/>
              </a:rPr>
              <a:t>Low risk from disclosure (e.g. having research scooped)</a:t>
            </a:r>
            <a:endParaRPr sz="1467">
              <a:solidFill>
                <a:schemeClr val="tx2">
                  <a:lumMod val="60000"/>
                  <a:lumOff val="40000"/>
                </a:schemeClr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30" name="Google Shape;230;p30"/>
          <p:cNvCxnSpPr/>
          <p:nvPr/>
        </p:nvCxnSpPr>
        <p:spPr>
          <a:xfrm rot="10800000">
            <a:off x="6058275" y="3934700"/>
            <a:ext cx="1743600" cy="0"/>
          </a:xfrm>
          <a:prstGeom prst="straightConnector1">
            <a:avLst/>
          </a:prstGeom>
          <a:noFill/>
          <a:ln w="28575" cap="flat" cmpd="sng">
            <a:solidFill>
              <a:srgbClr val="FFE599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31" name="Google Shape;231;p30"/>
          <p:cNvSpPr txBox="1"/>
          <p:nvPr/>
        </p:nvSpPr>
        <p:spPr>
          <a:xfrm>
            <a:off x="8097072" y="3533433"/>
            <a:ext cx="3519200" cy="83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n" sz="1467" dirty="0">
                <a:solidFill>
                  <a:schemeClr val="tx2">
                    <a:lumMod val="60000"/>
                    <a:lumOff val="40000"/>
                  </a:schemeClr>
                </a:solidFill>
                <a:latin typeface="Roboto"/>
                <a:ea typeface="Roboto"/>
                <a:cs typeface="Roboto"/>
                <a:sym typeface="Roboto"/>
              </a:rPr>
              <a:t>Strongly </a:t>
            </a:r>
            <a:r>
              <a:rPr lang="en" sz="1467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Roboto"/>
                <a:ea typeface="Roboto"/>
                <a:cs typeface="Roboto"/>
                <a:sym typeface="Roboto"/>
              </a:rPr>
              <a:t>pseudonymised</a:t>
            </a:r>
            <a:r>
              <a:rPr lang="en" sz="1467" dirty="0">
                <a:solidFill>
                  <a:schemeClr val="tx2">
                    <a:lumMod val="60000"/>
                    <a:lumOff val="40000"/>
                  </a:schemeClr>
                </a:solidFill>
                <a:latin typeface="Roboto"/>
                <a:ea typeface="Roboto"/>
                <a:cs typeface="Roboto"/>
                <a:sym typeface="Roboto"/>
              </a:rPr>
              <a:t> or synthetic personal data</a:t>
            </a:r>
            <a:endParaRPr sz="1467" dirty="0">
              <a:solidFill>
                <a:schemeClr val="tx2">
                  <a:lumMod val="60000"/>
                  <a:lumOff val="40000"/>
                </a:schemeClr>
              </a:solidFill>
              <a:latin typeface="Roboto"/>
              <a:ea typeface="Roboto"/>
              <a:cs typeface="Roboto"/>
              <a:sym typeface="Roboto"/>
            </a:endParaRPr>
          </a:p>
          <a:p>
            <a:pPr algn="ctr"/>
            <a:r>
              <a:rPr lang="en" sz="1467" dirty="0">
                <a:solidFill>
                  <a:schemeClr val="tx2">
                    <a:lumMod val="60000"/>
                    <a:lumOff val="40000"/>
                  </a:schemeClr>
                </a:solidFill>
                <a:latin typeface="Roboto"/>
                <a:ea typeface="Roboto"/>
                <a:cs typeface="Roboto"/>
                <a:sym typeface="Roboto"/>
              </a:rPr>
              <a:t>Commercial or legal risk</a:t>
            </a:r>
            <a:endParaRPr sz="1467" dirty="0">
              <a:solidFill>
                <a:schemeClr val="tx2">
                  <a:lumMod val="60000"/>
                  <a:lumOff val="40000"/>
                </a:schemeClr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32" name="Google Shape;232;p30"/>
          <p:cNvCxnSpPr/>
          <p:nvPr/>
        </p:nvCxnSpPr>
        <p:spPr>
          <a:xfrm rot="10800000">
            <a:off x="6058275" y="2888500"/>
            <a:ext cx="1743600" cy="0"/>
          </a:xfrm>
          <a:prstGeom prst="straightConnector1">
            <a:avLst/>
          </a:prstGeom>
          <a:noFill/>
          <a:ln w="28575" cap="flat" cmpd="sng">
            <a:solidFill>
              <a:srgbClr val="F9CB9C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33" name="Google Shape;233;p30"/>
          <p:cNvSpPr txBox="1"/>
          <p:nvPr/>
        </p:nvSpPr>
        <p:spPr>
          <a:xfrm>
            <a:off x="8097067" y="2489900"/>
            <a:ext cx="3519200" cy="9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n" sz="1467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Weakly pseudonymised personal data</a:t>
            </a:r>
            <a:endParaRPr sz="1467"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  <a:p>
            <a:pPr algn="ctr"/>
            <a:r>
              <a:rPr lang="en" sz="1467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Data likely to be attacked by individuals or small groups</a:t>
            </a:r>
            <a:endParaRPr sz="1467"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D2405E-898B-BCBD-B1BD-4FA60F4F59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24900"/>
            <a:ext cx="5401162" cy="5153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18529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D143276-2479-1478-01E4-AD758955A6E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Sensitivity tiers</a:t>
            </a:r>
          </a:p>
        </p:txBody>
      </p:sp>
      <p:cxnSp>
        <p:nvCxnSpPr>
          <p:cNvPr id="226" name="Google Shape;226;p30"/>
          <p:cNvCxnSpPr/>
          <p:nvPr/>
        </p:nvCxnSpPr>
        <p:spPr>
          <a:xfrm rot="10800000">
            <a:off x="6058275" y="6027100"/>
            <a:ext cx="1743600" cy="0"/>
          </a:xfrm>
          <a:prstGeom prst="straightConnector1">
            <a:avLst/>
          </a:prstGeom>
          <a:noFill/>
          <a:ln w="28575" cap="flat" cmpd="sng">
            <a:solidFill>
              <a:srgbClr val="46A6A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27" name="Google Shape;227;p30"/>
          <p:cNvSpPr txBox="1"/>
          <p:nvPr/>
        </p:nvSpPr>
        <p:spPr>
          <a:xfrm>
            <a:off x="8097072" y="5801900"/>
            <a:ext cx="3519200" cy="83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spcAft>
                <a:spcPts val="2133"/>
              </a:spcAft>
            </a:pPr>
            <a:r>
              <a:rPr lang="en" sz="1467">
                <a:solidFill>
                  <a:schemeClr val="tx2">
                    <a:lumMod val="60000"/>
                    <a:lumOff val="40000"/>
                  </a:schemeClr>
                </a:solidFill>
                <a:latin typeface="Roboto"/>
                <a:ea typeface="Roboto"/>
                <a:cs typeface="Roboto"/>
                <a:sym typeface="Roboto"/>
              </a:rPr>
              <a:t>Publicly available, open information</a:t>
            </a:r>
            <a:endParaRPr sz="1467">
              <a:solidFill>
                <a:schemeClr val="tx2">
                  <a:lumMod val="60000"/>
                  <a:lumOff val="40000"/>
                </a:schemeClr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28" name="Google Shape;228;p30"/>
          <p:cNvCxnSpPr/>
          <p:nvPr/>
        </p:nvCxnSpPr>
        <p:spPr>
          <a:xfrm rot="10800000">
            <a:off x="6058275" y="4980900"/>
            <a:ext cx="1743600" cy="0"/>
          </a:xfrm>
          <a:prstGeom prst="straightConnector1">
            <a:avLst/>
          </a:prstGeom>
          <a:noFill/>
          <a:ln w="28575" cap="flat" cmpd="sng">
            <a:solidFill>
              <a:srgbClr val="93C47D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29" name="Google Shape;229;p30"/>
          <p:cNvSpPr txBox="1"/>
          <p:nvPr/>
        </p:nvSpPr>
        <p:spPr>
          <a:xfrm>
            <a:off x="8097072" y="4728600"/>
            <a:ext cx="3519200" cy="83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spcAft>
                <a:spcPts val="2133"/>
              </a:spcAft>
              <a:buClr>
                <a:schemeClr val="dk1"/>
              </a:buClr>
              <a:buSzPts val="1100"/>
            </a:pPr>
            <a:r>
              <a:rPr lang="en" sz="1467" dirty="0">
                <a:solidFill>
                  <a:schemeClr val="tx2">
                    <a:lumMod val="60000"/>
                    <a:lumOff val="40000"/>
                  </a:schemeClr>
                </a:solidFill>
                <a:latin typeface="Roboto"/>
                <a:ea typeface="Roboto"/>
                <a:cs typeface="Roboto"/>
                <a:sym typeface="Roboto"/>
              </a:rPr>
              <a:t>Low risk from disclosure (e.g. having research scooped)</a:t>
            </a:r>
            <a:endParaRPr sz="1467" dirty="0">
              <a:solidFill>
                <a:schemeClr val="tx2">
                  <a:lumMod val="60000"/>
                  <a:lumOff val="40000"/>
                </a:schemeClr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30" name="Google Shape;230;p30"/>
          <p:cNvCxnSpPr/>
          <p:nvPr/>
        </p:nvCxnSpPr>
        <p:spPr>
          <a:xfrm rot="10800000">
            <a:off x="6058275" y="3934700"/>
            <a:ext cx="1743600" cy="0"/>
          </a:xfrm>
          <a:prstGeom prst="straightConnector1">
            <a:avLst/>
          </a:prstGeom>
          <a:noFill/>
          <a:ln w="28575" cap="flat" cmpd="sng">
            <a:solidFill>
              <a:srgbClr val="FFE599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31" name="Google Shape;231;p30"/>
          <p:cNvSpPr txBox="1"/>
          <p:nvPr/>
        </p:nvSpPr>
        <p:spPr>
          <a:xfrm>
            <a:off x="8097072" y="3533433"/>
            <a:ext cx="3519200" cy="83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n" sz="1467" dirty="0">
                <a:solidFill>
                  <a:schemeClr val="tx2">
                    <a:lumMod val="60000"/>
                    <a:lumOff val="40000"/>
                  </a:schemeClr>
                </a:solidFill>
                <a:latin typeface="Roboto"/>
                <a:ea typeface="Roboto"/>
                <a:cs typeface="Roboto"/>
                <a:sym typeface="Roboto"/>
              </a:rPr>
              <a:t>Strongly </a:t>
            </a:r>
            <a:r>
              <a:rPr lang="en" sz="1467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Roboto"/>
                <a:ea typeface="Roboto"/>
                <a:cs typeface="Roboto"/>
                <a:sym typeface="Roboto"/>
              </a:rPr>
              <a:t>pseudonymised</a:t>
            </a:r>
            <a:r>
              <a:rPr lang="en" sz="1467" dirty="0">
                <a:solidFill>
                  <a:schemeClr val="tx2">
                    <a:lumMod val="60000"/>
                    <a:lumOff val="40000"/>
                  </a:schemeClr>
                </a:solidFill>
                <a:latin typeface="Roboto"/>
                <a:ea typeface="Roboto"/>
                <a:cs typeface="Roboto"/>
                <a:sym typeface="Roboto"/>
              </a:rPr>
              <a:t> or synthetic personal data</a:t>
            </a:r>
            <a:endParaRPr sz="1467" dirty="0">
              <a:solidFill>
                <a:schemeClr val="tx2">
                  <a:lumMod val="60000"/>
                  <a:lumOff val="40000"/>
                </a:schemeClr>
              </a:solidFill>
              <a:latin typeface="Roboto"/>
              <a:ea typeface="Roboto"/>
              <a:cs typeface="Roboto"/>
              <a:sym typeface="Roboto"/>
            </a:endParaRPr>
          </a:p>
          <a:p>
            <a:pPr algn="ctr"/>
            <a:r>
              <a:rPr lang="en" sz="1467" dirty="0">
                <a:solidFill>
                  <a:schemeClr val="tx2">
                    <a:lumMod val="60000"/>
                    <a:lumOff val="40000"/>
                  </a:schemeClr>
                </a:solidFill>
                <a:latin typeface="Roboto"/>
                <a:ea typeface="Roboto"/>
                <a:cs typeface="Roboto"/>
                <a:sym typeface="Roboto"/>
              </a:rPr>
              <a:t>Commercial or legal risk</a:t>
            </a:r>
            <a:endParaRPr sz="1467" dirty="0">
              <a:solidFill>
                <a:schemeClr val="tx2">
                  <a:lumMod val="60000"/>
                  <a:lumOff val="40000"/>
                </a:schemeClr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32" name="Google Shape;232;p30"/>
          <p:cNvCxnSpPr/>
          <p:nvPr/>
        </p:nvCxnSpPr>
        <p:spPr>
          <a:xfrm rot="10800000">
            <a:off x="6058275" y="2888500"/>
            <a:ext cx="1743600" cy="0"/>
          </a:xfrm>
          <a:prstGeom prst="straightConnector1">
            <a:avLst/>
          </a:prstGeom>
          <a:noFill/>
          <a:ln w="28575" cap="flat" cmpd="sng">
            <a:solidFill>
              <a:srgbClr val="F9CB9C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33" name="Google Shape;233;p30"/>
          <p:cNvSpPr txBox="1"/>
          <p:nvPr/>
        </p:nvSpPr>
        <p:spPr>
          <a:xfrm>
            <a:off x="8097067" y="2489900"/>
            <a:ext cx="3519200" cy="9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n" sz="1467" dirty="0">
                <a:solidFill>
                  <a:schemeClr val="tx2">
                    <a:lumMod val="60000"/>
                    <a:lumOff val="40000"/>
                  </a:schemeClr>
                </a:solidFill>
                <a:latin typeface="Roboto"/>
                <a:ea typeface="Roboto"/>
                <a:cs typeface="Roboto"/>
                <a:sym typeface="Roboto"/>
              </a:rPr>
              <a:t>Weakly </a:t>
            </a:r>
            <a:r>
              <a:rPr lang="en" sz="1467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Roboto"/>
                <a:ea typeface="Roboto"/>
                <a:cs typeface="Roboto"/>
                <a:sym typeface="Roboto"/>
              </a:rPr>
              <a:t>pseudonymised</a:t>
            </a:r>
            <a:r>
              <a:rPr lang="en" sz="1467" dirty="0">
                <a:solidFill>
                  <a:schemeClr val="tx2">
                    <a:lumMod val="60000"/>
                    <a:lumOff val="40000"/>
                  </a:schemeClr>
                </a:solidFill>
                <a:latin typeface="Roboto"/>
                <a:ea typeface="Roboto"/>
                <a:cs typeface="Roboto"/>
                <a:sym typeface="Roboto"/>
              </a:rPr>
              <a:t> personal data</a:t>
            </a:r>
            <a:endParaRPr sz="1467" dirty="0">
              <a:solidFill>
                <a:schemeClr val="tx2">
                  <a:lumMod val="60000"/>
                  <a:lumOff val="40000"/>
                </a:schemeClr>
              </a:solidFill>
              <a:latin typeface="Roboto"/>
              <a:ea typeface="Roboto"/>
              <a:cs typeface="Roboto"/>
              <a:sym typeface="Roboto"/>
            </a:endParaRPr>
          </a:p>
          <a:p>
            <a:pPr algn="ctr"/>
            <a:r>
              <a:rPr lang="en" sz="1467" dirty="0">
                <a:solidFill>
                  <a:schemeClr val="tx2">
                    <a:lumMod val="60000"/>
                    <a:lumOff val="40000"/>
                  </a:schemeClr>
                </a:solidFill>
                <a:latin typeface="Roboto"/>
                <a:ea typeface="Roboto"/>
                <a:cs typeface="Roboto"/>
                <a:sym typeface="Roboto"/>
              </a:rPr>
              <a:t>Data likely to be attacked by individuals or small groups</a:t>
            </a:r>
            <a:endParaRPr sz="1467" dirty="0">
              <a:solidFill>
                <a:schemeClr val="tx2">
                  <a:lumMod val="60000"/>
                  <a:lumOff val="40000"/>
                </a:schemeClr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34" name="Google Shape;234;p30"/>
          <p:cNvCxnSpPr/>
          <p:nvPr/>
        </p:nvCxnSpPr>
        <p:spPr>
          <a:xfrm rot="10800000">
            <a:off x="6058275" y="1842300"/>
            <a:ext cx="1743600" cy="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35" name="Google Shape;235;p30"/>
          <p:cNvSpPr txBox="1"/>
          <p:nvPr/>
        </p:nvSpPr>
        <p:spPr>
          <a:xfrm>
            <a:off x="8097067" y="1424900"/>
            <a:ext cx="3519200" cy="83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n" sz="1467" dirty="0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Personal data that could threaten safety, security, health</a:t>
            </a:r>
            <a:endParaRPr sz="1467" dirty="0"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  <a:p>
            <a:pPr algn="ctr">
              <a:spcAft>
                <a:spcPts val="2133"/>
              </a:spcAft>
            </a:pPr>
            <a:r>
              <a:rPr lang="en" sz="1467" dirty="0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Data likely to be attacked by state actors</a:t>
            </a:r>
            <a:endParaRPr sz="1467" dirty="0"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D2405E-898B-BCBD-B1BD-4FA60F4F59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24900"/>
            <a:ext cx="5401162" cy="5153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29558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D143276-2479-1478-01E4-AD758955A6E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Sensitivity tiers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D2405E-898B-BCBD-B1BD-4FA60F4F59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24900"/>
            <a:ext cx="5401162" cy="5153283"/>
          </a:xfrm>
          <a:prstGeom prst="rect">
            <a:avLst/>
          </a:prstGeom>
        </p:spPr>
      </p:pic>
      <p:sp>
        <p:nvSpPr>
          <p:cNvPr id="2" name="Right Brace 1">
            <a:extLst>
              <a:ext uri="{FF2B5EF4-FFF2-40B4-BE49-F238E27FC236}">
                <a16:creationId xmlns:a16="http://schemas.microsoft.com/office/drawing/2014/main" id="{53BD16C0-C275-3F81-BC05-7C39E21D163F}"/>
              </a:ext>
            </a:extLst>
          </p:cNvPr>
          <p:cNvSpPr/>
          <p:nvPr/>
        </p:nvSpPr>
        <p:spPr>
          <a:xfrm>
            <a:off x="5515466" y="4457700"/>
            <a:ext cx="359557" cy="2120483"/>
          </a:xfrm>
          <a:prstGeom prst="rightBrace">
            <a:avLst>
              <a:gd name="adj1" fmla="val 8333"/>
              <a:gd name="adj2" fmla="val 50712"/>
            </a:avLst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801897-4D89-984A-F571-0EFE88879CFE}"/>
              </a:ext>
            </a:extLst>
          </p:cNvPr>
          <p:cNvSpPr txBox="1"/>
          <p:nvPr/>
        </p:nvSpPr>
        <p:spPr>
          <a:xfrm>
            <a:off x="6215061" y="5060741"/>
            <a:ext cx="3757614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TRE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optional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en-US" sz="2000" dirty="0">
                <a:solidFill>
                  <a:schemeClr val="accent1"/>
                </a:solidFill>
              </a:rPr>
              <a:t>Supported</a:t>
            </a:r>
            <a:r>
              <a:rPr lang="en-US" sz="2000" dirty="0">
                <a:solidFill>
                  <a:schemeClr val="bg1"/>
                </a:solidFill>
              </a:rPr>
              <a:t> by Turing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en-US" sz="2000" dirty="0">
                <a:solidFill>
                  <a:schemeClr val="bg1"/>
                </a:solidFill>
              </a:rPr>
              <a:t>Data Safe Haven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616812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D143276-2479-1478-01E4-AD758955A6E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Sensitivity tiers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D2405E-898B-BCBD-B1BD-4FA60F4F59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24900"/>
            <a:ext cx="5401162" cy="5153283"/>
          </a:xfrm>
          <a:prstGeom prst="rect">
            <a:avLst/>
          </a:prstGeom>
        </p:spPr>
      </p:pic>
      <p:sp>
        <p:nvSpPr>
          <p:cNvPr id="2" name="Right Brace 1">
            <a:extLst>
              <a:ext uri="{FF2B5EF4-FFF2-40B4-BE49-F238E27FC236}">
                <a16:creationId xmlns:a16="http://schemas.microsoft.com/office/drawing/2014/main" id="{53BD16C0-C275-3F81-BC05-7C39E21D163F}"/>
              </a:ext>
            </a:extLst>
          </p:cNvPr>
          <p:cNvSpPr/>
          <p:nvPr/>
        </p:nvSpPr>
        <p:spPr>
          <a:xfrm>
            <a:off x="5515466" y="4457700"/>
            <a:ext cx="359557" cy="2120483"/>
          </a:xfrm>
          <a:prstGeom prst="rightBrace">
            <a:avLst>
              <a:gd name="adj1" fmla="val 8333"/>
              <a:gd name="adj2" fmla="val 50712"/>
            </a:avLst>
          </a:prstGeom>
          <a:ln w="3492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801897-4D89-984A-F571-0EFE88879CFE}"/>
              </a:ext>
            </a:extLst>
          </p:cNvPr>
          <p:cNvSpPr txBox="1"/>
          <p:nvPr/>
        </p:nvSpPr>
        <p:spPr>
          <a:xfrm>
            <a:off x="6215061" y="5060741"/>
            <a:ext cx="3757614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TRE optional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Supported by Turing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Data Safe Haven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Right Brace 3">
            <a:extLst>
              <a:ext uri="{FF2B5EF4-FFF2-40B4-BE49-F238E27FC236}">
                <a16:creationId xmlns:a16="http://schemas.microsoft.com/office/drawing/2014/main" id="{C7D96DD1-15EB-725E-E8A2-C1CB3F52BBD9}"/>
              </a:ext>
            </a:extLst>
          </p:cNvPr>
          <p:cNvSpPr/>
          <p:nvPr/>
        </p:nvSpPr>
        <p:spPr>
          <a:xfrm>
            <a:off x="5515466" y="2337217"/>
            <a:ext cx="359557" cy="2120483"/>
          </a:xfrm>
          <a:prstGeom prst="rightBrace">
            <a:avLst>
              <a:gd name="adj1" fmla="val 8333"/>
              <a:gd name="adj2" fmla="val 50712"/>
            </a:avLst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BE97CDE-2DF7-B396-830B-08462C686C99}"/>
              </a:ext>
            </a:extLst>
          </p:cNvPr>
          <p:cNvSpPr txBox="1"/>
          <p:nvPr/>
        </p:nvSpPr>
        <p:spPr>
          <a:xfrm>
            <a:off x="6367461" y="3092658"/>
            <a:ext cx="3757614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TRE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required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en-US" sz="2000" dirty="0">
                <a:solidFill>
                  <a:schemeClr val="accent1"/>
                </a:solidFill>
              </a:rPr>
              <a:t>Supported</a:t>
            </a:r>
            <a:r>
              <a:rPr lang="en-US" sz="2000" dirty="0">
                <a:solidFill>
                  <a:schemeClr val="bg1"/>
                </a:solidFill>
              </a:rPr>
              <a:t> by Turing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en-US" sz="2000" dirty="0">
                <a:solidFill>
                  <a:schemeClr val="bg1"/>
                </a:solidFill>
              </a:rPr>
              <a:t>Data Safe Haven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196768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D143276-2479-1478-01E4-AD758955A6E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Sensitivity tiers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D2405E-898B-BCBD-B1BD-4FA60F4F59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24900"/>
            <a:ext cx="5401162" cy="5153283"/>
          </a:xfrm>
          <a:prstGeom prst="rect">
            <a:avLst/>
          </a:prstGeom>
        </p:spPr>
      </p:pic>
      <p:sp>
        <p:nvSpPr>
          <p:cNvPr id="2" name="Right Brace 1">
            <a:extLst>
              <a:ext uri="{FF2B5EF4-FFF2-40B4-BE49-F238E27FC236}">
                <a16:creationId xmlns:a16="http://schemas.microsoft.com/office/drawing/2014/main" id="{53BD16C0-C275-3F81-BC05-7C39E21D163F}"/>
              </a:ext>
            </a:extLst>
          </p:cNvPr>
          <p:cNvSpPr/>
          <p:nvPr/>
        </p:nvSpPr>
        <p:spPr>
          <a:xfrm>
            <a:off x="5515466" y="4457700"/>
            <a:ext cx="359557" cy="2120483"/>
          </a:xfrm>
          <a:prstGeom prst="rightBrace">
            <a:avLst>
              <a:gd name="adj1" fmla="val 8333"/>
              <a:gd name="adj2" fmla="val 50712"/>
            </a:avLst>
          </a:prstGeom>
          <a:ln w="3492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801897-4D89-984A-F571-0EFE88879CFE}"/>
              </a:ext>
            </a:extLst>
          </p:cNvPr>
          <p:cNvSpPr txBox="1"/>
          <p:nvPr/>
        </p:nvSpPr>
        <p:spPr>
          <a:xfrm>
            <a:off x="6215061" y="5060741"/>
            <a:ext cx="3757614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TRE optional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Supported by Turing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Data Safe Haven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Right Brace 3">
            <a:extLst>
              <a:ext uri="{FF2B5EF4-FFF2-40B4-BE49-F238E27FC236}">
                <a16:creationId xmlns:a16="http://schemas.microsoft.com/office/drawing/2014/main" id="{C7D96DD1-15EB-725E-E8A2-C1CB3F52BBD9}"/>
              </a:ext>
            </a:extLst>
          </p:cNvPr>
          <p:cNvSpPr/>
          <p:nvPr/>
        </p:nvSpPr>
        <p:spPr>
          <a:xfrm>
            <a:off x="5515466" y="2337217"/>
            <a:ext cx="359557" cy="2120483"/>
          </a:xfrm>
          <a:prstGeom prst="rightBrace">
            <a:avLst>
              <a:gd name="adj1" fmla="val 8333"/>
              <a:gd name="adj2" fmla="val 50712"/>
            </a:avLst>
          </a:prstGeom>
          <a:ln w="3492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5B2CC9E-CFD3-A578-0919-4336C085AC29}"/>
              </a:ext>
            </a:extLst>
          </p:cNvPr>
          <p:cNvSpPr txBox="1"/>
          <p:nvPr/>
        </p:nvSpPr>
        <p:spPr>
          <a:xfrm>
            <a:off x="6316980" y="1408917"/>
            <a:ext cx="3757614" cy="91440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TRE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required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en-US" sz="2000" dirty="0">
                <a:solidFill>
                  <a:schemeClr val="accent1"/>
                </a:solidFill>
              </a:rPr>
              <a:t>Not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>
                <a:solidFill>
                  <a:schemeClr val="accent1"/>
                </a:solidFill>
              </a:rPr>
              <a:t>supported</a:t>
            </a:r>
            <a:r>
              <a:rPr lang="en-US" sz="2000" dirty="0">
                <a:solidFill>
                  <a:schemeClr val="bg1"/>
                </a:solidFill>
              </a:rPr>
              <a:t> by Turing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en-US" sz="2000" dirty="0">
                <a:solidFill>
                  <a:schemeClr val="bg1"/>
                </a:solidFill>
              </a:rPr>
              <a:t>Data Safe Haven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Right Brace 8">
            <a:extLst>
              <a:ext uri="{FF2B5EF4-FFF2-40B4-BE49-F238E27FC236}">
                <a16:creationId xmlns:a16="http://schemas.microsoft.com/office/drawing/2014/main" id="{D55CC6EF-B688-3513-8E15-13DB6796E07E}"/>
              </a:ext>
            </a:extLst>
          </p:cNvPr>
          <p:cNvSpPr/>
          <p:nvPr/>
        </p:nvSpPr>
        <p:spPr>
          <a:xfrm>
            <a:off x="5515465" y="1424900"/>
            <a:ext cx="359557" cy="882435"/>
          </a:xfrm>
          <a:prstGeom prst="rightBrace">
            <a:avLst>
              <a:gd name="adj1" fmla="val 8333"/>
              <a:gd name="adj2" fmla="val 50712"/>
            </a:avLst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BE97CDE-2DF7-B396-830B-08462C686C99}"/>
              </a:ext>
            </a:extLst>
          </p:cNvPr>
          <p:cNvSpPr txBox="1"/>
          <p:nvPr/>
        </p:nvSpPr>
        <p:spPr>
          <a:xfrm>
            <a:off x="6367461" y="3092658"/>
            <a:ext cx="3757614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TRE required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Supported by Turing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Data Safe Haven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491720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D143276-2479-1478-01E4-AD758955A6E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Sensitivity tiers</a:t>
            </a:r>
          </a:p>
        </p:txBody>
      </p:sp>
      <p:cxnSp>
        <p:nvCxnSpPr>
          <p:cNvPr id="226" name="Google Shape;226;p30"/>
          <p:cNvCxnSpPr/>
          <p:nvPr/>
        </p:nvCxnSpPr>
        <p:spPr>
          <a:xfrm rot="10800000">
            <a:off x="6058275" y="6027100"/>
            <a:ext cx="1743600" cy="0"/>
          </a:xfrm>
          <a:prstGeom prst="straightConnector1">
            <a:avLst/>
          </a:prstGeom>
          <a:noFill/>
          <a:ln w="28575" cap="flat" cmpd="sng">
            <a:solidFill>
              <a:srgbClr val="46A6A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27" name="Google Shape;227;p30"/>
          <p:cNvSpPr txBox="1"/>
          <p:nvPr/>
        </p:nvSpPr>
        <p:spPr>
          <a:xfrm>
            <a:off x="8097072" y="5801900"/>
            <a:ext cx="3519200" cy="83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spcAft>
                <a:spcPts val="2133"/>
              </a:spcAft>
            </a:pPr>
            <a:r>
              <a:rPr lang="en" sz="1467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Publicly available, open information</a:t>
            </a:r>
            <a:endParaRPr sz="1467"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28" name="Google Shape;228;p30"/>
          <p:cNvCxnSpPr/>
          <p:nvPr/>
        </p:nvCxnSpPr>
        <p:spPr>
          <a:xfrm rot="10800000">
            <a:off x="6058275" y="4980900"/>
            <a:ext cx="1743600" cy="0"/>
          </a:xfrm>
          <a:prstGeom prst="straightConnector1">
            <a:avLst/>
          </a:prstGeom>
          <a:noFill/>
          <a:ln w="28575" cap="flat" cmpd="sng">
            <a:solidFill>
              <a:srgbClr val="93C47D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29" name="Google Shape;229;p30"/>
          <p:cNvSpPr txBox="1"/>
          <p:nvPr/>
        </p:nvSpPr>
        <p:spPr>
          <a:xfrm>
            <a:off x="8097072" y="4728600"/>
            <a:ext cx="3519200" cy="83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spcAft>
                <a:spcPts val="2133"/>
              </a:spcAft>
              <a:buClr>
                <a:schemeClr val="dk1"/>
              </a:buClr>
              <a:buSzPts val="1100"/>
            </a:pPr>
            <a:r>
              <a:rPr lang="en" sz="1467" dirty="0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Low risk from disclosure (e.g. having research scooped)</a:t>
            </a:r>
            <a:endParaRPr sz="1467" dirty="0"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30" name="Google Shape;230;p30"/>
          <p:cNvCxnSpPr/>
          <p:nvPr/>
        </p:nvCxnSpPr>
        <p:spPr>
          <a:xfrm rot="10800000">
            <a:off x="6058275" y="3934700"/>
            <a:ext cx="1743600" cy="0"/>
          </a:xfrm>
          <a:prstGeom prst="straightConnector1">
            <a:avLst/>
          </a:prstGeom>
          <a:noFill/>
          <a:ln w="28575" cap="flat" cmpd="sng">
            <a:solidFill>
              <a:srgbClr val="FFE599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31" name="Google Shape;231;p30"/>
          <p:cNvSpPr txBox="1"/>
          <p:nvPr/>
        </p:nvSpPr>
        <p:spPr>
          <a:xfrm>
            <a:off x="8097072" y="3533433"/>
            <a:ext cx="3519200" cy="83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n" sz="1467" dirty="0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Strongly </a:t>
            </a:r>
            <a:r>
              <a:rPr lang="en" sz="1467" dirty="0" err="1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pseudonymised</a:t>
            </a:r>
            <a:r>
              <a:rPr lang="en" sz="1467" dirty="0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 or synthetic personal data</a:t>
            </a:r>
            <a:endParaRPr sz="1467" dirty="0"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  <a:p>
            <a:pPr algn="ctr"/>
            <a:r>
              <a:rPr lang="en" sz="1467" dirty="0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Commercial or legal risk</a:t>
            </a:r>
            <a:endParaRPr sz="1467" dirty="0"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32" name="Google Shape;232;p30"/>
          <p:cNvCxnSpPr/>
          <p:nvPr/>
        </p:nvCxnSpPr>
        <p:spPr>
          <a:xfrm rot="10800000">
            <a:off x="6058275" y="2888500"/>
            <a:ext cx="1743600" cy="0"/>
          </a:xfrm>
          <a:prstGeom prst="straightConnector1">
            <a:avLst/>
          </a:prstGeom>
          <a:noFill/>
          <a:ln w="28575" cap="flat" cmpd="sng">
            <a:solidFill>
              <a:srgbClr val="F9CB9C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33" name="Google Shape;233;p30"/>
          <p:cNvSpPr txBox="1"/>
          <p:nvPr/>
        </p:nvSpPr>
        <p:spPr>
          <a:xfrm>
            <a:off x="8097067" y="2489900"/>
            <a:ext cx="3519200" cy="9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n" sz="1467" dirty="0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Weakly </a:t>
            </a:r>
            <a:r>
              <a:rPr lang="en" sz="1467" dirty="0" err="1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pseudonymised</a:t>
            </a:r>
            <a:r>
              <a:rPr lang="en" sz="1467" dirty="0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 personal data</a:t>
            </a:r>
            <a:endParaRPr sz="1467" dirty="0"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  <a:p>
            <a:pPr algn="ctr"/>
            <a:r>
              <a:rPr lang="en" sz="1467" dirty="0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Data likely to be attacked by individuals or small groups</a:t>
            </a:r>
            <a:endParaRPr sz="1467" dirty="0"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34" name="Google Shape;234;p30"/>
          <p:cNvCxnSpPr/>
          <p:nvPr/>
        </p:nvCxnSpPr>
        <p:spPr>
          <a:xfrm rot="10800000">
            <a:off x="6058275" y="1842300"/>
            <a:ext cx="1743600" cy="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35" name="Google Shape;235;p30"/>
          <p:cNvSpPr txBox="1"/>
          <p:nvPr/>
        </p:nvSpPr>
        <p:spPr>
          <a:xfrm>
            <a:off x="8097067" y="1424900"/>
            <a:ext cx="3519200" cy="83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n" sz="1467" dirty="0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Personal data that could threaten safety, security, health</a:t>
            </a:r>
            <a:endParaRPr sz="1467" dirty="0"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  <a:p>
            <a:pPr algn="ctr">
              <a:spcAft>
                <a:spcPts val="2133"/>
              </a:spcAft>
            </a:pPr>
            <a:r>
              <a:rPr lang="en" sz="1467" dirty="0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Data likely to be attacked by state actors</a:t>
            </a:r>
            <a:endParaRPr sz="1467" dirty="0"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D2405E-898B-BCBD-B1BD-4FA60F4F59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24900"/>
            <a:ext cx="5401162" cy="5153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08950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3BCA0E29-3570-034F-90FA-9CD04A2301DA}"/>
              </a:ext>
            </a:extLst>
          </p:cNvPr>
          <p:cNvGrpSpPr/>
          <p:nvPr/>
        </p:nvGrpSpPr>
        <p:grpSpPr>
          <a:xfrm>
            <a:off x="170279" y="3120066"/>
            <a:ext cx="1212388" cy="919509"/>
            <a:chOff x="464863" y="1818583"/>
            <a:chExt cx="909291" cy="689632"/>
          </a:xfrm>
        </p:grpSpPr>
        <p:sp>
          <p:nvSpPr>
            <p:cNvPr id="9" name="Decision 8">
              <a:extLst>
                <a:ext uri="{FF2B5EF4-FFF2-40B4-BE49-F238E27FC236}">
                  <a16:creationId xmlns:a16="http://schemas.microsoft.com/office/drawing/2014/main" id="{E1B03619-C01B-A64F-8A77-4F7073C67FB4}"/>
                </a:ext>
              </a:extLst>
            </p:cNvPr>
            <p:cNvSpPr/>
            <p:nvPr/>
          </p:nvSpPr>
          <p:spPr>
            <a:xfrm>
              <a:off x="464863" y="1818583"/>
              <a:ext cx="909291" cy="689632"/>
            </a:xfrm>
            <a:prstGeom prst="flowChartDecis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3F83759-D4EE-1748-8962-4BCB9D719531}"/>
                </a:ext>
              </a:extLst>
            </p:cNvPr>
            <p:cNvSpPr txBox="1"/>
            <p:nvPr/>
          </p:nvSpPr>
          <p:spPr>
            <a:xfrm>
              <a:off x="549150" y="2048462"/>
              <a:ext cx="740715" cy="3448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 defTabSz="1219170"/>
              <a:r>
                <a:rPr lang="en-US" sz="800">
                  <a:solidFill>
                    <a:schemeClr val="bg1"/>
                  </a:solidFill>
                </a:rPr>
                <a:t>Will the project generate personal data?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8665A65-1F86-344E-A3EF-993BF381C00C}"/>
              </a:ext>
            </a:extLst>
          </p:cNvPr>
          <p:cNvGrpSpPr/>
          <p:nvPr/>
        </p:nvGrpSpPr>
        <p:grpSpPr>
          <a:xfrm>
            <a:off x="1572246" y="4339267"/>
            <a:ext cx="1212388" cy="919509"/>
            <a:chOff x="1526554" y="2650399"/>
            <a:chExt cx="909291" cy="689632"/>
          </a:xfrm>
        </p:grpSpPr>
        <p:sp>
          <p:nvSpPr>
            <p:cNvPr id="11" name="Decision 10">
              <a:extLst>
                <a:ext uri="{FF2B5EF4-FFF2-40B4-BE49-F238E27FC236}">
                  <a16:creationId xmlns:a16="http://schemas.microsoft.com/office/drawing/2014/main" id="{3AB184A3-0626-5842-BFA9-2F7DD71E80F8}"/>
                </a:ext>
              </a:extLst>
            </p:cNvPr>
            <p:cNvSpPr/>
            <p:nvPr/>
          </p:nvSpPr>
          <p:spPr>
            <a:xfrm>
              <a:off x="1526554" y="2650399"/>
              <a:ext cx="909291" cy="689632"/>
            </a:xfrm>
            <a:prstGeom prst="flowChartDecis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1BE3EDC-FAF5-7D43-8119-763EF85173BC}"/>
                </a:ext>
              </a:extLst>
            </p:cNvPr>
            <p:cNvSpPr txBox="1"/>
            <p:nvPr/>
          </p:nvSpPr>
          <p:spPr>
            <a:xfrm>
              <a:off x="1610841" y="2917739"/>
              <a:ext cx="740715" cy="3448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 defTabSz="1219170"/>
              <a:r>
                <a:rPr lang="en-US" sz="800">
                  <a:solidFill>
                    <a:schemeClr val="bg1"/>
                  </a:solidFill>
                </a:rPr>
                <a:t>Will any inputs be personal data?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3A2229D1-2071-CF4C-AC8C-8B7BF9A6859F}"/>
              </a:ext>
            </a:extLst>
          </p:cNvPr>
          <p:cNvGrpSpPr/>
          <p:nvPr/>
        </p:nvGrpSpPr>
        <p:grpSpPr>
          <a:xfrm>
            <a:off x="2707039" y="3320709"/>
            <a:ext cx="1212388" cy="919509"/>
            <a:chOff x="2554190" y="2043353"/>
            <a:chExt cx="909291" cy="689632"/>
          </a:xfrm>
        </p:grpSpPr>
        <p:sp>
          <p:nvSpPr>
            <p:cNvPr id="10" name="Decision 9">
              <a:extLst>
                <a:ext uri="{FF2B5EF4-FFF2-40B4-BE49-F238E27FC236}">
                  <a16:creationId xmlns:a16="http://schemas.microsoft.com/office/drawing/2014/main" id="{5806753A-1B05-334B-A49F-5879BAF427B0}"/>
                </a:ext>
              </a:extLst>
            </p:cNvPr>
            <p:cNvSpPr/>
            <p:nvPr/>
          </p:nvSpPr>
          <p:spPr>
            <a:xfrm>
              <a:off x="2554190" y="2043353"/>
              <a:ext cx="909291" cy="689632"/>
            </a:xfrm>
            <a:prstGeom prst="flowChartDecis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18F59E3-9725-104E-B01A-BFFB3815F72A}"/>
                </a:ext>
              </a:extLst>
            </p:cNvPr>
            <p:cNvSpPr txBox="1"/>
            <p:nvPr/>
          </p:nvSpPr>
          <p:spPr>
            <a:xfrm>
              <a:off x="2662741" y="2215761"/>
              <a:ext cx="692187" cy="3448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 defTabSz="1219170"/>
              <a:r>
                <a:rPr lang="en-US" sz="800">
                  <a:solidFill>
                    <a:schemeClr val="bg1"/>
                  </a:solidFill>
                </a:rPr>
                <a:t>Data publicly available without usage restrictions?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718CD33-E406-9242-A6F3-24CBC630FBBB}"/>
              </a:ext>
            </a:extLst>
          </p:cNvPr>
          <p:cNvGrpSpPr/>
          <p:nvPr/>
        </p:nvGrpSpPr>
        <p:grpSpPr>
          <a:xfrm>
            <a:off x="3875554" y="2355511"/>
            <a:ext cx="1212388" cy="919509"/>
            <a:chOff x="3463481" y="1516338"/>
            <a:chExt cx="909291" cy="689632"/>
          </a:xfrm>
        </p:grpSpPr>
        <p:sp>
          <p:nvSpPr>
            <p:cNvPr id="12" name="Decision 11">
              <a:extLst>
                <a:ext uri="{FF2B5EF4-FFF2-40B4-BE49-F238E27FC236}">
                  <a16:creationId xmlns:a16="http://schemas.microsoft.com/office/drawing/2014/main" id="{65E255B7-2885-D04E-8D52-80AC35D8CAC1}"/>
                </a:ext>
              </a:extLst>
            </p:cNvPr>
            <p:cNvSpPr/>
            <p:nvPr/>
          </p:nvSpPr>
          <p:spPr>
            <a:xfrm>
              <a:off x="3463481" y="1516338"/>
              <a:ext cx="909291" cy="689632"/>
            </a:xfrm>
            <a:prstGeom prst="flowChartDecis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4E634F0-759E-4944-8664-749636B554DA}"/>
                </a:ext>
              </a:extLst>
            </p:cNvPr>
            <p:cNvSpPr txBox="1"/>
            <p:nvPr/>
          </p:nvSpPr>
          <p:spPr>
            <a:xfrm>
              <a:off x="3547770" y="1748769"/>
              <a:ext cx="740715" cy="3448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 defTabSz="1219170"/>
              <a:r>
                <a:rPr lang="en-US" sz="800">
                  <a:solidFill>
                    <a:schemeClr val="bg1"/>
                  </a:solidFill>
                </a:rPr>
                <a:t>Is the data pseudonymised?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F1AAFAA9-2711-6E42-83FF-C38223B44CE5}"/>
              </a:ext>
            </a:extLst>
          </p:cNvPr>
          <p:cNvGrpSpPr/>
          <p:nvPr/>
        </p:nvGrpSpPr>
        <p:grpSpPr>
          <a:xfrm>
            <a:off x="5087942" y="3320710"/>
            <a:ext cx="1212388" cy="919509"/>
            <a:chOff x="4188871" y="2043353"/>
            <a:chExt cx="909291" cy="689632"/>
          </a:xfrm>
        </p:grpSpPr>
        <p:sp>
          <p:nvSpPr>
            <p:cNvPr id="13" name="Decision 12">
              <a:extLst>
                <a:ext uri="{FF2B5EF4-FFF2-40B4-BE49-F238E27FC236}">
                  <a16:creationId xmlns:a16="http://schemas.microsoft.com/office/drawing/2014/main" id="{FA20ADDA-BE45-3140-A788-E5AE46762D63}"/>
                </a:ext>
              </a:extLst>
            </p:cNvPr>
            <p:cNvSpPr/>
            <p:nvPr/>
          </p:nvSpPr>
          <p:spPr>
            <a:xfrm>
              <a:off x="4188871" y="2043353"/>
              <a:ext cx="909291" cy="689632"/>
            </a:xfrm>
            <a:prstGeom prst="flowChartDecis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0F80798-0579-364C-8D96-0FD1B441A041}"/>
                </a:ext>
              </a:extLst>
            </p:cNvPr>
            <p:cNvSpPr txBox="1"/>
            <p:nvPr/>
          </p:nvSpPr>
          <p:spPr>
            <a:xfrm>
              <a:off x="4354041" y="2288768"/>
              <a:ext cx="578949" cy="19880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 defTabSz="1219170"/>
              <a:r>
                <a:rPr lang="en-US" sz="800">
                  <a:solidFill>
                    <a:schemeClr val="bg1"/>
                  </a:solidFill>
                </a:rPr>
                <a:t>Impossible to reidentify?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1F490F0-F94A-914A-A87B-E4EC0A3A5EE3}"/>
              </a:ext>
            </a:extLst>
          </p:cNvPr>
          <p:cNvGrpSpPr/>
          <p:nvPr/>
        </p:nvGrpSpPr>
        <p:grpSpPr>
          <a:xfrm>
            <a:off x="6419734" y="2320617"/>
            <a:ext cx="1212388" cy="919509"/>
            <a:chOff x="5098162" y="1473767"/>
            <a:chExt cx="909291" cy="689632"/>
          </a:xfrm>
        </p:grpSpPr>
        <p:sp>
          <p:nvSpPr>
            <p:cNvPr id="14" name="Decision 13">
              <a:extLst>
                <a:ext uri="{FF2B5EF4-FFF2-40B4-BE49-F238E27FC236}">
                  <a16:creationId xmlns:a16="http://schemas.microsoft.com/office/drawing/2014/main" id="{786826F3-8A2F-5647-96C1-1878365342B9}"/>
                </a:ext>
              </a:extLst>
            </p:cNvPr>
            <p:cNvSpPr/>
            <p:nvPr/>
          </p:nvSpPr>
          <p:spPr>
            <a:xfrm>
              <a:off x="5098162" y="1473767"/>
              <a:ext cx="909291" cy="689632"/>
            </a:xfrm>
            <a:prstGeom prst="flowChartDecis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36CC9CA-363F-A940-B90E-C46422B3E12B}"/>
                </a:ext>
              </a:extLst>
            </p:cNvPr>
            <p:cNvSpPr/>
            <p:nvPr/>
          </p:nvSpPr>
          <p:spPr>
            <a:xfrm>
              <a:off x="5171369" y="1680083"/>
              <a:ext cx="762876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800">
                  <a:solidFill>
                    <a:schemeClr val="bg1"/>
                  </a:solidFill>
                </a:rPr>
                <a:t>Difficult to reidentify?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8B88613D-E3CF-AF49-B568-278B9990C730}"/>
              </a:ext>
            </a:extLst>
          </p:cNvPr>
          <p:cNvGrpSpPr/>
          <p:nvPr/>
        </p:nvGrpSpPr>
        <p:grpSpPr>
          <a:xfrm>
            <a:off x="6419733" y="4339268"/>
            <a:ext cx="1212388" cy="919509"/>
            <a:chOff x="5184154" y="2783217"/>
            <a:chExt cx="909291" cy="689632"/>
          </a:xfrm>
        </p:grpSpPr>
        <p:sp>
          <p:nvSpPr>
            <p:cNvPr id="15" name="Decision 14">
              <a:extLst>
                <a:ext uri="{FF2B5EF4-FFF2-40B4-BE49-F238E27FC236}">
                  <a16:creationId xmlns:a16="http://schemas.microsoft.com/office/drawing/2014/main" id="{FC3BC994-FA40-F947-BB89-E9F8D5F110C0}"/>
                </a:ext>
              </a:extLst>
            </p:cNvPr>
            <p:cNvSpPr/>
            <p:nvPr/>
          </p:nvSpPr>
          <p:spPr>
            <a:xfrm>
              <a:off x="5184154" y="2783217"/>
              <a:ext cx="909291" cy="689632"/>
            </a:xfrm>
            <a:prstGeom prst="flowChartDecis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04A594A3-CE49-144F-B574-C5FC4A1868C5}"/>
                </a:ext>
              </a:extLst>
            </p:cNvPr>
            <p:cNvSpPr/>
            <p:nvPr/>
          </p:nvSpPr>
          <p:spPr>
            <a:xfrm>
              <a:off x="5242923" y="2943367"/>
              <a:ext cx="791752" cy="346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800">
                  <a:solidFill>
                    <a:schemeClr val="bg1"/>
                  </a:solidFill>
                </a:rPr>
                <a:t>Commercially / politically / legally sensitive?</a:t>
              </a:r>
            </a:p>
          </p:txBody>
        </p:sp>
      </p:grpSp>
      <p:cxnSp>
        <p:nvCxnSpPr>
          <p:cNvPr id="39" name="Elbow Connector 38">
            <a:extLst>
              <a:ext uri="{FF2B5EF4-FFF2-40B4-BE49-F238E27FC236}">
                <a16:creationId xmlns:a16="http://schemas.microsoft.com/office/drawing/2014/main" id="{C7D57772-2CDA-6F4C-A690-885D6A19C53F}"/>
              </a:ext>
            </a:extLst>
          </p:cNvPr>
          <p:cNvCxnSpPr>
            <a:stCxn id="9" idx="2"/>
            <a:endCxn id="11" idx="1"/>
          </p:cNvCxnSpPr>
          <p:nvPr/>
        </p:nvCxnSpPr>
        <p:spPr>
          <a:xfrm rot="16200000" flipH="1">
            <a:off x="794637" y="4021412"/>
            <a:ext cx="759447" cy="795772"/>
          </a:xfrm>
          <a:prstGeom prst="bentConnector2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40">
            <a:extLst>
              <a:ext uri="{FF2B5EF4-FFF2-40B4-BE49-F238E27FC236}">
                <a16:creationId xmlns:a16="http://schemas.microsoft.com/office/drawing/2014/main" id="{539763ED-EF28-D545-9A0F-0985894B7678}"/>
              </a:ext>
            </a:extLst>
          </p:cNvPr>
          <p:cNvGrpSpPr/>
          <p:nvPr/>
        </p:nvGrpSpPr>
        <p:grpSpPr>
          <a:xfrm>
            <a:off x="7776981" y="3077635"/>
            <a:ext cx="1212388" cy="919509"/>
            <a:chOff x="6007453" y="2043353"/>
            <a:chExt cx="909291" cy="689632"/>
          </a:xfrm>
        </p:grpSpPr>
        <p:sp>
          <p:nvSpPr>
            <p:cNvPr id="16" name="Decision 15">
              <a:extLst>
                <a:ext uri="{FF2B5EF4-FFF2-40B4-BE49-F238E27FC236}">
                  <a16:creationId xmlns:a16="http://schemas.microsoft.com/office/drawing/2014/main" id="{C0911708-6E6B-7840-8F0B-DA20C6B87984}"/>
                </a:ext>
              </a:extLst>
            </p:cNvPr>
            <p:cNvSpPr/>
            <p:nvPr/>
          </p:nvSpPr>
          <p:spPr>
            <a:xfrm>
              <a:off x="6007453" y="2043353"/>
              <a:ext cx="909291" cy="689632"/>
            </a:xfrm>
            <a:prstGeom prst="flowChartDecis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864A9488-6478-9843-A2AB-0E7D9AFF8C6A}"/>
                </a:ext>
              </a:extLst>
            </p:cNvPr>
            <p:cNvSpPr/>
            <p:nvPr/>
          </p:nvSpPr>
          <p:spPr>
            <a:xfrm>
              <a:off x="6042248" y="2287683"/>
              <a:ext cx="868266" cy="1615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800">
                  <a:solidFill>
                    <a:schemeClr val="bg1"/>
                  </a:solidFill>
                </a:rPr>
                <a:t>Low risk if disclosed?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E0CEF10-58A2-B248-96B6-6DB2F4129A0B}"/>
              </a:ext>
            </a:extLst>
          </p:cNvPr>
          <p:cNvGrpSpPr/>
          <p:nvPr/>
        </p:nvGrpSpPr>
        <p:grpSpPr>
          <a:xfrm>
            <a:off x="8969339" y="1261179"/>
            <a:ext cx="1212388" cy="919509"/>
            <a:chOff x="6886093" y="1303489"/>
            <a:chExt cx="909291" cy="689632"/>
          </a:xfrm>
        </p:grpSpPr>
        <p:sp>
          <p:nvSpPr>
            <p:cNvPr id="17" name="Decision 16">
              <a:extLst>
                <a:ext uri="{FF2B5EF4-FFF2-40B4-BE49-F238E27FC236}">
                  <a16:creationId xmlns:a16="http://schemas.microsoft.com/office/drawing/2014/main" id="{49ED02C3-D80F-B744-8920-7F75AA8700A8}"/>
                </a:ext>
              </a:extLst>
            </p:cNvPr>
            <p:cNvSpPr/>
            <p:nvPr/>
          </p:nvSpPr>
          <p:spPr>
            <a:xfrm>
              <a:off x="6886093" y="1303489"/>
              <a:ext cx="909291" cy="689632"/>
            </a:xfrm>
            <a:prstGeom prst="flowChartDecis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2445D6E8-8E7B-654E-91BF-CFE617F5B5AE}"/>
                </a:ext>
              </a:extLst>
            </p:cNvPr>
            <p:cNvSpPr/>
            <p:nvPr/>
          </p:nvSpPr>
          <p:spPr>
            <a:xfrm>
              <a:off x="6940794" y="1520169"/>
              <a:ext cx="799888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800">
                  <a:solidFill>
                    <a:schemeClr val="bg1"/>
                  </a:solidFill>
                </a:rPr>
                <a:t>Substantial threat to data subjects?</a:t>
              </a: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A4031559-1A1F-F946-BD7B-68CA375E1C8F}"/>
              </a:ext>
            </a:extLst>
          </p:cNvPr>
          <p:cNvGrpSpPr/>
          <p:nvPr/>
        </p:nvGrpSpPr>
        <p:grpSpPr>
          <a:xfrm>
            <a:off x="8949475" y="3948807"/>
            <a:ext cx="1212388" cy="919509"/>
            <a:chOff x="6712106" y="2715141"/>
            <a:chExt cx="909291" cy="689632"/>
          </a:xfrm>
        </p:grpSpPr>
        <p:sp>
          <p:nvSpPr>
            <p:cNvPr id="18" name="Decision 17">
              <a:extLst>
                <a:ext uri="{FF2B5EF4-FFF2-40B4-BE49-F238E27FC236}">
                  <a16:creationId xmlns:a16="http://schemas.microsoft.com/office/drawing/2014/main" id="{35017DDF-2CB8-B749-BDD8-ADF762FCCF2F}"/>
                </a:ext>
              </a:extLst>
            </p:cNvPr>
            <p:cNvSpPr/>
            <p:nvPr/>
          </p:nvSpPr>
          <p:spPr>
            <a:xfrm>
              <a:off x="6712106" y="2715141"/>
              <a:ext cx="909291" cy="689632"/>
            </a:xfrm>
            <a:prstGeom prst="flowChartDecis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F54C612B-04C5-4849-A86C-0F2FFD4A1814}"/>
                </a:ext>
              </a:extLst>
            </p:cNvPr>
            <p:cNvSpPr/>
            <p:nvPr/>
          </p:nvSpPr>
          <p:spPr>
            <a:xfrm>
              <a:off x="6764776" y="2938629"/>
              <a:ext cx="805844" cy="346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1"/>
                  </a:solidFill>
                </a:rPr>
                <a:t>Possible to identify individuals in output?</a:t>
              </a: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1607A31C-565C-BE48-BE4E-E5057C931FE9}"/>
              </a:ext>
            </a:extLst>
          </p:cNvPr>
          <p:cNvGrpSpPr/>
          <p:nvPr/>
        </p:nvGrpSpPr>
        <p:grpSpPr>
          <a:xfrm>
            <a:off x="8949474" y="5344053"/>
            <a:ext cx="1212388" cy="919509"/>
            <a:chOff x="6712106" y="3878399"/>
            <a:chExt cx="909291" cy="689632"/>
          </a:xfrm>
        </p:grpSpPr>
        <p:sp>
          <p:nvSpPr>
            <p:cNvPr id="19" name="Decision 18">
              <a:extLst>
                <a:ext uri="{FF2B5EF4-FFF2-40B4-BE49-F238E27FC236}">
                  <a16:creationId xmlns:a16="http://schemas.microsoft.com/office/drawing/2014/main" id="{3471820B-EB8B-CC4C-81F6-452D52612BE8}"/>
                </a:ext>
              </a:extLst>
            </p:cNvPr>
            <p:cNvSpPr/>
            <p:nvPr/>
          </p:nvSpPr>
          <p:spPr>
            <a:xfrm>
              <a:off x="6712106" y="3878399"/>
              <a:ext cx="909291" cy="689632"/>
            </a:xfrm>
            <a:prstGeom prst="flowChartDecis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79C3FA37-91D6-1A4A-B907-2AA0E766FDF8}"/>
                </a:ext>
              </a:extLst>
            </p:cNvPr>
            <p:cNvSpPr/>
            <p:nvPr/>
          </p:nvSpPr>
          <p:spPr>
            <a:xfrm>
              <a:off x="6727004" y="4038549"/>
              <a:ext cx="879493" cy="346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800">
                  <a:solidFill>
                    <a:schemeClr val="bg1"/>
                  </a:solidFill>
                </a:rPr>
                <a:t>Disclosure risks research competitiveness?</a:t>
              </a:r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65B0EB4A-8E3F-E245-B471-E0A1112ADB88}"/>
              </a:ext>
            </a:extLst>
          </p:cNvPr>
          <p:cNvSpPr txBox="1"/>
          <p:nvPr/>
        </p:nvSpPr>
        <p:spPr>
          <a:xfrm>
            <a:off x="11143079" y="130261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defTabSz="1219170"/>
            <a:endParaRPr lang="en-US" sz="2133">
              <a:solidFill>
                <a:prstClr val="black"/>
              </a:solidFill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144455B3-2E7A-1449-8A66-3EC915257EAE}"/>
              </a:ext>
            </a:extLst>
          </p:cNvPr>
          <p:cNvGrpSpPr/>
          <p:nvPr/>
        </p:nvGrpSpPr>
        <p:grpSpPr>
          <a:xfrm>
            <a:off x="10714838" y="859128"/>
            <a:ext cx="975133" cy="484731"/>
            <a:chOff x="8065281" y="531273"/>
            <a:chExt cx="731350" cy="363548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48B7CEBE-A57E-0D4D-8A9C-911344587536}"/>
                </a:ext>
              </a:extLst>
            </p:cNvPr>
            <p:cNvSpPr/>
            <p:nvPr/>
          </p:nvSpPr>
          <p:spPr>
            <a:xfrm>
              <a:off x="8065281" y="531273"/>
              <a:ext cx="731350" cy="363548"/>
            </a:xfrm>
            <a:prstGeom prst="round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1DC8BA7B-EA24-A84B-907F-F681B2066248}"/>
                </a:ext>
              </a:extLst>
            </p:cNvPr>
            <p:cNvSpPr/>
            <p:nvPr/>
          </p:nvSpPr>
          <p:spPr>
            <a:xfrm>
              <a:off x="8167999" y="574547"/>
              <a:ext cx="525914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>
                  <a:solidFill>
                    <a:schemeClr val="bg1"/>
                  </a:solidFill>
                </a:rPr>
                <a:t>Tier 4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7FBE35BC-8943-E546-863D-B9A4A077BF98}"/>
              </a:ext>
            </a:extLst>
          </p:cNvPr>
          <p:cNvGrpSpPr/>
          <p:nvPr/>
        </p:nvGrpSpPr>
        <p:grpSpPr>
          <a:xfrm>
            <a:off x="10704892" y="2180688"/>
            <a:ext cx="975133" cy="484731"/>
            <a:chOff x="8065281" y="531273"/>
            <a:chExt cx="731350" cy="363548"/>
          </a:xfrm>
        </p:grpSpPr>
        <p:sp>
          <p:nvSpPr>
            <p:cNvPr id="50" name="Rounded Rectangle 49">
              <a:extLst>
                <a:ext uri="{FF2B5EF4-FFF2-40B4-BE49-F238E27FC236}">
                  <a16:creationId xmlns:a16="http://schemas.microsoft.com/office/drawing/2014/main" id="{CE2C254A-7C4B-8D4D-8DA0-688294A2A01C}"/>
                </a:ext>
              </a:extLst>
            </p:cNvPr>
            <p:cNvSpPr/>
            <p:nvPr/>
          </p:nvSpPr>
          <p:spPr>
            <a:xfrm>
              <a:off x="8065281" y="531273"/>
              <a:ext cx="731350" cy="363548"/>
            </a:xfrm>
            <a:prstGeom prst="round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9B4B1922-1B5F-3248-A498-99A37A6525C4}"/>
                </a:ext>
              </a:extLst>
            </p:cNvPr>
            <p:cNvSpPr/>
            <p:nvPr/>
          </p:nvSpPr>
          <p:spPr>
            <a:xfrm>
              <a:off x="8168000" y="574547"/>
              <a:ext cx="525914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>
                  <a:solidFill>
                    <a:schemeClr val="bg1"/>
                  </a:solidFill>
                </a:rPr>
                <a:t>Tier 3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229E7EB-B861-6047-BE38-63FF47E59348}"/>
              </a:ext>
            </a:extLst>
          </p:cNvPr>
          <p:cNvGrpSpPr/>
          <p:nvPr/>
        </p:nvGrpSpPr>
        <p:grpSpPr>
          <a:xfrm>
            <a:off x="10714838" y="3521071"/>
            <a:ext cx="975133" cy="484731"/>
            <a:chOff x="8065281" y="531273"/>
            <a:chExt cx="731350" cy="363548"/>
          </a:xfrm>
        </p:grpSpPr>
        <p:sp>
          <p:nvSpPr>
            <p:cNvPr id="53" name="Rounded Rectangle 52">
              <a:extLst>
                <a:ext uri="{FF2B5EF4-FFF2-40B4-BE49-F238E27FC236}">
                  <a16:creationId xmlns:a16="http://schemas.microsoft.com/office/drawing/2014/main" id="{CE847F64-72CC-0E47-AA7D-ABE1E1685B2E}"/>
                </a:ext>
              </a:extLst>
            </p:cNvPr>
            <p:cNvSpPr/>
            <p:nvPr/>
          </p:nvSpPr>
          <p:spPr>
            <a:xfrm>
              <a:off x="8065281" y="531273"/>
              <a:ext cx="731350" cy="363548"/>
            </a:xfrm>
            <a:prstGeom prst="round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C060CFF4-FE85-E040-BCEF-3859575AF286}"/>
                </a:ext>
              </a:extLst>
            </p:cNvPr>
            <p:cNvSpPr/>
            <p:nvPr/>
          </p:nvSpPr>
          <p:spPr>
            <a:xfrm>
              <a:off x="8168000" y="574547"/>
              <a:ext cx="525914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>
                  <a:solidFill>
                    <a:schemeClr val="bg1"/>
                  </a:solidFill>
                </a:rPr>
                <a:t>Tier 2</a:t>
              </a: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48837FA5-6DA7-6040-BC7F-E7ACE6002F2F}"/>
              </a:ext>
            </a:extLst>
          </p:cNvPr>
          <p:cNvGrpSpPr/>
          <p:nvPr/>
        </p:nvGrpSpPr>
        <p:grpSpPr>
          <a:xfrm>
            <a:off x="10704892" y="4849016"/>
            <a:ext cx="975133" cy="484731"/>
            <a:chOff x="8065281" y="531273"/>
            <a:chExt cx="731350" cy="363548"/>
          </a:xfrm>
        </p:grpSpPr>
        <p:sp>
          <p:nvSpPr>
            <p:cNvPr id="56" name="Rounded Rectangle 55">
              <a:extLst>
                <a:ext uri="{FF2B5EF4-FFF2-40B4-BE49-F238E27FC236}">
                  <a16:creationId xmlns:a16="http://schemas.microsoft.com/office/drawing/2014/main" id="{1C1026F0-0A26-A043-B3DB-EDD13297F58C}"/>
                </a:ext>
              </a:extLst>
            </p:cNvPr>
            <p:cNvSpPr/>
            <p:nvPr/>
          </p:nvSpPr>
          <p:spPr>
            <a:xfrm>
              <a:off x="8065281" y="531273"/>
              <a:ext cx="731350" cy="363548"/>
            </a:xfrm>
            <a:prstGeom prst="round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1CBF76A0-9FF4-1046-B611-D5C52A93AFFC}"/>
                </a:ext>
              </a:extLst>
            </p:cNvPr>
            <p:cNvSpPr/>
            <p:nvPr/>
          </p:nvSpPr>
          <p:spPr>
            <a:xfrm>
              <a:off x="8168000" y="574547"/>
              <a:ext cx="525914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>
                  <a:solidFill>
                    <a:schemeClr val="bg1"/>
                  </a:solidFill>
                </a:rPr>
                <a:t>Tier 1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3C04BE8A-9018-AB47-8B71-93FB0CA84E83}"/>
              </a:ext>
            </a:extLst>
          </p:cNvPr>
          <p:cNvGrpSpPr/>
          <p:nvPr/>
        </p:nvGrpSpPr>
        <p:grpSpPr>
          <a:xfrm>
            <a:off x="10714838" y="6176963"/>
            <a:ext cx="975133" cy="484731"/>
            <a:chOff x="8065281" y="531273"/>
            <a:chExt cx="731350" cy="363548"/>
          </a:xfrm>
        </p:grpSpPr>
        <p:sp>
          <p:nvSpPr>
            <p:cNvPr id="59" name="Rounded Rectangle 58">
              <a:extLst>
                <a:ext uri="{FF2B5EF4-FFF2-40B4-BE49-F238E27FC236}">
                  <a16:creationId xmlns:a16="http://schemas.microsoft.com/office/drawing/2014/main" id="{6C96ED41-FF5E-6244-A323-0DF9E328352F}"/>
                </a:ext>
              </a:extLst>
            </p:cNvPr>
            <p:cNvSpPr/>
            <p:nvPr/>
          </p:nvSpPr>
          <p:spPr>
            <a:xfrm>
              <a:off x="8065281" y="531273"/>
              <a:ext cx="731350" cy="363548"/>
            </a:xfrm>
            <a:prstGeom prst="round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8F63051E-D7BD-F147-93B9-96C248D19BEB}"/>
                </a:ext>
              </a:extLst>
            </p:cNvPr>
            <p:cNvSpPr/>
            <p:nvPr/>
          </p:nvSpPr>
          <p:spPr>
            <a:xfrm>
              <a:off x="8168000" y="574547"/>
              <a:ext cx="525914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>
                  <a:solidFill>
                    <a:schemeClr val="bg1"/>
                  </a:solidFill>
                </a:rPr>
                <a:t>Tier 0</a:t>
              </a:r>
            </a:p>
          </p:txBody>
        </p:sp>
      </p:grpSp>
      <p:cxnSp>
        <p:nvCxnSpPr>
          <p:cNvPr id="65" name="Elbow Connector 64">
            <a:extLst>
              <a:ext uri="{FF2B5EF4-FFF2-40B4-BE49-F238E27FC236}">
                <a16:creationId xmlns:a16="http://schemas.microsoft.com/office/drawing/2014/main" id="{9302ED67-0448-1546-9381-AD34E43FF2A0}"/>
              </a:ext>
            </a:extLst>
          </p:cNvPr>
          <p:cNvCxnSpPr>
            <a:stCxn id="9" idx="0"/>
            <a:endCxn id="17" idx="1"/>
          </p:cNvCxnSpPr>
          <p:nvPr/>
        </p:nvCxnSpPr>
        <p:spPr>
          <a:xfrm rot="5400000" flipH="1" flipV="1">
            <a:off x="4173341" y="-1675931"/>
            <a:ext cx="1399132" cy="8192865"/>
          </a:xfrm>
          <a:prstGeom prst="bentConnector2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Elbow Connector 66">
            <a:extLst>
              <a:ext uri="{FF2B5EF4-FFF2-40B4-BE49-F238E27FC236}">
                <a16:creationId xmlns:a16="http://schemas.microsoft.com/office/drawing/2014/main" id="{B767340B-FF87-1541-A3B5-1D091790F62D}"/>
              </a:ext>
            </a:extLst>
          </p:cNvPr>
          <p:cNvCxnSpPr>
            <a:stCxn id="11" idx="0"/>
            <a:endCxn id="10" idx="1"/>
          </p:cNvCxnSpPr>
          <p:nvPr/>
        </p:nvCxnSpPr>
        <p:spPr>
          <a:xfrm rot="5400000" flipH="1" flipV="1">
            <a:off x="2163338" y="3795568"/>
            <a:ext cx="558804" cy="528599"/>
          </a:xfrm>
          <a:prstGeom prst="bentConnector2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>
            <a:extLst>
              <a:ext uri="{FF2B5EF4-FFF2-40B4-BE49-F238E27FC236}">
                <a16:creationId xmlns:a16="http://schemas.microsoft.com/office/drawing/2014/main" id="{1B6DB28E-BE66-8B45-BA48-68ED22652D4A}"/>
              </a:ext>
            </a:extLst>
          </p:cNvPr>
          <p:cNvCxnSpPr>
            <a:stCxn id="11" idx="2"/>
            <a:endCxn id="15" idx="1"/>
          </p:cNvCxnSpPr>
          <p:nvPr/>
        </p:nvCxnSpPr>
        <p:spPr>
          <a:xfrm rot="5400000" flipH="1" flipV="1">
            <a:off x="4069208" y="2908253"/>
            <a:ext cx="459755" cy="4241292"/>
          </a:xfrm>
          <a:prstGeom prst="bentConnector4">
            <a:avLst>
              <a:gd name="adj1" fmla="val -66296"/>
              <a:gd name="adj2" fmla="val 57146"/>
            </a:avLst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Elbow Connector 72">
            <a:extLst>
              <a:ext uri="{FF2B5EF4-FFF2-40B4-BE49-F238E27FC236}">
                <a16:creationId xmlns:a16="http://schemas.microsoft.com/office/drawing/2014/main" id="{2703A270-66F0-5146-8E0A-AC5958107D6D}"/>
              </a:ext>
            </a:extLst>
          </p:cNvPr>
          <p:cNvCxnSpPr>
            <a:stCxn id="10" idx="2"/>
            <a:endCxn id="15" idx="1"/>
          </p:cNvCxnSpPr>
          <p:nvPr/>
        </p:nvCxnSpPr>
        <p:spPr>
          <a:xfrm rot="16200000" flipH="1">
            <a:off x="4587082" y="2966370"/>
            <a:ext cx="558804" cy="3106499"/>
          </a:xfrm>
          <a:prstGeom prst="bentConnector2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Elbow Connector 74">
            <a:extLst>
              <a:ext uri="{FF2B5EF4-FFF2-40B4-BE49-F238E27FC236}">
                <a16:creationId xmlns:a16="http://schemas.microsoft.com/office/drawing/2014/main" id="{B0268A78-E680-B94B-8B69-36A5A0B2A6E3}"/>
              </a:ext>
            </a:extLst>
          </p:cNvPr>
          <p:cNvCxnSpPr>
            <a:stCxn id="10" idx="0"/>
            <a:endCxn id="12" idx="1"/>
          </p:cNvCxnSpPr>
          <p:nvPr/>
        </p:nvCxnSpPr>
        <p:spPr>
          <a:xfrm rot="5400000" flipH="1" flipV="1">
            <a:off x="3341672" y="2786827"/>
            <a:ext cx="505443" cy="562320"/>
          </a:xfrm>
          <a:prstGeom prst="bentConnector2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Elbow Connector 76">
            <a:extLst>
              <a:ext uri="{FF2B5EF4-FFF2-40B4-BE49-F238E27FC236}">
                <a16:creationId xmlns:a16="http://schemas.microsoft.com/office/drawing/2014/main" id="{20F05951-EE54-AB42-AA0D-9C61B7D4257F}"/>
              </a:ext>
            </a:extLst>
          </p:cNvPr>
          <p:cNvCxnSpPr>
            <a:stCxn id="12" idx="0"/>
            <a:endCxn id="17" idx="1"/>
          </p:cNvCxnSpPr>
          <p:nvPr/>
        </p:nvCxnSpPr>
        <p:spPr>
          <a:xfrm rot="5400000" flipH="1" flipV="1">
            <a:off x="6408256" y="-205571"/>
            <a:ext cx="634577" cy="4487591"/>
          </a:xfrm>
          <a:prstGeom prst="bentConnector2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Elbow Connector 78">
            <a:extLst>
              <a:ext uri="{FF2B5EF4-FFF2-40B4-BE49-F238E27FC236}">
                <a16:creationId xmlns:a16="http://schemas.microsoft.com/office/drawing/2014/main" id="{D4155A1E-D042-2149-BE70-5621394B20E9}"/>
              </a:ext>
            </a:extLst>
          </p:cNvPr>
          <p:cNvCxnSpPr>
            <a:stCxn id="12" idx="2"/>
            <a:endCxn id="13" idx="1"/>
          </p:cNvCxnSpPr>
          <p:nvPr/>
        </p:nvCxnSpPr>
        <p:spPr>
          <a:xfrm rot="16200000" flipH="1">
            <a:off x="4532123" y="3224645"/>
            <a:ext cx="505444" cy="606193"/>
          </a:xfrm>
          <a:prstGeom prst="bentConnector2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Elbow Connector 80">
            <a:extLst>
              <a:ext uri="{FF2B5EF4-FFF2-40B4-BE49-F238E27FC236}">
                <a16:creationId xmlns:a16="http://schemas.microsoft.com/office/drawing/2014/main" id="{1D5CBF14-0478-EC4A-9501-BD051ACCE832}"/>
              </a:ext>
            </a:extLst>
          </p:cNvPr>
          <p:cNvCxnSpPr>
            <a:stCxn id="13" idx="0"/>
            <a:endCxn id="14" idx="1"/>
          </p:cNvCxnSpPr>
          <p:nvPr/>
        </p:nvCxnSpPr>
        <p:spPr>
          <a:xfrm rot="5400000" flipH="1" flipV="1">
            <a:off x="5786765" y="2687742"/>
            <a:ext cx="540339" cy="725597"/>
          </a:xfrm>
          <a:prstGeom prst="bentConnector2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Elbow Connector 82">
            <a:extLst>
              <a:ext uri="{FF2B5EF4-FFF2-40B4-BE49-F238E27FC236}">
                <a16:creationId xmlns:a16="http://schemas.microsoft.com/office/drawing/2014/main" id="{6E7FFE00-44C2-FB40-BDFF-583533B3C3DF}"/>
              </a:ext>
            </a:extLst>
          </p:cNvPr>
          <p:cNvCxnSpPr>
            <a:stCxn id="13" idx="2"/>
            <a:endCxn id="15" idx="1"/>
          </p:cNvCxnSpPr>
          <p:nvPr/>
        </p:nvCxnSpPr>
        <p:spPr>
          <a:xfrm rot="16200000" flipH="1">
            <a:off x="5777532" y="4156822"/>
            <a:ext cx="558803" cy="725596"/>
          </a:xfrm>
          <a:prstGeom prst="bentConnector2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Elbow Connector 84">
            <a:extLst>
              <a:ext uri="{FF2B5EF4-FFF2-40B4-BE49-F238E27FC236}">
                <a16:creationId xmlns:a16="http://schemas.microsoft.com/office/drawing/2014/main" id="{68F724F1-028C-6C43-B861-C578D9A0B513}"/>
              </a:ext>
            </a:extLst>
          </p:cNvPr>
          <p:cNvCxnSpPr>
            <a:stCxn id="15" idx="2"/>
            <a:endCxn id="45" idx="1"/>
          </p:cNvCxnSpPr>
          <p:nvPr/>
        </p:nvCxnSpPr>
        <p:spPr>
          <a:xfrm rot="16200000" flipH="1">
            <a:off x="7732811" y="4551892"/>
            <a:ext cx="529642" cy="1943411"/>
          </a:xfrm>
          <a:prstGeom prst="bentConnector2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>
            <a:extLst>
              <a:ext uri="{FF2B5EF4-FFF2-40B4-BE49-F238E27FC236}">
                <a16:creationId xmlns:a16="http://schemas.microsoft.com/office/drawing/2014/main" id="{35B694F7-0202-734A-B4A4-E34E136875D4}"/>
              </a:ext>
            </a:extLst>
          </p:cNvPr>
          <p:cNvCxnSpPr>
            <a:stCxn id="15" idx="0"/>
            <a:endCxn id="16" idx="1"/>
          </p:cNvCxnSpPr>
          <p:nvPr/>
        </p:nvCxnSpPr>
        <p:spPr>
          <a:xfrm rot="5400000" flipH="1" flipV="1">
            <a:off x="7000514" y="3562804"/>
            <a:ext cx="801877" cy="751052"/>
          </a:xfrm>
          <a:prstGeom prst="bentConnector2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Elbow Connector 88">
            <a:extLst>
              <a:ext uri="{FF2B5EF4-FFF2-40B4-BE49-F238E27FC236}">
                <a16:creationId xmlns:a16="http://schemas.microsoft.com/office/drawing/2014/main" id="{4626829D-DC5B-264B-A4CA-410C6F1D97C9}"/>
              </a:ext>
            </a:extLst>
          </p:cNvPr>
          <p:cNvCxnSpPr>
            <a:stCxn id="14" idx="0"/>
            <a:endCxn id="17" idx="1"/>
          </p:cNvCxnSpPr>
          <p:nvPr/>
        </p:nvCxnSpPr>
        <p:spPr>
          <a:xfrm rot="5400000" flipH="1" flipV="1">
            <a:off x="7697792" y="1049070"/>
            <a:ext cx="599683" cy="1943411"/>
          </a:xfrm>
          <a:prstGeom prst="bentConnector2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Elbow Connector 90">
            <a:extLst>
              <a:ext uri="{FF2B5EF4-FFF2-40B4-BE49-F238E27FC236}">
                <a16:creationId xmlns:a16="http://schemas.microsoft.com/office/drawing/2014/main" id="{CA42F9B4-F991-D54A-8627-94D182EF6A23}"/>
              </a:ext>
            </a:extLst>
          </p:cNvPr>
          <p:cNvCxnSpPr>
            <a:stCxn id="14" idx="2"/>
            <a:endCxn id="16" idx="1"/>
          </p:cNvCxnSpPr>
          <p:nvPr/>
        </p:nvCxnSpPr>
        <p:spPr>
          <a:xfrm rot="16200000" flipH="1">
            <a:off x="7252821" y="3013232"/>
            <a:ext cx="297264" cy="751051"/>
          </a:xfrm>
          <a:prstGeom prst="bentConnector2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Elbow Connector 92">
            <a:extLst>
              <a:ext uri="{FF2B5EF4-FFF2-40B4-BE49-F238E27FC236}">
                <a16:creationId xmlns:a16="http://schemas.microsoft.com/office/drawing/2014/main" id="{0DAD9A22-3F66-7C40-979C-D1DD2BA65F37}"/>
              </a:ext>
            </a:extLst>
          </p:cNvPr>
          <p:cNvCxnSpPr>
            <a:stCxn id="16" idx="0"/>
            <a:endCxn id="17" idx="1"/>
          </p:cNvCxnSpPr>
          <p:nvPr/>
        </p:nvCxnSpPr>
        <p:spPr>
          <a:xfrm rot="5400000" flipH="1" flipV="1">
            <a:off x="7997906" y="2106202"/>
            <a:ext cx="1356701" cy="586165"/>
          </a:xfrm>
          <a:prstGeom prst="bentConnector2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Elbow Connector 94">
            <a:extLst>
              <a:ext uri="{FF2B5EF4-FFF2-40B4-BE49-F238E27FC236}">
                <a16:creationId xmlns:a16="http://schemas.microsoft.com/office/drawing/2014/main" id="{EB6C2536-BE56-0E4A-8508-7020EEBD0BAC}"/>
              </a:ext>
            </a:extLst>
          </p:cNvPr>
          <p:cNvCxnSpPr>
            <a:stCxn id="16" idx="2"/>
            <a:endCxn id="18" idx="1"/>
          </p:cNvCxnSpPr>
          <p:nvPr/>
        </p:nvCxnSpPr>
        <p:spPr>
          <a:xfrm rot="16200000" flipH="1">
            <a:off x="8460617" y="3919702"/>
            <a:ext cx="411417" cy="566301"/>
          </a:xfrm>
          <a:prstGeom prst="bentConnector2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Elbow Connector 96">
            <a:extLst>
              <a:ext uri="{FF2B5EF4-FFF2-40B4-BE49-F238E27FC236}">
                <a16:creationId xmlns:a16="http://schemas.microsoft.com/office/drawing/2014/main" id="{DEA465C6-C1AF-4B44-A04D-C0602D352151}"/>
              </a:ext>
            </a:extLst>
          </p:cNvPr>
          <p:cNvCxnSpPr>
            <a:stCxn id="18" idx="0"/>
            <a:endCxn id="53" idx="1"/>
          </p:cNvCxnSpPr>
          <p:nvPr/>
        </p:nvCxnSpPr>
        <p:spPr>
          <a:xfrm rot="5400000" flipH="1" flipV="1">
            <a:off x="10042568" y="3276538"/>
            <a:ext cx="185371" cy="1159168"/>
          </a:xfrm>
          <a:prstGeom prst="bentConnector2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Elbow Connector 98">
            <a:extLst>
              <a:ext uri="{FF2B5EF4-FFF2-40B4-BE49-F238E27FC236}">
                <a16:creationId xmlns:a16="http://schemas.microsoft.com/office/drawing/2014/main" id="{F422B435-7D88-6F4E-9FF1-CB16CE3EF470}"/>
              </a:ext>
            </a:extLst>
          </p:cNvPr>
          <p:cNvCxnSpPr>
            <a:stCxn id="18" idx="2"/>
            <a:endCxn id="56" idx="1"/>
          </p:cNvCxnSpPr>
          <p:nvPr/>
        </p:nvCxnSpPr>
        <p:spPr>
          <a:xfrm rot="16200000" flipH="1">
            <a:off x="10018749" y="4405237"/>
            <a:ext cx="223065" cy="1149223"/>
          </a:xfrm>
          <a:prstGeom prst="bentConnector2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Elbow Connector 100">
            <a:extLst>
              <a:ext uri="{FF2B5EF4-FFF2-40B4-BE49-F238E27FC236}">
                <a16:creationId xmlns:a16="http://schemas.microsoft.com/office/drawing/2014/main" id="{AE3DB691-5B95-E042-8C95-3895CA6D23B4}"/>
              </a:ext>
            </a:extLst>
          </p:cNvPr>
          <p:cNvCxnSpPr>
            <a:stCxn id="19" idx="0"/>
            <a:endCxn id="56" idx="1"/>
          </p:cNvCxnSpPr>
          <p:nvPr/>
        </p:nvCxnSpPr>
        <p:spPr>
          <a:xfrm rot="5400000" flipH="1" flipV="1">
            <a:off x="10003946" y="4643106"/>
            <a:ext cx="252671" cy="1149224"/>
          </a:xfrm>
          <a:prstGeom prst="bentConnector2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Elbow Connector 102">
            <a:extLst>
              <a:ext uri="{FF2B5EF4-FFF2-40B4-BE49-F238E27FC236}">
                <a16:creationId xmlns:a16="http://schemas.microsoft.com/office/drawing/2014/main" id="{1CE3C621-1919-974B-853B-00432ECB9B30}"/>
              </a:ext>
            </a:extLst>
          </p:cNvPr>
          <p:cNvCxnSpPr>
            <a:stCxn id="19" idx="2"/>
            <a:endCxn id="59" idx="1"/>
          </p:cNvCxnSpPr>
          <p:nvPr/>
        </p:nvCxnSpPr>
        <p:spPr>
          <a:xfrm rot="16200000" flipH="1">
            <a:off x="10057370" y="5761860"/>
            <a:ext cx="155767" cy="1159169"/>
          </a:xfrm>
          <a:prstGeom prst="bentConnector2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Elbow Connector 104">
            <a:extLst>
              <a:ext uri="{FF2B5EF4-FFF2-40B4-BE49-F238E27FC236}">
                <a16:creationId xmlns:a16="http://schemas.microsoft.com/office/drawing/2014/main" id="{B1BAD635-3939-9548-A60F-87014433BAE9}"/>
              </a:ext>
            </a:extLst>
          </p:cNvPr>
          <p:cNvCxnSpPr>
            <a:stCxn id="17" idx="2"/>
            <a:endCxn id="50" idx="1"/>
          </p:cNvCxnSpPr>
          <p:nvPr/>
        </p:nvCxnSpPr>
        <p:spPr>
          <a:xfrm rot="16200000" flipH="1">
            <a:off x="10019030" y="1737192"/>
            <a:ext cx="242365" cy="1129359"/>
          </a:xfrm>
          <a:prstGeom prst="bentConnector2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Elbow Connector 106">
            <a:extLst>
              <a:ext uri="{FF2B5EF4-FFF2-40B4-BE49-F238E27FC236}">
                <a16:creationId xmlns:a16="http://schemas.microsoft.com/office/drawing/2014/main" id="{DD578708-758F-CF4D-A286-9D284A033808}"/>
              </a:ext>
            </a:extLst>
          </p:cNvPr>
          <p:cNvCxnSpPr>
            <a:stCxn id="17" idx="0"/>
            <a:endCxn id="20" idx="1"/>
          </p:cNvCxnSpPr>
          <p:nvPr/>
        </p:nvCxnSpPr>
        <p:spPr>
          <a:xfrm rot="5400000" flipH="1" flipV="1">
            <a:off x="10065343" y="611684"/>
            <a:ext cx="159685" cy="1139304"/>
          </a:xfrm>
          <a:prstGeom prst="bentConnector2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2FEC3811-54D2-7B42-9E8E-0FD518E58961}"/>
              </a:ext>
            </a:extLst>
          </p:cNvPr>
          <p:cNvGrpSpPr/>
          <p:nvPr/>
        </p:nvGrpSpPr>
        <p:grpSpPr>
          <a:xfrm>
            <a:off x="578946" y="3032860"/>
            <a:ext cx="395049" cy="241020"/>
            <a:chOff x="837774" y="1323986"/>
            <a:chExt cx="505730" cy="250384"/>
          </a:xfrm>
        </p:grpSpPr>
        <p:sp>
          <p:nvSpPr>
            <p:cNvPr id="112" name="Rounded Rectangle 111">
              <a:extLst>
                <a:ext uri="{FF2B5EF4-FFF2-40B4-BE49-F238E27FC236}">
                  <a16:creationId xmlns:a16="http://schemas.microsoft.com/office/drawing/2014/main" id="{346DD779-BCE1-7147-9DA2-962EC49E1F49}"/>
                </a:ext>
              </a:extLst>
            </p:cNvPr>
            <p:cNvSpPr/>
            <p:nvPr/>
          </p:nvSpPr>
          <p:spPr>
            <a:xfrm>
              <a:off x="837774" y="1323986"/>
              <a:ext cx="505730" cy="244926"/>
            </a:xfrm>
            <a:prstGeom prst="roundRect">
              <a:avLst/>
            </a:prstGeom>
            <a:solidFill>
              <a:schemeClr val="tx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18367703-B8A3-284F-9B44-C18104A03AA7}"/>
                </a:ext>
              </a:extLst>
            </p:cNvPr>
            <p:cNvSpPr txBox="1"/>
            <p:nvPr/>
          </p:nvSpPr>
          <p:spPr>
            <a:xfrm>
              <a:off x="878640" y="1357690"/>
              <a:ext cx="423998" cy="2166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 defTabSz="1219170"/>
              <a:r>
                <a:rPr lang="en-US" sz="1067">
                  <a:solidFill>
                    <a:schemeClr val="accent6">
                      <a:lumMod val="20000"/>
                      <a:lumOff val="80000"/>
                    </a:schemeClr>
                  </a:solidFill>
                </a:rPr>
                <a:t>YES</a:t>
              </a:r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814F27C2-7567-1E4C-96C5-7D4EF1CD9F84}"/>
              </a:ext>
            </a:extLst>
          </p:cNvPr>
          <p:cNvGrpSpPr/>
          <p:nvPr/>
        </p:nvGrpSpPr>
        <p:grpSpPr>
          <a:xfrm>
            <a:off x="6837481" y="5149250"/>
            <a:ext cx="395049" cy="241020"/>
            <a:chOff x="837774" y="1323986"/>
            <a:chExt cx="505730" cy="250384"/>
          </a:xfrm>
        </p:grpSpPr>
        <p:sp>
          <p:nvSpPr>
            <p:cNvPr id="145" name="Rounded Rectangle 144">
              <a:extLst>
                <a:ext uri="{FF2B5EF4-FFF2-40B4-BE49-F238E27FC236}">
                  <a16:creationId xmlns:a16="http://schemas.microsoft.com/office/drawing/2014/main" id="{2D133395-FBC3-F241-A178-BA0A00256677}"/>
                </a:ext>
              </a:extLst>
            </p:cNvPr>
            <p:cNvSpPr/>
            <p:nvPr/>
          </p:nvSpPr>
          <p:spPr>
            <a:xfrm>
              <a:off x="837774" y="1323986"/>
              <a:ext cx="505730" cy="244926"/>
            </a:xfrm>
            <a:prstGeom prst="roundRect">
              <a:avLst/>
            </a:prstGeom>
            <a:solidFill>
              <a:schemeClr val="tx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F93EF630-C49E-ED47-8276-55A5EA428694}"/>
                </a:ext>
              </a:extLst>
            </p:cNvPr>
            <p:cNvSpPr txBox="1"/>
            <p:nvPr/>
          </p:nvSpPr>
          <p:spPr>
            <a:xfrm>
              <a:off x="878640" y="1357690"/>
              <a:ext cx="423998" cy="2166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 defTabSz="1219170"/>
              <a:r>
                <a:rPr lang="en-US" sz="1067">
                  <a:solidFill>
                    <a:schemeClr val="accent6">
                      <a:lumMod val="20000"/>
                      <a:lumOff val="80000"/>
                    </a:schemeClr>
                  </a:solidFill>
                </a:rPr>
                <a:t>NO</a:t>
              </a:r>
            </a:p>
          </p:txBody>
        </p:sp>
      </p:grpSp>
      <p:grpSp>
        <p:nvGrpSpPr>
          <p:cNvPr id="147" name="Group 146">
            <a:extLst>
              <a:ext uri="{FF2B5EF4-FFF2-40B4-BE49-F238E27FC236}">
                <a16:creationId xmlns:a16="http://schemas.microsoft.com/office/drawing/2014/main" id="{30D3B3BE-3A5A-1440-B0AB-3622C0CB0356}"/>
              </a:ext>
            </a:extLst>
          </p:cNvPr>
          <p:cNvGrpSpPr/>
          <p:nvPr/>
        </p:nvGrpSpPr>
        <p:grpSpPr>
          <a:xfrm>
            <a:off x="571004" y="3907924"/>
            <a:ext cx="395049" cy="241020"/>
            <a:chOff x="837774" y="1323986"/>
            <a:chExt cx="505730" cy="250384"/>
          </a:xfrm>
        </p:grpSpPr>
        <p:sp>
          <p:nvSpPr>
            <p:cNvPr id="148" name="Rounded Rectangle 147">
              <a:extLst>
                <a:ext uri="{FF2B5EF4-FFF2-40B4-BE49-F238E27FC236}">
                  <a16:creationId xmlns:a16="http://schemas.microsoft.com/office/drawing/2014/main" id="{0DCCAA44-F6A2-0044-8FE4-628711653F6A}"/>
                </a:ext>
              </a:extLst>
            </p:cNvPr>
            <p:cNvSpPr/>
            <p:nvPr/>
          </p:nvSpPr>
          <p:spPr>
            <a:xfrm>
              <a:off x="837774" y="1323986"/>
              <a:ext cx="505730" cy="244926"/>
            </a:xfrm>
            <a:prstGeom prst="roundRect">
              <a:avLst/>
            </a:prstGeom>
            <a:solidFill>
              <a:schemeClr val="tx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7F283C49-82D2-2841-8241-77A37CFF29ED}"/>
                </a:ext>
              </a:extLst>
            </p:cNvPr>
            <p:cNvSpPr txBox="1"/>
            <p:nvPr/>
          </p:nvSpPr>
          <p:spPr>
            <a:xfrm>
              <a:off x="878640" y="1357690"/>
              <a:ext cx="423998" cy="2166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 defTabSz="1219170"/>
              <a:r>
                <a:rPr lang="en-US" sz="1067">
                  <a:solidFill>
                    <a:schemeClr val="accent6">
                      <a:lumMod val="20000"/>
                      <a:lumOff val="80000"/>
                    </a:schemeClr>
                  </a:solidFill>
                </a:rPr>
                <a:t>NO</a:t>
              </a:r>
            </a:p>
          </p:txBody>
        </p:sp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C97263C4-DAC3-BD49-87BF-7551EF904545}"/>
              </a:ext>
            </a:extLst>
          </p:cNvPr>
          <p:cNvGrpSpPr/>
          <p:nvPr/>
        </p:nvGrpSpPr>
        <p:grpSpPr>
          <a:xfrm>
            <a:off x="1971878" y="5116806"/>
            <a:ext cx="395049" cy="241020"/>
            <a:chOff x="837774" y="1323986"/>
            <a:chExt cx="505730" cy="250384"/>
          </a:xfrm>
        </p:grpSpPr>
        <p:sp>
          <p:nvSpPr>
            <p:cNvPr id="151" name="Rounded Rectangle 150">
              <a:extLst>
                <a:ext uri="{FF2B5EF4-FFF2-40B4-BE49-F238E27FC236}">
                  <a16:creationId xmlns:a16="http://schemas.microsoft.com/office/drawing/2014/main" id="{B5FB9DA5-3042-F841-AC62-E2EAFA188642}"/>
                </a:ext>
              </a:extLst>
            </p:cNvPr>
            <p:cNvSpPr/>
            <p:nvPr/>
          </p:nvSpPr>
          <p:spPr>
            <a:xfrm>
              <a:off x="837774" y="1323986"/>
              <a:ext cx="505730" cy="244926"/>
            </a:xfrm>
            <a:prstGeom prst="roundRect">
              <a:avLst/>
            </a:prstGeom>
            <a:solidFill>
              <a:schemeClr val="tx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52" name="TextBox 151">
              <a:extLst>
                <a:ext uri="{FF2B5EF4-FFF2-40B4-BE49-F238E27FC236}">
                  <a16:creationId xmlns:a16="http://schemas.microsoft.com/office/drawing/2014/main" id="{E78516FD-0375-624A-89BA-B45F522FF887}"/>
                </a:ext>
              </a:extLst>
            </p:cNvPr>
            <p:cNvSpPr txBox="1"/>
            <p:nvPr/>
          </p:nvSpPr>
          <p:spPr>
            <a:xfrm>
              <a:off x="878640" y="1357690"/>
              <a:ext cx="423998" cy="2166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 defTabSz="1219170"/>
              <a:r>
                <a:rPr lang="en-US" sz="1067">
                  <a:solidFill>
                    <a:schemeClr val="accent6">
                      <a:lumMod val="20000"/>
                      <a:lumOff val="80000"/>
                    </a:schemeClr>
                  </a:solidFill>
                </a:rPr>
                <a:t>NO</a:t>
              </a:r>
            </a:p>
          </p:txBody>
        </p:sp>
      </p:grpSp>
      <p:grpSp>
        <p:nvGrpSpPr>
          <p:cNvPr id="153" name="Group 152">
            <a:extLst>
              <a:ext uri="{FF2B5EF4-FFF2-40B4-BE49-F238E27FC236}">
                <a16:creationId xmlns:a16="http://schemas.microsoft.com/office/drawing/2014/main" id="{86D09C49-CD12-A949-9690-90C73B1AAB99}"/>
              </a:ext>
            </a:extLst>
          </p:cNvPr>
          <p:cNvGrpSpPr/>
          <p:nvPr/>
        </p:nvGrpSpPr>
        <p:grpSpPr>
          <a:xfrm>
            <a:off x="3118406" y="3209246"/>
            <a:ext cx="395049" cy="241020"/>
            <a:chOff x="837774" y="1323986"/>
            <a:chExt cx="505730" cy="250384"/>
          </a:xfrm>
        </p:grpSpPr>
        <p:sp>
          <p:nvSpPr>
            <p:cNvPr id="154" name="Rounded Rectangle 153">
              <a:extLst>
                <a:ext uri="{FF2B5EF4-FFF2-40B4-BE49-F238E27FC236}">
                  <a16:creationId xmlns:a16="http://schemas.microsoft.com/office/drawing/2014/main" id="{59DFEDFB-CDE1-FD48-92F2-37D72477F93A}"/>
                </a:ext>
              </a:extLst>
            </p:cNvPr>
            <p:cNvSpPr/>
            <p:nvPr/>
          </p:nvSpPr>
          <p:spPr>
            <a:xfrm>
              <a:off x="837774" y="1323986"/>
              <a:ext cx="505730" cy="244926"/>
            </a:xfrm>
            <a:prstGeom prst="roundRect">
              <a:avLst/>
            </a:prstGeom>
            <a:solidFill>
              <a:schemeClr val="tx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793BECBB-8CD4-4440-92DB-60C7E2C45CB5}"/>
                </a:ext>
              </a:extLst>
            </p:cNvPr>
            <p:cNvSpPr txBox="1"/>
            <p:nvPr/>
          </p:nvSpPr>
          <p:spPr>
            <a:xfrm>
              <a:off x="878640" y="1357690"/>
              <a:ext cx="423998" cy="2166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 defTabSz="1219170"/>
              <a:r>
                <a:rPr lang="en-US" sz="1067">
                  <a:solidFill>
                    <a:schemeClr val="accent6">
                      <a:lumMod val="20000"/>
                      <a:lumOff val="80000"/>
                    </a:schemeClr>
                  </a:solidFill>
                </a:rPr>
                <a:t>NO</a:t>
              </a:r>
            </a:p>
          </p:txBody>
        </p:sp>
      </p:grp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48B63368-4B90-8742-9CA3-5D57F1190BA1}"/>
              </a:ext>
            </a:extLst>
          </p:cNvPr>
          <p:cNvGrpSpPr/>
          <p:nvPr/>
        </p:nvGrpSpPr>
        <p:grpSpPr>
          <a:xfrm>
            <a:off x="4279369" y="2250749"/>
            <a:ext cx="395049" cy="241020"/>
            <a:chOff x="837774" y="1323986"/>
            <a:chExt cx="505730" cy="250384"/>
          </a:xfrm>
        </p:grpSpPr>
        <p:sp>
          <p:nvSpPr>
            <p:cNvPr id="157" name="Rounded Rectangle 156">
              <a:extLst>
                <a:ext uri="{FF2B5EF4-FFF2-40B4-BE49-F238E27FC236}">
                  <a16:creationId xmlns:a16="http://schemas.microsoft.com/office/drawing/2014/main" id="{158DBF2C-7A91-2641-989B-5163B48FB1DF}"/>
                </a:ext>
              </a:extLst>
            </p:cNvPr>
            <p:cNvSpPr/>
            <p:nvPr/>
          </p:nvSpPr>
          <p:spPr>
            <a:xfrm>
              <a:off x="837774" y="1323986"/>
              <a:ext cx="505730" cy="244926"/>
            </a:xfrm>
            <a:prstGeom prst="roundRect">
              <a:avLst/>
            </a:prstGeom>
            <a:solidFill>
              <a:schemeClr val="tx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58" name="TextBox 157">
              <a:extLst>
                <a:ext uri="{FF2B5EF4-FFF2-40B4-BE49-F238E27FC236}">
                  <a16:creationId xmlns:a16="http://schemas.microsoft.com/office/drawing/2014/main" id="{E715C48B-8926-DA4E-958B-39C3C5E162F1}"/>
                </a:ext>
              </a:extLst>
            </p:cNvPr>
            <p:cNvSpPr txBox="1"/>
            <p:nvPr/>
          </p:nvSpPr>
          <p:spPr>
            <a:xfrm>
              <a:off x="878640" y="1357690"/>
              <a:ext cx="423998" cy="2166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 defTabSz="1219170"/>
              <a:r>
                <a:rPr lang="en-US" sz="1067">
                  <a:solidFill>
                    <a:schemeClr val="accent6">
                      <a:lumMod val="20000"/>
                      <a:lumOff val="80000"/>
                    </a:schemeClr>
                  </a:solidFill>
                </a:rPr>
                <a:t>NO</a:t>
              </a:r>
            </a:p>
          </p:txBody>
        </p:sp>
      </p:grpSp>
      <p:grpSp>
        <p:nvGrpSpPr>
          <p:cNvPr id="159" name="Group 158">
            <a:extLst>
              <a:ext uri="{FF2B5EF4-FFF2-40B4-BE49-F238E27FC236}">
                <a16:creationId xmlns:a16="http://schemas.microsoft.com/office/drawing/2014/main" id="{204D44EB-6E69-EA4C-813B-58F380E4D129}"/>
              </a:ext>
            </a:extLst>
          </p:cNvPr>
          <p:cNvGrpSpPr/>
          <p:nvPr/>
        </p:nvGrpSpPr>
        <p:grpSpPr>
          <a:xfrm>
            <a:off x="6836048" y="2228973"/>
            <a:ext cx="395049" cy="241020"/>
            <a:chOff x="837774" y="1323986"/>
            <a:chExt cx="505730" cy="250384"/>
          </a:xfrm>
        </p:grpSpPr>
        <p:sp>
          <p:nvSpPr>
            <p:cNvPr id="160" name="Rounded Rectangle 159">
              <a:extLst>
                <a:ext uri="{FF2B5EF4-FFF2-40B4-BE49-F238E27FC236}">
                  <a16:creationId xmlns:a16="http://schemas.microsoft.com/office/drawing/2014/main" id="{E913E80D-9EAF-8545-89E9-F723A63FD01D}"/>
                </a:ext>
              </a:extLst>
            </p:cNvPr>
            <p:cNvSpPr/>
            <p:nvPr/>
          </p:nvSpPr>
          <p:spPr>
            <a:xfrm>
              <a:off x="837774" y="1323986"/>
              <a:ext cx="505730" cy="244926"/>
            </a:xfrm>
            <a:prstGeom prst="roundRect">
              <a:avLst/>
            </a:prstGeom>
            <a:solidFill>
              <a:schemeClr val="tx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61" name="TextBox 160">
              <a:extLst>
                <a:ext uri="{FF2B5EF4-FFF2-40B4-BE49-F238E27FC236}">
                  <a16:creationId xmlns:a16="http://schemas.microsoft.com/office/drawing/2014/main" id="{0C7F1F5C-6330-154C-B2C8-683E4FAB49C2}"/>
                </a:ext>
              </a:extLst>
            </p:cNvPr>
            <p:cNvSpPr txBox="1"/>
            <p:nvPr/>
          </p:nvSpPr>
          <p:spPr>
            <a:xfrm>
              <a:off x="878640" y="1357690"/>
              <a:ext cx="423998" cy="2166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 defTabSz="1219170"/>
              <a:r>
                <a:rPr lang="en-US" sz="1067">
                  <a:solidFill>
                    <a:schemeClr val="accent6">
                      <a:lumMod val="20000"/>
                      <a:lumOff val="80000"/>
                    </a:schemeClr>
                  </a:solidFill>
                </a:rPr>
                <a:t>NO</a:t>
              </a:r>
            </a:p>
          </p:txBody>
        </p:sp>
      </p:grpSp>
      <p:grpSp>
        <p:nvGrpSpPr>
          <p:cNvPr id="162" name="Group 161">
            <a:extLst>
              <a:ext uri="{FF2B5EF4-FFF2-40B4-BE49-F238E27FC236}">
                <a16:creationId xmlns:a16="http://schemas.microsoft.com/office/drawing/2014/main" id="{BD50F246-74F7-9143-A2E8-2F6EBE45A1C9}"/>
              </a:ext>
            </a:extLst>
          </p:cNvPr>
          <p:cNvGrpSpPr/>
          <p:nvPr/>
        </p:nvGrpSpPr>
        <p:grpSpPr>
          <a:xfrm>
            <a:off x="8204692" y="2965037"/>
            <a:ext cx="395049" cy="241020"/>
            <a:chOff x="837774" y="1323986"/>
            <a:chExt cx="505730" cy="250384"/>
          </a:xfrm>
        </p:grpSpPr>
        <p:sp>
          <p:nvSpPr>
            <p:cNvPr id="163" name="Rounded Rectangle 162">
              <a:extLst>
                <a:ext uri="{FF2B5EF4-FFF2-40B4-BE49-F238E27FC236}">
                  <a16:creationId xmlns:a16="http://schemas.microsoft.com/office/drawing/2014/main" id="{1E4C5560-5859-7F4B-B124-DEE8C2483364}"/>
                </a:ext>
              </a:extLst>
            </p:cNvPr>
            <p:cNvSpPr/>
            <p:nvPr/>
          </p:nvSpPr>
          <p:spPr>
            <a:xfrm>
              <a:off x="837774" y="1323986"/>
              <a:ext cx="505730" cy="244926"/>
            </a:xfrm>
            <a:prstGeom prst="roundRect">
              <a:avLst/>
            </a:prstGeom>
            <a:solidFill>
              <a:schemeClr val="tx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64" name="TextBox 163">
              <a:extLst>
                <a:ext uri="{FF2B5EF4-FFF2-40B4-BE49-F238E27FC236}">
                  <a16:creationId xmlns:a16="http://schemas.microsoft.com/office/drawing/2014/main" id="{2F221BED-A6E5-F544-9E7A-EC26B361B461}"/>
                </a:ext>
              </a:extLst>
            </p:cNvPr>
            <p:cNvSpPr txBox="1"/>
            <p:nvPr/>
          </p:nvSpPr>
          <p:spPr>
            <a:xfrm>
              <a:off x="878640" y="1357690"/>
              <a:ext cx="423998" cy="2166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 defTabSz="1219170"/>
              <a:r>
                <a:rPr lang="en-US" sz="1067">
                  <a:solidFill>
                    <a:schemeClr val="accent6">
                      <a:lumMod val="20000"/>
                      <a:lumOff val="80000"/>
                    </a:schemeClr>
                  </a:solidFill>
                </a:rPr>
                <a:t>NO</a:t>
              </a:r>
            </a:p>
          </p:txBody>
        </p:sp>
      </p:grpSp>
      <p:grpSp>
        <p:nvGrpSpPr>
          <p:cNvPr id="165" name="Group 164">
            <a:extLst>
              <a:ext uri="{FF2B5EF4-FFF2-40B4-BE49-F238E27FC236}">
                <a16:creationId xmlns:a16="http://schemas.microsoft.com/office/drawing/2014/main" id="{EAD95BA7-3E1C-AD40-8382-FA1056707DC2}"/>
              </a:ext>
            </a:extLst>
          </p:cNvPr>
          <p:cNvGrpSpPr/>
          <p:nvPr/>
        </p:nvGrpSpPr>
        <p:grpSpPr>
          <a:xfrm>
            <a:off x="9348382" y="4729852"/>
            <a:ext cx="395049" cy="241020"/>
            <a:chOff x="837774" y="1323986"/>
            <a:chExt cx="505730" cy="250384"/>
          </a:xfrm>
        </p:grpSpPr>
        <p:sp>
          <p:nvSpPr>
            <p:cNvPr id="166" name="Rounded Rectangle 165">
              <a:extLst>
                <a:ext uri="{FF2B5EF4-FFF2-40B4-BE49-F238E27FC236}">
                  <a16:creationId xmlns:a16="http://schemas.microsoft.com/office/drawing/2014/main" id="{F76E4BBF-82DE-3E4E-9E1F-32CEE17C7933}"/>
                </a:ext>
              </a:extLst>
            </p:cNvPr>
            <p:cNvSpPr/>
            <p:nvPr/>
          </p:nvSpPr>
          <p:spPr>
            <a:xfrm>
              <a:off x="837774" y="1323986"/>
              <a:ext cx="505730" cy="244926"/>
            </a:xfrm>
            <a:prstGeom prst="roundRect">
              <a:avLst/>
            </a:prstGeom>
            <a:solidFill>
              <a:schemeClr val="tx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67" name="TextBox 166">
              <a:extLst>
                <a:ext uri="{FF2B5EF4-FFF2-40B4-BE49-F238E27FC236}">
                  <a16:creationId xmlns:a16="http://schemas.microsoft.com/office/drawing/2014/main" id="{6170D816-873B-5E43-80BD-C442B5F3315F}"/>
                </a:ext>
              </a:extLst>
            </p:cNvPr>
            <p:cNvSpPr txBox="1"/>
            <p:nvPr/>
          </p:nvSpPr>
          <p:spPr>
            <a:xfrm>
              <a:off x="878640" y="1357690"/>
              <a:ext cx="423998" cy="2166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 defTabSz="1219170"/>
              <a:r>
                <a:rPr lang="en-US" sz="1067">
                  <a:solidFill>
                    <a:schemeClr val="accent6">
                      <a:lumMod val="20000"/>
                      <a:lumOff val="80000"/>
                    </a:schemeClr>
                  </a:solidFill>
                </a:rPr>
                <a:t>NO</a:t>
              </a:r>
            </a:p>
          </p:txBody>
        </p:sp>
      </p:grpSp>
      <p:grpSp>
        <p:nvGrpSpPr>
          <p:cNvPr id="168" name="Group 167">
            <a:extLst>
              <a:ext uri="{FF2B5EF4-FFF2-40B4-BE49-F238E27FC236}">
                <a16:creationId xmlns:a16="http://schemas.microsoft.com/office/drawing/2014/main" id="{C1FAF28E-6A10-D54E-B41C-F82F13833DB3}"/>
              </a:ext>
            </a:extLst>
          </p:cNvPr>
          <p:cNvGrpSpPr/>
          <p:nvPr/>
        </p:nvGrpSpPr>
        <p:grpSpPr>
          <a:xfrm>
            <a:off x="5496609" y="3225654"/>
            <a:ext cx="395049" cy="241020"/>
            <a:chOff x="837774" y="1323986"/>
            <a:chExt cx="505730" cy="250384"/>
          </a:xfrm>
        </p:grpSpPr>
        <p:sp>
          <p:nvSpPr>
            <p:cNvPr id="169" name="Rounded Rectangle 168">
              <a:extLst>
                <a:ext uri="{FF2B5EF4-FFF2-40B4-BE49-F238E27FC236}">
                  <a16:creationId xmlns:a16="http://schemas.microsoft.com/office/drawing/2014/main" id="{E9D51465-AFBB-524E-9BE4-B7E71AC4810E}"/>
                </a:ext>
              </a:extLst>
            </p:cNvPr>
            <p:cNvSpPr/>
            <p:nvPr/>
          </p:nvSpPr>
          <p:spPr>
            <a:xfrm>
              <a:off x="837774" y="1323986"/>
              <a:ext cx="505730" cy="244926"/>
            </a:xfrm>
            <a:prstGeom prst="roundRect">
              <a:avLst/>
            </a:prstGeom>
            <a:solidFill>
              <a:schemeClr val="tx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70" name="TextBox 169">
              <a:extLst>
                <a:ext uri="{FF2B5EF4-FFF2-40B4-BE49-F238E27FC236}">
                  <a16:creationId xmlns:a16="http://schemas.microsoft.com/office/drawing/2014/main" id="{5822D1F0-A72E-6A4D-95F6-B57D63DC6099}"/>
                </a:ext>
              </a:extLst>
            </p:cNvPr>
            <p:cNvSpPr txBox="1"/>
            <p:nvPr/>
          </p:nvSpPr>
          <p:spPr>
            <a:xfrm>
              <a:off x="878640" y="1357690"/>
              <a:ext cx="423998" cy="2166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 defTabSz="1219170"/>
              <a:r>
                <a:rPr lang="en-US" sz="1067">
                  <a:solidFill>
                    <a:schemeClr val="accent6">
                      <a:lumMod val="20000"/>
                      <a:lumOff val="80000"/>
                    </a:schemeClr>
                  </a:solidFill>
                </a:rPr>
                <a:t>NO</a:t>
              </a:r>
            </a:p>
          </p:txBody>
        </p:sp>
      </p:grpSp>
      <p:grpSp>
        <p:nvGrpSpPr>
          <p:cNvPr id="171" name="Group 170">
            <a:extLst>
              <a:ext uri="{FF2B5EF4-FFF2-40B4-BE49-F238E27FC236}">
                <a16:creationId xmlns:a16="http://schemas.microsoft.com/office/drawing/2014/main" id="{2AF17E03-75BB-D84E-9CC2-6C6EE520682B}"/>
              </a:ext>
            </a:extLst>
          </p:cNvPr>
          <p:cNvGrpSpPr/>
          <p:nvPr/>
        </p:nvGrpSpPr>
        <p:grpSpPr>
          <a:xfrm>
            <a:off x="1982481" y="4244158"/>
            <a:ext cx="395049" cy="241020"/>
            <a:chOff x="837774" y="1323986"/>
            <a:chExt cx="505730" cy="250384"/>
          </a:xfrm>
        </p:grpSpPr>
        <p:sp>
          <p:nvSpPr>
            <p:cNvPr id="172" name="Rounded Rectangle 171">
              <a:extLst>
                <a:ext uri="{FF2B5EF4-FFF2-40B4-BE49-F238E27FC236}">
                  <a16:creationId xmlns:a16="http://schemas.microsoft.com/office/drawing/2014/main" id="{0CC21350-359F-1642-88BD-08E3A153BE4C}"/>
                </a:ext>
              </a:extLst>
            </p:cNvPr>
            <p:cNvSpPr/>
            <p:nvPr/>
          </p:nvSpPr>
          <p:spPr>
            <a:xfrm>
              <a:off x="837774" y="1323986"/>
              <a:ext cx="505730" cy="244926"/>
            </a:xfrm>
            <a:prstGeom prst="roundRect">
              <a:avLst/>
            </a:prstGeom>
            <a:solidFill>
              <a:schemeClr val="tx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73" name="TextBox 172">
              <a:extLst>
                <a:ext uri="{FF2B5EF4-FFF2-40B4-BE49-F238E27FC236}">
                  <a16:creationId xmlns:a16="http://schemas.microsoft.com/office/drawing/2014/main" id="{FFCB09F6-1285-B94F-A223-0222044C2185}"/>
                </a:ext>
              </a:extLst>
            </p:cNvPr>
            <p:cNvSpPr txBox="1"/>
            <p:nvPr/>
          </p:nvSpPr>
          <p:spPr>
            <a:xfrm>
              <a:off x="878640" y="1357690"/>
              <a:ext cx="423998" cy="2166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 defTabSz="1219170"/>
              <a:r>
                <a:rPr lang="en-US" sz="1067">
                  <a:solidFill>
                    <a:schemeClr val="accent6">
                      <a:lumMod val="20000"/>
                      <a:lumOff val="80000"/>
                    </a:schemeClr>
                  </a:solidFill>
                </a:rPr>
                <a:t>YES</a:t>
              </a:r>
            </a:p>
          </p:txBody>
        </p:sp>
      </p:grpSp>
      <p:grpSp>
        <p:nvGrpSpPr>
          <p:cNvPr id="174" name="Group 173">
            <a:extLst>
              <a:ext uri="{FF2B5EF4-FFF2-40B4-BE49-F238E27FC236}">
                <a16:creationId xmlns:a16="http://schemas.microsoft.com/office/drawing/2014/main" id="{783381DF-2238-9140-AD4F-ECAF6B16511C}"/>
              </a:ext>
            </a:extLst>
          </p:cNvPr>
          <p:cNvGrpSpPr/>
          <p:nvPr/>
        </p:nvGrpSpPr>
        <p:grpSpPr>
          <a:xfrm>
            <a:off x="3103984" y="4121021"/>
            <a:ext cx="395049" cy="241020"/>
            <a:chOff x="837774" y="1323986"/>
            <a:chExt cx="505730" cy="250384"/>
          </a:xfrm>
        </p:grpSpPr>
        <p:sp>
          <p:nvSpPr>
            <p:cNvPr id="175" name="Rounded Rectangle 174">
              <a:extLst>
                <a:ext uri="{FF2B5EF4-FFF2-40B4-BE49-F238E27FC236}">
                  <a16:creationId xmlns:a16="http://schemas.microsoft.com/office/drawing/2014/main" id="{BD859FB1-8C92-AB47-85A3-517A82544B97}"/>
                </a:ext>
              </a:extLst>
            </p:cNvPr>
            <p:cNvSpPr/>
            <p:nvPr/>
          </p:nvSpPr>
          <p:spPr>
            <a:xfrm>
              <a:off x="837774" y="1323986"/>
              <a:ext cx="505730" cy="244926"/>
            </a:xfrm>
            <a:prstGeom prst="roundRect">
              <a:avLst/>
            </a:prstGeom>
            <a:solidFill>
              <a:schemeClr val="tx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76" name="TextBox 175">
              <a:extLst>
                <a:ext uri="{FF2B5EF4-FFF2-40B4-BE49-F238E27FC236}">
                  <a16:creationId xmlns:a16="http://schemas.microsoft.com/office/drawing/2014/main" id="{C51F4087-EFDD-6C42-BC2F-4BE6AA3711F4}"/>
                </a:ext>
              </a:extLst>
            </p:cNvPr>
            <p:cNvSpPr txBox="1"/>
            <p:nvPr/>
          </p:nvSpPr>
          <p:spPr>
            <a:xfrm>
              <a:off x="878640" y="1357690"/>
              <a:ext cx="423998" cy="2166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 defTabSz="1219170"/>
              <a:r>
                <a:rPr lang="en-US" sz="1067">
                  <a:solidFill>
                    <a:schemeClr val="accent6">
                      <a:lumMod val="20000"/>
                      <a:lumOff val="80000"/>
                    </a:schemeClr>
                  </a:solidFill>
                </a:rPr>
                <a:t>YES</a:t>
              </a:r>
            </a:p>
          </p:txBody>
        </p:sp>
      </p:grpSp>
      <p:grpSp>
        <p:nvGrpSpPr>
          <p:cNvPr id="177" name="Group 176">
            <a:extLst>
              <a:ext uri="{FF2B5EF4-FFF2-40B4-BE49-F238E27FC236}">
                <a16:creationId xmlns:a16="http://schemas.microsoft.com/office/drawing/2014/main" id="{07E571AF-43D8-D446-862A-9D999E3BDF94}"/>
              </a:ext>
            </a:extLst>
          </p:cNvPr>
          <p:cNvGrpSpPr/>
          <p:nvPr/>
        </p:nvGrpSpPr>
        <p:grpSpPr>
          <a:xfrm>
            <a:off x="4282770" y="3131769"/>
            <a:ext cx="395049" cy="241020"/>
            <a:chOff x="837774" y="1323986"/>
            <a:chExt cx="505730" cy="250384"/>
          </a:xfrm>
        </p:grpSpPr>
        <p:sp>
          <p:nvSpPr>
            <p:cNvPr id="178" name="Rounded Rectangle 177">
              <a:extLst>
                <a:ext uri="{FF2B5EF4-FFF2-40B4-BE49-F238E27FC236}">
                  <a16:creationId xmlns:a16="http://schemas.microsoft.com/office/drawing/2014/main" id="{6F00290B-B05B-EE4B-8DA8-BD0AC5C2215C}"/>
                </a:ext>
              </a:extLst>
            </p:cNvPr>
            <p:cNvSpPr/>
            <p:nvPr/>
          </p:nvSpPr>
          <p:spPr>
            <a:xfrm>
              <a:off x="837774" y="1323986"/>
              <a:ext cx="505730" cy="244926"/>
            </a:xfrm>
            <a:prstGeom prst="roundRect">
              <a:avLst/>
            </a:prstGeom>
            <a:solidFill>
              <a:schemeClr val="tx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79" name="TextBox 178">
              <a:extLst>
                <a:ext uri="{FF2B5EF4-FFF2-40B4-BE49-F238E27FC236}">
                  <a16:creationId xmlns:a16="http://schemas.microsoft.com/office/drawing/2014/main" id="{CF7D2082-2D02-B34B-91BF-7E9DCF51279A}"/>
                </a:ext>
              </a:extLst>
            </p:cNvPr>
            <p:cNvSpPr txBox="1"/>
            <p:nvPr/>
          </p:nvSpPr>
          <p:spPr>
            <a:xfrm>
              <a:off x="878640" y="1357690"/>
              <a:ext cx="423998" cy="2166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 defTabSz="1219170"/>
              <a:r>
                <a:rPr lang="en-US" sz="1067">
                  <a:solidFill>
                    <a:schemeClr val="accent6">
                      <a:lumMod val="20000"/>
                      <a:lumOff val="80000"/>
                    </a:schemeClr>
                  </a:solidFill>
                </a:rPr>
                <a:t>YES</a:t>
              </a:r>
            </a:p>
          </p:txBody>
        </p:sp>
      </p:grpSp>
      <p:grpSp>
        <p:nvGrpSpPr>
          <p:cNvPr id="180" name="Group 179">
            <a:extLst>
              <a:ext uri="{FF2B5EF4-FFF2-40B4-BE49-F238E27FC236}">
                <a16:creationId xmlns:a16="http://schemas.microsoft.com/office/drawing/2014/main" id="{0068A1C6-9A2F-C342-A3D2-DE336A25E256}"/>
              </a:ext>
            </a:extLst>
          </p:cNvPr>
          <p:cNvGrpSpPr/>
          <p:nvPr/>
        </p:nvGrpSpPr>
        <p:grpSpPr>
          <a:xfrm>
            <a:off x="5500249" y="4102950"/>
            <a:ext cx="395049" cy="241020"/>
            <a:chOff x="837774" y="1323986"/>
            <a:chExt cx="505730" cy="250384"/>
          </a:xfrm>
        </p:grpSpPr>
        <p:sp>
          <p:nvSpPr>
            <p:cNvPr id="181" name="Rounded Rectangle 180">
              <a:extLst>
                <a:ext uri="{FF2B5EF4-FFF2-40B4-BE49-F238E27FC236}">
                  <a16:creationId xmlns:a16="http://schemas.microsoft.com/office/drawing/2014/main" id="{BF22394F-6FBE-354E-8BD3-55CDC4440A52}"/>
                </a:ext>
              </a:extLst>
            </p:cNvPr>
            <p:cNvSpPr/>
            <p:nvPr/>
          </p:nvSpPr>
          <p:spPr>
            <a:xfrm>
              <a:off x="837774" y="1323986"/>
              <a:ext cx="505730" cy="244926"/>
            </a:xfrm>
            <a:prstGeom prst="roundRect">
              <a:avLst/>
            </a:prstGeom>
            <a:solidFill>
              <a:schemeClr val="tx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82" name="TextBox 181">
              <a:extLst>
                <a:ext uri="{FF2B5EF4-FFF2-40B4-BE49-F238E27FC236}">
                  <a16:creationId xmlns:a16="http://schemas.microsoft.com/office/drawing/2014/main" id="{31D7AC12-B189-E04F-B8B0-3F4643CE755B}"/>
                </a:ext>
              </a:extLst>
            </p:cNvPr>
            <p:cNvSpPr txBox="1"/>
            <p:nvPr/>
          </p:nvSpPr>
          <p:spPr>
            <a:xfrm>
              <a:off x="878640" y="1357690"/>
              <a:ext cx="423998" cy="2166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 defTabSz="1219170"/>
              <a:r>
                <a:rPr lang="en-US" sz="1067">
                  <a:solidFill>
                    <a:schemeClr val="accent6">
                      <a:lumMod val="20000"/>
                      <a:lumOff val="80000"/>
                    </a:schemeClr>
                  </a:solidFill>
                </a:rPr>
                <a:t>YES</a:t>
              </a:r>
            </a:p>
          </p:txBody>
        </p:sp>
      </p:grpSp>
      <p:grpSp>
        <p:nvGrpSpPr>
          <p:cNvPr id="183" name="Group 182">
            <a:extLst>
              <a:ext uri="{FF2B5EF4-FFF2-40B4-BE49-F238E27FC236}">
                <a16:creationId xmlns:a16="http://schemas.microsoft.com/office/drawing/2014/main" id="{04E93065-B0E5-2F40-9EF8-9B5DD0375035}"/>
              </a:ext>
            </a:extLst>
          </p:cNvPr>
          <p:cNvGrpSpPr/>
          <p:nvPr/>
        </p:nvGrpSpPr>
        <p:grpSpPr>
          <a:xfrm>
            <a:off x="6829601" y="3099880"/>
            <a:ext cx="395049" cy="241020"/>
            <a:chOff x="837774" y="1323986"/>
            <a:chExt cx="505730" cy="250384"/>
          </a:xfrm>
        </p:grpSpPr>
        <p:sp>
          <p:nvSpPr>
            <p:cNvPr id="184" name="Rounded Rectangle 183">
              <a:extLst>
                <a:ext uri="{FF2B5EF4-FFF2-40B4-BE49-F238E27FC236}">
                  <a16:creationId xmlns:a16="http://schemas.microsoft.com/office/drawing/2014/main" id="{C754F121-2725-A54D-95E2-F4FF228BDCF2}"/>
                </a:ext>
              </a:extLst>
            </p:cNvPr>
            <p:cNvSpPr/>
            <p:nvPr/>
          </p:nvSpPr>
          <p:spPr>
            <a:xfrm>
              <a:off x="837774" y="1323986"/>
              <a:ext cx="505730" cy="244926"/>
            </a:xfrm>
            <a:prstGeom prst="roundRect">
              <a:avLst/>
            </a:prstGeom>
            <a:solidFill>
              <a:schemeClr val="tx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85" name="TextBox 184">
              <a:extLst>
                <a:ext uri="{FF2B5EF4-FFF2-40B4-BE49-F238E27FC236}">
                  <a16:creationId xmlns:a16="http://schemas.microsoft.com/office/drawing/2014/main" id="{560C0558-D373-184E-9F73-C1F9A391BAB8}"/>
                </a:ext>
              </a:extLst>
            </p:cNvPr>
            <p:cNvSpPr txBox="1"/>
            <p:nvPr/>
          </p:nvSpPr>
          <p:spPr>
            <a:xfrm>
              <a:off x="878640" y="1357690"/>
              <a:ext cx="423998" cy="2166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 defTabSz="1219170"/>
              <a:r>
                <a:rPr lang="en-US" sz="1067">
                  <a:solidFill>
                    <a:schemeClr val="accent6">
                      <a:lumMod val="20000"/>
                      <a:lumOff val="80000"/>
                    </a:schemeClr>
                  </a:solidFill>
                </a:rPr>
                <a:t>YES</a:t>
              </a:r>
            </a:p>
          </p:txBody>
        </p:sp>
      </p:grpSp>
      <p:grpSp>
        <p:nvGrpSpPr>
          <p:cNvPr id="186" name="Group 185">
            <a:extLst>
              <a:ext uri="{FF2B5EF4-FFF2-40B4-BE49-F238E27FC236}">
                <a16:creationId xmlns:a16="http://schemas.microsoft.com/office/drawing/2014/main" id="{7B566F01-ADB0-8F4F-8520-C4B43046E201}"/>
              </a:ext>
            </a:extLst>
          </p:cNvPr>
          <p:cNvGrpSpPr/>
          <p:nvPr/>
        </p:nvGrpSpPr>
        <p:grpSpPr>
          <a:xfrm>
            <a:off x="6837480" y="4202853"/>
            <a:ext cx="395049" cy="241020"/>
            <a:chOff x="837774" y="1323986"/>
            <a:chExt cx="505730" cy="250384"/>
          </a:xfrm>
        </p:grpSpPr>
        <p:sp>
          <p:nvSpPr>
            <p:cNvPr id="187" name="Rounded Rectangle 186">
              <a:extLst>
                <a:ext uri="{FF2B5EF4-FFF2-40B4-BE49-F238E27FC236}">
                  <a16:creationId xmlns:a16="http://schemas.microsoft.com/office/drawing/2014/main" id="{15F35886-9362-2944-AA7F-5A6471457D8A}"/>
                </a:ext>
              </a:extLst>
            </p:cNvPr>
            <p:cNvSpPr/>
            <p:nvPr/>
          </p:nvSpPr>
          <p:spPr>
            <a:xfrm>
              <a:off x="837774" y="1323986"/>
              <a:ext cx="505730" cy="244926"/>
            </a:xfrm>
            <a:prstGeom prst="roundRect">
              <a:avLst/>
            </a:prstGeom>
            <a:solidFill>
              <a:schemeClr val="tx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88" name="TextBox 187">
              <a:extLst>
                <a:ext uri="{FF2B5EF4-FFF2-40B4-BE49-F238E27FC236}">
                  <a16:creationId xmlns:a16="http://schemas.microsoft.com/office/drawing/2014/main" id="{B1BDD114-BD03-E94A-B215-3130B44E75F8}"/>
                </a:ext>
              </a:extLst>
            </p:cNvPr>
            <p:cNvSpPr txBox="1"/>
            <p:nvPr/>
          </p:nvSpPr>
          <p:spPr>
            <a:xfrm>
              <a:off x="878640" y="1357690"/>
              <a:ext cx="423998" cy="2166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 defTabSz="1219170"/>
              <a:r>
                <a:rPr lang="en-US" sz="1067">
                  <a:solidFill>
                    <a:schemeClr val="accent6">
                      <a:lumMod val="20000"/>
                      <a:lumOff val="80000"/>
                    </a:schemeClr>
                  </a:solidFill>
                </a:rPr>
                <a:t>YES</a:t>
              </a:r>
            </a:p>
          </p:txBody>
        </p:sp>
      </p:grpSp>
      <p:grpSp>
        <p:nvGrpSpPr>
          <p:cNvPr id="189" name="Group 188">
            <a:extLst>
              <a:ext uri="{FF2B5EF4-FFF2-40B4-BE49-F238E27FC236}">
                <a16:creationId xmlns:a16="http://schemas.microsoft.com/office/drawing/2014/main" id="{DF01E943-6DDE-2046-8E66-AB4C5E4A7547}"/>
              </a:ext>
            </a:extLst>
          </p:cNvPr>
          <p:cNvGrpSpPr/>
          <p:nvPr/>
        </p:nvGrpSpPr>
        <p:grpSpPr>
          <a:xfrm>
            <a:off x="8185860" y="3876632"/>
            <a:ext cx="395049" cy="241020"/>
            <a:chOff x="837774" y="1323986"/>
            <a:chExt cx="505730" cy="250384"/>
          </a:xfrm>
        </p:grpSpPr>
        <p:sp>
          <p:nvSpPr>
            <p:cNvPr id="190" name="Rounded Rectangle 189">
              <a:extLst>
                <a:ext uri="{FF2B5EF4-FFF2-40B4-BE49-F238E27FC236}">
                  <a16:creationId xmlns:a16="http://schemas.microsoft.com/office/drawing/2014/main" id="{5725C59E-98EB-8A41-BF3E-5E4B17EA9112}"/>
                </a:ext>
              </a:extLst>
            </p:cNvPr>
            <p:cNvSpPr/>
            <p:nvPr/>
          </p:nvSpPr>
          <p:spPr>
            <a:xfrm>
              <a:off x="837774" y="1323986"/>
              <a:ext cx="505730" cy="244926"/>
            </a:xfrm>
            <a:prstGeom prst="roundRect">
              <a:avLst/>
            </a:prstGeom>
            <a:solidFill>
              <a:schemeClr val="tx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91" name="TextBox 190">
              <a:extLst>
                <a:ext uri="{FF2B5EF4-FFF2-40B4-BE49-F238E27FC236}">
                  <a16:creationId xmlns:a16="http://schemas.microsoft.com/office/drawing/2014/main" id="{E1AA394F-20DB-8942-A87D-8DFAAA1B6677}"/>
                </a:ext>
              </a:extLst>
            </p:cNvPr>
            <p:cNvSpPr txBox="1"/>
            <p:nvPr/>
          </p:nvSpPr>
          <p:spPr>
            <a:xfrm>
              <a:off x="878640" y="1357690"/>
              <a:ext cx="423998" cy="2166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 defTabSz="1219170"/>
              <a:r>
                <a:rPr lang="en-US" sz="1067">
                  <a:solidFill>
                    <a:schemeClr val="accent6">
                      <a:lumMod val="20000"/>
                      <a:lumOff val="80000"/>
                    </a:schemeClr>
                  </a:solidFill>
                </a:rPr>
                <a:t>YES</a:t>
              </a:r>
            </a:p>
          </p:txBody>
        </p:sp>
      </p:grpSp>
      <p:grpSp>
        <p:nvGrpSpPr>
          <p:cNvPr id="192" name="Group 191">
            <a:extLst>
              <a:ext uri="{FF2B5EF4-FFF2-40B4-BE49-F238E27FC236}">
                <a16:creationId xmlns:a16="http://schemas.microsoft.com/office/drawing/2014/main" id="{C0DC25EB-CF29-F14C-A584-1080DFE2903C}"/>
              </a:ext>
            </a:extLst>
          </p:cNvPr>
          <p:cNvGrpSpPr/>
          <p:nvPr/>
        </p:nvGrpSpPr>
        <p:grpSpPr>
          <a:xfrm>
            <a:off x="9357934" y="3883236"/>
            <a:ext cx="395049" cy="241020"/>
            <a:chOff x="837774" y="1323986"/>
            <a:chExt cx="505730" cy="250384"/>
          </a:xfrm>
        </p:grpSpPr>
        <p:sp>
          <p:nvSpPr>
            <p:cNvPr id="193" name="Rounded Rectangle 192">
              <a:extLst>
                <a:ext uri="{FF2B5EF4-FFF2-40B4-BE49-F238E27FC236}">
                  <a16:creationId xmlns:a16="http://schemas.microsoft.com/office/drawing/2014/main" id="{6A6CD84C-9EA6-6545-906B-591F89AEDF0C}"/>
                </a:ext>
              </a:extLst>
            </p:cNvPr>
            <p:cNvSpPr/>
            <p:nvPr/>
          </p:nvSpPr>
          <p:spPr>
            <a:xfrm>
              <a:off x="837774" y="1323986"/>
              <a:ext cx="505730" cy="244926"/>
            </a:xfrm>
            <a:prstGeom prst="roundRect">
              <a:avLst/>
            </a:prstGeom>
            <a:solidFill>
              <a:schemeClr val="tx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94" name="TextBox 193">
              <a:extLst>
                <a:ext uri="{FF2B5EF4-FFF2-40B4-BE49-F238E27FC236}">
                  <a16:creationId xmlns:a16="http://schemas.microsoft.com/office/drawing/2014/main" id="{CED3FFF1-E8D8-4048-9E0C-F417BE42F39C}"/>
                </a:ext>
              </a:extLst>
            </p:cNvPr>
            <p:cNvSpPr txBox="1"/>
            <p:nvPr/>
          </p:nvSpPr>
          <p:spPr>
            <a:xfrm>
              <a:off x="878640" y="1357690"/>
              <a:ext cx="423998" cy="2166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 defTabSz="1219170"/>
              <a:r>
                <a:rPr lang="en-US" sz="1067">
                  <a:solidFill>
                    <a:schemeClr val="accent6">
                      <a:lumMod val="20000"/>
                      <a:lumOff val="80000"/>
                    </a:schemeClr>
                  </a:solidFill>
                </a:rPr>
                <a:t>YES</a:t>
              </a:r>
            </a:p>
          </p:txBody>
        </p:sp>
      </p:grpSp>
      <p:grpSp>
        <p:nvGrpSpPr>
          <p:cNvPr id="195" name="Group 194">
            <a:extLst>
              <a:ext uri="{FF2B5EF4-FFF2-40B4-BE49-F238E27FC236}">
                <a16:creationId xmlns:a16="http://schemas.microsoft.com/office/drawing/2014/main" id="{DB0CF6E2-886B-1F4B-A079-F93C674F1F84}"/>
              </a:ext>
            </a:extLst>
          </p:cNvPr>
          <p:cNvGrpSpPr/>
          <p:nvPr/>
        </p:nvGrpSpPr>
        <p:grpSpPr>
          <a:xfrm>
            <a:off x="9357933" y="5250486"/>
            <a:ext cx="395049" cy="241020"/>
            <a:chOff x="837774" y="1323986"/>
            <a:chExt cx="505730" cy="250384"/>
          </a:xfrm>
        </p:grpSpPr>
        <p:sp>
          <p:nvSpPr>
            <p:cNvPr id="196" name="Rounded Rectangle 195">
              <a:extLst>
                <a:ext uri="{FF2B5EF4-FFF2-40B4-BE49-F238E27FC236}">
                  <a16:creationId xmlns:a16="http://schemas.microsoft.com/office/drawing/2014/main" id="{AC18053C-74EC-A949-AA5C-DE26C04A7ABE}"/>
                </a:ext>
              </a:extLst>
            </p:cNvPr>
            <p:cNvSpPr/>
            <p:nvPr/>
          </p:nvSpPr>
          <p:spPr>
            <a:xfrm>
              <a:off x="837774" y="1323986"/>
              <a:ext cx="505730" cy="244926"/>
            </a:xfrm>
            <a:prstGeom prst="roundRect">
              <a:avLst/>
            </a:prstGeom>
            <a:solidFill>
              <a:schemeClr val="tx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97" name="TextBox 196">
              <a:extLst>
                <a:ext uri="{FF2B5EF4-FFF2-40B4-BE49-F238E27FC236}">
                  <a16:creationId xmlns:a16="http://schemas.microsoft.com/office/drawing/2014/main" id="{3D17CA8A-3E84-4A4A-9148-CAAE2EF801C5}"/>
                </a:ext>
              </a:extLst>
            </p:cNvPr>
            <p:cNvSpPr txBox="1"/>
            <p:nvPr/>
          </p:nvSpPr>
          <p:spPr>
            <a:xfrm>
              <a:off x="878640" y="1357690"/>
              <a:ext cx="423998" cy="2166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 defTabSz="1219170"/>
              <a:r>
                <a:rPr lang="en-US" sz="1067">
                  <a:solidFill>
                    <a:schemeClr val="accent6">
                      <a:lumMod val="20000"/>
                      <a:lumOff val="80000"/>
                    </a:schemeClr>
                  </a:solidFill>
                </a:rPr>
                <a:t>YES</a:t>
              </a:r>
            </a:p>
          </p:txBody>
        </p:sp>
      </p:grpSp>
      <p:grpSp>
        <p:nvGrpSpPr>
          <p:cNvPr id="198" name="Group 197">
            <a:extLst>
              <a:ext uri="{FF2B5EF4-FFF2-40B4-BE49-F238E27FC236}">
                <a16:creationId xmlns:a16="http://schemas.microsoft.com/office/drawing/2014/main" id="{6BAECC15-5440-CB4B-9EA9-3D08D82ED69F}"/>
              </a:ext>
            </a:extLst>
          </p:cNvPr>
          <p:cNvGrpSpPr/>
          <p:nvPr/>
        </p:nvGrpSpPr>
        <p:grpSpPr>
          <a:xfrm>
            <a:off x="9345113" y="6136625"/>
            <a:ext cx="395049" cy="241020"/>
            <a:chOff x="837774" y="1323986"/>
            <a:chExt cx="505730" cy="250384"/>
          </a:xfrm>
        </p:grpSpPr>
        <p:sp>
          <p:nvSpPr>
            <p:cNvPr id="199" name="Rounded Rectangle 198">
              <a:extLst>
                <a:ext uri="{FF2B5EF4-FFF2-40B4-BE49-F238E27FC236}">
                  <a16:creationId xmlns:a16="http://schemas.microsoft.com/office/drawing/2014/main" id="{6CA16347-74BA-604B-8E60-A92937722411}"/>
                </a:ext>
              </a:extLst>
            </p:cNvPr>
            <p:cNvSpPr/>
            <p:nvPr/>
          </p:nvSpPr>
          <p:spPr>
            <a:xfrm>
              <a:off x="837774" y="1323986"/>
              <a:ext cx="505730" cy="244926"/>
            </a:xfrm>
            <a:prstGeom prst="roundRect">
              <a:avLst/>
            </a:prstGeom>
            <a:solidFill>
              <a:schemeClr val="tx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200" name="TextBox 199">
              <a:extLst>
                <a:ext uri="{FF2B5EF4-FFF2-40B4-BE49-F238E27FC236}">
                  <a16:creationId xmlns:a16="http://schemas.microsoft.com/office/drawing/2014/main" id="{A2DFD970-1169-E545-AA96-D591A454ED34}"/>
                </a:ext>
              </a:extLst>
            </p:cNvPr>
            <p:cNvSpPr txBox="1"/>
            <p:nvPr/>
          </p:nvSpPr>
          <p:spPr>
            <a:xfrm>
              <a:off x="878640" y="1357690"/>
              <a:ext cx="423998" cy="2166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 defTabSz="1219170"/>
              <a:r>
                <a:rPr lang="en-US" sz="1067">
                  <a:solidFill>
                    <a:schemeClr val="accent6">
                      <a:lumMod val="20000"/>
                      <a:lumOff val="80000"/>
                    </a:schemeClr>
                  </a:solidFill>
                </a:rPr>
                <a:t>NO</a:t>
              </a:r>
            </a:p>
          </p:txBody>
        </p:sp>
      </p:grpSp>
      <p:grpSp>
        <p:nvGrpSpPr>
          <p:cNvPr id="201" name="Group 200">
            <a:extLst>
              <a:ext uri="{FF2B5EF4-FFF2-40B4-BE49-F238E27FC236}">
                <a16:creationId xmlns:a16="http://schemas.microsoft.com/office/drawing/2014/main" id="{C19C8766-21C2-374D-9070-3E0A7FC6F645}"/>
              </a:ext>
            </a:extLst>
          </p:cNvPr>
          <p:cNvGrpSpPr/>
          <p:nvPr/>
        </p:nvGrpSpPr>
        <p:grpSpPr>
          <a:xfrm>
            <a:off x="9376696" y="2034084"/>
            <a:ext cx="395049" cy="241020"/>
            <a:chOff x="837774" y="1323986"/>
            <a:chExt cx="505730" cy="250384"/>
          </a:xfrm>
        </p:grpSpPr>
        <p:sp>
          <p:nvSpPr>
            <p:cNvPr id="202" name="Rounded Rectangle 201">
              <a:extLst>
                <a:ext uri="{FF2B5EF4-FFF2-40B4-BE49-F238E27FC236}">
                  <a16:creationId xmlns:a16="http://schemas.microsoft.com/office/drawing/2014/main" id="{7DFBF810-172E-F548-B5EB-ED69A2ECF662}"/>
                </a:ext>
              </a:extLst>
            </p:cNvPr>
            <p:cNvSpPr/>
            <p:nvPr/>
          </p:nvSpPr>
          <p:spPr>
            <a:xfrm>
              <a:off x="837774" y="1323986"/>
              <a:ext cx="505730" cy="244926"/>
            </a:xfrm>
            <a:prstGeom prst="roundRect">
              <a:avLst/>
            </a:prstGeom>
            <a:solidFill>
              <a:schemeClr val="tx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203" name="TextBox 202">
              <a:extLst>
                <a:ext uri="{FF2B5EF4-FFF2-40B4-BE49-F238E27FC236}">
                  <a16:creationId xmlns:a16="http://schemas.microsoft.com/office/drawing/2014/main" id="{67F2DCEF-4C1D-BF44-8943-0BD7BBA20423}"/>
                </a:ext>
              </a:extLst>
            </p:cNvPr>
            <p:cNvSpPr txBox="1"/>
            <p:nvPr/>
          </p:nvSpPr>
          <p:spPr>
            <a:xfrm>
              <a:off x="878640" y="1357690"/>
              <a:ext cx="423998" cy="2166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 defTabSz="1219170"/>
              <a:r>
                <a:rPr lang="en-US" sz="1067">
                  <a:solidFill>
                    <a:schemeClr val="accent6">
                      <a:lumMod val="20000"/>
                      <a:lumOff val="80000"/>
                    </a:schemeClr>
                  </a:solidFill>
                </a:rPr>
                <a:t>NO</a:t>
              </a:r>
            </a:p>
          </p:txBody>
        </p:sp>
      </p:grpSp>
      <p:grpSp>
        <p:nvGrpSpPr>
          <p:cNvPr id="204" name="Group 203">
            <a:extLst>
              <a:ext uri="{FF2B5EF4-FFF2-40B4-BE49-F238E27FC236}">
                <a16:creationId xmlns:a16="http://schemas.microsoft.com/office/drawing/2014/main" id="{CAC52734-72AB-C44F-A00C-7EB522A33FDA}"/>
              </a:ext>
            </a:extLst>
          </p:cNvPr>
          <p:cNvGrpSpPr/>
          <p:nvPr/>
        </p:nvGrpSpPr>
        <p:grpSpPr>
          <a:xfrm>
            <a:off x="9364745" y="1178908"/>
            <a:ext cx="395049" cy="241020"/>
            <a:chOff x="837774" y="1323986"/>
            <a:chExt cx="505730" cy="250384"/>
          </a:xfrm>
        </p:grpSpPr>
        <p:sp>
          <p:nvSpPr>
            <p:cNvPr id="205" name="Rounded Rectangle 204">
              <a:extLst>
                <a:ext uri="{FF2B5EF4-FFF2-40B4-BE49-F238E27FC236}">
                  <a16:creationId xmlns:a16="http://schemas.microsoft.com/office/drawing/2014/main" id="{D35248E3-0578-994F-A004-519E68E81169}"/>
                </a:ext>
              </a:extLst>
            </p:cNvPr>
            <p:cNvSpPr/>
            <p:nvPr/>
          </p:nvSpPr>
          <p:spPr>
            <a:xfrm>
              <a:off x="837774" y="1323986"/>
              <a:ext cx="505730" cy="244926"/>
            </a:xfrm>
            <a:prstGeom prst="roundRect">
              <a:avLst/>
            </a:prstGeom>
            <a:solidFill>
              <a:schemeClr val="tx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206" name="TextBox 205">
              <a:extLst>
                <a:ext uri="{FF2B5EF4-FFF2-40B4-BE49-F238E27FC236}">
                  <a16:creationId xmlns:a16="http://schemas.microsoft.com/office/drawing/2014/main" id="{EAF40ACD-A446-4042-91C8-856E6EF344C1}"/>
                </a:ext>
              </a:extLst>
            </p:cNvPr>
            <p:cNvSpPr txBox="1"/>
            <p:nvPr/>
          </p:nvSpPr>
          <p:spPr>
            <a:xfrm>
              <a:off x="878640" y="1357690"/>
              <a:ext cx="423998" cy="2166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 defTabSz="1219170"/>
              <a:r>
                <a:rPr lang="en-US" sz="1067">
                  <a:solidFill>
                    <a:schemeClr val="accent6">
                      <a:lumMod val="20000"/>
                      <a:lumOff val="80000"/>
                    </a:schemeClr>
                  </a:solidFill>
                </a:rPr>
                <a:t>YES</a:t>
              </a:r>
            </a:p>
          </p:txBody>
        </p: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CE97BE-7B05-FF57-75AE-0EACD529FED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Sensitivity classification workflow</a:t>
            </a:r>
          </a:p>
        </p:txBody>
      </p:sp>
    </p:spTree>
    <p:extLst>
      <p:ext uri="{BB962C8B-B14F-4D97-AF65-F5344CB8AC3E}">
        <p14:creationId xmlns:p14="http://schemas.microsoft.com/office/powerpoint/2010/main" val="281683708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31;p21">
            <a:extLst>
              <a:ext uri="{FF2B5EF4-FFF2-40B4-BE49-F238E27FC236}">
                <a16:creationId xmlns:a16="http://schemas.microsoft.com/office/drawing/2014/main" id="{74B921E6-1BD3-1B8C-F234-EA48CFA3C7E7}"/>
              </a:ext>
            </a:extLst>
          </p:cNvPr>
          <p:cNvSpPr/>
          <p:nvPr/>
        </p:nvSpPr>
        <p:spPr>
          <a:xfrm>
            <a:off x="2071637" y="2098249"/>
            <a:ext cx="2002800" cy="2002800"/>
          </a:xfrm>
          <a:prstGeom prst="ellipse">
            <a:avLst/>
          </a:prstGeom>
          <a:solidFill>
            <a:srgbClr val="B3FFB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</a:endParaRPr>
          </a:p>
        </p:txBody>
      </p:sp>
      <p:sp>
        <p:nvSpPr>
          <p:cNvPr id="269" name="Google Shape;269;p34"/>
          <p:cNvSpPr txBox="1">
            <a:spLocks noGrp="1"/>
          </p:cNvSpPr>
          <p:nvPr>
            <p:ph type="body" sz="quarter" idx="20"/>
          </p:nvPr>
        </p:nvSpPr>
        <p:spPr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dirty="0"/>
              <a:t>Sensitivity classification is by consensus</a:t>
            </a:r>
          </a:p>
        </p:txBody>
      </p:sp>
      <p:sp>
        <p:nvSpPr>
          <p:cNvPr id="10" name="Google Shape;129;p21">
            <a:extLst>
              <a:ext uri="{FF2B5EF4-FFF2-40B4-BE49-F238E27FC236}">
                <a16:creationId xmlns:a16="http://schemas.microsoft.com/office/drawing/2014/main" id="{EDC3654B-0ECA-B9BC-982B-3C18DFF29EE6}"/>
              </a:ext>
            </a:extLst>
          </p:cNvPr>
          <p:cNvSpPr txBox="1"/>
          <p:nvPr/>
        </p:nvSpPr>
        <p:spPr>
          <a:xfrm>
            <a:off x="1560837" y="4280871"/>
            <a:ext cx="3024400" cy="861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" sz="2000" b="1" dirty="0">
                <a:solidFill>
                  <a:schemeClr val="bg1"/>
                </a:solidFill>
              </a:rPr>
              <a:t>Project</a:t>
            </a:r>
          </a:p>
          <a:p>
            <a:pPr algn="ctr"/>
            <a:r>
              <a:rPr lang="en" sz="2000" b="1" dirty="0">
                <a:solidFill>
                  <a:schemeClr val="bg1"/>
                </a:solidFill>
              </a:rPr>
              <a:t>Investigator</a:t>
            </a:r>
            <a:endParaRPr lang="en" sz="2000" i="1" dirty="0">
              <a:solidFill>
                <a:schemeClr val="bg1"/>
              </a:solidFill>
            </a:endParaRPr>
          </a:p>
        </p:txBody>
      </p:sp>
      <p:pic>
        <p:nvPicPr>
          <p:cNvPr id="18" name="Google Shape;275;p34">
            <a:extLst>
              <a:ext uri="{FF2B5EF4-FFF2-40B4-BE49-F238E27FC236}">
                <a16:creationId xmlns:a16="http://schemas.microsoft.com/office/drawing/2014/main" id="{55A76B0A-6119-A7FF-295C-B0473EB9AB2A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23361" t="23931" r="23925" b="23356"/>
          <a:stretch/>
        </p:blipFill>
        <p:spPr>
          <a:xfrm>
            <a:off x="2547879" y="2598222"/>
            <a:ext cx="1050315" cy="10028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7073449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oogle Shape;275;p34">
            <a:extLst>
              <a:ext uri="{FF2B5EF4-FFF2-40B4-BE49-F238E27FC236}">
                <a16:creationId xmlns:a16="http://schemas.microsoft.com/office/drawing/2014/main" id="{55A76B0A-6119-A7FF-295C-B0473EB9AB2A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23361" t="23931" r="23925" b="23356"/>
          <a:stretch/>
        </p:blipFill>
        <p:spPr>
          <a:xfrm>
            <a:off x="2547879" y="2598222"/>
            <a:ext cx="1050315" cy="1002853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31;p21">
            <a:extLst>
              <a:ext uri="{FF2B5EF4-FFF2-40B4-BE49-F238E27FC236}">
                <a16:creationId xmlns:a16="http://schemas.microsoft.com/office/drawing/2014/main" id="{74B921E6-1BD3-1B8C-F234-EA48CFA3C7E7}"/>
              </a:ext>
            </a:extLst>
          </p:cNvPr>
          <p:cNvSpPr/>
          <p:nvPr/>
        </p:nvSpPr>
        <p:spPr>
          <a:xfrm>
            <a:off x="2071637" y="2098249"/>
            <a:ext cx="2002800" cy="2002800"/>
          </a:xfrm>
          <a:prstGeom prst="ellipse">
            <a:avLst/>
          </a:prstGeom>
          <a:solidFill>
            <a:srgbClr val="B3FFB3">
              <a:alpha val="34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</a:endParaRPr>
          </a:p>
        </p:txBody>
      </p:sp>
      <p:sp>
        <p:nvSpPr>
          <p:cNvPr id="8" name="Google Shape;128;p21">
            <a:extLst>
              <a:ext uri="{FF2B5EF4-FFF2-40B4-BE49-F238E27FC236}">
                <a16:creationId xmlns:a16="http://schemas.microsoft.com/office/drawing/2014/main" id="{6AA3FFC2-9F4C-DC07-8503-C1150FD4C72E}"/>
              </a:ext>
            </a:extLst>
          </p:cNvPr>
          <p:cNvSpPr/>
          <p:nvPr/>
        </p:nvSpPr>
        <p:spPr>
          <a:xfrm>
            <a:off x="5058083" y="2098249"/>
            <a:ext cx="2002800" cy="2002800"/>
          </a:xfrm>
          <a:prstGeom prst="ellipse">
            <a:avLst/>
          </a:prstGeom>
          <a:solidFill>
            <a:srgbClr val="B2C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</a:endParaRPr>
          </a:p>
        </p:txBody>
      </p:sp>
      <p:sp>
        <p:nvSpPr>
          <p:cNvPr id="269" name="Google Shape;269;p34"/>
          <p:cNvSpPr txBox="1">
            <a:spLocks noGrp="1"/>
          </p:cNvSpPr>
          <p:nvPr>
            <p:ph type="body" sz="quarter" idx="20"/>
          </p:nvPr>
        </p:nvSpPr>
        <p:spPr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dirty="0"/>
              <a:t>Sensitivity classification is by consensus</a:t>
            </a:r>
          </a:p>
        </p:txBody>
      </p:sp>
      <p:sp>
        <p:nvSpPr>
          <p:cNvPr id="10" name="Google Shape;129;p21">
            <a:extLst>
              <a:ext uri="{FF2B5EF4-FFF2-40B4-BE49-F238E27FC236}">
                <a16:creationId xmlns:a16="http://schemas.microsoft.com/office/drawing/2014/main" id="{EDC3654B-0ECA-B9BC-982B-3C18DFF29EE6}"/>
              </a:ext>
            </a:extLst>
          </p:cNvPr>
          <p:cNvSpPr txBox="1"/>
          <p:nvPr/>
        </p:nvSpPr>
        <p:spPr>
          <a:xfrm>
            <a:off x="1560837" y="4280871"/>
            <a:ext cx="3024400" cy="861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" sz="20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Project</a:t>
            </a:r>
          </a:p>
          <a:p>
            <a:pPr algn="ctr"/>
            <a:r>
              <a:rPr lang="en" sz="20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Investigator</a:t>
            </a:r>
            <a:endParaRPr lang="en" sz="20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Google Shape;130;p21">
            <a:extLst>
              <a:ext uri="{FF2B5EF4-FFF2-40B4-BE49-F238E27FC236}">
                <a16:creationId xmlns:a16="http://schemas.microsoft.com/office/drawing/2014/main" id="{D9DBBC48-E584-5978-936D-3E57A247B2BE}"/>
              </a:ext>
            </a:extLst>
          </p:cNvPr>
          <p:cNvSpPr txBox="1"/>
          <p:nvPr/>
        </p:nvSpPr>
        <p:spPr>
          <a:xfrm>
            <a:off x="4573368" y="4280871"/>
            <a:ext cx="3024400" cy="902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" sz="2133" b="1" dirty="0">
                <a:solidFill>
                  <a:schemeClr val="bg1"/>
                </a:solidFill>
              </a:rPr>
              <a:t>Data Provider Representative</a:t>
            </a:r>
            <a:endParaRPr sz="2400" dirty="0">
              <a:solidFill>
                <a:schemeClr val="bg1"/>
              </a:solidFill>
            </a:endParaRPr>
          </a:p>
        </p:txBody>
      </p:sp>
      <p:pic>
        <p:nvPicPr>
          <p:cNvPr id="17" name="Google Shape;275;p34">
            <a:extLst>
              <a:ext uri="{FF2B5EF4-FFF2-40B4-BE49-F238E27FC236}">
                <a16:creationId xmlns:a16="http://schemas.microsoft.com/office/drawing/2014/main" id="{830A0B5E-E73B-D4E5-0B0C-2734455F15E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23361" t="23931" r="23925" b="23356"/>
          <a:stretch/>
        </p:blipFill>
        <p:spPr>
          <a:xfrm>
            <a:off x="5534325" y="2586036"/>
            <a:ext cx="1050315" cy="10028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275;p34">
            <a:extLst>
              <a:ext uri="{FF2B5EF4-FFF2-40B4-BE49-F238E27FC236}">
                <a16:creationId xmlns:a16="http://schemas.microsoft.com/office/drawing/2014/main" id="{830A0B5E-E73B-D4E5-0B0C-2734455F15E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23361" t="23931" r="23925" b="23356"/>
          <a:stretch/>
        </p:blipFill>
        <p:spPr>
          <a:xfrm>
            <a:off x="5534325" y="2586036"/>
            <a:ext cx="1050315" cy="10028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275;p34">
            <a:extLst>
              <a:ext uri="{FF2B5EF4-FFF2-40B4-BE49-F238E27FC236}">
                <a16:creationId xmlns:a16="http://schemas.microsoft.com/office/drawing/2014/main" id="{55A76B0A-6119-A7FF-295C-B0473EB9AB2A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23361" t="23931" r="23925" b="23356"/>
          <a:stretch/>
        </p:blipFill>
        <p:spPr>
          <a:xfrm>
            <a:off x="2547879" y="2598222"/>
            <a:ext cx="1050315" cy="1002853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31;p21">
            <a:extLst>
              <a:ext uri="{FF2B5EF4-FFF2-40B4-BE49-F238E27FC236}">
                <a16:creationId xmlns:a16="http://schemas.microsoft.com/office/drawing/2014/main" id="{74B921E6-1BD3-1B8C-F234-EA48CFA3C7E7}"/>
              </a:ext>
            </a:extLst>
          </p:cNvPr>
          <p:cNvSpPr/>
          <p:nvPr/>
        </p:nvSpPr>
        <p:spPr>
          <a:xfrm>
            <a:off x="2071637" y="2098249"/>
            <a:ext cx="2002800" cy="2002800"/>
          </a:xfrm>
          <a:prstGeom prst="ellipse">
            <a:avLst/>
          </a:prstGeom>
          <a:solidFill>
            <a:srgbClr val="B3FFB3">
              <a:alpha val="34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</a:endParaRPr>
          </a:p>
        </p:txBody>
      </p:sp>
      <p:sp>
        <p:nvSpPr>
          <p:cNvPr id="8" name="Google Shape;128;p21">
            <a:extLst>
              <a:ext uri="{FF2B5EF4-FFF2-40B4-BE49-F238E27FC236}">
                <a16:creationId xmlns:a16="http://schemas.microsoft.com/office/drawing/2014/main" id="{6AA3FFC2-9F4C-DC07-8503-C1150FD4C72E}"/>
              </a:ext>
            </a:extLst>
          </p:cNvPr>
          <p:cNvSpPr/>
          <p:nvPr/>
        </p:nvSpPr>
        <p:spPr>
          <a:xfrm>
            <a:off x="5058083" y="2098249"/>
            <a:ext cx="2002800" cy="2002800"/>
          </a:xfrm>
          <a:prstGeom prst="ellipse">
            <a:avLst/>
          </a:prstGeom>
          <a:solidFill>
            <a:srgbClr val="B2CFFF">
              <a:alpha val="34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</a:endParaRPr>
          </a:p>
        </p:txBody>
      </p:sp>
      <p:sp>
        <p:nvSpPr>
          <p:cNvPr id="269" name="Google Shape;269;p34"/>
          <p:cNvSpPr txBox="1">
            <a:spLocks noGrp="1"/>
          </p:cNvSpPr>
          <p:nvPr>
            <p:ph type="body" sz="quarter" idx="20"/>
          </p:nvPr>
        </p:nvSpPr>
        <p:spPr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dirty="0"/>
              <a:t>Sensitivity classification is by consensus</a:t>
            </a:r>
            <a:endParaRPr dirty="0"/>
          </a:p>
        </p:txBody>
      </p:sp>
      <p:sp>
        <p:nvSpPr>
          <p:cNvPr id="10" name="Google Shape;129;p21">
            <a:extLst>
              <a:ext uri="{FF2B5EF4-FFF2-40B4-BE49-F238E27FC236}">
                <a16:creationId xmlns:a16="http://schemas.microsoft.com/office/drawing/2014/main" id="{EDC3654B-0ECA-B9BC-982B-3C18DFF29EE6}"/>
              </a:ext>
            </a:extLst>
          </p:cNvPr>
          <p:cNvSpPr txBox="1"/>
          <p:nvPr/>
        </p:nvSpPr>
        <p:spPr>
          <a:xfrm>
            <a:off x="1560837" y="4280871"/>
            <a:ext cx="3024400" cy="861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" sz="20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Project</a:t>
            </a:r>
          </a:p>
          <a:p>
            <a:pPr algn="ctr"/>
            <a:r>
              <a:rPr lang="en" sz="20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Investigator</a:t>
            </a:r>
            <a:endParaRPr lang="en" sz="20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Google Shape;130;p21">
            <a:extLst>
              <a:ext uri="{FF2B5EF4-FFF2-40B4-BE49-F238E27FC236}">
                <a16:creationId xmlns:a16="http://schemas.microsoft.com/office/drawing/2014/main" id="{D9DBBC48-E584-5978-936D-3E57A247B2BE}"/>
              </a:ext>
            </a:extLst>
          </p:cNvPr>
          <p:cNvSpPr txBox="1"/>
          <p:nvPr/>
        </p:nvSpPr>
        <p:spPr>
          <a:xfrm>
            <a:off x="4573368" y="4280871"/>
            <a:ext cx="3024400" cy="902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" sz="2133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Data Provider Representative</a:t>
            </a:r>
            <a:endParaRPr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Google Shape;131;p21">
            <a:extLst>
              <a:ext uri="{FF2B5EF4-FFF2-40B4-BE49-F238E27FC236}">
                <a16:creationId xmlns:a16="http://schemas.microsoft.com/office/drawing/2014/main" id="{648258FC-3B60-3733-DF38-6CFA2609096B}"/>
              </a:ext>
            </a:extLst>
          </p:cNvPr>
          <p:cNvSpPr/>
          <p:nvPr/>
        </p:nvSpPr>
        <p:spPr>
          <a:xfrm>
            <a:off x="8096699" y="2098249"/>
            <a:ext cx="2002800" cy="2002800"/>
          </a:xfrm>
          <a:prstGeom prst="ellipse">
            <a:avLst/>
          </a:prstGeom>
          <a:solidFill>
            <a:srgbClr val="E3A9A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</a:endParaRPr>
          </a:p>
        </p:txBody>
      </p:sp>
      <p:sp>
        <p:nvSpPr>
          <p:cNvPr id="15" name="Google Shape;130;p21">
            <a:extLst>
              <a:ext uri="{FF2B5EF4-FFF2-40B4-BE49-F238E27FC236}">
                <a16:creationId xmlns:a16="http://schemas.microsoft.com/office/drawing/2014/main" id="{7E21039B-1C70-A1C6-31B3-176D507DAD06}"/>
              </a:ext>
            </a:extLst>
          </p:cNvPr>
          <p:cNvSpPr txBox="1"/>
          <p:nvPr/>
        </p:nvSpPr>
        <p:spPr>
          <a:xfrm>
            <a:off x="7585898" y="4280871"/>
            <a:ext cx="3024400" cy="902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-GB" sz="2133" b="1" dirty="0">
                <a:solidFill>
                  <a:schemeClr val="bg1"/>
                </a:solidFill>
              </a:rPr>
              <a:t>Data Safe Haven </a:t>
            </a:r>
            <a:r>
              <a:rPr lang="en" sz="2133" b="1" dirty="0">
                <a:solidFill>
                  <a:schemeClr val="bg1"/>
                </a:solidFill>
              </a:rPr>
              <a:t>Referee</a:t>
            </a:r>
            <a:endParaRPr sz="2400" dirty="0">
              <a:solidFill>
                <a:schemeClr val="bg1"/>
              </a:solidFill>
            </a:endParaRPr>
          </a:p>
        </p:txBody>
      </p:sp>
      <p:pic>
        <p:nvPicPr>
          <p:cNvPr id="16" name="Google Shape;275;p34">
            <a:extLst>
              <a:ext uri="{FF2B5EF4-FFF2-40B4-BE49-F238E27FC236}">
                <a16:creationId xmlns:a16="http://schemas.microsoft.com/office/drawing/2014/main" id="{AD22687C-C6A8-E66D-4052-8792AE342A9D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23361" t="23931" r="23925" b="23356"/>
          <a:stretch/>
        </p:blipFill>
        <p:spPr>
          <a:xfrm>
            <a:off x="8565172" y="2586037"/>
            <a:ext cx="1050315" cy="10028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73181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61A827CD-C8C6-B5C0-9C3E-2E285A72DA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The Data Safe Haven</a:t>
            </a:r>
          </a:p>
        </p:txBody>
      </p:sp>
      <p:pic>
        <p:nvPicPr>
          <p:cNvPr id="17" name="Picture Placeholder 16" descr="Text, whiteboard&#10;&#10;Description automatically generated">
            <a:extLst>
              <a:ext uri="{FF2B5EF4-FFF2-40B4-BE49-F238E27FC236}">
                <a16:creationId xmlns:a16="http://schemas.microsoft.com/office/drawing/2014/main" id="{BDB636E8-7DD5-AA76-D546-44DECB37C85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" r="3874"/>
          <a:stretch/>
        </p:blipFill>
        <p:spPr>
          <a:xfrm>
            <a:off x="6432000" y="936878"/>
            <a:ext cx="5760000" cy="4854320"/>
          </a:xfrm>
        </p:spPr>
      </p:pic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0490AF6C-2EB0-8DC9-B8FB-D8E6D99DE7B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75735" y="2097741"/>
            <a:ext cx="4982384" cy="3693457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Why?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B5BE0F0-501A-3D37-5B6A-26A2CE91C082}"/>
              </a:ext>
            </a:extLst>
          </p:cNvPr>
          <p:cNvSpPr txBox="1"/>
          <p:nvPr/>
        </p:nvSpPr>
        <p:spPr>
          <a:xfrm>
            <a:off x="5213684" y="6497053"/>
            <a:ext cx="6797982" cy="24063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200" i="1" dirty="0">
                <a:solidFill>
                  <a:schemeClr val="bg1"/>
                </a:solidFill>
              </a:rPr>
              <a:t>Image credit: </a:t>
            </a:r>
            <a:r>
              <a:rPr lang="en-GB" sz="1200" i="1" dirty="0" err="1">
                <a:solidFill>
                  <a:schemeClr val="bg1"/>
                </a:solidFill>
              </a:rPr>
              <a:t>Scriberia</a:t>
            </a:r>
            <a:r>
              <a:rPr lang="en-GB" sz="1200" i="1" dirty="0">
                <a:solidFill>
                  <a:schemeClr val="bg1"/>
                </a:solidFill>
              </a:rPr>
              <a:t>, created for the Turing’s Tools, Practices and Systems programme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81FC80-61FA-BE8F-BC31-2229B153233F}"/>
              </a:ext>
            </a:extLst>
          </p:cNvPr>
          <p:cNvSpPr txBox="1"/>
          <p:nvPr/>
        </p:nvSpPr>
        <p:spPr>
          <a:xfrm>
            <a:off x="575733" y="6400800"/>
            <a:ext cx="3805767" cy="304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https://doi.org/10.5281/zenodo.7646619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196971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275;p34">
            <a:extLst>
              <a:ext uri="{FF2B5EF4-FFF2-40B4-BE49-F238E27FC236}">
                <a16:creationId xmlns:a16="http://schemas.microsoft.com/office/drawing/2014/main" id="{AD22687C-C6A8-E66D-4052-8792AE342A9D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23361" t="23931" r="23925" b="23356"/>
          <a:stretch/>
        </p:blipFill>
        <p:spPr>
          <a:xfrm>
            <a:off x="8565172" y="2586037"/>
            <a:ext cx="1050315" cy="10028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275;p34">
            <a:extLst>
              <a:ext uri="{FF2B5EF4-FFF2-40B4-BE49-F238E27FC236}">
                <a16:creationId xmlns:a16="http://schemas.microsoft.com/office/drawing/2014/main" id="{830A0B5E-E73B-D4E5-0B0C-2734455F15E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23361" t="23931" r="23925" b="23356"/>
          <a:stretch/>
        </p:blipFill>
        <p:spPr>
          <a:xfrm>
            <a:off x="5534325" y="2586036"/>
            <a:ext cx="1050315" cy="10028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275;p34">
            <a:extLst>
              <a:ext uri="{FF2B5EF4-FFF2-40B4-BE49-F238E27FC236}">
                <a16:creationId xmlns:a16="http://schemas.microsoft.com/office/drawing/2014/main" id="{55A76B0A-6119-A7FF-295C-B0473EB9AB2A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23361" t="23931" r="23925" b="23356"/>
          <a:stretch/>
        </p:blipFill>
        <p:spPr>
          <a:xfrm>
            <a:off x="2547879" y="2598222"/>
            <a:ext cx="1050315" cy="1002853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31;p21">
            <a:extLst>
              <a:ext uri="{FF2B5EF4-FFF2-40B4-BE49-F238E27FC236}">
                <a16:creationId xmlns:a16="http://schemas.microsoft.com/office/drawing/2014/main" id="{74B921E6-1BD3-1B8C-F234-EA48CFA3C7E7}"/>
              </a:ext>
            </a:extLst>
          </p:cNvPr>
          <p:cNvSpPr/>
          <p:nvPr/>
        </p:nvSpPr>
        <p:spPr>
          <a:xfrm>
            <a:off x="2071637" y="2098249"/>
            <a:ext cx="2002800" cy="2002800"/>
          </a:xfrm>
          <a:prstGeom prst="ellipse">
            <a:avLst/>
          </a:prstGeom>
          <a:solidFill>
            <a:srgbClr val="B3FFB3">
              <a:alpha val="34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</a:endParaRPr>
          </a:p>
        </p:txBody>
      </p:sp>
      <p:sp>
        <p:nvSpPr>
          <p:cNvPr id="8" name="Google Shape;128;p21">
            <a:extLst>
              <a:ext uri="{FF2B5EF4-FFF2-40B4-BE49-F238E27FC236}">
                <a16:creationId xmlns:a16="http://schemas.microsoft.com/office/drawing/2014/main" id="{6AA3FFC2-9F4C-DC07-8503-C1150FD4C72E}"/>
              </a:ext>
            </a:extLst>
          </p:cNvPr>
          <p:cNvSpPr/>
          <p:nvPr/>
        </p:nvSpPr>
        <p:spPr>
          <a:xfrm>
            <a:off x="5058083" y="2098249"/>
            <a:ext cx="2002800" cy="2002800"/>
          </a:xfrm>
          <a:prstGeom prst="ellipse">
            <a:avLst/>
          </a:prstGeom>
          <a:solidFill>
            <a:srgbClr val="B2CFFF">
              <a:alpha val="34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</a:endParaRPr>
          </a:p>
        </p:txBody>
      </p:sp>
      <p:sp>
        <p:nvSpPr>
          <p:cNvPr id="269" name="Google Shape;269;p34"/>
          <p:cNvSpPr txBox="1">
            <a:spLocks noGrp="1"/>
          </p:cNvSpPr>
          <p:nvPr>
            <p:ph type="body" sz="quarter" idx="20"/>
          </p:nvPr>
        </p:nvSpPr>
        <p:spPr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dirty="0"/>
              <a:t>Sensitivity classification is by consensus</a:t>
            </a:r>
            <a:endParaRPr dirty="0"/>
          </a:p>
        </p:txBody>
      </p:sp>
      <p:sp>
        <p:nvSpPr>
          <p:cNvPr id="282" name="Google Shape;282;p34"/>
          <p:cNvSpPr txBox="1">
            <a:spLocks noGrp="1"/>
          </p:cNvSpPr>
          <p:nvPr>
            <p:ph type="body" idx="4294967295"/>
          </p:nvPr>
        </p:nvSpPr>
        <p:spPr>
          <a:xfrm>
            <a:off x="390260" y="5703849"/>
            <a:ext cx="11411479" cy="682625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 marL="0" indent="0" algn="ctr">
              <a:buNone/>
            </a:pPr>
            <a:r>
              <a:rPr lang="en" sz="2667" dirty="0">
                <a:solidFill>
                  <a:schemeClr val="bg1"/>
                </a:solidFill>
              </a:rPr>
              <a:t>Classification occurs for each ingress of data or egress of outputs </a:t>
            </a:r>
            <a:endParaRPr sz="2667" dirty="0">
              <a:solidFill>
                <a:schemeClr val="bg1"/>
              </a:solidFill>
            </a:endParaRPr>
          </a:p>
        </p:txBody>
      </p:sp>
      <p:sp>
        <p:nvSpPr>
          <p:cNvPr id="10" name="Google Shape;129;p21">
            <a:extLst>
              <a:ext uri="{FF2B5EF4-FFF2-40B4-BE49-F238E27FC236}">
                <a16:creationId xmlns:a16="http://schemas.microsoft.com/office/drawing/2014/main" id="{EDC3654B-0ECA-B9BC-982B-3C18DFF29EE6}"/>
              </a:ext>
            </a:extLst>
          </p:cNvPr>
          <p:cNvSpPr txBox="1"/>
          <p:nvPr/>
        </p:nvSpPr>
        <p:spPr>
          <a:xfrm>
            <a:off x="1560837" y="4280871"/>
            <a:ext cx="3024400" cy="861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" sz="20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Project</a:t>
            </a:r>
          </a:p>
          <a:p>
            <a:pPr algn="ctr"/>
            <a:r>
              <a:rPr lang="en" sz="20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Investigator</a:t>
            </a:r>
            <a:endParaRPr lang="en" sz="20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Google Shape;130;p21">
            <a:extLst>
              <a:ext uri="{FF2B5EF4-FFF2-40B4-BE49-F238E27FC236}">
                <a16:creationId xmlns:a16="http://schemas.microsoft.com/office/drawing/2014/main" id="{D9DBBC48-E584-5978-936D-3E57A247B2BE}"/>
              </a:ext>
            </a:extLst>
          </p:cNvPr>
          <p:cNvSpPr txBox="1"/>
          <p:nvPr/>
        </p:nvSpPr>
        <p:spPr>
          <a:xfrm>
            <a:off x="4573368" y="4280871"/>
            <a:ext cx="3024400" cy="902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" sz="2133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Data Provider Representative</a:t>
            </a:r>
            <a:endParaRPr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Google Shape;131;p21">
            <a:extLst>
              <a:ext uri="{FF2B5EF4-FFF2-40B4-BE49-F238E27FC236}">
                <a16:creationId xmlns:a16="http://schemas.microsoft.com/office/drawing/2014/main" id="{648258FC-3B60-3733-DF38-6CFA2609096B}"/>
              </a:ext>
            </a:extLst>
          </p:cNvPr>
          <p:cNvSpPr/>
          <p:nvPr/>
        </p:nvSpPr>
        <p:spPr>
          <a:xfrm>
            <a:off x="8096699" y="2098249"/>
            <a:ext cx="2002800" cy="2002800"/>
          </a:xfrm>
          <a:prstGeom prst="ellipse">
            <a:avLst/>
          </a:prstGeom>
          <a:solidFill>
            <a:srgbClr val="E3A9A3">
              <a:alpha val="34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</a:endParaRPr>
          </a:p>
        </p:txBody>
      </p:sp>
      <p:sp>
        <p:nvSpPr>
          <p:cNvPr id="15" name="Google Shape;130;p21">
            <a:extLst>
              <a:ext uri="{FF2B5EF4-FFF2-40B4-BE49-F238E27FC236}">
                <a16:creationId xmlns:a16="http://schemas.microsoft.com/office/drawing/2014/main" id="{7E21039B-1C70-A1C6-31B3-176D507DAD06}"/>
              </a:ext>
            </a:extLst>
          </p:cNvPr>
          <p:cNvSpPr txBox="1"/>
          <p:nvPr/>
        </p:nvSpPr>
        <p:spPr>
          <a:xfrm>
            <a:off x="7585898" y="4280871"/>
            <a:ext cx="3024400" cy="902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-GB" sz="2133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Data Safe Haven </a:t>
            </a:r>
            <a:r>
              <a:rPr lang="en" sz="2133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Referee</a:t>
            </a:r>
            <a:endParaRPr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00863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6725D-2184-4F4E-848F-B96B52774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Infrastructure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5095591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6725D-2184-4F4E-848F-B96B52774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Technical security controls</a:t>
            </a:r>
          </a:p>
        </p:txBody>
      </p:sp>
    </p:spTree>
    <p:extLst>
      <p:ext uri="{BB962C8B-B14F-4D97-AF65-F5344CB8AC3E}">
        <p14:creationId xmlns:p14="http://schemas.microsoft.com/office/powerpoint/2010/main" val="200704858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37105E4-632C-8791-C328-BBF185B7A48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Tier-based technical controls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085C128-B0AC-F967-58A3-702A5554E13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2AFD901A-3839-414E-8332-83764C03E723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881" y="1338263"/>
            <a:ext cx="11097384" cy="5282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025987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37105E4-632C-8791-C328-BBF185B7A48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Tier-based technical controls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085C128-B0AC-F967-58A3-702A5554E13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2AFD901A-3839-414E-8332-83764C03E723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881" y="1338263"/>
            <a:ext cx="11097384" cy="528251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2160C4A-F0AB-3C48-2BB4-B4A73D635738}"/>
              </a:ext>
            </a:extLst>
          </p:cNvPr>
          <p:cNvSpPr/>
          <p:nvPr/>
        </p:nvSpPr>
        <p:spPr>
          <a:xfrm>
            <a:off x="2864954" y="1338262"/>
            <a:ext cx="2178534" cy="5282519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79544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37105E4-632C-8791-C328-BBF185B7A48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Tier-based technical controls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085C128-B0AC-F967-58A3-702A5554E13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2AFD901A-3839-414E-8332-83764C03E723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881" y="1338263"/>
            <a:ext cx="11097384" cy="528251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2160C4A-F0AB-3C48-2BB4-B4A73D635738}"/>
              </a:ext>
            </a:extLst>
          </p:cNvPr>
          <p:cNvSpPr/>
          <p:nvPr/>
        </p:nvSpPr>
        <p:spPr>
          <a:xfrm>
            <a:off x="5035309" y="1338262"/>
            <a:ext cx="2178534" cy="5282519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9341838-593C-42C4-97DF-7CD1C235FB1D}"/>
              </a:ext>
            </a:extLst>
          </p:cNvPr>
          <p:cNvSpPr/>
          <p:nvPr/>
        </p:nvSpPr>
        <p:spPr>
          <a:xfrm>
            <a:off x="5035309" y="2706624"/>
            <a:ext cx="2178534" cy="722376"/>
          </a:xfrm>
          <a:prstGeom prst="rect">
            <a:avLst/>
          </a:prstGeom>
          <a:solidFill>
            <a:schemeClr val="accent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B9779A6-DE1F-C282-041F-8DEAB6F9A501}"/>
              </a:ext>
            </a:extLst>
          </p:cNvPr>
          <p:cNvSpPr/>
          <p:nvPr/>
        </p:nvSpPr>
        <p:spPr>
          <a:xfrm>
            <a:off x="5006733" y="4111752"/>
            <a:ext cx="2178534" cy="286512"/>
          </a:xfrm>
          <a:prstGeom prst="rect">
            <a:avLst/>
          </a:prstGeom>
          <a:solidFill>
            <a:schemeClr val="accent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11007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37105E4-632C-8791-C328-BBF185B7A48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Tier-based technical controls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085C128-B0AC-F967-58A3-702A5554E13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2AFD901A-3839-414E-8332-83764C03E723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881" y="1338263"/>
            <a:ext cx="11097384" cy="528251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2160C4A-F0AB-3C48-2BB4-B4A73D635738}"/>
              </a:ext>
            </a:extLst>
          </p:cNvPr>
          <p:cNvSpPr/>
          <p:nvPr/>
        </p:nvSpPr>
        <p:spPr>
          <a:xfrm>
            <a:off x="7258050" y="1338262"/>
            <a:ext cx="2171699" cy="5282519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3C1E466-60CC-A686-958F-82441CD0070D}"/>
              </a:ext>
            </a:extLst>
          </p:cNvPr>
          <p:cNvSpPr/>
          <p:nvPr/>
        </p:nvSpPr>
        <p:spPr>
          <a:xfrm>
            <a:off x="7242419" y="2456688"/>
            <a:ext cx="2178534" cy="249936"/>
          </a:xfrm>
          <a:prstGeom prst="rect">
            <a:avLst/>
          </a:prstGeom>
          <a:solidFill>
            <a:schemeClr val="accent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69A512D-A8D8-5D72-DB79-817DDE2B2F01}"/>
              </a:ext>
            </a:extLst>
          </p:cNvPr>
          <p:cNvSpPr/>
          <p:nvPr/>
        </p:nvSpPr>
        <p:spPr>
          <a:xfrm>
            <a:off x="7242419" y="3429000"/>
            <a:ext cx="2178534" cy="713232"/>
          </a:xfrm>
          <a:prstGeom prst="rect">
            <a:avLst/>
          </a:prstGeom>
          <a:solidFill>
            <a:schemeClr val="accent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2852C5D-BAD8-DE9C-FE04-0F7DEE9AA856}"/>
              </a:ext>
            </a:extLst>
          </p:cNvPr>
          <p:cNvSpPr/>
          <p:nvPr/>
        </p:nvSpPr>
        <p:spPr>
          <a:xfrm>
            <a:off x="7242419" y="4398264"/>
            <a:ext cx="2178534" cy="1014984"/>
          </a:xfrm>
          <a:prstGeom prst="rect">
            <a:avLst/>
          </a:prstGeom>
          <a:solidFill>
            <a:schemeClr val="accent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0824A16-84AA-50B3-B84E-C1FB116D0B64}"/>
              </a:ext>
            </a:extLst>
          </p:cNvPr>
          <p:cNvSpPr/>
          <p:nvPr/>
        </p:nvSpPr>
        <p:spPr>
          <a:xfrm>
            <a:off x="7242419" y="6117336"/>
            <a:ext cx="2178534" cy="516250"/>
          </a:xfrm>
          <a:prstGeom prst="rect">
            <a:avLst/>
          </a:prstGeom>
          <a:solidFill>
            <a:schemeClr val="accent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980519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37105E4-632C-8791-C328-BBF185B7A48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Tier-based technical controls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085C128-B0AC-F967-58A3-702A5554E13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2AFD901A-3839-414E-8332-83764C03E723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881" y="1338263"/>
            <a:ext cx="11097384" cy="528251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2160C4A-F0AB-3C48-2BB4-B4A73D635738}"/>
              </a:ext>
            </a:extLst>
          </p:cNvPr>
          <p:cNvSpPr/>
          <p:nvPr/>
        </p:nvSpPr>
        <p:spPr>
          <a:xfrm>
            <a:off x="9444038" y="1338262"/>
            <a:ext cx="2172225" cy="5282519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97ACC31-2A1F-4CA9-D509-4D7D5C91997D}"/>
              </a:ext>
            </a:extLst>
          </p:cNvPr>
          <p:cNvSpPr/>
          <p:nvPr/>
        </p:nvSpPr>
        <p:spPr>
          <a:xfrm>
            <a:off x="9437729" y="2185416"/>
            <a:ext cx="2178534" cy="769451"/>
          </a:xfrm>
          <a:prstGeom prst="rect">
            <a:avLst/>
          </a:prstGeom>
          <a:solidFill>
            <a:schemeClr val="accent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B9C7442-D0DE-3090-8E7F-5ABC311D176B}"/>
              </a:ext>
            </a:extLst>
          </p:cNvPr>
          <p:cNvSpPr/>
          <p:nvPr/>
        </p:nvSpPr>
        <p:spPr>
          <a:xfrm>
            <a:off x="9420953" y="3429001"/>
            <a:ext cx="2178534" cy="2235199"/>
          </a:xfrm>
          <a:prstGeom prst="rect">
            <a:avLst/>
          </a:prstGeom>
          <a:solidFill>
            <a:schemeClr val="accent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33229A6-46EF-9BE8-74E2-141A4D6F9256}"/>
              </a:ext>
            </a:extLst>
          </p:cNvPr>
          <p:cNvSpPr/>
          <p:nvPr/>
        </p:nvSpPr>
        <p:spPr>
          <a:xfrm>
            <a:off x="9460814" y="6125498"/>
            <a:ext cx="2178534" cy="495284"/>
          </a:xfrm>
          <a:prstGeom prst="rect">
            <a:avLst/>
          </a:prstGeom>
          <a:solidFill>
            <a:schemeClr val="accent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931065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37105E4-632C-8791-C328-BBF185B7A48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Tier-based technical controls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085C128-B0AC-F967-58A3-702A5554E13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2AFD901A-3839-414E-8332-83764C03E723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881" y="1338263"/>
            <a:ext cx="11097384" cy="528251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DE9D56E-656A-BA41-B1BC-43C7F7D9F20E}"/>
              </a:ext>
            </a:extLst>
          </p:cNvPr>
          <p:cNvSpPr/>
          <p:nvPr/>
        </p:nvSpPr>
        <p:spPr>
          <a:xfrm>
            <a:off x="2858305" y="2182704"/>
            <a:ext cx="2185183" cy="4438077"/>
          </a:xfrm>
          <a:prstGeom prst="rect">
            <a:avLst/>
          </a:prstGeom>
          <a:solidFill>
            <a:schemeClr val="bg1">
              <a:alpha val="90000"/>
            </a:schemeClr>
          </a:solidFill>
          <a:ln w="444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accent3"/>
                </a:solidFill>
              </a:rPr>
              <a:t>Supported by Data Safe Haven</a:t>
            </a:r>
          </a:p>
          <a:p>
            <a:pPr algn="ctr"/>
            <a:endParaRPr lang="en-US" sz="24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en-US" sz="2400" dirty="0">
                <a:solidFill>
                  <a:schemeClr val="tx1"/>
                </a:solidFill>
              </a:rPr>
              <a:t>Secure environment </a:t>
            </a:r>
            <a:r>
              <a:rPr lang="en-US" sz="2400" b="1" dirty="0">
                <a:solidFill>
                  <a:schemeClr val="tx1"/>
                </a:solidFill>
              </a:rPr>
              <a:t>optional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4FF16CC-6A8B-404C-85A1-00449BAA7CB7}"/>
              </a:ext>
            </a:extLst>
          </p:cNvPr>
          <p:cNvSpPr/>
          <p:nvPr/>
        </p:nvSpPr>
        <p:spPr>
          <a:xfrm>
            <a:off x="5034500" y="2182705"/>
            <a:ext cx="4395250" cy="4438076"/>
          </a:xfrm>
          <a:prstGeom prst="rect">
            <a:avLst/>
          </a:prstGeom>
          <a:solidFill>
            <a:schemeClr val="bg1">
              <a:alpha val="90000"/>
            </a:schemeClr>
          </a:solidFill>
          <a:ln w="444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accent3"/>
                </a:solidFill>
              </a:rPr>
              <a:t>Supported by</a:t>
            </a:r>
          </a:p>
          <a:p>
            <a:pPr algn="ctr"/>
            <a:r>
              <a:rPr lang="en-US" sz="2400" b="1" dirty="0">
                <a:solidFill>
                  <a:schemeClr val="accent3"/>
                </a:solidFill>
              </a:rPr>
              <a:t>Data Safe Haven</a:t>
            </a:r>
          </a:p>
          <a:p>
            <a:pPr algn="ctr"/>
            <a:endParaRPr lang="en-US" sz="2400" dirty="0">
              <a:solidFill>
                <a:schemeClr val="accent3"/>
              </a:solidFill>
            </a:endParaRPr>
          </a:p>
          <a:p>
            <a:pPr algn="ctr"/>
            <a:r>
              <a:rPr lang="en-US" sz="2400" dirty="0">
                <a:solidFill>
                  <a:schemeClr val="tx1"/>
                </a:solidFill>
              </a:rPr>
              <a:t>Secure</a:t>
            </a:r>
          </a:p>
          <a:p>
            <a:pPr algn="ctr"/>
            <a:r>
              <a:rPr lang="en-US" sz="2400" dirty="0">
                <a:solidFill>
                  <a:schemeClr val="tx1"/>
                </a:solidFill>
              </a:rPr>
              <a:t>environment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</a:rPr>
              <a:t>required</a:t>
            </a:r>
          </a:p>
          <a:p>
            <a:pPr algn="ctr"/>
            <a:endParaRPr lang="en-US" sz="2400" dirty="0">
              <a:solidFill>
                <a:schemeClr val="accent3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2F4AA74-9F5D-0843-BA4F-17BDA00FA03B}"/>
              </a:ext>
            </a:extLst>
          </p:cNvPr>
          <p:cNvSpPr/>
          <p:nvPr/>
        </p:nvSpPr>
        <p:spPr>
          <a:xfrm>
            <a:off x="9424638" y="2182704"/>
            <a:ext cx="2181307" cy="4438077"/>
          </a:xfrm>
          <a:prstGeom prst="rect">
            <a:avLst/>
          </a:prstGeom>
          <a:solidFill>
            <a:schemeClr val="bg2">
              <a:alpha val="90000"/>
            </a:schemeClr>
          </a:solidFill>
          <a:ln w="444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FF0000"/>
                </a:solidFill>
              </a:rPr>
              <a:t>Not yet supported by Data Safe Haven</a:t>
            </a:r>
          </a:p>
          <a:p>
            <a:pPr algn="ctr"/>
            <a:endParaRPr lang="en-US" sz="2400">
              <a:solidFill>
                <a:srgbClr val="FF0000"/>
              </a:solidFill>
            </a:endParaRPr>
          </a:p>
          <a:p>
            <a:pPr algn="ctr"/>
            <a:r>
              <a:rPr lang="en-US" sz="2400">
                <a:solidFill>
                  <a:schemeClr val="tx1"/>
                </a:solidFill>
              </a:rPr>
              <a:t>Secure environment </a:t>
            </a:r>
            <a:r>
              <a:rPr lang="en-US" sz="2400" b="1">
                <a:solidFill>
                  <a:schemeClr val="tx1"/>
                </a:solidFill>
              </a:rPr>
              <a:t>required</a:t>
            </a:r>
          </a:p>
        </p:txBody>
      </p:sp>
    </p:spTree>
    <p:extLst>
      <p:ext uri="{BB962C8B-B14F-4D97-AF65-F5344CB8AC3E}">
        <p14:creationId xmlns:p14="http://schemas.microsoft.com/office/powerpoint/2010/main" val="2038154781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6725D-2184-4F4E-848F-B96B52774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Architecture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5325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61A827CD-C8C6-B5C0-9C3E-2E285A72DA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The Data Safe Haven</a:t>
            </a:r>
          </a:p>
        </p:txBody>
      </p:sp>
      <p:pic>
        <p:nvPicPr>
          <p:cNvPr id="17" name="Picture Placeholder 16" descr="Text, whiteboard&#10;&#10;Description automatically generated">
            <a:extLst>
              <a:ext uri="{FF2B5EF4-FFF2-40B4-BE49-F238E27FC236}">
                <a16:creationId xmlns:a16="http://schemas.microsoft.com/office/drawing/2014/main" id="{BDB636E8-7DD5-AA76-D546-44DECB37C85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" r="3874"/>
          <a:stretch/>
        </p:blipFill>
        <p:spPr>
          <a:xfrm>
            <a:off x="6432000" y="936878"/>
            <a:ext cx="5760000" cy="4854320"/>
          </a:xfrm>
        </p:spPr>
      </p:pic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0490AF6C-2EB0-8DC9-B8FB-D8E6D99DE7B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75735" y="2097741"/>
            <a:ext cx="4982384" cy="3693457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Why?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What?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B5BE0F0-501A-3D37-5B6A-26A2CE91C082}"/>
              </a:ext>
            </a:extLst>
          </p:cNvPr>
          <p:cNvSpPr txBox="1"/>
          <p:nvPr/>
        </p:nvSpPr>
        <p:spPr>
          <a:xfrm>
            <a:off x="5213684" y="6497053"/>
            <a:ext cx="6797982" cy="24063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200" i="1" dirty="0">
                <a:solidFill>
                  <a:schemeClr val="bg1"/>
                </a:solidFill>
              </a:rPr>
              <a:t>Image credit: </a:t>
            </a:r>
            <a:r>
              <a:rPr lang="en-GB" sz="1200" i="1" dirty="0" err="1">
                <a:solidFill>
                  <a:schemeClr val="bg1"/>
                </a:solidFill>
              </a:rPr>
              <a:t>Scriberia</a:t>
            </a:r>
            <a:r>
              <a:rPr lang="en-GB" sz="1200" i="1" dirty="0">
                <a:solidFill>
                  <a:schemeClr val="bg1"/>
                </a:solidFill>
              </a:rPr>
              <a:t>, created for the Turing’s Tools, Practices and Systems programme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E953AC2-7BC2-8693-DBCC-F2A181E91BF7}"/>
              </a:ext>
            </a:extLst>
          </p:cNvPr>
          <p:cNvSpPr txBox="1"/>
          <p:nvPr/>
        </p:nvSpPr>
        <p:spPr>
          <a:xfrm>
            <a:off x="575733" y="6400800"/>
            <a:ext cx="3805767" cy="304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https://doi.org/10.5281/zenodo.7646619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8519454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24381A1-18B7-C8D9-9C0E-E613C2069B5E}"/>
              </a:ext>
            </a:extLst>
          </p:cNvPr>
          <p:cNvSpPr/>
          <p:nvPr/>
        </p:nvSpPr>
        <p:spPr>
          <a:xfrm>
            <a:off x="4586816" y="1015752"/>
            <a:ext cx="7029450" cy="53578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56FAF73-1A47-6049-2D14-B6295FCEBA4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pic>
        <p:nvPicPr>
          <p:cNvPr id="5" name="Picture Placeholder 3">
            <a:extLst>
              <a:ext uri="{FF2B5EF4-FFF2-40B4-BE49-F238E27FC236}">
                <a16:creationId xmlns:a16="http://schemas.microsoft.com/office/drawing/2014/main" id="{6162CC7C-D752-B8B6-4549-B4479114C1AE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4502" y="1547069"/>
            <a:ext cx="5867400" cy="4330700"/>
          </a:xfrm>
        </p:spPr>
      </p:pic>
    </p:spTree>
    <p:extLst>
      <p:ext uri="{BB962C8B-B14F-4D97-AF65-F5344CB8AC3E}">
        <p14:creationId xmlns:p14="http://schemas.microsoft.com/office/powerpoint/2010/main" val="2848514979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24381A1-18B7-C8D9-9C0E-E613C2069B5E}"/>
              </a:ext>
            </a:extLst>
          </p:cNvPr>
          <p:cNvSpPr/>
          <p:nvPr/>
        </p:nvSpPr>
        <p:spPr>
          <a:xfrm>
            <a:off x="4586816" y="1015752"/>
            <a:ext cx="7029450" cy="53578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56FAF73-1A47-6049-2D14-B6295FCEBA4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pic>
        <p:nvPicPr>
          <p:cNvPr id="5" name="Picture Placeholder 3">
            <a:extLst>
              <a:ext uri="{FF2B5EF4-FFF2-40B4-BE49-F238E27FC236}">
                <a16:creationId xmlns:a16="http://schemas.microsoft.com/office/drawing/2014/main" id="{6162CC7C-D752-B8B6-4549-B4479114C1AE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4502" y="1547069"/>
            <a:ext cx="5867400" cy="4330700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81905C1-392F-1965-33A2-E12B6EBD26DF}"/>
              </a:ext>
            </a:extLst>
          </p:cNvPr>
          <p:cNvSpPr txBox="1"/>
          <p:nvPr/>
        </p:nvSpPr>
        <p:spPr>
          <a:xfrm>
            <a:off x="575733" y="1587504"/>
            <a:ext cx="3824816" cy="487203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2400" dirty="0">
                <a:solidFill>
                  <a:schemeClr val="accent1"/>
                </a:solidFill>
              </a:rPr>
              <a:t>Azure AD connection </a:t>
            </a:r>
            <a:r>
              <a:rPr lang="en-US" sz="2400" dirty="0">
                <a:solidFill>
                  <a:schemeClr val="bg1"/>
                </a:solidFill>
              </a:rPr>
              <a:t>for self-service account management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D2C9A8-1321-077E-CD8B-3853785FA1FF}"/>
              </a:ext>
            </a:extLst>
          </p:cNvPr>
          <p:cNvSpPr/>
          <p:nvPr/>
        </p:nvSpPr>
        <p:spPr>
          <a:xfrm>
            <a:off x="6972300" y="1328738"/>
            <a:ext cx="2200276" cy="1314450"/>
          </a:xfrm>
          <a:prstGeom prst="rect">
            <a:avLst/>
          </a:prstGeom>
          <a:noFill/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855489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24381A1-18B7-C8D9-9C0E-E613C2069B5E}"/>
              </a:ext>
            </a:extLst>
          </p:cNvPr>
          <p:cNvSpPr/>
          <p:nvPr/>
        </p:nvSpPr>
        <p:spPr>
          <a:xfrm>
            <a:off x="4586816" y="1015752"/>
            <a:ext cx="7029450" cy="53578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56FAF73-1A47-6049-2D14-B6295FCEBA4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pic>
        <p:nvPicPr>
          <p:cNvPr id="5" name="Picture Placeholder 3">
            <a:extLst>
              <a:ext uri="{FF2B5EF4-FFF2-40B4-BE49-F238E27FC236}">
                <a16:creationId xmlns:a16="http://schemas.microsoft.com/office/drawing/2014/main" id="{6162CC7C-D752-B8B6-4549-B4479114C1AE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4502" y="1547069"/>
            <a:ext cx="5867400" cy="4330700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81905C1-392F-1965-33A2-E12B6EBD26DF}"/>
              </a:ext>
            </a:extLst>
          </p:cNvPr>
          <p:cNvSpPr txBox="1"/>
          <p:nvPr/>
        </p:nvSpPr>
        <p:spPr>
          <a:xfrm>
            <a:off x="575733" y="1587504"/>
            <a:ext cx="3824816" cy="487203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Azure AD connection for self-service account management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Shared </a:t>
            </a:r>
            <a:r>
              <a:rPr lang="en-US" sz="2400" dirty="0">
                <a:solidFill>
                  <a:schemeClr val="accent1"/>
                </a:solidFill>
              </a:rPr>
              <a:t>Safe Haven Management </a:t>
            </a:r>
            <a:r>
              <a:rPr lang="en-US" sz="2400" dirty="0">
                <a:solidFill>
                  <a:schemeClr val="bg1"/>
                </a:solidFill>
              </a:rPr>
              <a:t>area for common resources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99CCA89-E2B6-9A02-00AB-C97082C75481}"/>
              </a:ext>
            </a:extLst>
          </p:cNvPr>
          <p:cNvSpPr/>
          <p:nvPr/>
        </p:nvSpPr>
        <p:spPr>
          <a:xfrm>
            <a:off x="6972300" y="2714625"/>
            <a:ext cx="2200276" cy="1500188"/>
          </a:xfrm>
          <a:prstGeom prst="rect">
            <a:avLst/>
          </a:prstGeom>
          <a:noFill/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011058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24381A1-18B7-C8D9-9C0E-E613C2069B5E}"/>
              </a:ext>
            </a:extLst>
          </p:cNvPr>
          <p:cNvSpPr/>
          <p:nvPr/>
        </p:nvSpPr>
        <p:spPr>
          <a:xfrm>
            <a:off x="4586816" y="1015752"/>
            <a:ext cx="7029450" cy="53578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56FAF73-1A47-6049-2D14-B6295FCEBA4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pic>
        <p:nvPicPr>
          <p:cNvPr id="5" name="Picture Placeholder 3">
            <a:extLst>
              <a:ext uri="{FF2B5EF4-FFF2-40B4-BE49-F238E27FC236}">
                <a16:creationId xmlns:a16="http://schemas.microsoft.com/office/drawing/2014/main" id="{6162CC7C-D752-B8B6-4549-B4479114C1AE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4502" y="1547069"/>
            <a:ext cx="5867400" cy="4330700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81905C1-392F-1965-33A2-E12B6EBD26DF}"/>
              </a:ext>
            </a:extLst>
          </p:cNvPr>
          <p:cNvSpPr txBox="1"/>
          <p:nvPr/>
        </p:nvSpPr>
        <p:spPr>
          <a:xfrm>
            <a:off x="575733" y="1587504"/>
            <a:ext cx="3710517" cy="487203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Azure AD connection for self-service account management</a:t>
            </a:r>
          </a:p>
          <a:p>
            <a:endParaRPr lang="en-US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Shared Safe Haven Management area for common resources</a:t>
            </a:r>
          </a:p>
          <a:p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Strongly isolated per-project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Secure Research Environments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C9AE5B7-5CC6-BD80-46B2-2EFB70280BF4}"/>
              </a:ext>
            </a:extLst>
          </p:cNvPr>
          <p:cNvSpPr/>
          <p:nvPr/>
        </p:nvSpPr>
        <p:spPr>
          <a:xfrm>
            <a:off x="6972300" y="4529138"/>
            <a:ext cx="2200276" cy="1514475"/>
          </a:xfrm>
          <a:prstGeom prst="rect">
            <a:avLst/>
          </a:prstGeom>
          <a:noFill/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925796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07E2118-BF08-0304-D813-F66629C5BEB1}"/>
              </a:ext>
            </a:extLst>
          </p:cNvPr>
          <p:cNvSpPr/>
          <p:nvPr/>
        </p:nvSpPr>
        <p:spPr>
          <a:xfrm>
            <a:off x="4901141" y="800102"/>
            <a:ext cx="6715125" cy="57721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" name="Picture Placeholder 3">
            <a:extLst>
              <a:ext uri="{FF2B5EF4-FFF2-40B4-BE49-F238E27FC236}">
                <a16:creationId xmlns:a16="http://schemas.microsoft.com/office/drawing/2014/main" id="{8FCDBCF4-FA37-3B2E-4242-69F959C9312C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04367" y="917574"/>
            <a:ext cx="5956300" cy="5626100"/>
          </a:xfr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BBCEC08-B18E-3EBE-3836-FD1B6D3E451F}"/>
              </a:ext>
            </a:extLst>
          </p:cNvPr>
          <p:cNvSpPr txBox="1"/>
          <p:nvPr/>
        </p:nvSpPr>
        <p:spPr>
          <a:xfrm>
            <a:off x="575734" y="842964"/>
            <a:ext cx="3824816" cy="476035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Shared Safe Haven Management area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7577449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07E2118-BF08-0304-D813-F66629C5BEB1}"/>
              </a:ext>
            </a:extLst>
          </p:cNvPr>
          <p:cNvSpPr/>
          <p:nvPr/>
        </p:nvSpPr>
        <p:spPr>
          <a:xfrm>
            <a:off x="4901141" y="800102"/>
            <a:ext cx="6715125" cy="57721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" name="Picture Placeholder 3">
            <a:extLst>
              <a:ext uri="{FF2B5EF4-FFF2-40B4-BE49-F238E27FC236}">
                <a16:creationId xmlns:a16="http://schemas.microsoft.com/office/drawing/2014/main" id="{8FCDBCF4-FA37-3B2E-4242-69F959C9312C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04367" y="917574"/>
            <a:ext cx="5956300" cy="5626100"/>
          </a:xfr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BBCEC08-B18E-3EBE-3836-FD1B6D3E451F}"/>
              </a:ext>
            </a:extLst>
          </p:cNvPr>
          <p:cNvSpPr txBox="1"/>
          <p:nvPr/>
        </p:nvSpPr>
        <p:spPr>
          <a:xfrm>
            <a:off x="575734" y="842964"/>
            <a:ext cx="3824816" cy="476035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Shared Safe Haven Management area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A7658D4-8AD5-7F12-0A7A-BD9C7F198431}"/>
              </a:ext>
            </a:extLst>
          </p:cNvPr>
          <p:cNvSpPr/>
          <p:nvPr/>
        </p:nvSpPr>
        <p:spPr>
          <a:xfrm>
            <a:off x="5986461" y="842964"/>
            <a:ext cx="1285877" cy="1546221"/>
          </a:xfrm>
          <a:prstGeom prst="rect">
            <a:avLst/>
          </a:prstGeom>
          <a:noFill/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B9810BA-1DBA-6042-B73B-122B91BDF90D}"/>
              </a:ext>
            </a:extLst>
          </p:cNvPr>
          <p:cNvSpPr/>
          <p:nvPr/>
        </p:nvSpPr>
        <p:spPr>
          <a:xfrm>
            <a:off x="5767384" y="3984068"/>
            <a:ext cx="2847979" cy="1316596"/>
          </a:xfrm>
          <a:prstGeom prst="rect">
            <a:avLst/>
          </a:prstGeom>
          <a:noFill/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5B1A288-A3AE-16D7-322D-60A86AA8437A}"/>
              </a:ext>
            </a:extLst>
          </p:cNvPr>
          <p:cNvSpPr txBox="1"/>
          <p:nvPr/>
        </p:nvSpPr>
        <p:spPr>
          <a:xfrm>
            <a:off x="575734" y="2100262"/>
            <a:ext cx="3710517" cy="431482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User management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4826320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07E2118-BF08-0304-D813-F66629C5BEB1}"/>
              </a:ext>
            </a:extLst>
          </p:cNvPr>
          <p:cNvSpPr/>
          <p:nvPr/>
        </p:nvSpPr>
        <p:spPr>
          <a:xfrm>
            <a:off x="4901141" y="800102"/>
            <a:ext cx="6715125" cy="57721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" name="Picture Placeholder 3">
            <a:extLst>
              <a:ext uri="{FF2B5EF4-FFF2-40B4-BE49-F238E27FC236}">
                <a16:creationId xmlns:a16="http://schemas.microsoft.com/office/drawing/2014/main" id="{8FCDBCF4-FA37-3B2E-4242-69F959C9312C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04367" y="917574"/>
            <a:ext cx="5956300" cy="5626100"/>
          </a:xfr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BBCEC08-B18E-3EBE-3836-FD1B6D3E451F}"/>
              </a:ext>
            </a:extLst>
          </p:cNvPr>
          <p:cNvSpPr txBox="1"/>
          <p:nvPr/>
        </p:nvSpPr>
        <p:spPr>
          <a:xfrm>
            <a:off x="575734" y="842964"/>
            <a:ext cx="3824816" cy="476035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Shared Safe Haven Management area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5153D1-C100-786A-866B-CECBB51E220C}"/>
              </a:ext>
            </a:extLst>
          </p:cNvPr>
          <p:cNvSpPr txBox="1"/>
          <p:nvPr/>
        </p:nvSpPr>
        <p:spPr>
          <a:xfrm>
            <a:off x="575734" y="2100262"/>
            <a:ext cx="3710517" cy="431482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User management</a:t>
            </a:r>
          </a:p>
          <a:p>
            <a:endParaRPr lang="en-US" sz="2400" dirty="0">
              <a:solidFill>
                <a:schemeClr val="tx1">
                  <a:lumMod val="25000"/>
                  <a:lumOff val="75000"/>
                </a:schemeClr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Secure administrator access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0D8C74C-22EE-5F68-7BF6-04AE215D1734}"/>
              </a:ext>
            </a:extLst>
          </p:cNvPr>
          <p:cNvSpPr/>
          <p:nvPr/>
        </p:nvSpPr>
        <p:spPr>
          <a:xfrm>
            <a:off x="5172075" y="2943224"/>
            <a:ext cx="1957388" cy="1042989"/>
          </a:xfrm>
          <a:prstGeom prst="rect">
            <a:avLst/>
          </a:prstGeom>
          <a:noFill/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649157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07E2118-BF08-0304-D813-F66629C5BEB1}"/>
              </a:ext>
            </a:extLst>
          </p:cNvPr>
          <p:cNvSpPr/>
          <p:nvPr/>
        </p:nvSpPr>
        <p:spPr>
          <a:xfrm>
            <a:off x="4901141" y="800102"/>
            <a:ext cx="6715125" cy="57721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" name="Picture Placeholder 3">
            <a:extLst>
              <a:ext uri="{FF2B5EF4-FFF2-40B4-BE49-F238E27FC236}">
                <a16:creationId xmlns:a16="http://schemas.microsoft.com/office/drawing/2014/main" id="{8FCDBCF4-FA37-3B2E-4242-69F959C9312C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04367" y="917574"/>
            <a:ext cx="5956300" cy="5626100"/>
          </a:xfr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BBCEC08-B18E-3EBE-3836-FD1B6D3E451F}"/>
              </a:ext>
            </a:extLst>
          </p:cNvPr>
          <p:cNvSpPr txBox="1"/>
          <p:nvPr/>
        </p:nvSpPr>
        <p:spPr>
          <a:xfrm>
            <a:off x="575734" y="842964"/>
            <a:ext cx="3824816" cy="476035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Shared Safe Haven Management area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0D8C74C-22EE-5F68-7BF6-04AE215D1734}"/>
              </a:ext>
            </a:extLst>
          </p:cNvPr>
          <p:cNvSpPr/>
          <p:nvPr/>
        </p:nvSpPr>
        <p:spPr>
          <a:xfrm>
            <a:off x="7115175" y="2907505"/>
            <a:ext cx="1171576" cy="1042989"/>
          </a:xfrm>
          <a:prstGeom prst="rect">
            <a:avLst/>
          </a:prstGeom>
          <a:noFill/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5F2319A-51EA-2A05-E1F2-9F3BA3D35AE6}"/>
              </a:ext>
            </a:extLst>
          </p:cNvPr>
          <p:cNvSpPr txBox="1"/>
          <p:nvPr/>
        </p:nvSpPr>
        <p:spPr>
          <a:xfrm>
            <a:off x="575734" y="2100262"/>
            <a:ext cx="3710517" cy="431482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User management</a:t>
            </a:r>
          </a:p>
          <a:p>
            <a:endParaRPr lang="en-US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Secure administrator access</a:t>
            </a:r>
          </a:p>
          <a:p>
            <a:endParaRPr lang="en-US" sz="2400" dirty="0">
              <a:solidFill>
                <a:schemeClr val="tx1">
                  <a:lumMod val="25000"/>
                  <a:lumOff val="75000"/>
                </a:schemeClr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Firewall restricting outbound access</a:t>
            </a:r>
          </a:p>
        </p:txBody>
      </p:sp>
    </p:spTree>
    <p:extLst>
      <p:ext uri="{BB962C8B-B14F-4D97-AF65-F5344CB8AC3E}">
        <p14:creationId xmlns:p14="http://schemas.microsoft.com/office/powerpoint/2010/main" val="2027292284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07E2118-BF08-0304-D813-F66629C5BEB1}"/>
              </a:ext>
            </a:extLst>
          </p:cNvPr>
          <p:cNvSpPr/>
          <p:nvPr/>
        </p:nvSpPr>
        <p:spPr>
          <a:xfrm>
            <a:off x="4901141" y="800102"/>
            <a:ext cx="6715125" cy="57721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" name="Picture Placeholder 3">
            <a:extLst>
              <a:ext uri="{FF2B5EF4-FFF2-40B4-BE49-F238E27FC236}">
                <a16:creationId xmlns:a16="http://schemas.microsoft.com/office/drawing/2014/main" id="{8FCDBCF4-FA37-3B2E-4242-69F959C9312C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04367" y="917574"/>
            <a:ext cx="5956300" cy="5626100"/>
          </a:xfr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BBCEC08-B18E-3EBE-3836-FD1B6D3E451F}"/>
              </a:ext>
            </a:extLst>
          </p:cNvPr>
          <p:cNvSpPr txBox="1"/>
          <p:nvPr/>
        </p:nvSpPr>
        <p:spPr>
          <a:xfrm>
            <a:off x="575734" y="842964"/>
            <a:ext cx="3824816" cy="476035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Shared Safe Haven Management area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0D8C74C-22EE-5F68-7BF6-04AE215D1734}"/>
              </a:ext>
            </a:extLst>
          </p:cNvPr>
          <p:cNvSpPr/>
          <p:nvPr/>
        </p:nvSpPr>
        <p:spPr>
          <a:xfrm>
            <a:off x="8615362" y="2514599"/>
            <a:ext cx="2757488" cy="2771776"/>
          </a:xfrm>
          <a:prstGeom prst="rect">
            <a:avLst/>
          </a:prstGeom>
          <a:noFill/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524DF16-A027-B6D1-FD8E-33B5E69F711A}"/>
              </a:ext>
            </a:extLst>
          </p:cNvPr>
          <p:cNvSpPr txBox="1"/>
          <p:nvPr/>
        </p:nvSpPr>
        <p:spPr>
          <a:xfrm>
            <a:off x="575734" y="2100262"/>
            <a:ext cx="3710517" cy="431482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User management</a:t>
            </a:r>
          </a:p>
          <a:p>
            <a:endParaRPr lang="en-US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Secure administrator access</a:t>
            </a:r>
          </a:p>
          <a:p>
            <a:endParaRPr lang="en-US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Firewall restricting outbound access</a:t>
            </a:r>
          </a:p>
          <a:p>
            <a:endParaRPr lang="en-US" sz="2400" dirty="0">
              <a:solidFill>
                <a:schemeClr val="tx1">
                  <a:lumMod val="25000"/>
                  <a:lumOff val="75000"/>
                </a:schemeClr>
              </a:solidFill>
            </a:endParaRPr>
          </a:p>
          <a:p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Controlled access to permitted R and Python packages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4577779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433015E-8773-72BE-D0ED-0B7B6EEA2358}"/>
              </a:ext>
            </a:extLst>
          </p:cNvPr>
          <p:cNvSpPr/>
          <p:nvPr/>
        </p:nvSpPr>
        <p:spPr>
          <a:xfrm>
            <a:off x="4901141" y="842964"/>
            <a:ext cx="6715125" cy="57721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" name="Picture Placeholder 3">
            <a:extLst>
              <a:ext uri="{FF2B5EF4-FFF2-40B4-BE49-F238E27FC236}">
                <a16:creationId xmlns:a16="http://schemas.microsoft.com/office/drawing/2014/main" id="{82254BE6-0081-0F30-68C1-1F8508D782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08831" y="986468"/>
            <a:ext cx="5347371" cy="53994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A7CCCBE-6492-9D53-2B1C-BAB2FEE0A4AD}"/>
              </a:ext>
            </a:extLst>
          </p:cNvPr>
          <p:cNvSpPr txBox="1"/>
          <p:nvPr/>
        </p:nvSpPr>
        <p:spPr>
          <a:xfrm>
            <a:off x="575734" y="842964"/>
            <a:ext cx="3853391" cy="476035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Secure Research Environment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72626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Turing Presentation Palette">
      <a:dk1>
        <a:srgbClr val="1C1C1C"/>
      </a:dk1>
      <a:lt1>
        <a:sysClr val="window" lastClr="FFFFFF"/>
      </a:lt1>
      <a:dk2>
        <a:srgbClr val="404040"/>
      </a:dk2>
      <a:lt2>
        <a:srgbClr val="DEDEDE"/>
      </a:lt2>
      <a:accent1>
        <a:srgbClr val="00B0F0"/>
      </a:accent1>
      <a:accent2>
        <a:srgbClr val="0070C0"/>
      </a:accent2>
      <a:accent3>
        <a:srgbClr val="06CA7B"/>
      </a:accent3>
      <a:accent4>
        <a:srgbClr val="002060"/>
      </a:accent4>
      <a:accent5>
        <a:srgbClr val="7D02C2"/>
      </a:accent5>
      <a:accent6>
        <a:srgbClr val="FF007D"/>
      </a:accent6>
      <a:hlink>
        <a:srgbClr val="000000"/>
      </a:hlink>
      <a:folHlink>
        <a:srgbClr val="0000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Arial" panose="020B0604020202020204" pitchFamily="34" charset="0"/>
          <a:buNone/>
          <a:tabLst/>
          <a:defRPr kumimoji="0" sz="1600" b="0" i="0" u="none" strike="noStrike" kern="1200" cap="none" spc="0" normalizeH="0" baseline="0" noProof="0" dirty="0" smtClean="0">
            <a:ln>
              <a:noFill/>
            </a:ln>
            <a:solidFill>
              <a:prstClr val="black"/>
            </a:solidFill>
            <a:effectLst/>
            <a:uLnTx/>
            <a:uFillTx/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 Alan Turing Master PPT with intro slides_widescreen_v3" id="{5DFD5C9A-0A2C-4E03-B4D8-1CB4749D4479}" vid="{9C62355F-E4EE-46CD-BECD-0FFB3DDDDA0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246818BBD10C4F83CA22EF8F6D39CB" ma:contentTypeVersion="15" ma:contentTypeDescription="Create a new document." ma:contentTypeScope="" ma:versionID="9608e873601fcd2b56243d2df6f158b3">
  <xsd:schema xmlns:xsd="http://www.w3.org/2001/XMLSchema" xmlns:xs="http://www.w3.org/2001/XMLSchema" xmlns:p="http://schemas.microsoft.com/office/2006/metadata/properties" xmlns:ns2="7089f257-48ea-40d2-9388-2ed1ee45db73" xmlns:ns3="c5d3fa13-e9b8-497a-a999-9edce487fa05" targetNamespace="http://schemas.microsoft.com/office/2006/metadata/properties" ma:root="true" ma:fieldsID="7c1f2b9ea23b0595742a0fe5542503c0" ns2:_="" ns3:_="">
    <xsd:import namespace="7089f257-48ea-40d2-9388-2ed1ee45db73"/>
    <xsd:import namespace="c5d3fa13-e9b8-497a-a999-9edce487fa0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89f257-48ea-40d2-9388-2ed1ee45db7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db5eb1a5-37e6-488e-b8f0-ddc5ba46631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d3fa13-e9b8-497a-a999-9edce487fa0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7c1b2d50-b70c-4c78-87ad-e94e8050ea3c}" ma:internalName="TaxCatchAll" ma:showField="CatchAllData" ma:web="c5d3fa13-e9b8-497a-a999-9edce487fa0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089f257-48ea-40d2-9388-2ed1ee45db73">
      <Terms xmlns="http://schemas.microsoft.com/office/infopath/2007/PartnerControls"/>
    </lcf76f155ced4ddcb4097134ff3c332f>
    <TaxCatchAll xmlns="c5d3fa13-e9b8-497a-a999-9edce487fa05" xsi:nil="true"/>
  </documentManagement>
</p:properties>
</file>

<file path=customXml/itemProps1.xml><?xml version="1.0" encoding="utf-8"?>
<ds:datastoreItem xmlns:ds="http://schemas.openxmlformats.org/officeDocument/2006/customXml" ds:itemID="{8CE7DA02-A5F5-4BFA-8124-1F5E9ACFE7A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089f257-48ea-40d2-9388-2ed1ee45db73"/>
    <ds:schemaRef ds:uri="c5d3fa13-e9b8-497a-a999-9edce487fa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810EAF4-ACCB-4A75-82D6-275D3BB215B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4458D0B-A090-45D1-8666-2144D98D0E16}">
  <ds:schemaRefs>
    <ds:schemaRef ds:uri="http://www.w3.org/XML/1998/namespace"/>
    <ds:schemaRef ds:uri="c5d3fa13-e9b8-497a-a999-9edce487fa05"/>
    <ds:schemaRef ds:uri="http://schemas.microsoft.com/office/infopath/2007/PartnerControls"/>
    <ds:schemaRef ds:uri="http://purl.org/dc/terms/"/>
    <ds:schemaRef ds:uri="http://purl.org/dc/dcmitype/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7089f257-48ea-40d2-9388-2ed1ee45db73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5524</TotalTime>
  <Words>4828</Words>
  <Application>Microsoft Macintosh PowerPoint</Application>
  <PresentationFormat>Widescreen</PresentationFormat>
  <Paragraphs>925</Paragraphs>
  <Slides>162</Slides>
  <Notes>109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162</vt:i4>
      </vt:variant>
    </vt:vector>
  </HeadingPairs>
  <TitlesOfParts>
    <vt:vector size="167" baseType="lpstr">
      <vt:lpstr>Arial</vt:lpstr>
      <vt:lpstr>Calibri</vt:lpstr>
      <vt:lpstr>proxima nova extrabold</vt:lpstr>
      <vt:lpstr>Roboto</vt:lpstr>
      <vt:lpstr>1_Office Theme</vt:lpstr>
      <vt:lpstr>The Turing Data  Safe Haven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Why do we need the Data Safe Haven?</vt:lpstr>
      <vt:lpstr>PowerPoint Presentation</vt:lpstr>
      <vt:lpstr>PowerPoint Presentation</vt:lpstr>
      <vt:lpstr>PowerPoint Presentation</vt:lpstr>
      <vt:lpstr>Health</vt:lpstr>
      <vt:lpstr>Health</vt:lpstr>
      <vt:lpstr>Health</vt:lpstr>
      <vt:lpstr>Health</vt:lpstr>
      <vt:lpstr>PowerPoint Presentation</vt:lpstr>
      <vt:lpstr>Summarise</vt:lpstr>
      <vt:lpstr>Summarise</vt:lpstr>
      <vt:lpstr>Summarise</vt:lpstr>
      <vt:lpstr>Summarise</vt:lpstr>
      <vt:lpstr>Summarise</vt:lpstr>
      <vt:lpstr>Summarise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is the Data Safe Haven? </vt:lpstr>
      <vt:lpstr>PowerPoint Presentation</vt:lpstr>
      <vt:lpstr>PowerPoint Presentation</vt:lpstr>
      <vt:lpstr>PowerPoint Presentation</vt:lpstr>
      <vt:lpstr>Governance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Infrastructure </vt:lpstr>
      <vt:lpstr>Technical security controls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Architecture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Using the Data Safe Haven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Community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EPSRC Business Case</dc:title>
  <dc:creator>Lauren Sweeney</dc:creator>
  <cp:lastModifiedBy>Martin O'Reilly</cp:lastModifiedBy>
  <cp:revision>3</cp:revision>
  <dcterms:created xsi:type="dcterms:W3CDTF">2022-02-21T17:52:39Z</dcterms:created>
  <dcterms:modified xsi:type="dcterms:W3CDTF">2023-03-21T01:05:25Z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0x010100B9246818BBD10C4F83CA22EF8F6D39CB</vt:lpwstr>
  </property>
  <property fmtid="{D5CDD505-2E9C-101B-9397-08002B2CF9AE}" pid="3" name="MediaServiceImageTags">
    <vt:lpwstr/>
  </property>
</Properties>
</file>