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6"/>
  </p:notesMasterIdLst>
  <p:sldIdLst>
    <p:sldId id="1304" r:id="rId5"/>
    <p:sldId id="1272" r:id="rId6"/>
    <p:sldId id="303" r:id="rId7"/>
    <p:sldId id="1298" r:id="rId8"/>
    <p:sldId id="1273" r:id="rId9"/>
    <p:sldId id="1274" r:id="rId10"/>
    <p:sldId id="441" r:id="rId11"/>
    <p:sldId id="499" r:id="rId12"/>
    <p:sldId id="1293" r:id="rId13"/>
    <p:sldId id="1264" r:id="rId14"/>
    <p:sldId id="1290" r:id="rId15"/>
    <p:sldId id="511" r:id="rId16"/>
    <p:sldId id="1291" r:id="rId17"/>
    <p:sldId id="1292" r:id="rId18"/>
    <p:sldId id="1289" r:id="rId19"/>
    <p:sldId id="1300" r:id="rId20"/>
    <p:sldId id="1299" r:id="rId21"/>
    <p:sldId id="408" r:id="rId22"/>
    <p:sldId id="1294" r:id="rId23"/>
    <p:sldId id="452" r:id="rId24"/>
    <p:sldId id="1279" r:id="rId25"/>
    <p:sldId id="1286" r:id="rId26"/>
    <p:sldId id="1287" r:id="rId27"/>
    <p:sldId id="1288" r:id="rId28"/>
    <p:sldId id="1280" r:id="rId29"/>
    <p:sldId id="1295" r:id="rId30"/>
    <p:sldId id="1296" r:id="rId31"/>
    <p:sldId id="1297" r:id="rId32"/>
    <p:sldId id="503" r:id="rId33"/>
    <p:sldId id="1275" r:id="rId34"/>
    <p:sldId id="1276" r:id="rId35"/>
    <p:sldId id="504" r:id="rId36"/>
    <p:sldId id="1282" r:id="rId37"/>
    <p:sldId id="1284" r:id="rId38"/>
    <p:sldId id="1283" r:id="rId39"/>
    <p:sldId id="1271" r:id="rId40"/>
    <p:sldId id="1278" r:id="rId41"/>
    <p:sldId id="345" r:id="rId42"/>
    <p:sldId id="284" r:id="rId43"/>
    <p:sldId id="1262" r:id="rId44"/>
    <p:sldId id="1263" r:id="rId45"/>
    <p:sldId id="1285" r:id="rId46"/>
    <p:sldId id="1303" r:id="rId47"/>
    <p:sldId id="1302" r:id="rId48"/>
    <p:sldId id="1270" r:id="rId49"/>
    <p:sldId id="1268" r:id="rId50"/>
    <p:sldId id="1269" r:id="rId51"/>
    <p:sldId id="1267" r:id="rId52"/>
    <p:sldId id="495" r:id="rId53"/>
    <p:sldId id="1260" r:id="rId54"/>
    <p:sldId id="1301" r:id="rId5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00"/>
    <p:restoredTop sz="94643"/>
  </p:normalViewPr>
  <p:slideViewPr>
    <p:cSldViewPr snapToGrid="0" snapToObjects="1">
      <p:cViewPr varScale="1">
        <p:scale>
          <a:sx n="62" d="100"/>
          <a:sy n="62" d="100"/>
        </p:scale>
        <p:origin x="1236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85FE9D-B6E2-448E-9A7B-04BE4BC76629}" type="doc">
      <dgm:prSet loTypeId="urn:microsoft.com/office/officeart/2005/8/layout/chevron1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419"/>
        </a:p>
      </dgm:t>
    </dgm:pt>
    <dgm:pt modelId="{0DB4B661-D679-4623-933D-CD1E30BEB1AD}">
      <dgm:prSet phldrT="[Texto]" custT="1"/>
      <dgm:spPr/>
      <dgm:t>
        <a:bodyPr/>
        <a:lstStyle/>
        <a:p>
          <a:r>
            <a:rPr lang="es-419" sz="1600" noProof="0" dirty="0"/>
            <a:t>Criterios</a:t>
          </a:r>
        </a:p>
      </dgm:t>
    </dgm:pt>
    <dgm:pt modelId="{027A2366-358A-4DA7-A5CE-627B4A84CD9A}" type="parTrans" cxnId="{385C6D1C-0054-4CAC-B5ED-AE9F0CAA8946}">
      <dgm:prSet/>
      <dgm:spPr/>
      <dgm:t>
        <a:bodyPr/>
        <a:lstStyle/>
        <a:p>
          <a:endParaRPr lang="es-419" sz="2800" noProof="0" dirty="0"/>
        </a:p>
      </dgm:t>
    </dgm:pt>
    <dgm:pt modelId="{7DF694CC-6131-40E9-9463-21E0C30881F5}" type="sibTrans" cxnId="{385C6D1C-0054-4CAC-B5ED-AE9F0CAA8946}">
      <dgm:prSet/>
      <dgm:spPr/>
      <dgm:t>
        <a:bodyPr/>
        <a:lstStyle/>
        <a:p>
          <a:endParaRPr lang="es-419" sz="2800" noProof="0" dirty="0"/>
        </a:p>
      </dgm:t>
    </dgm:pt>
    <dgm:pt modelId="{D7AE7019-4F27-4805-9A44-96771673F7E8}">
      <dgm:prSet phldrT="[Texto]" custT="1"/>
      <dgm:spPr/>
      <dgm:t>
        <a:bodyPr/>
        <a:lstStyle/>
        <a:p>
          <a:r>
            <a:rPr lang="es-419" sz="1600" noProof="0" dirty="0"/>
            <a:t>Temas importantes</a:t>
          </a:r>
        </a:p>
      </dgm:t>
    </dgm:pt>
    <dgm:pt modelId="{01A58AFA-D3CE-402D-ABC3-0EB657A361E8}" type="parTrans" cxnId="{0DFA3805-EC81-46CE-BB10-40B239D68BF9}">
      <dgm:prSet/>
      <dgm:spPr/>
      <dgm:t>
        <a:bodyPr/>
        <a:lstStyle/>
        <a:p>
          <a:endParaRPr lang="es-419" sz="2800" noProof="0" dirty="0"/>
        </a:p>
      </dgm:t>
    </dgm:pt>
    <dgm:pt modelId="{F706B983-EDA3-45EA-9B31-4D7D0ADFF8C1}" type="sibTrans" cxnId="{0DFA3805-EC81-46CE-BB10-40B239D68BF9}">
      <dgm:prSet/>
      <dgm:spPr/>
      <dgm:t>
        <a:bodyPr/>
        <a:lstStyle/>
        <a:p>
          <a:endParaRPr lang="es-419" sz="2800" noProof="0" dirty="0"/>
        </a:p>
      </dgm:t>
    </dgm:pt>
    <dgm:pt modelId="{930FA900-1FA6-4A04-B6AD-35623E88BDC6}">
      <dgm:prSet phldrT="[Texto]" custT="1"/>
      <dgm:spPr/>
      <dgm:t>
        <a:bodyPr/>
        <a:lstStyle/>
        <a:p>
          <a:r>
            <a:rPr lang="es-419" sz="1600" noProof="0" dirty="0"/>
            <a:t>Fuentes de Información</a:t>
          </a:r>
        </a:p>
      </dgm:t>
    </dgm:pt>
    <dgm:pt modelId="{ABC604AE-3122-4FAC-8A83-AE0B7BFED303}" type="parTrans" cxnId="{437DD40F-FECD-4EDB-9363-67EB9CDD9BDE}">
      <dgm:prSet/>
      <dgm:spPr/>
      <dgm:t>
        <a:bodyPr/>
        <a:lstStyle/>
        <a:p>
          <a:endParaRPr lang="es-419" sz="2800" noProof="0" dirty="0"/>
        </a:p>
      </dgm:t>
    </dgm:pt>
    <dgm:pt modelId="{3A72125C-9BC2-493C-858A-0E9ABEFD85C9}" type="sibTrans" cxnId="{437DD40F-FECD-4EDB-9363-67EB9CDD9BDE}">
      <dgm:prSet/>
      <dgm:spPr/>
      <dgm:t>
        <a:bodyPr/>
        <a:lstStyle/>
        <a:p>
          <a:endParaRPr lang="es-419" sz="2800" noProof="0" dirty="0"/>
        </a:p>
      </dgm:t>
    </dgm:pt>
    <dgm:pt modelId="{8568A00B-48E0-4F7D-AB7C-810D6996BFE9}">
      <dgm:prSet phldrT="[Texto]" custT="1"/>
      <dgm:spPr/>
      <dgm:t>
        <a:bodyPr/>
        <a:lstStyle/>
        <a:p>
          <a:r>
            <a:rPr lang="es-419" sz="1600" noProof="0" dirty="0"/>
            <a:t>Registro</a:t>
          </a:r>
        </a:p>
      </dgm:t>
    </dgm:pt>
    <dgm:pt modelId="{17DB4DEA-40A6-4200-9810-8D199C231A05}" type="parTrans" cxnId="{C3D3E603-C90E-458A-A173-227E43F0EB6B}">
      <dgm:prSet/>
      <dgm:spPr/>
      <dgm:t>
        <a:bodyPr/>
        <a:lstStyle/>
        <a:p>
          <a:endParaRPr lang="es-419" sz="2800" noProof="0" dirty="0"/>
        </a:p>
      </dgm:t>
    </dgm:pt>
    <dgm:pt modelId="{3409BDD4-BADB-46AC-8D7F-E537860A7CCC}" type="sibTrans" cxnId="{C3D3E603-C90E-458A-A173-227E43F0EB6B}">
      <dgm:prSet/>
      <dgm:spPr/>
      <dgm:t>
        <a:bodyPr/>
        <a:lstStyle/>
        <a:p>
          <a:endParaRPr lang="es-419" sz="2800" noProof="0" dirty="0"/>
        </a:p>
      </dgm:t>
    </dgm:pt>
    <dgm:pt modelId="{9AEF5D23-A0DD-47EB-BDEB-31E9C20ECE98}">
      <dgm:prSet phldrT="[Texto]" custT="1"/>
      <dgm:spPr/>
      <dgm:t>
        <a:bodyPr/>
        <a:lstStyle/>
        <a:p>
          <a:r>
            <a:rPr lang="es-419" sz="1600" noProof="0" dirty="0"/>
            <a:t>Directorio de la Red BVS</a:t>
          </a:r>
        </a:p>
      </dgm:t>
    </dgm:pt>
    <dgm:pt modelId="{F084F2AB-D063-4CB9-8F43-A067B62AE2E7}" type="parTrans" cxnId="{FBAC2875-0153-42A6-8954-E3381E0D2C93}">
      <dgm:prSet/>
      <dgm:spPr/>
      <dgm:t>
        <a:bodyPr/>
        <a:lstStyle/>
        <a:p>
          <a:endParaRPr lang="es-419" sz="2800" noProof="0" dirty="0"/>
        </a:p>
      </dgm:t>
    </dgm:pt>
    <dgm:pt modelId="{D76B0DC2-A360-424E-B59F-FB43CACF8169}" type="sibTrans" cxnId="{FBAC2875-0153-42A6-8954-E3381E0D2C93}">
      <dgm:prSet/>
      <dgm:spPr/>
      <dgm:t>
        <a:bodyPr/>
        <a:lstStyle/>
        <a:p>
          <a:endParaRPr lang="es-419" sz="2800" noProof="0" dirty="0"/>
        </a:p>
      </dgm:t>
    </dgm:pt>
    <dgm:pt modelId="{96F749D2-C6ED-4DCB-B660-5FE93B5C2B63}">
      <dgm:prSet phldrT="[Texto]" custT="1"/>
      <dgm:spPr/>
      <dgm:t>
        <a:bodyPr/>
        <a:lstStyle/>
        <a:p>
          <a:r>
            <a:rPr lang="es-419" sz="1600" noProof="0" dirty="0"/>
            <a:t>Contribución</a:t>
          </a:r>
        </a:p>
      </dgm:t>
    </dgm:pt>
    <dgm:pt modelId="{286EB712-7163-4B43-8E48-C3D7CD27B7D0}" type="parTrans" cxnId="{CF4B5193-496E-4CEA-990B-0D73C3F296FF}">
      <dgm:prSet/>
      <dgm:spPr/>
      <dgm:t>
        <a:bodyPr/>
        <a:lstStyle/>
        <a:p>
          <a:endParaRPr lang="es-419" sz="2800" noProof="0" dirty="0"/>
        </a:p>
      </dgm:t>
    </dgm:pt>
    <dgm:pt modelId="{9EBB299E-0C05-4C66-9E78-081CC5D17C8C}" type="sibTrans" cxnId="{CF4B5193-496E-4CEA-990B-0D73C3F296FF}">
      <dgm:prSet/>
      <dgm:spPr/>
      <dgm:t>
        <a:bodyPr/>
        <a:lstStyle/>
        <a:p>
          <a:endParaRPr lang="es-419" sz="2800" noProof="0" dirty="0"/>
        </a:p>
      </dgm:t>
    </dgm:pt>
    <dgm:pt modelId="{F6A45745-7131-4747-941B-B7FDC7B8E17F}">
      <dgm:prSet phldrT="[Texto]" custT="1"/>
      <dgm:spPr/>
      <dgm:t>
        <a:bodyPr/>
        <a:lstStyle/>
        <a:p>
          <a:r>
            <a:rPr lang="es-419" sz="1600" noProof="0" dirty="0"/>
            <a:t>Creación y actualización de registros</a:t>
          </a:r>
        </a:p>
      </dgm:t>
    </dgm:pt>
    <dgm:pt modelId="{CDF7A226-9F29-4B6D-88AF-21BFBE94544D}" type="parTrans" cxnId="{E423B363-C910-42ED-8221-24C4B9448050}">
      <dgm:prSet/>
      <dgm:spPr/>
      <dgm:t>
        <a:bodyPr/>
        <a:lstStyle/>
        <a:p>
          <a:endParaRPr lang="es-419" sz="2800" noProof="0" dirty="0"/>
        </a:p>
      </dgm:t>
    </dgm:pt>
    <dgm:pt modelId="{92E95748-D46C-4872-8D5E-AEDF249A7D09}" type="sibTrans" cxnId="{E423B363-C910-42ED-8221-24C4B9448050}">
      <dgm:prSet/>
      <dgm:spPr/>
      <dgm:t>
        <a:bodyPr/>
        <a:lstStyle/>
        <a:p>
          <a:endParaRPr lang="es-419" sz="2800" noProof="0" dirty="0"/>
        </a:p>
      </dgm:t>
    </dgm:pt>
    <dgm:pt modelId="{D7C2C716-7C30-4650-A2CA-A163DCE4FB47}">
      <dgm:prSet phldrT="[Texto]" custT="1"/>
      <dgm:spPr/>
      <dgm:t>
        <a:bodyPr/>
        <a:lstStyle/>
        <a:p>
          <a:r>
            <a:rPr lang="es-419" sz="1600" noProof="0" dirty="0"/>
            <a:t>Control de la calidad</a:t>
          </a:r>
        </a:p>
      </dgm:t>
    </dgm:pt>
    <dgm:pt modelId="{6166FA46-9395-4369-90AE-FC69551672CB}" type="parTrans" cxnId="{0CAAD139-D2CF-4E1A-A505-978F8A7F5AF2}">
      <dgm:prSet/>
      <dgm:spPr/>
      <dgm:t>
        <a:bodyPr/>
        <a:lstStyle/>
        <a:p>
          <a:endParaRPr lang="es-419" sz="2800" noProof="0" dirty="0"/>
        </a:p>
      </dgm:t>
    </dgm:pt>
    <dgm:pt modelId="{A6B09B7A-7D13-4E8E-9E88-076A9C86B9C9}" type="sibTrans" cxnId="{0CAAD139-D2CF-4E1A-A505-978F8A7F5AF2}">
      <dgm:prSet/>
      <dgm:spPr/>
      <dgm:t>
        <a:bodyPr/>
        <a:lstStyle/>
        <a:p>
          <a:endParaRPr lang="es-419" sz="2800" noProof="0" dirty="0"/>
        </a:p>
      </dgm:t>
    </dgm:pt>
    <dgm:pt modelId="{B8B79B34-B0D0-442F-9837-6203E3F826EC}">
      <dgm:prSet phldrT="[Texto]" custT="1"/>
      <dgm:spPr/>
      <dgm:t>
        <a:bodyPr/>
        <a:lstStyle/>
        <a:p>
          <a:r>
            <a:rPr lang="es-419" sz="1600" noProof="0" dirty="0"/>
            <a:t>Tipos de publicaciones</a:t>
          </a:r>
        </a:p>
      </dgm:t>
    </dgm:pt>
    <dgm:pt modelId="{AF40191F-BE49-44C6-8821-F695711C00C2}" type="parTrans" cxnId="{DF91CA3A-0615-4BEA-A636-3A58A337CD38}">
      <dgm:prSet/>
      <dgm:spPr/>
      <dgm:t>
        <a:bodyPr/>
        <a:lstStyle/>
        <a:p>
          <a:endParaRPr lang="es-419" sz="2800" noProof="0" dirty="0"/>
        </a:p>
      </dgm:t>
    </dgm:pt>
    <dgm:pt modelId="{9871C09C-5EA8-4329-AFB6-1E5956603EA3}" type="sibTrans" cxnId="{DF91CA3A-0615-4BEA-A636-3A58A337CD38}">
      <dgm:prSet/>
      <dgm:spPr/>
      <dgm:t>
        <a:bodyPr/>
        <a:lstStyle/>
        <a:p>
          <a:endParaRPr lang="es-419" sz="2800" noProof="0" dirty="0"/>
        </a:p>
      </dgm:t>
    </dgm:pt>
    <dgm:pt modelId="{596AA813-A9E9-4859-A20A-EC4276D45F54}">
      <dgm:prSet phldrT="[Texto]" custT="1"/>
      <dgm:spPr/>
      <dgm:t>
        <a:bodyPr/>
        <a:lstStyle/>
        <a:p>
          <a:r>
            <a:rPr lang="es-419" sz="1600" noProof="0" dirty="0"/>
            <a:t>Evaluación</a:t>
          </a:r>
        </a:p>
      </dgm:t>
    </dgm:pt>
    <dgm:pt modelId="{8D72F922-6455-47C5-9640-672C5BE69B57}" type="parTrans" cxnId="{5BD9AAFE-1531-4B4E-9962-0453EEE4A0A5}">
      <dgm:prSet/>
      <dgm:spPr/>
      <dgm:t>
        <a:bodyPr/>
        <a:lstStyle/>
        <a:p>
          <a:endParaRPr lang="es-419" sz="2800" noProof="0" dirty="0"/>
        </a:p>
      </dgm:t>
    </dgm:pt>
    <dgm:pt modelId="{DDFDEE56-6CF0-4436-92F0-EFF115EA6726}" type="sibTrans" cxnId="{5BD9AAFE-1531-4B4E-9962-0453EEE4A0A5}">
      <dgm:prSet/>
      <dgm:spPr/>
      <dgm:t>
        <a:bodyPr/>
        <a:lstStyle/>
        <a:p>
          <a:endParaRPr lang="es-419" sz="2800" noProof="0" dirty="0"/>
        </a:p>
      </dgm:t>
    </dgm:pt>
    <dgm:pt modelId="{AE5ADE32-FC1B-4FAA-ABDD-780BC863FD2F}">
      <dgm:prSet phldrT="[Texto]" custT="1"/>
      <dgm:spPr/>
      <dgm:t>
        <a:bodyPr/>
        <a:lstStyle/>
        <a:p>
          <a:r>
            <a:rPr lang="es-419" sz="1600" noProof="0" dirty="0"/>
            <a:t>Reevaluación de la colección</a:t>
          </a:r>
        </a:p>
      </dgm:t>
    </dgm:pt>
    <dgm:pt modelId="{DAE4317F-E9CE-4CDA-B94C-2C32E8C8D8BB}" type="parTrans" cxnId="{8E0489AA-63D3-48E0-87E2-8BC31A13FBBF}">
      <dgm:prSet/>
      <dgm:spPr/>
      <dgm:t>
        <a:bodyPr/>
        <a:lstStyle/>
        <a:p>
          <a:endParaRPr lang="es-419" sz="2800" noProof="0" dirty="0"/>
        </a:p>
      </dgm:t>
    </dgm:pt>
    <dgm:pt modelId="{F01C7EF5-42D3-42D7-AAEF-A10B8F36831B}" type="sibTrans" cxnId="{8E0489AA-63D3-48E0-87E2-8BC31A13FBBF}">
      <dgm:prSet/>
      <dgm:spPr/>
      <dgm:t>
        <a:bodyPr/>
        <a:lstStyle/>
        <a:p>
          <a:endParaRPr lang="es-419" sz="2800" noProof="0" dirty="0"/>
        </a:p>
      </dgm:t>
    </dgm:pt>
    <dgm:pt modelId="{4CFC27FF-3DF1-49B8-9BFB-5D0CF6F2AD04}">
      <dgm:prSet phldrT="[Texto]" custT="1"/>
      <dgm:spPr/>
      <dgm:t>
        <a:bodyPr/>
        <a:lstStyle/>
        <a:p>
          <a:r>
            <a:rPr lang="es-419" sz="1600" noProof="0" dirty="0"/>
            <a:t>Productos y Servicios</a:t>
          </a:r>
        </a:p>
      </dgm:t>
    </dgm:pt>
    <dgm:pt modelId="{94BC9D8C-BA75-45A1-A958-D1A6DCEE606F}" type="parTrans" cxnId="{22564158-672A-4BAA-8856-B16B403A3276}">
      <dgm:prSet/>
      <dgm:spPr/>
      <dgm:t>
        <a:bodyPr/>
        <a:lstStyle/>
        <a:p>
          <a:endParaRPr lang="es-419" sz="2800" noProof="0" dirty="0"/>
        </a:p>
      </dgm:t>
    </dgm:pt>
    <dgm:pt modelId="{12FCB296-8182-48AF-941E-1CE190D975EC}" type="sibTrans" cxnId="{22564158-672A-4BAA-8856-B16B403A3276}">
      <dgm:prSet/>
      <dgm:spPr/>
      <dgm:t>
        <a:bodyPr/>
        <a:lstStyle/>
        <a:p>
          <a:endParaRPr lang="es-419" sz="2800" noProof="0" dirty="0"/>
        </a:p>
      </dgm:t>
    </dgm:pt>
    <dgm:pt modelId="{BB600E0B-6E74-4796-A8D3-8DC1F659DE1D}">
      <dgm:prSet phldrT="[Texto]" custT="1"/>
      <dgm:spPr/>
      <dgm:t>
        <a:bodyPr/>
        <a:lstStyle/>
        <a:p>
          <a:r>
            <a:rPr lang="es-419" sz="1600" noProof="0" dirty="0"/>
            <a:t>Bases de datos actualizadas</a:t>
          </a:r>
        </a:p>
      </dgm:t>
    </dgm:pt>
    <dgm:pt modelId="{9E17901F-8B33-4731-BAC1-081AA0A4DA71}" type="parTrans" cxnId="{343A8018-629A-418D-BC47-811DA0C54F8F}">
      <dgm:prSet/>
      <dgm:spPr/>
      <dgm:t>
        <a:bodyPr/>
        <a:lstStyle/>
        <a:p>
          <a:endParaRPr lang="es-419" sz="2800" noProof="0" dirty="0"/>
        </a:p>
      </dgm:t>
    </dgm:pt>
    <dgm:pt modelId="{15CFAC09-1FE2-4FE1-B083-623CF37D0424}" type="sibTrans" cxnId="{343A8018-629A-418D-BC47-811DA0C54F8F}">
      <dgm:prSet/>
      <dgm:spPr/>
      <dgm:t>
        <a:bodyPr/>
        <a:lstStyle/>
        <a:p>
          <a:endParaRPr lang="es-419" sz="2800" noProof="0" dirty="0"/>
        </a:p>
      </dgm:t>
    </dgm:pt>
    <dgm:pt modelId="{1DDA6EDB-B8A5-4178-A2F4-F6A4039B0D98}">
      <dgm:prSet phldrT="[Texto]" custT="1"/>
      <dgm:spPr/>
      <dgm:t>
        <a:bodyPr/>
        <a:lstStyle/>
        <a:p>
          <a:r>
            <a:rPr lang="es-419" sz="1600" noProof="0" dirty="0"/>
            <a:t>Colecciones en </a:t>
          </a:r>
          <a:r>
            <a:rPr lang="es-419" sz="1600" noProof="0" dirty="0" err="1"/>
            <a:t>eBlueInfo</a:t>
          </a:r>
          <a:endParaRPr lang="es-419" sz="1600" noProof="0" dirty="0"/>
        </a:p>
      </dgm:t>
    </dgm:pt>
    <dgm:pt modelId="{9BFCEEDD-E000-4EE4-9A01-251941A7B957}" type="parTrans" cxnId="{F2AB657F-E593-4706-B4D4-E0E135D7FF7C}">
      <dgm:prSet/>
      <dgm:spPr/>
      <dgm:t>
        <a:bodyPr/>
        <a:lstStyle/>
        <a:p>
          <a:endParaRPr lang="es-419" sz="2800" noProof="0" dirty="0"/>
        </a:p>
      </dgm:t>
    </dgm:pt>
    <dgm:pt modelId="{1D0BD2BD-366D-44C9-9B2E-805C6B0533EF}" type="sibTrans" cxnId="{F2AB657F-E593-4706-B4D4-E0E135D7FF7C}">
      <dgm:prSet/>
      <dgm:spPr/>
      <dgm:t>
        <a:bodyPr/>
        <a:lstStyle/>
        <a:p>
          <a:endParaRPr lang="es-419" sz="2800" noProof="0" dirty="0"/>
        </a:p>
      </dgm:t>
    </dgm:pt>
    <dgm:pt modelId="{5D745856-2222-44E6-AA2A-F143A3240C61}">
      <dgm:prSet phldrT="[Texto]" custT="1"/>
      <dgm:spPr/>
      <dgm:t>
        <a:bodyPr/>
        <a:lstStyle/>
        <a:p>
          <a:r>
            <a:rPr lang="es-419" sz="1600" noProof="0" dirty="0"/>
            <a:t>Interfaces de búsqueda</a:t>
          </a:r>
        </a:p>
      </dgm:t>
    </dgm:pt>
    <dgm:pt modelId="{81D080FA-D8E5-40FB-8A13-2B42EC53170E}" type="parTrans" cxnId="{AA602DE4-2494-4039-8BD7-BB352E33E034}">
      <dgm:prSet/>
      <dgm:spPr/>
      <dgm:t>
        <a:bodyPr/>
        <a:lstStyle/>
        <a:p>
          <a:endParaRPr lang="es-419" sz="2800" noProof="0" dirty="0"/>
        </a:p>
      </dgm:t>
    </dgm:pt>
    <dgm:pt modelId="{570B78B4-CBF7-4725-91AF-744E43C7EDBD}" type="sibTrans" cxnId="{AA602DE4-2494-4039-8BD7-BB352E33E034}">
      <dgm:prSet/>
      <dgm:spPr/>
      <dgm:t>
        <a:bodyPr/>
        <a:lstStyle/>
        <a:p>
          <a:endParaRPr lang="es-419" sz="2800" noProof="0" dirty="0"/>
        </a:p>
      </dgm:t>
    </dgm:pt>
    <dgm:pt modelId="{57F1CEB8-2E38-46B1-BCEA-1996DE064C84}">
      <dgm:prSet phldrT="[Texto]" custT="1"/>
      <dgm:spPr/>
      <dgm:t>
        <a:bodyPr/>
        <a:lstStyle/>
        <a:p>
          <a:r>
            <a:rPr lang="es-419" sz="1600" noProof="0" dirty="0"/>
            <a:t>Estrategias de búsqueda preconfiguradas</a:t>
          </a:r>
        </a:p>
      </dgm:t>
    </dgm:pt>
    <dgm:pt modelId="{BD192110-6523-4449-B090-0ED2F1AAEBF1}" type="parTrans" cxnId="{ED36A5CB-A643-4866-8CA1-7CDA54FD6C91}">
      <dgm:prSet/>
      <dgm:spPr/>
      <dgm:t>
        <a:bodyPr/>
        <a:lstStyle/>
        <a:p>
          <a:endParaRPr lang="es-419" sz="2800" noProof="0" dirty="0"/>
        </a:p>
      </dgm:t>
    </dgm:pt>
    <dgm:pt modelId="{015930AF-99B4-4421-9B43-0DDEC3959E1C}" type="sibTrans" cxnId="{ED36A5CB-A643-4866-8CA1-7CDA54FD6C91}">
      <dgm:prSet/>
      <dgm:spPr/>
      <dgm:t>
        <a:bodyPr/>
        <a:lstStyle/>
        <a:p>
          <a:endParaRPr lang="es-419" sz="2800" noProof="0" dirty="0"/>
        </a:p>
      </dgm:t>
    </dgm:pt>
    <dgm:pt modelId="{8040FA79-C7BF-4BFE-8735-9EA335B163F8}">
      <dgm:prSet phldrT="[Texto]" custT="1"/>
      <dgm:spPr/>
      <dgm:t>
        <a:bodyPr/>
        <a:lstStyle/>
        <a:p>
          <a:r>
            <a:rPr lang="es-419" sz="1600" noProof="0" dirty="0"/>
            <a:t>Vitrinas de conocimiento</a:t>
          </a:r>
        </a:p>
      </dgm:t>
    </dgm:pt>
    <dgm:pt modelId="{92A6EC4B-1B56-47E1-9E16-6C99C98B62C9}" type="parTrans" cxnId="{645562D7-1563-4AB6-B277-7704C4E6B7AF}">
      <dgm:prSet/>
      <dgm:spPr/>
      <dgm:t>
        <a:bodyPr/>
        <a:lstStyle/>
        <a:p>
          <a:endParaRPr lang="es-419" sz="2800" noProof="0" dirty="0"/>
        </a:p>
      </dgm:t>
    </dgm:pt>
    <dgm:pt modelId="{AE31F19C-6865-4CB5-9159-4311EC3D15C4}" type="sibTrans" cxnId="{645562D7-1563-4AB6-B277-7704C4E6B7AF}">
      <dgm:prSet/>
      <dgm:spPr/>
      <dgm:t>
        <a:bodyPr/>
        <a:lstStyle/>
        <a:p>
          <a:endParaRPr lang="es-419" sz="2800" noProof="0" dirty="0"/>
        </a:p>
      </dgm:t>
    </dgm:pt>
    <dgm:pt modelId="{F99F7B15-602A-46B3-8893-ACEB491C542C}">
      <dgm:prSet phldrT="[Texto]" custT="1"/>
      <dgm:spPr/>
      <dgm:t>
        <a:bodyPr/>
        <a:lstStyle/>
        <a:p>
          <a:r>
            <a:rPr lang="es-419" sz="1600" noProof="0" dirty="0"/>
            <a:t>Procesamiento</a:t>
          </a:r>
        </a:p>
      </dgm:t>
    </dgm:pt>
    <dgm:pt modelId="{7C0A496C-B829-4B79-A30D-C29E3A1DFE6C}" type="parTrans" cxnId="{98F68AAA-F4C9-44ED-B576-D4F17DD8BFE8}">
      <dgm:prSet/>
      <dgm:spPr/>
      <dgm:t>
        <a:bodyPr/>
        <a:lstStyle/>
        <a:p>
          <a:endParaRPr lang="es-419" sz="2800"/>
        </a:p>
      </dgm:t>
    </dgm:pt>
    <dgm:pt modelId="{57C105F7-DE64-4D9C-B3BA-D815C124FC92}" type="sibTrans" cxnId="{98F68AAA-F4C9-44ED-B576-D4F17DD8BFE8}">
      <dgm:prSet/>
      <dgm:spPr/>
      <dgm:t>
        <a:bodyPr/>
        <a:lstStyle/>
        <a:p>
          <a:endParaRPr lang="es-419" sz="2800"/>
        </a:p>
      </dgm:t>
    </dgm:pt>
    <dgm:pt modelId="{136CB2B0-9416-4205-B1BE-759D313E6EFA}">
      <dgm:prSet custT="1"/>
      <dgm:spPr/>
      <dgm:t>
        <a:bodyPr/>
        <a:lstStyle/>
        <a:p>
          <a:r>
            <a:rPr lang="es-419" sz="1600" dirty="0"/>
            <a:t>Generación de índices</a:t>
          </a:r>
        </a:p>
      </dgm:t>
    </dgm:pt>
    <dgm:pt modelId="{F0D7C9FA-B993-4523-B45B-90AB1743C84B}" type="parTrans" cxnId="{41FB3B93-15F0-4A37-860D-2587139BE25D}">
      <dgm:prSet/>
      <dgm:spPr/>
      <dgm:t>
        <a:bodyPr/>
        <a:lstStyle/>
        <a:p>
          <a:endParaRPr lang="es-419" sz="2800"/>
        </a:p>
      </dgm:t>
    </dgm:pt>
    <dgm:pt modelId="{D56D6A6B-36B6-4080-9A7E-06AE98343B0A}" type="sibTrans" cxnId="{41FB3B93-15F0-4A37-860D-2587139BE25D}">
      <dgm:prSet/>
      <dgm:spPr/>
      <dgm:t>
        <a:bodyPr/>
        <a:lstStyle/>
        <a:p>
          <a:endParaRPr lang="es-419" sz="2800"/>
        </a:p>
      </dgm:t>
    </dgm:pt>
    <dgm:pt modelId="{0BBE4A94-E8F6-44D2-A463-6192EB893FD5}">
      <dgm:prSet custT="1"/>
      <dgm:spPr/>
      <dgm:t>
        <a:bodyPr/>
        <a:lstStyle/>
        <a:p>
          <a:r>
            <a:rPr lang="es-419" sz="1600" dirty="0"/>
            <a:t>Generación de datos para </a:t>
          </a:r>
          <a:r>
            <a:rPr lang="es-419" sz="1600" dirty="0" err="1"/>
            <a:t>produtos</a:t>
          </a:r>
          <a:r>
            <a:rPr lang="es-419" sz="1600" dirty="0"/>
            <a:t> y servicios</a:t>
          </a:r>
        </a:p>
      </dgm:t>
    </dgm:pt>
    <dgm:pt modelId="{89680B9C-31D9-49DD-8935-CCBFABDAE815}" type="parTrans" cxnId="{6F64602D-D457-48A2-BE24-03EEFC56A14F}">
      <dgm:prSet/>
      <dgm:spPr/>
      <dgm:t>
        <a:bodyPr/>
        <a:lstStyle/>
        <a:p>
          <a:endParaRPr lang="es-419" sz="2800"/>
        </a:p>
      </dgm:t>
    </dgm:pt>
    <dgm:pt modelId="{B34EB673-669D-4057-9F7A-9B8FEC7E6FFF}" type="sibTrans" cxnId="{6F64602D-D457-48A2-BE24-03EEFC56A14F}">
      <dgm:prSet/>
      <dgm:spPr/>
      <dgm:t>
        <a:bodyPr/>
        <a:lstStyle/>
        <a:p>
          <a:endParaRPr lang="es-419" sz="2800"/>
        </a:p>
      </dgm:t>
    </dgm:pt>
    <dgm:pt modelId="{125C36E9-D741-415D-939D-5F0FDECBA5FC}">
      <dgm:prSet phldrT="[Texto]" custT="1"/>
      <dgm:spPr/>
      <dgm:t>
        <a:bodyPr/>
        <a:lstStyle/>
        <a:p>
          <a:r>
            <a:rPr lang="es-419" sz="1600" dirty="0"/>
            <a:t>Limpieza y estandarización de datos</a:t>
          </a:r>
          <a:endParaRPr lang="es-419" sz="1600" noProof="0" dirty="0"/>
        </a:p>
      </dgm:t>
    </dgm:pt>
    <dgm:pt modelId="{C93A7822-3B56-42FF-BCFC-50DDA0664E8C}" type="parTrans" cxnId="{B772E4E6-E5E5-4338-B21A-269124616B4A}">
      <dgm:prSet/>
      <dgm:spPr/>
      <dgm:t>
        <a:bodyPr/>
        <a:lstStyle/>
        <a:p>
          <a:endParaRPr lang="es-419" sz="2800"/>
        </a:p>
      </dgm:t>
    </dgm:pt>
    <dgm:pt modelId="{FA1307FB-EDC7-4C7F-9014-A9C8094677F4}" type="sibTrans" cxnId="{B772E4E6-E5E5-4338-B21A-269124616B4A}">
      <dgm:prSet/>
      <dgm:spPr/>
      <dgm:t>
        <a:bodyPr/>
        <a:lstStyle/>
        <a:p>
          <a:endParaRPr lang="es-419" sz="2800"/>
        </a:p>
      </dgm:t>
    </dgm:pt>
    <dgm:pt modelId="{3DC8EAAC-ED06-4FAF-8DBA-D776D71450E5}">
      <dgm:prSet phldrT="[Texto]" custT="1"/>
      <dgm:spPr/>
      <dgm:t>
        <a:bodyPr/>
        <a:lstStyle/>
        <a:p>
          <a:r>
            <a:rPr lang="es-419" sz="1600" noProof="0" dirty="0"/>
            <a:t>Estadísticas de acceso</a:t>
          </a:r>
        </a:p>
      </dgm:t>
    </dgm:pt>
    <dgm:pt modelId="{E83BE299-3DF7-4B99-8A71-7130A13D6D6A}" type="parTrans" cxnId="{F1AA91A4-E027-4CBC-9B82-87CD5EC0EFAB}">
      <dgm:prSet/>
      <dgm:spPr/>
      <dgm:t>
        <a:bodyPr/>
        <a:lstStyle/>
        <a:p>
          <a:endParaRPr lang="es-419"/>
        </a:p>
      </dgm:t>
    </dgm:pt>
    <dgm:pt modelId="{9C71E901-B67B-4BD2-8084-8C2D993ABA0D}" type="sibTrans" cxnId="{F1AA91A4-E027-4CBC-9B82-87CD5EC0EFAB}">
      <dgm:prSet/>
      <dgm:spPr/>
      <dgm:t>
        <a:bodyPr/>
        <a:lstStyle/>
        <a:p>
          <a:endParaRPr lang="es-419"/>
        </a:p>
      </dgm:t>
    </dgm:pt>
    <dgm:pt modelId="{AFCE30E6-4186-458A-AE83-1C2090AC6680}">
      <dgm:prSet phldrT="[Texto]" custT="1"/>
      <dgm:spPr/>
      <dgm:t>
        <a:bodyPr/>
        <a:lstStyle/>
        <a:p>
          <a:r>
            <a:rPr lang="es-419" sz="1600" noProof="0" dirty="0"/>
            <a:t>Estadísticas de contribución</a:t>
          </a:r>
        </a:p>
      </dgm:t>
    </dgm:pt>
    <dgm:pt modelId="{9C83624E-15A5-4BD2-BB24-C1CE4D609745}" type="parTrans" cxnId="{43893395-AEDE-4EDC-A454-1589E53A2B98}">
      <dgm:prSet/>
      <dgm:spPr/>
      <dgm:t>
        <a:bodyPr/>
        <a:lstStyle/>
        <a:p>
          <a:endParaRPr lang="es-419"/>
        </a:p>
      </dgm:t>
    </dgm:pt>
    <dgm:pt modelId="{A8A3E2CF-AA91-4D97-9541-D337D9D8AEB4}" type="sibTrans" cxnId="{43893395-AEDE-4EDC-A454-1589E53A2B98}">
      <dgm:prSet/>
      <dgm:spPr/>
      <dgm:t>
        <a:bodyPr/>
        <a:lstStyle/>
        <a:p>
          <a:endParaRPr lang="es-419"/>
        </a:p>
      </dgm:t>
    </dgm:pt>
    <dgm:pt modelId="{E7DF7379-7878-4E52-986F-8E7AB62C8431}">
      <dgm:prSet phldrT="[Texto]" custT="1"/>
      <dgm:spPr/>
      <dgm:t>
        <a:bodyPr/>
        <a:lstStyle/>
        <a:p>
          <a:r>
            <a:rPr lang="pt-BR" sz="1600" noProof="0" dirty="0" err="1"/>
            <a:t>Infometrías</a:t>
          </a:r>
          <a:endParaRPr lang="es-419" sz="1600" noProof="0" dirty="0"/>
        </a:p>
      </dgm:t>
    </dgm:pt>
    <dgm:pt modelId="{40670CCB-22BE-454E-AA0C-B987F72BCC79}" type="parTrans" cxnId="{926F4F45-0FE3-4D28-9E16-7C2FA8F5A59F}">
      <dgm:prSet/>
      <dgm:spPr/>
      <dgm:t>
        <a:bodyPr/>
        <a:lstStyle/>
        <a:p>
          <a:endParaRPr lang="es-419"/>
        </a:p>
      </dgm:t>
    </dgm:pt>
    <dgm:pt modelId="{360846B4-6077-4111-B8CA-F049498597F6}" type="sibTrans" cxnId="{926F4F45-0FE3-4D28-9E16-7C2FA8F5A59F}">
      <dgm:prSet/>
      <dgm:spPr/>
      <dgm:t>
        <a:bodyPr/>
        <a:lstStyle/>
        <a:p>
          <a:endParaRPr lang="es-419"/>
        </a:p>
      </dgm:t>
    </dgm:pt>
    <dgm:pt modelId="{326BBBCB-1304-4266-A048-F78292EE0081}">
      <dgm:prSet phldrT="[Texto]" custT="1"/>
      <dgm:spPr/>
      <dgm:t>
        <a:bodyPr/>
        <a:lstStyle/>
        <a:p>
          <a:r>
            <a:rPr lang="pt-BR" sz="1600" noProof="0" dirty="0"/>
            <a:t>Portal de revistas científicas</a:t>
          </a:r>
          <a:endParaRPr lang="es-419" sz="1600" noProof="0" dirty="0"/>
        </a:p>
      </dgm:t>
    </dgm:pt>
    <dgm:pt modelId="{CA244E06-E2D5-4263-BD48-ACE309F10BE2}" type="parTrans" cxnId="{B0B7CA12-24C0-42BD-A763-B0CD403CE461}">
      <dgm:prSet/>
      <dgm:spPr/>
      <dgm:t>
        <a:bodyPr/>
        <a:lstStyle/>
        <a:p>
          <a:endParaRPr lang="es-419"/>
        </a:p>
      </dgm:t>
    </dgm:pt>
    <dgm:pt modelId="{A434DF09-BFD5-4C30-93BE-929A1ABBABA6}" type="sibTrans" cxnId="{B0B7CA12-24C0-42BD-A763-B0CD403CE461}">
      <dgm:prSet/>
      <dgm:spPr/>
      <dgm:t>
        <a:bodyPr/>
        <a:lstStyle/>
        <a:p>
          <a:endParaRPr lang="es-419"/>
        </a:p>
      </dgm:t>
    </dgm:pt>
    <dgm:pt modelId="{E56EB487-755C-4BA3-A088-429672FD6106}" type="pres">
      <dgm:prSet presAssocID="{FB85FE9D-B6E2-448E-9A7B-04BE4BC76629}" presName="Name0" presStyleCnt="0">
        <dgm:presLayoutVars>
          <dgm:dir/>
          <dgm:animLvl val="lvl"/>
          <dgm:resizeHandles val="exact"/>
        </dgm:presLayoutVars>
      </dgm:prSet>
      <dgm:spPr/>
    </dgm:pt>
    <dgm:pt modelId="{742D7A7B-8B21-4A5B-BE5D-C9185A5C4B70}" type="pres">
      <dgm:prSet presAssocID="{0DB4B661-D679-4623-933D-CD1E30BEB1AD}" presName="composite" presStyleCnt="0"/>
      <dgm:spPr/>
    </dgm:pt>
    <dgm:pt modelId="{FF4C0C1D-083C-40DD-90F0-4430B0A9878B}" type="pres">
      <dgm:prSet presAssocID="{0DB4B661-D679-4623-933D-CD1E30BEB1AD}" presName="parTx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FEC37695-F4B5-49CF-8059-753601FFAFD2}" type="pres">
      <dgm:prSet presAssocID="{0DB4B661-D679-4623-933D-CD1E30BEB1AD}" presName="desTx" presStyleLbl="revTx" presStyleIdx="0" presStyleCnt="6">
        <dgm:presLayoutVars>
          <dgm:bulletEnabled val="1"/>
        </dgm:presLayoutVars>
      </dgm:prSet>
      <dgm:spPr/>
    </dgm:pt>
    <dgm:pt modelId="{7846B089-4FBD-41F8-BC9E-236D927E5011}" type="pres">
      <dgm:prSet presAssocID="{7DF694CC-6131-40E9-9463-21E0C30881F5}" presName="space" presStyleCnt="0"/>
      <dgm:spPr/>
    </dgm:pt>
    <dgm:pt modelId="{75D297A4-A412-45EB-9DA9-FA3782E7A6F4}" type="pres">
      <dgm:prSet presAssocID="{8568A00B-48E0-4F7D-AB7C-810D6996BFE9}" presName="composite" presStyleCnt="0"/>
      <dgm:spPr/>
    </dgm:pt>
    <dgm:pt modelId="{49D1FDAC-87AB-464F-BB14-8783AB74899A}" type="pres">
      <dgm:prSet presAssocID="{8568A00B-48E0-4F7D-AB7C-810D6996BFE9}" presName="parTx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8D6923F6-7478-4950-BA44-37C8450E1CEB}" type="pres">
      <dgm:prSet presAssocID="{8568A00B-48E0-4F7D-AB7C-810D6996BFE9}" presName="desTx" presStyleLbl="revTx" presStyleIdx="1" presStyleCnt="6">
        <dgm:presLayoutVars>
          <dgm:bulletEnabled val="1"/>
        </dgm:presLayoutVars>
      </dgm:prSet>
      <dgm:spPr/>
    </dgm:pt>
    <dgm:pt modelId="{40E135D2-DA36-48BB-99D3-46FF8BD0F986}" type="pres">
      <dgm:prSet presAssocID="{3409BDD4-BADB-46AC-8D7F-E537860A7CCC}" presName="space" presStyleCnt="0"/>
      <dgm:spPr/>
    </dgm:pt>
    <dgm:pt modelId="{F88BAAD0-E2D1-4D9A-BAC8-255CBC51E4E3}" type="pres">
      <dgm:prSet presAssocID="{96F749D2-C6ED-4DCB-B660-5FE93B5C2B63}" presName="composite" presStyleCnt="0"/>
      <dgm:spPr/>
    </dgm:pt>
    <dgm:pt modelId="{81C3D411-EAF9-4287-A889-8F62956A41ED}" type="pres">
      <dgm:prSet presAssocID="{96F749D2-C6ED-4DCB-B660-5FE93B5C2B63}" presName="parTx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30719434-2B66-4DC6-8982-3791A5BECCEE}" type="pres">
      <dgm:prSet presAssocID="{96F749D2-C6ED-4DCB-B660-5FE93B5C2B63}" presName="desTx" presStyleLbl="revTx" presStyleIdx="2" presStyleCnt="6">
        <dgm:presLayoutVars>
          <dgm:bulletEnabled val="1"/>
        </dgm:presLayoutVars>
      </dgm:prSet>
      <dgm:spPr/>
    </dgm:pt>
    <dgm:pt modelId="{EC513C77-36E5-4B3D-BDB0-0B503B5731DA}" type="pres">
      <dgm:prSet presAssocID="{9EBB299E-0C05-4C66-9E78-081CC5D17C8C}" presName="space" presStyleCnt="0"/>
      <dgm:spPr/>
    </dgm:pt>
    <dgm:pt modelId="{A5C985D1-7D40-41FF-B75B-C566D634100D}" type="pres">
      <dgm:prSet presAssocID="{F99F7B15-602A-46B3-8893-ACEB491C542C}" presName="composite" presStyleCnt="0"/>
      <dgm:spPr/>
    </dgm:pt>
    <dgm:pt modelId="{BE040CFF-D314-4FCC-A95D-6416EF444183}" type="pres">
      <dgm:prSet presAssocID="{F99F7B15-602A-46B3-8893-ACEB491C542C}" presName="parTx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7397A2C2-31E2-4A46-898A-94FC6BB614CA}" type="pres">
      <dgm:prSet presAssocID="{F99F7B15-602A-46B3-8893-ACEB491C542C}" presName="desTx" presStyleLbl="revTx" presStyleIdx="3" presStyleCnt="6">
        <dgm:presLayoutVars>
          <dgm:bulletEnabled val="1"/>
        </dgm:presLayoutVars>
      </dgm:prSet>
      <dgm:spPr/>
    </dgm:pt>
    <dgm:pt modelId="{46779BEF-C6E8-4629-B13D-C95A82E0F15C}" type="pres">
      <dgm:prSet presAssocID="{57C105F7-DE64-4D9C-B3BA-D815C124FC92}" presName="space" presStyleCnt="0"/>
      <dgm:spPr/>
    </dgm:pt>
    <dgm:pt modelId="{402511D0-6884-400E-9427-3A28F0E8506D}" type="pres">
      <dgm:prSet presAssocID="{4CFC27FF-3DF1-49B8-9BFB-5D0CF6F2AD04}" presName="composite" presStyleCnt="0"/>
      <dgm:spPr/>
    </dgm:pt>
    <dgm:pt modelId="{4D703C0E-DE64-4383-8F61-D3A74278D312}" type="pres">
      <dgm:prSet presAssocID="{4CFC27FF-3DF1-49B8-9BFB-5D0CF6F2AD04}" presName="parTx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DD44CD09-5FC5-4D06-B30C-2C19751EA028}" type="pres">
      <dgm:prSet presAssocID="{4CFC27FF-3DF1-49B8-9BFB-5D0CF6F2AD04}" presName="desTx" presStyleLbl="revTx" presStyleIdx="4" presStyleCnt="6">
        <dgm:presLayoutVars>
          <dgm:bulletEnabled val="1"/>
        </dgm:presLayoutVars>
      </dgm:prSet>
      <dgm:spPr/>
    </dgm:pt>
    <dgm:pt modelId="{CCC466E8-9631-4609-8BE2-4B696606C5C2}" type="pres">
      <dgm:prSet presAssocID="{12FCB296-8182-48AF-941E-1CE190D975EC}" presName="space" presStyleCnt="0"/>
      <dgm:spPr/>
    </dgm:pt>
    <dgm:pt modelId="{28260745-D55D-4290-9B5D-063A4C95221B}" type="pres">
      <dgm:prSet presAssocID="{596AA813-A9E9-4859-A20A-EC4276D45F54}" presName="composite" presStyleCnt="0"/>
      <dgm:spPr/>
    </dgm:pt>
    <dgm:pt modelId="{74A576E9-FFD0-443E-895E-870BD9CBBC64}" type="pres">
      <dgm:prSet presAssocID="{596AA813-A9E9-4859-A20A-EC4276D45F54}" presName="parTx" presStyleLbl="node1" presStyleIdx="5" presStyleCnt="6">
        <dgm:presLayoutVars>
          <dgm:chMax val="0"/>
          <dgm:chPref val="0"/>
          <dgm:bulletEnabled val="1"/>
        </dgm:presLayoutVars>
      </dgm:prSet>
      <dgm:spPr/>
    </dgm:pt>
    <dgm:pt modelId="{8DD3DAC6-6921-49EA-BCB2-8E33459E27C7}" type="pres">
      <dgm:prSet presAssocID="{596AA813-A9E9-4859-A20A-EC4276D45F54}" presName="desTx" presStyleLbl="revTx" presStyleIdx="5" presStyleCnt="6">
        <dgm:presLayoutVars>
          <dgm:bulletEnabled val="1"/>
        </dgm:presLayoutVars>
      </dgm:prSet>
      <dgm:spPr/>
    </dgm:pt>
  </dgm:ptLst>
  <dgm:cxnLst>
    <dgm:cxn modelId="{C3D3E603-C90E-458A-A173-227E43F0EB6B}" srcId="{FB85FE9D-B6E2-448E-9A7B-04BE4BC76629}" destId="{8568A00B-48E0-4F7D-AB7C-810D6996BFE9}" srcOrd="1" destOrd="0" parTransId="{17DB4DEA-40A6-4200-9810-8D199C231A05}" sibTransId="{3409BDD4-BADB-46AC-8D7F-E537860A7CCC}"/>
    <dgm:cxn modelId="{0DFA3805-EC81-46CE-BB10-40B239D68BF9}" srcId="{0DB4B661-D679-4623-933D-CD1E30BEB1AD}" destId="{D7AE7019-4F27-4805-9A44-96771673F7E8}" srcOrd="0" destOrd="0" parTransId="{01A58AFA-D3CE-402D-ABC3-0EB657A361E8}" sibTransId="{F706B983-EDA3-45EA-9B31-4D7D0ADFF8C1}"/>
    <dgm:cxn modelId="{7461C50D-43F6-4DBC-BEC6-A07E82BCFD8F}" type="presOf" srcId="{FB85FE9D-B6E2-448E-9A7B-04BE4BC76629}" destId="{E56EB487-755C-4BA3-A088-429672FD6106}" srcOrd="0" destOrd="0" presId="urn:microsoft.com/office/officeart/2005/8/layout/chevron1"/>
    <dgm:cxn modelId="{437DD40F-FECD-4EDB-9363-67EB9CDD9BDE}" srcId="{0DB4B661-D679-4623-933D-CD1E30BEB1AD}" destId="{930FA900-1FA6-4A04-B6AD-35623E88BDC6}" srcOrd="2" destOrd="0" parTransId="{ABC604AE-3122-4FAC-8A83-AE0B7BFED303}" sibTransId="{3A72125C-9BC2-493C-858A-0E9ABEFD85C9}"/>
    <dgm:cxn modelId="{669AE111-19B6-4D73-9C54-065284FE1701}" type="presOf" srcId="{136CB2B0-9416-4205-B1BE-759D313E6EFA}" destId="{7397A2C2-31E2-4A46-898A-94FC6BB614CA}" srcOrd="0" destOrd="1" presId="urn:microsoft.com/office/officeart/2005/8/layout/chevron1"/>
    <dgm:cxn modelId="{B0B7CA12-24C0-42BD-A763-B0CD403CE461}" srcId="{8568A00B-48E0-4F7D-AB7C-810D6996BFE9}" destId="{326BBBCB-1304-4266-A048-F78292EE0081}" srcOrd="1" destOrd="0" parTransId="{CA244E06-E2D5-4263-BD48-ACE309F10BE2}" sibTransId="{A434DF09-BFD5-4C30-93BE-929A1ABBABA6}"/>
    <dgm:cxn modelId="{343A8018-629A-418D-BC47-811DA0C54F8F}" srcId="{4CFC27FF-3DF1-49B8-9BFB-5D0CF6F2AD04}" destId="{BB600E0B-6E74-4796-A8D3-8DC1F659DE1D}" srcOrd="0" destOrd="0" parTransId="{9E17901F-8B33-4731-BAC1-081AA0A4DA71}" sibTransId="{15CFAC09-1FE2-4FE1-B083-623CF37D0424}"/>
    <dgm:cxn modelId="{385C6D1C-0054-4CAC-B5ED-AE9F0CAA8946}" srcId="{FB85FE9D-B6E2-448E-9A7B-04BE4BC76629}" destId="{0DB4B661-D679-4623-933D-CD1E30BEB1AD}" srcOrd="0" destOrd="0" parTransId="{027A2366-358A-4DA7-A5CE-627B4A84CD9A}" sibTransId="{7DF694CC-6131-40E9-9463-21E0C30881F5}"/>
    <dgm:cxn modelId="{6FDC701C-50D6-485A-A224-BC5A07AF5C4F}" type="presOf" srcId="{B8B79B34-B0D0-442F-9837-6203E3F826EC}" destId="{FEC37695-F4B5-49CF-8059-753601FFAFD2}" srcOrd="0" destOrd="1" presId="urn:microsoft.com/office/officeart/2005/8/layout/chevron1"/>
    <dgm:cxn modelId="{6F64602D-D457-48A2-BE24-03EEFC56A14F}" srcId="{F99F7B15-602A-46B3-8893-ACEB491C542C}" destId="{0BBE4A94-E8F6-44D2-A463-6192EB893FD5}" srcOrd="2" destOrd="0" parTransId="{89680B9C-31D9-49DD-8935-CCBFABDAE815}" sibTransId="{B34EB673-669D-4057-9F7A-9B8FEC7E6FFF}"/>
    <dgm:cxn modelId="{FB4D6837-C73A-4880-A2B2-6F9C564D8BB9}" type="presOf" srcId="{596AA813-A9E9-4859-A20A-EC4276D45F54}" destId="{74A576E9-FFD0-443E-895E-870BD9CBBC64}" srcOrd="0" destOrd="0" presId="urn:microsoft.com/office/officeart/2005/8/layout/chevron1"/>
    <dgm:cxn modelId="{0CAAD139-D2CF-4E1A-A505-978F8A7F5AF2}" srcId="{96F749D2-C6ED-4DCB-B660-5FE93B5C2B63}" destId="{D7C2C716-7C30-4650-A2CA-A163DCE4FB47}" srcOrd="1" destOrd="0" parTransId="{6166FA46-9395-4369-90AE-FC69551672CB}" sibTransId="{A6B09B7A-7D13-4E8E-9E88-076A9C86B9C9}"/>
    <dgm:cxn modelId="{2DF0793A-130D-4CF5-A44B-6D0807564A58}" type="presOf" srcId="{F6A45745-7131-4747-941B-B7FDC7B8E17F}" destId="{30719434-2B66-4DC6-8982-3791A5BECCEE}" srcOrd="0" destOrd="0" presId="urn:microsoft.com/office/officeart/2005/8/layout/chevron1"/>
    <dgm:cxn modelId="{DF91CA3A-0615-4BEA-A636-3A58A337CD38}" srcId="{0DB4B661-D679-4623-933D-CD1E30BEB1AD}" destId="{B8B79B34-B0D0-442F-9837-6203E3F826EC}" srcOrd="1" destOrd="0" parTransId="{AF40191F-BE49-44C6-8821-F695711C00C2}" sibTransId="{9871C09C-5EA8-4329-AFB6-1E5956603EA3}"/>
    <dgm:cxn modelId="{E423B363-C910-42ED-8221-24C4B9448050}" srcId="{96F749D2-C6ED-4DCB-B660-5FE93B5C2B63}" destId="{F6A45745-7131-4747-941B-B7FDC7B8E17F}" srcOrd="0" destOrd="0" parTransId="{CDF7A226-9F29-4B6D-88AF-21BFBE94544D}" sibTransId="{92E95748-D46C-4872-8D5E-AEDF249A7D09}"/>
    <dgm:cxn modelId="{34201245-8345-4755-A131-046DEC6A16DC}" type="presOf" srcId="{9AEF5D23-A0DD-47EB-BDEB-31E9C20ECE98}" destId="{8D6923F6-7478-4950-BA44-37C8450E1CEB}" srcOrd="0" destOrd="0" presId="urn:microsoft.com/office/officeart/2005/8/layout/chevron1"/>
    <dgm:cxn modelId="{926F4F45-0FE3-4D28-9E16-7C2FA8F5A59F}" srcId="{596AA813-A9E9-4859-A20A-EC4276D45F54}" destId="{E7DF7379-7878-4E52-986F-8E7AB62C8431}" srcOrd="3" destOrd="0" parTransId="{40670CCB-22BE-454E-AA0C-B987F72BCC79}" sibTransId="{360846B4-6077-4111-B8CA-F049498597F6}"/>
    <dgm:cxn modelId="{21056F49-6655-42BB-A28D-4C7BD80DDC42}" type="presOf" srcId="{8568A00B-48E0-4F7D-AB7C-810D6996BFE9}" destId="{49D1FDAC-87AB-464F-BB14-8783AB74899A}" srcOrd="0" destOrd="0" presId="urn:microsoft.com/office/officeart/2005/8/layout/chevron1"/>
    <dgm:cxn modelId="{148A774C-39D9-4E94-8AFB-DA4B20FDCC26}" type="presOf" srcId="{5D745856-2222-44E6-AA2A-F143A3240C61}" destId="{DD44CD09-5FC5-4D06-B30C-2C19751EA028}" srcOrd="0" destOrd="1" presId="urn:microsoft.com/office/officeart/2005/8/layout/chevron1"/>
    <dgm:cxn modelId="{4C5D9F71-9772-44C9-9BBA-8F9CDF0807E1}" type="presOf" srcId="{96F749D2-C6ED-4DCB-B660-5FE93B5C2B63}" destId="{81C3D411-EAF9-4287-A889-8F62956A41ED}" srcOrd="0" destOrd="0" presId="urn:microsoft.com/office/officeart/2005/8/layout/chevron1"/>
    <dgm:cxn modelId="{FBAC2875-0153-42A6-8954-E3381E0D2C93}" srcId="{8568A00B-48E0-4F7D-AB7C-810D6996BFE9}" destId="{9AEF5D23-A0DD-47EB-BDEB-31E9C20ECE98}" srcOrd="0" destOrd="0" parTransId="{F084F2AB-D063-4CB9-8F43-A067B62AE2E7}" sibTransId="{D76B0DC2-A360-424E-B59F-FB43CACF8169}"/>
    <dgm:cxn modelId="{978AF075-B65E-48D9-8F0B-BCA241C15B4E}" type="presOf" srcId="{E7DF7379-7878-4E52-986F-8E7AB62C8431}" destId="{8DD3DAC6-6921-49EA-BCB2-8E33459E27C7}" srcOrd="0" destOrd="3" presId="urn:microsoft.com/office/officeart/2005/8/layout/chevron1"/>
    <dgm:cxn modelId="{B566A056-DA1F-4621-9B5C-ECBE4B4BD3FB}" type="presOf" srcId="{125C36E9-D741-415D-939D-5F0FDECBA5FC}" destId="{7397A2C2-31E2-4A46-898A-94FC6BB614CA}" srcOrd="0" destOrd="0" presId="urn:microsoft.com/office/officeart/2005/8/layout/chevron1"/>
    <dgm:cxn modelId="{22564158-672A-4BAA-8856-B16B403A3276}" srcId="{FB85FE9D-B6E2-448E-9A7B-04BE4BC76629}" destId="{4CFC27FF-3DF1-49B8-9BFB-5D0CF6F2AD04}" srcOrd="4" destOrd="0" parTransId="{94BC9D8C-BA75-45A1-A958-D1A6DCEE606F}" sibTransId="{12FCB296-8182-48AF-941E-1CE190D975EC}"/>
    <dgm:cxn modelId="{B3DD9E7E-EE93-4B0C-88AD-B9FC71BB2F96}" type="presOf" srcId="{F99F7B15-602A-46B3-8893-ACEB491C542C}" destId="{BE040CFF-D314-4FCC-A95D-6416EF444183}" srcOrd="0" destOrd="0" presId="urn:microsoft.com/office/officeart/2005/8/layout/chevron1"/>
    <dgm:cxn modelId="{99D0F87E-B317-4AFE-BE62-9D91A906FB89}" type="presOf" srcId="{3DC8EAAC-ED06-4FAF-8DBA-D776D71450E5}" destId="{8DD3DAC6-6921-49EA-BCB2-8E33459E27C7}" srcOrd="0" destOrd="2" presId="urn:microsoft.com/office/officeart/2005/8/layout/chevron1"/>
    <dgm:cxn modelId="{F2AB657F-E593-4706-B4D4-E0E135D7FF7C}" srcId="{4CFC27FF-3DF1-49B8-9BFB-5D0CF6F2AD04}" destId="{1DDA6EDB-B8A5-4178-A2F4-F6A4039B0D98}" srcOrd="3" destOrd="0" parTransId="{9BFCEEDD-E000-4EE4-9A01-251941A7B957}" sibTransId="{1D0BD2BD-366D-44C9-9B2E-805C6B0533EF}"/>
    <dgm:cxn modelId="{5A12E883-782B-4CE5-B4E2-1AD61717AA29}" type="presOf" srcId="{0BBE4A94-E8F6-44D2-A463-6192EB893FD5}" destId="{7397A2C2-31E2-4A46-898A-94FC6BB614CA}" srcOrd="0" destOrd="2" presId="urn:microsoft.com/office/officeart/2005/8/layout/chevron1"/>
    <dgm:cxn modelId="{DDFB6D85-DA5C-4400-B171-E25DE354A660}" type="presOf" srcId="{1DDA6EDB-B8A5-4178-A2F4-F6A4039B0D98}" destId="{DD44CD09-5FC5-4D06-B30C-2C19751EA028}" srcOrd="0" destOrd="3" presId="urn:microsoft.com/office/officeart/2005/8/layout/chevron1"/>
    <dgm:cxn modelId="{41FB3B93-15F0-4A37-860D-2587139BE25D}" srcId="{F99F7B15-602A-46B3-8893-ACEB491C542C}" destId="{136CB2B0-9416-4205-B1BE-759D313E6EFA}" srcOrd="1" destOrd="0" parTransId="{F0D7C9FA-B993-4523-B45B-90AB1743C84B}" sibTransId="{D56D6A6B-36B6-4080-9A7E-06AE98343B0A}"/>
    <dgm:cxn modelId="{CF4B5193-496E-4CEA-990B-0D73C3F296FF}" srcId="{FB85FE9D-B6E2-448E-9A7B-04BE4BC76629}" destId="{96F749D2-C6ED-4DCB-B660-5FE93B5C2B63}" srcOrd="2" destOrd="0" parTransId="{286EB712-7163-4B43-8E48-C3D7CD27B7D0}" sibTransId="{9EBB299E-0C05-4C66-9E78-081CC5D17C8C}"/>
    <dgm:cxn modelId="{43893395-AEDE-4EDC-A454-1589E53A2B98}" srcId="{596AA813-A9E9-4859-A20A-EC4276D45F54}" destId="{AFCE30E6-4186-458A-AE83-1C2090AC6680}" srcOrd="1" destOrd="0" parTransId="{9C83624E-15A5-4BD2-BB24-C1CE4D609745}" sibTransId="{A8A3E2CF-AA91-4D97-9541-D337D9D8AEB4}"/>
    <dgm:cxn modelId="{56CCE396-D982-427F-9839-8D31B4390914}" type="presOf" srcId="{930FA900-1FA6-4A04-B6AD-35623E88BDC6}" destId="{FEC37695-F4B5-49CF-8059-753601FFAFD2}" srcOrd="0" destOrd="2" presId="urn:microsoft.com/office/officeart/2005/8/layout/chevron1"/>
    <dgm:cxn modelId="{BF464699-AB87-4655-8286-BFA5EBD38496}" type="presOf" srcId="{0DB4B661-D679-4623-933D-CD1E30BEB1AD}" destId="{FF4C0C1D-083C-40DD-90F0-4430B0A9878B}" srcOrd="0" destOrd="0" presId="urn:microsoft.com/office/officeart/2005/8/layout/chevron1"/>
    <dgm:cxn modelId="{51E0E09E-2977-41F0-99BD-6F04504116A9}" type="presOf" srcId="{D7C2C716-7C30-4650-A2CA-A163DCE4FB47}" destId="{30719434-2B66-4DC6-8982-3791A5BECCEE}" srcOrd="0" destOrd="1" presId="urn:microsoft.com/office/officeart/2005/8/layout/chevron1"/>
    <dgm:cxn modelId="{F1AA91A4-E027-4CBC-9B82-87CD5EC0EFAB}" srcId="{596AA813-A9E9-4859-A20A-EC4276D45F54}" destId="{3DC8EAAC-ED06-4FAF-8DBA-D776D71450E5}" srcOrd="2" destOrd="0" parTransId="{E83BE299-3DF7-4B99-8A71-7130A13D6D6A}" sibTransId="{9C71E901-B67B-4BD2-8084-8C2D993ABA0D}"/>
    <dgm:cxn modelId="{8E0489AA-63D3-48E0-87E2-8BC31A13FBBF}" srcId="{596AA813-A9E9-4859-A20A-EC4276D45F54}" destId="{AE5ADE32-FC1B-4FAA-ABDD-780BC863FD2F}" srcOrd="0" destOrd="0" parTransId="{DAE4317F-E9CE-4CDA-B94C-2C32E8C8D8BB}" sibTransId="{F01C7EF5-42D3-42D7-AAEF-A10B8F36831B}"/>
    <dgm:cxn modelId="{98F68AAA-F4C9-44ED-B576-D4F17DD8BFE8}" srcId="{FB85FE9D-B6E2-448E-9A7B-04BE4BC76629}" destId="{F99F7B15-602A-46B3-8893-ACEB491C542C}" srcOrd="3" destOrd="0" parTransId="{7C0A496C-B829-4B79-A30D-C29E3A1DFE6C}" sibTransId="{57C105F7-DE64-4D9C-B3BA-D815C124FC92}"/>
    <dgm:cxn modelId="{7850D2AA-B9DC-4E95-814E-9B4EA1EEF9A4}" type="presOf" srcId="{57F1CEB8-2E38-46B1-BCEA-1996DE064C84}" destId="{DD44CD09-5FC5-4D06-B30C-2C19751EA028}" srcOrd="0" destOrd="2" presId="urn:microsoft.com/office/officeart/2005/8/layout/chevron1"/>
    <dgm:cxn modelId="{C43DB9B2-C9A8-4D8B-94C3-2A1CAF3236B7}" type="presOf" srcId="{326BBBCB-1304-4266-A048-F78292EE0081}" destId="{8D6923F6-7478-4950-BA44-37C8450E1CEB}" srcOrd="0" destOrd="1" presId="urn:microsoft.com/office/officeart/2005/8/layout/chevron1"/>
    <dgm:cxn modelId="{5300A2BD-C059-4A8B-A1AE-32734E375AFB}" type="presOf" srcId="{8040FA79-C7BF-4BFE-8735-9EA335B163F8}" destId="{DD44CD09-5FC5-4D06-B30C-2C19751EA028}" srcOrd="0" destOrd="4" presId="urn:microsoft.com/office/officeart/2005/8/layout/chevron1"/>
    <dgm:cxn modelId="{ED36A5CB-A643-4866-8CA1-7CDA54FD6C91}" srcId="{4CFC27FF-3DF1-49B8-9BFB-5D0CF6F2AD04}" destId="{57F1CEB8-2E38-46B1-BCEA-1996DE064C84}" srcOrd="2" destOrd="0" parTransId="{BD192110-6523-4449-B090-0ED2F1AAEBF1}" sibTransId="{015930AF-99B4-4421-9B43-0DDEC3959E1C}"/>
    <dgm:cxn modelId="{DCA498D3-84A9-44B5-A4BB-B1B61AE2478D}" type="presOf" srcId="{4CFC27FF-3DF1-49B8-9BFB-5D0CF6F2AD04}" destId="{4D703C0E-DE64-4383-8F61-D3A74278D312}" srcOrd="0" destOrd="0" presId="urn:microsoft.com/office/officeart/2005/8/layout/chevron1"/>
    <dgm:cxn modelId="{645562D7-1563-4AB6-B277-7704C4E6B7AF}" srcId="{4CFC27FF-3DF1-49B8-9BFB-5D0CF6F2AD04}" destId="{8040FA79-C7BF-4BFE-8735-9EA335B163F8}" srcOrd="4" destOrd="0" parTransId="{92A6EC4B-1B56-47E1-9E16-6C99C98B62C9}" sibTransId="{AE31F19C-6865-4CB5-9159-4311EC3D15C4}"/>
    <dgm:cxn modelId="{464ED7D8-2B4A-4561-AEC4-4D2ADE69F172}" type="presOf" srcId="{BB600E0B-6E74-4796-A8D3-8DC1F659DE1D}" destId="{DD44CD09-5FC5-4D06-B30C-2C19751EA028}" srcOrd="0" destOrd="0" presId="urn:microsoft.com/office/officeart/2005/8/layout/chevron1"/>
    <dgm:cxn modelId="{AA602DE4-2494-4039-8BD7-BB352E33E034}" srcId="{4CFC27FF-3DF1-49B8-9BFB-5D0CF6F2AD04}" destId="{5D745856-2222-44E6-AA2A-F143A3240C61}" srcOrd="1" destOrd="0" parTransId="{81D080FA-D8E5-40FB-8A13-2B42EC53170E}" sibTransId="{570B78B4-CBF7-4725-91AF-744E43C7EDBD}"/>
    <dgm:cxn modelId="{734E61E6-7419-44B5-8D82-D6957875DAD1}" type="presOf" srcId="{AE5ADE32-FC1B-4FAA-ABDD-780BC863FD2F}" destId="{8DD3DAC6-6921-49EA-BCB2-8E33459E27C7}" srcOrd="0" destOrd="0" presId="urn:microsoft.com/office/officeart/2005/8/layout/chevron1"/>
    <dgm:cxn modelId="{B772E4E6-E5E5-4338-B21A-269124616B4A}" srcId="{F99F7B15-602A-46B3-8893-ACEB491C542C}" destId="{125C36E9-D741-415D-939D-5F0FDECBA5FC}" srcOrd="0" destOrd="0" parTransId="{C93A7822-3B56-42FF-BCFC-50DDA0664E8C}" sibTransId="{FA1307FB-EDC7-4C7F-9014-A9C8094677F4}"/>
    <dgm:cxn modelId="{2BEF09E9-3957-4242-918C-6781F2659BE2}" type="presOf" srcId="{AFCE30E6-4186-458A-AE83-1C2090AC6680}" destId="{8DD3DAC6-6921-49EA-BCB2-8E33459E27C7}" srcOrd="0" destOrd="1" presId="urn:microsoft.com/office/officeart/2005/8/layout/chevron1"/>
    <dgm:cxn modelId="{3AD042E9-7B9E-4D7C-B428-13E64698260A}" type="presOf" srcId="{D7AE7019-4F27-4805-9A44-96771673F7E8}" destId="{FEC37695-F4B5-49CF-8059-753601FFAFD2}" srcOrd="0" destOrd="0" presId="urn:microsoft.com/office/officeart/2005/8/layout/chevron1"/>
    <dgm:cxn modelId="{5BD9AAFE-1531-4B4E-9962-0453EEE4A0A5}" srcId="{FB85FE9D-B6E2-448E-9A7B-04BE4BC76629}" destId="{596AA813-A9E9-4859-A20A-EC4276D45F54}" srcOrd="5" destOrd="0" parTransId="{8D72F922-6455-47C5-9640-672C5BE69B57}" sibTransId="{DDFDEE56-6CF0-4436-92F0-EFF115EA6726}"/>
    <dgm:cxn modelId="{8217BD1A-96CF-4605-ACB4-9D21ABB8F9F8}" type="presParOf" srcId="{E56EB487-755C-4BA3-A088-429672FD6106}" destId="{742D7A7B-8B21-4A5B-BE5D-C9185A5C4B70}" srcOrd="0" destOrd="0" presId="urn:microsoft.com/office/officeart/2005/8/layout/chevron1"/>
    <dgm:cxn modelId="{2D5DDA4F-ED70-4520-BCC5-D8FAB37B2D7D}" type="presParOf" srcId="{742D7A7B-8B21-4A5B-BE5D-C9185A5C4B70}" destId="{FF4C0C1D-083C-40DD-90F0-4430B0A9878B}" srcOrd="0" destOrd="0" presId="urn:microsoft.com/office/officeart/2005/8/layout/chevron1"/>
    <dgm:cxn modelId="{3BF57F22-C827-4A63-A5CD-15C8D700DF4F}" type="presParOf" srcId="{742D7A7B-8B21-4A5B-BE5D-C9185A5C4B70}" destId="{FEC37695-F4B5-49CF-8059-753601FFAFD2}" srcOrd="1" destOrd="0" presId="urn:microsoft.com/office/officeart/2005/8/layout/chevron1"/>
    <dgm:cxn modelId="{8C98E491-9069-40E9-A46E-9E1A8E11ECB8}" type="presParOf" srcId="{E56EB487-755C-4BA3-A088-429672FD6106}" destId="{7846B089-4FBD-41F8-BC9E-236D927E5011}" srcOrd="1" destOrd="0" presId="urn:microsoft.com/office/officeart/2005/8/layout/chevron1"/>
    <dgm:cxn modelId="{1A72DDB7-0DAF-427C-9966-6AB5D3015D94}" type="presParOf" srcId="{E56EB487-755C-4BA3-A088-429672FD6106}" destId="{75D297A4-A412-45EB-9DA9-FA3782E7A6F4}" srcOrd="2" destOrd="0" presId="urn:microsoft.com/office/officeart/2005/8/layout/chevron1"/>
    <dgm:cxn modelId="{68FC3650-2048-42C2-8234-50C2AEDE6A9A}" type="presParOf" srcId="{75D297A4-A412-45EB-9DA9-FA3782E7A6F4}" destId="{49D1FDAC-87AB-464F-BB14-8783AB74899A}" srcOrd="0" destOrd="0" presId="urn:microsoft.com/office/officeart/2005/8/layout/chevron1"/>
    <dgm:cxn modelId="{08C59A7C-A553-4403-8E7D-2848248D6DD3}" type="presParOf" srcId="{75D297A4-A412-45EB-9DA9-FA3782E7A6F4}" destId="{8D6923F6-7478-4950-BA44-37C8450E1CEB}" srcOrd="1" destOrd="0" presId="urn:microsoft.com/office/officeart/2005/8/layout/chevron1"/>
    <dgm:cxn modelId="{64F939CF-E2B9-4434-935B-8F0D655D526C}" type="presParOf" srcId="{E56EB487-755C-4BA3-A088-429672FD6106}" destId="{40E135D2-DA36-48BB-99D3-46FF8BD0F986}" srcOrd="3" destOrd="0" presId="urn:microsoft.com/office/officeart/2005/8/layout/chevron1"/>
    <dgm:cxn modelId="{2BF66C17-40A4-45F9-BA84-8CD940021802}" type="presParOf" srcId="{E56EB487-755C-4BA3-A088-429672FD6106}" destId="{F88BAAD0-E2D1-4D9A-BAC8-255CBC51E4E3}" srcOrd="4" destOrd="0" presId="urn:microsoft.com/office/officeart/2005/8/layout/chevron1"/>
    <dgm:cxn modelId="{5B0178AA-5FDB-4176-B9F5-235C6B43B681}" type="presParOf" srcId="{F88BAAD0-E2D1-4D9A-BAC8-255CBC51E4E3}" destId="{81C3D411-EAF9-4287-A889-8F62956A41ED}" srcOrd="0" destOrd="0" presId="urn:microsoft.com/office/officeart/2005/8/layout/chevron1"/>
    <dgm:cxn modelId="{BE69D763-EB83-4006-AC31-5EF6376CE600}" type="presParOf" srcId="{F88BAAD0-E2D1-4D9A-BAC8-255CBC51E4E3}" destId="{30719434-2B66-4DC6-8982-3791A5BECCEE}" srcOrd="1" destOrd="0" presId="urn:microsoft.com/office/officeart/2005/8/layout/chevron1"/>
    <dgm:cxn modelId="{D3918C71-B5F3-4FEC-B91A-41E010EAC48E}" type="presParOf" srcId="{E56EB487-755C-4BA3-A088-429672FD6106}" destId="{EC513C77-36E5-4B3D-BDB0-0B503B5731DA}" srcOrd="5" destOrd="0" presId="urn:microsoft.com/office/officeart/2005/8/layout/chevron1"/>
    <dgm:cxn modelId="{2440C6E4-A029-46D6-B186-B58CDC42F2EB}" type="presParOf" srcId="{E56EB487-755C-4BA3-A088-429672FD6106}" destId="{A5C985D1-7D40-41FF-B75B-C566D634100D}" srcOrd="6" destOrd="0" presId="urn:microsoft.com/office/officeart/2005/8/layout/chevron1"/>
    <dgm:cxn modelId="{5EC4E263-2B85-4A59-BC34-E58615034C51}" type="presParOf" srcId="{A5C985D1-7D40-41FF-B75B-C566D634100D}" destId="{BE040CFF-D314-4FCC-A95D-6416EF444183}" srcOrd="0" destOrd="0" presId="urn:microsoft.com/office/officeart/2005/8/layout/chevron1"/>
    <dgm:cxn modelId="{4461C897-A9EC-4C11-B5A9-C94384CB03A8}" type="presParOf" srcId="{A5C985D1-7D40-41FF-B75B-C566D634100D}" destId="{7397A2C2-31E2-4A46-898A-94FC6BB614CA}" srcOrd="1" destOrd="0" presId="urn:microsoft.com/office/officeart/2005/8/layout/chevron1"/>
    <dgm:cxn modelId="{F239786D-1340-42B3-8C6D-06BF175E69FB}" type="presParOf" srcId="{E56EB487-755C-4BA3-A088-429672FD6106}" destId="{46779BEF-C6E8-4629-B13D-C95A82E0F15C}" srcOrd="7" destOrd="0" presId="urn:microsoft.com/office/officeart/2005/8/layout/chevron1"/>
    <dgm:cxn modelId="{4B6C5EFE-A378-42B1-9191-CC3A20F01D8F}" type="presParOf" srcId="{E56EB487-755C-4BA3-A088-429672FD6106}" destId="{402511D0-6884-400E-9427-3A28F0E8506D}" srcOrd="8" destOrd="0" presId="urn:microsoft.com/office/officeart/2005/8/layout/chevron1"/>
    <dgm:cxn modelId="{09F16161-AAAF-4456-9EA2-F18A9B683A14}" type="presParOf" srcId="{402511D0-6884-400E-9427-3A28F0E8506D}" destId="{4D703C0E-DE64-4383-8F61-D3A74278D312}" srcOrd="0" destOrd="0" presId="urn:microsoft.com/office/officeart/2005/8/layout/chevron1"/>
    <dgm:cxn modelId="{8C1639BF-7DA2-4341-81B1-8070E53DB23B}" type="presParOf" srcId="{402511D0-6884-400E-9427-3A28F0E8506D}" destId="{DD44CD09-5FC5-4D06-B30C-2C19751EA028}" srcOrd="1" destOrd="0" presId="urn:microsoft.com/office/officeart/2005/8/layout/chevron1"/>
    <dgm:cxn modelId="{F6510177-48DF-4584-A32D-407193AC1C7D}" type="presParOf" srcId="{E56EB487-755C-4BA3-A088-429672FD6106}" destId="{CCC466E8-9631-4609-8BE2-4B696606C5C2}" srcOrd="9" destOrd="0" presId="urn:microsoft.com/office/officeart/2005/8/layout/chevron1"/>
    <dgm:cxn modelId="{B1F5AA8A-1DE0-41D9-BC69-AF5DA058F0E9}" type="presParOf" srcId="{E56EB487-755C-4BA3-A088-429672FD6106}" destId="{28260745-D55D-4290-9B5D-063A4C95221B}" srcOrd="10" destOrd="0" presId="urn:microsoft.com/office/officeart/2005/8/layout/chevron1"/>
    <dgm:cxn modelId="{9496A953-C265-42D0-86F0-D1B5997F2E31}" type="presParOf" srcId="{28260745-D55D-4290-9B5D-063A4C95221B}" destId="{74A576E9-FFD0-443E-895E-870BD9CBBC64}" srcOrd="0" destOrd="0" presId="urn:microsoft.com/office/officeart/2005/8/layout/chevron1"/>
    <dgm:cxn modelId="{55216755-7FE4-4B29-939F-F04862C01582}" type="presParOf" srcId="{28260745-D55D-4290-9B5D-063A4C95221B}" destId="{8DD3DAC6-6921-49EA-BCB2-8E33459E27C7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7B5B6D-373B-49A4-81C6-6B00B27600C2}" type="doc">
      <dgm:prSet loTypeId="urn:microsoft.com/office/officeart/2005/8/layout/funnel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419"/>
        </a:p>
      </dgm:t>
    </dgm:pt>
    <dgm:pt modelId="{8C2C3232-7C48-49A1-BD70-77F24A82B6B4}">
      <dgm:prSet phldrT="[Texto]"/>
      <dgm:spPr/>
      <dgm:t>
        <a:bodyPr/>
        <a:lstStyle/>
        <a:p>
          <a:r>
            <a:rPr lang="pt-BR" dirty="0" err="1"/>
            <a:t>Tesis</a:t>
          </a:r>
          <a:r>
            <a:rPr lang="pt-BR" dirty="0"/>
            <a:t>, </a:t>
          </a:r>
          <a:r>
            <a:rPr lang="pt-BR" dirty="0" err="1"/>
            <a:t>disertaciones</a:t>
          </a:r>
          <a:r>
            <a:rPr lang="pt-BR" dirty="0"/>
            <a:t> y literatura gris</a:t>
          </a:r>
          <a:endParaRPr lang="es-419" dirty="0"/>
        </a:p>
      </dgm:t>
    </dgm:pt>
    <dgm:pt modelId="{8591FFA0-00DF-443D-89DB-02FBC49B86B1}" type="parTrans" cxnId="{191BD00D-547C-4737-959B-E95769BF2B2D}">
      <dgm:prSet/>
      <dgm:spPr/>
      <dgm:t>
        <a:bodyPr/>
        <a:lstStyle/>
        <a:p>
          <a:endParaRPr lang="es-419"/>
        </a:p>
      </dgm:t>
    </dgm:pt>
    <dgm:pt modelId="{8E48C45C-B39A-4B61-8DD7-BBD91ADA9B92}" type="sibTrans" cxnId="{191BD00D-547C-4737-959B-E95769BF2B2D}">
      <dgm:prSet/>
      <dgm:spPr/>
      <dgm:t>
        <a:bodyPr/>
        <a:lstStyle/>
        <a:p>
          <a:endParaRPr lang="es-419"/>
        </a:p>
      </dgm:t>
    </dgm:pt>
    <dgm:pt modelId="{81E672B4-4DB1-445B-AA7B-5D0B6FA7BEBE}">
      <dgm:prSet phldrT="[Texto]"/>
      <dgm:spPr/>
      <dgm:t>
        <a:bodyPr/>
        <a:lstStyle/>
        <a:p>
          <a:r>
            <a:rPr lang="pt-BR" dirty="0" err="1"/>
            <a:t>Libros</a:t>
          </a:r>
          <a:r>
            <a:rPr lang="pt-BR" dirty="0"/>
            <a:t> y capítulos</a:t>
          </a:r>
          <a:endParaRPr lang="es-419" dirty="0"/>
        </a:p>
      </dgm:t>
    </dgm:pt>
    <dgm:pt modelId="{07D9818C-C85B-4B50-8A05-5BAA44BFBEA9}" type="parTrans" cxnId="{57C3677F-17EC-4C77-82FF-EFE2B85D168E}">
      <dgm:prSet/>
      <dgm:spPr/>
      <dgm:t>
        <a:bodyPr/>
        <a:lstStyle/>
        <a:p>
          <a:endParaRPr lang="es-419"/>
        </a:p>
      </dgm:t>
    </dgm:pt>
    <dgm:pt modelId="{4E80DA5D-E76F-49D5-82BD-2E7706A23277}" type="sibTrans" cxnId="{57C3677F-17EC-4C77-82FF-EFE2B85D168E}">
      <dgm:prSet/>
      <dgm:spPr/>
      <dgm:t>
        <a:bodyPr/>
        <a:lstStyle/>
        <a:p>
          <a:endParaRPr lang="es-419"/>
        </a:p>
      </dgm:t>
    </dgm:pt>
    <dgm:pt modelId="{76DB25D3-41F8-4006-85A4-1063B0F7DEEC}">
      <dgm:prSet phldrT="[Texto]"/>
      <dgm:spPr/>
      <dgm:t>
        <a:bodyPr/>
        <a:lstStyle/>
        <a:p>
          <a:r>
            <a:rPr lang="pt-BR" dirty="0"/>
            <a:t>Artículos de revistas</a:t>
          </a:r>
          <a:endParaRPr lang="es-419" dirty="0"/>
        </a:p>
      </dgm:t>
    </dgm:pt>
    <dgm:pt modelId="{6B2F42EE-F3FD-4AFC-B705-7782F40C2CF0}" type="parTrans" cxnId="{BFCA9841-4ECB-4AF2-B29B-3EA5E5941522}">
      <dgm:prSet/>
      <dgm:spPr/>
      <dgm:t>
        <a:bodyPr/>
        <a:lstStyle/>
        <a:p>
          <a:endParaRPr lang="es-419"/>
        </a:p>
      </dgm:t>
    </dgm:pt>
    <dgm:pt modelId="{C2C59ED0-D808-4100-93B8-BB7FB75F3E5C}" type="sibTrans" cxnId="{BFCA9841-4ECB-4AF2-B29B-3EA5E5941522}">
      <dgm:prSet/>
      <dgm:spPr/>
      <dgm:t>
        <a:bodyPr/>
        <a:lstStyle/>
        <a:p>
          <a:endParaRPr lang="es-419"/>
        </a:p>
      </dgm:t>
    </dgm:pt>
    <dgm:pt modelId="{CFBBBB8F-EF28-4B1E-A2D0-80C9BBA5EE2A}">
      <dgm:prSet phldrT="[Texto]"/>
      <dgm:spPr/>
      <dgm:t>
        <a:bodyPr/>
        <a:lstStyle/>
        <a:p>
          <a:r>
            <a:rPr lang="pt-BR" dirty="0"/>
            <a:t>LILACS</a:t>
          </a:r>
          <a:endParaRPr lang="es-419" dirty="0"/>
        </a:p>
      </dgm:t>
    </dgm:pt>
    <dgm:pt modelId="{64ACF5B5-24C5-4F7B-BED1-69ADB512ECDF}" type="parTrans" cxnId="{2611E401-6810-426F-AAB3-68B03B64274A}">
      <dgm:prSet/>
      <dgm:spPr/>
      <dgm:t>
        <a:bodyPr/>
        <a:lstStyle/>
        <a:p>
          <a:endParaRPr lang="es-419"/>
        </a:p>
      </dgm:t>
    </dgm:pt>
    <dgm:pt modelId="{6D44BE75-3807-4907-A1F0-FD8C39D7425D}" type="sibTrans" cxnId="{2611E401-6810-426F-AAB3-68B03B64274A}">
      <dgm:prSet/>
      <dgm:spPr/>
      <dgm:t>
        <a:bodyPr/>
        <a:lstStyle/>
        <a:p>
          <a:endParaRPr lang="es-419"/>
        </a:p>
      </dgm:t>
    </dgm:pt>
    <dgm:pt modelId="{CC58C1D2-E150-4A9D-BB6D-FFEC098042DE}" type="pres">
      <dgm:prSet presAssocID="{797B5B6D-373B-49A4-81C6-6B00B27600C2}" presName="Name0" presStyleCnt="0">
        <dgm:presLayoutVars>
          <dgm:chMax val="4"/>
          <dgm:resizeHandles val="exact"/>
        </dgm:presLayoutVars>
      </dgm:prSet>
      <dgm:spPr/>
    </dgm:pt>
    <dgm:pt modelId="{1A174006-F62B-4189-9972-0546AE19D9F1}" type="pres">
      <dgm:prSet presAssocID="{797B5B6D-373B-49A4-81C6-6B00B27600C2}" presName="ellipse" presStyleLbl="trBgShp" presStyleIdx="0" presStyleCnt="1"/>
      <dgm:spPr/>
    </dgm:pt>
    <dgm:pt modelId="{78952499-FCB3-4A81-8473-D3B9B06349E0}" type="pres">
      <dgm:prSet presAssocID="{797B5B6D-373B-49A4-81C6-6B00B27600C2}" presName="arrow1" presStyleLbl="fgShp" presStyleIdx="0" presStyleCnt="1"/>
      <dgm:spPr/>
    </dgm:pt>
    <dgm:pt modelId="{7FCD888E-F809-4D44-A3D0-478614758165}" type="pres">
      <dgm:prSet presAssocID="{797B5B6D-373B-49A4-81C6-6B00B27600C2}" presName="rectangle" presStyleLbl="revTx" presStyleIdx="0" presStyleCnt="1">
        <dgm:presLayoutVars>
          <dgm:bulletEnabled val="1"/>
        </dgm:presLayoutVars>
      </dgm:prSet>
      <dgm:spPr/>
    </dgm:pt>
    <dgm:pt modelId="{1CA15B7B-8B82-432F-B510-1639785F4C7B}" type="pres">
      <dgm:prSet presAssocID="{81E672B4-4DB1-445B-AA7B-5D0B6FA7BEBE}" presName="item1" presStyleLbl="node1" presStyleIdx="0" presStyleCnt="3">
        <dgm:presLayoutVars>
          <dgm:bulletEnabled val="1"/>
        </dgm:presLayoutVars>
      </dgm:prSet>
      <dgm:spPr/>
    </dgm:pt>
    <dgm:pt modelId="{DF5AE7BC-EA1E-4949-B150-478DAEAEC2C2}" type="pres">
      <dgm:prSet presAssocID="{76DB25D3-41F8-4006-85A4-1063B0F7DEEC}" presName="item2" presStyleLbl="node1" presStyleIdx="1" presStyleCnt="3">
        <dgm:presLayoutVars>
          <dgm:bulletEnabled val="1"/>
        </dgm:presLayoutVars>
      </dgm:prSet>
      <dgm:spPr/>
    </dgm:pt>
    <dgm:pt modelId="{2B0D14B5-20B4-4C8F-9802-9E3F73817AFA}" type="pres">
      <dgm:prSet presAssocID="{CFBBBB8F-EF28-4B1E-A2D0-80C9BBA5EE2A}" presName="item3" presStyleLbl="node1" presStyleIdx="2" presStyleCnt="3">
        <dgm:presLayoutVars>
          <dgm:bulletEnabled val="1"/>
        </dgm:presLayoutVars>
      </dgm:prSet>
      <dgm:spPr/>
    </dgm:pt>
    <dgm:pt modelId="{4B8F3E34-8090-4D15-9EE7-162FF95E7BE2}" type="pres">
      <dgm:prSet presAssocID="{797B5B6D-373B-49A4-81C6-6B00B27600C2}" presName="funnel" presStyleLbl="trAlignAcc1" presStyleIdx="0" presStyleCnt="1"/>
      <dgm:spPr/>
    </dgm:pt>
  </dgm:ptLst>
  <dgm:cxnLst>
    <dgm:cxn modelId="{2611E401-6810-426F-AAB3-68B03B64274A}" srcId="{797B5B6D-373B-49A4-81C6-6B00B27600C2}" destId="{CFBBBB8F-EF28-4B1E-A2D0-80C9BBA5EE2A}" srcOrd="3" destOrd="0" parTransId="{64ACF5B5-24C5-4F7B-BED1-69ADB512ECDF}" sibTransId="{6D44BE75-3807-4907-A1F0-FD8C39D7425D}"/>
    <dgm:cxn modelId="{191BD00D-547C-4737-959B-E95769BF2B2D}" srcId="{797B5B6D-373B-49A4-81C6-6B00B27600C2}" destId="{8C2C3232-7C48-49A1-BD70-77F24A82B6B4}" srcOrd="0" destOrd="0" parTransId="{8591FFA0-00DF-443D-89DB-02FBC49B86B1}" sibTransId="{8E48C45C-B39A-4B61-8DD7-BBD91ADA9B92}"/>
    <dgm:cxn modelId="{BFCA9841-4ECB-4AF2-B29B-3EA5E5941522}" srcId="{797B5B6D-373B-49A4-81C6-6B00B27600C2}" destId="{76DB25D3-41F8-4006-85A4-1063B0F7DEEC}" srcOrd="2" destOrd="0" parTransId="{6B2F42EE-F3FD-4AFC-B705-7782F40C2CF0}" sibTransId="{C2C59ED0-D808-4100-93B8-BB7FB75F3E5C}"/>
    <dgm:cxn modelId="{2945BA66-B6F0-41AF-A074-775500CCBCFC}" type="presOf" srcId="{CFBBBB8F-EF28-4B1E-A2D0-80C9BBA5EE2A}" destId="{7FCD888E-F809-4D44-A3D0-478614758165}" srcOrd="0" destOrd="0" presId="urn:microsoft.com/office/officeart/2005/8/layout/funnel1"/>
    <dgm:cxn modelId="{57C3677F-17EC-4C77-82FF-EFE2B85D168E}" srcId="{797B5B6D-373B-49A4-81C6-6B00B27600C2}" destId="{81E672B4-4DB1-445B-AA7B-5D0B6FA7BEBE}" srcOrd="1" destOrd="0" parTransId="{07D9818C-C85B-4B50-8A05-5BAA44BFBEA9}" sibTransId="{4E80DA5D-E76F-49D5-82BD-2E7706A23277}"/>
    <dgm:cxn modelId="{4B09E686-092B-4CF8-A8A7-C3CB72395041}" type="presOf" srcId="{81E672B4-4DB1-445B-AA7B-5D0B6FA7BEBE}" destId="{DF5AE7BC-EA1E-4949-B150-478DAEAEC2C2}" srcOrd="0" destOrd="0" presId="urn:microsoft.com/office/officeart/2005/8/layout/funnel1"/>
    <dgm:cxn modelId="{A10DE3A6-010B-4673-A2A6-91866C7B5D1A}" type="presOf" srcId="{76DB25D3-41F8-4006-85A4-1063B0F7DEEC}" destId="{1CA15B7B-8B82-432F-B510-1639785F4C7B}" srcOrd="0" destOrd="0" presId="urn:microsoft.com/office/officeart/2005/8/layout/funnel1"/>
    <dgm:cxn modelId="{DFD3CFC7-2EEC-432C-AF14-BA39B8E107BE}" type="presOf" srcId="{8C2C3232-7C48-49A1-BD70-77F24A82B6B4}" destId="{2B0D14B5-20B4-4C8F-9802-9E3F73817AFA}" srcOrd="0" destOrd="0" presId="urn:microsoft.com/office/officeart/2005/8/layout/funnel1"/>
    <dgm:cxn modelId="{BED084FF-E42A-4927-982C-19E78FBD9DD8}" type="presOf" srcId="{797B5B6D-373B-49A4-81C6-6B00B27600C2}" destId="{CC58C1D2-E150-4A9D-BB6D-FFEC098042DE}" srcOrd="0" destOrd="0" presId="urn:microsoft.com/office/officeart/2005/8/layout/funnel1"/>
    <dgm:cxn modelId="{AAEE011F-E6FA-4E1E-8452-A5DD9BC295D5}" type="presParOf" srcId="{CC58C1D2-E150-4A9D-BB6D-FFEC098042DE}" destId="{1A174006-F62B-4189-9972-0546AE19D9F1}" srcOrd="0" destOrd="0" presId="urn:microsoft.com/office/officeart/2005/8/layout/funnel1"/>
    <dgm:cxn modelId="{CA016344-DDB3-4CC3-97B5-416D515CF531}" type="presParOf" srcId="{CC58C1D2-E150-4A9D-BB6D-FFEC098042DE}" destId="{78952499-FCB3-4A81-8473-D3B9B06349E0}" srcOrd="1" destOrd="0" presId="urn:microsoft.com/office/officeart/2005/8/layout/funnel1"/>
    <dgm:cxn modelId="{79C8DA34-15A2-4D0D-A608-F754A5AC654D}" type="presParOf" srcId="{CC58C1D2-E150-4A9D-BB6D-FFEC098042DE}" destId="{7FCD888E-F809-4D44-A3D0-478614758165}" srcOrd="2" destOrd="0" presId="urn:microsoft.com/office/officeart/2005/8/layout/funnel1"/>
    <dgm:cxn modelId="{989AF295-0013-42AF-B587-1DE736081B4C}" type="presParOf" srcId="{CC58C1D2-E150-4A9D-BB6D-FFEC098042DE}" destId="{1CA15B7B-8B82-432F-B510-1639785F4C7B}" srcOrd="3" destOrd="0" presId="urn:microsoft.com/office/officeart/2005/8/layout/funnel1"/>
    <dgm:cxn modelId="{646B5924-AD29-46C2-B90D-1A557B8A6A91}" type="presParOf" srcId="{CC58C1D2-E150-4A9D-BB6D-FFEC098042DE}" destId="{DF5AE7BC-EA1E-4949-B150-478DAEAEC2C2}" srcOrd="4" destOrd="0" presId="urn:microsoft.com/office/officeart/2005/8/layout/funnel1"/>
    <dgm:cxn modelId="{9C74C793-0D88-4726-BE35-376C3FF399BE}" type="presParOf" srcId="{CC58C1D2-E150-4A9D-BB6D-FFEC098042DE}" destId="{2B0D14B5-20B4-4C8F-9802-9E3F73817AFA}" srcOrd="5" destOrd="0" presId="urn:microsoft.com/office/officeart/2005/8/layout/funnel1"/>
    <dgm:cxn modelId="{27C2FDAF-601A-48F2-8683-3A9EB146414E}" type="presParOf" srcId="{CC58C1D2-E150-4A9D-BB6D-FFEC098042DE}" destId="{4B8F3E34-8090-4D15-9EE7-162FF95E7BE2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C0C1D-083C-40DD-90F0-4430B0A9878B}">
      <dsp:nvSpPr>
        <dsp:cNvPr id="0" name=""/>
        <dsp:cNvSpPr/>
      </dsp:nvSpPr>
      <dsp:spPr>
        <a:xfrm>
          <a:off x="11005" y="771303"/>
          <a:ext cx="1626265" cy="49668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600" kern="1200" noProof="0" dirty="0"/>
            <a:t>Criterios</a:t>
          </a:r>
        </a:p>
      </dsp:txBody>
      <dsp:txXfrm>
        <a:off x="259345" y="771303"/>
        <a:ext cx="1129585" cy="496680"/>
      </dsp:txXfrm>
    </dsp:sp>
    <dsp:sp modelId="{FEC37695-F4B5-49CF-8059-753601FFAFD2}">
      <dsp:nvSpPr>
        <dsp:cNvPr id="0" name=""/>
        <dsp:cNvSpPr/>
      </dsp:nvSpPr>
      <dsp:spPr>
        <a:xfrm>
          <a:off x="11005" y="1330069"/>
          <a:ext cx="1301012" cy="305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Temas importantes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Tipos de publicaciones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Fuentes de Información</a:t>
          </a:r>
        </a:p>
      </dsp:txBody>
      <dsp:txXfrm>
        <a:off x="11005" y="1330069"/>
        <a:ext cx="1301012" cy="3056484"/>
      </dsp:txXfrm>
    </dsp:sp>
    <dsp:sp modelId="{49D1FDAC-87AB-464F-BB14-8783AB74899A}">
      <dsp:nvSpPr>
        <dsp:cNvPr id="0" name=""/>
        <dsp:cNvSpPr/>
      </dsp:nvSpPr>
      <dsp:spPr>
        <a:xfrm>
          <a:off x="1421692" y="771303"/>
          <a:ext cx="1626265" cy="496680"/>
        </a:xfrm>
        <a:prstGeom prst="chevron">
          <a:avLst/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600" kern="1200" noProof="0" dirty="0"/>
            <a:t>Registro</a:t>
          </a:r>
        </a:p>
      </dsp:txBody>
      <dsp:txXfrm>
        <a:off x="1670032" y="771303"/>
        <a:ext cx="1129585" cy="496680"/>
      </dsp:txXfrm>
    </dsp:sp>
    <dsp:sp modelId="{8D6923F6-7478-4950-BA44-37C8450E1CEB}">
      <dsp:nvSpPr>
        <dsp:cNvPr id="0" name=""/>
        <dsp:cNvSpPr/>
      </dsp:nvSpPr>
      <dsp:spPr>
        <a:xfrm>
          <a:off x="1421692" y="1330069"/>
          <a:ext cx="1301012" cy="305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Directorio de la Red BVS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kern="1200" noProof="0" dirty="0"/>
            <a:t>Portal de revistas científicas</a:t>
          </a:r>
          <a:endParaRPr lang="es-419" sz="1600" kern="1200" noProof="0" dirty="0"/>
        </a:p>
      </dsp:txBody>
      <dsp:txXfrm>
        <a:off x="1421692" y="1330069"/>
        <a:ext cx="1301012" cy="3056484"/>
      </dsp:txXfrm>
    </dsp:sp>
    <dsp:sp modelId="{81C3D411-EAF9-4287-A889-8F62956A41ED}">
      <dsp:nvSpPr>
        <dsp:cNvPr id="0" name=""/>
        <dsp:cNvSpPr/>
      </dsp:nvSpPr>
      <dsp:spPr>
        <a:xfrm>
          <a:off x="2832378" y="771303"/>
          <a:ext cx="1626265" cy="496680"/>
        </a:xfrm>
        <a:prstGeom prst="chevron">
          <a:avLst/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600" kern="1200" noProof="0" dirty="0"/>
            <a:t>Contribución</a:t>
          </a:r>
        </a:p>
      </dsp:txBody>
      <dsp:txXfrm>
        <a:off x="3080718" y="771303"/>
        <a:ext cx="1129585" cy="496680"/>
      </dsp:txXfrm>
    </dsp:sp>
    <dsp:sp modelId="{30719434-2B66-4DC6-8982-3791A5BECCEE}">
      <dsp:nvSpPr>
        <dsp:cNvPr id="0" name=""/>
        <dsp:cNvSpPr/>
      </dsp:nvSpPr>
      <dsp:spPr>
        <a:xfrm>
          <a:off x="2832378" y="1330069"/>
          <a:ext cx="1301012" cy="305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Creación y actualización de registros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Control de la calidad</a:t>
          </a:r>
        </a:p>
      </dsp:txBody>
      <dsp:txXfrm>
        <a:off x="2832378" y="1330069"/>
        <a:ext cx="1301012" cy="3056484"/>
      </dsp:txXfrm>
    </dsp:sp>
    <dsp:sp modelId="{BE040CFF-D314-4FCC-A95D-6416EF444183}">
      <dsp:nvSpPr>
        <dsp:cNvPr id="0" name=""/>
        <dsp:cNvSpPr/>
      </dsp:nvSpPr>
      <dsp:spPr>
        <a:xfrm>
          <a:off x="4243065" y="771303"/>
          <a:ext cx="1626265" cy="496680"/>
        </a:xfrm>
        <a:prstGeom prst="chevron">
          <a:avLst/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600" kern="1200" noProof="0" dirty="0"/>
            <a:t>Procesamiento</a:t>
          </a:r>
        </a:p>
      </dsp:txBody>
      <dsp:txXfrm>
        <a:off x="4491405" y="771303"/>
        <a:ext cx="1129585" cy="496680"/>
      </dsp:txXfrm>
    </dsp:sp>
    <dsp:sp modelId="{7397A2C2-31E2-4A46-898A-94FC6BB614CA}">
      <dsp:nvSpPr>
        <dsp:cNvPr id="0" name=""/>
        <dsp:cNvSpPr/>
      </dsp:nvSpPr>
      <dsp:spPr>
        <a:xfrm>
          <a:off x="4243065" y="1330069"/>
          <a:ext cx="1301012" cy="305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dirty="0"/>
            <a:t>Limpieza y estandarización de datos</a:t>
          </a:r>
          <a:endParaRPr lang="es-419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dirty="0"/>
            <a:t>Generación de índices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dirty="0"/>
            <a:t>Generación de datos para </a:t>
          </a:r>
          <a:r>
            <a:rPr lang="es-419" sz="1600" kern="1200" dirty="0" err="1"/>
            <a:t>produtos</a:t>
          </a:r>
          <a:r>
            <a:rPr lang="es-419" sz="1600" kern="1200" dirty="0"/>
            <a:t> y servicios</a:t>
          </a:r>
        </a:p>
      </dsp:txBody>
      <dsp:txXfrm>
        <a:off x="4243065" y="1330069"/>
        <a:ext cx="1301012" cy="3056484"/>
      </dsp:txXfrm>
    </dsp:sp>
    <dsp:sp modelId="{4D703C0E-DE64-4383-8F61-D3A74278D312}">
      <dsp:nvSpPr>
        <dsp:cNvPr id="0" name=""/>
        <dsp:cNvSpPr/>
      </dsp:nvSpPr>
      <dsp:spPr>
        <a:xfrm>
          <a:off x="5653752" y="771303"/>
          <a:ext cx="1626265" cy="496680"/>
        </a:xfrm>
        <a:prstGeom prst="chevron">
          <a:avLst/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600" kern="1200" noProof="0" dirty="0"/>
            <a:t>Productos y Servicios</a:t>
          </a:r>
        </a:p>
      </dsp:txBody>
      <dsp:txXfrm>
        <a:off x="5902092" y="771303"/>
        <a:ext cx="1129585" cy="496680"/>
      </dsp:txXfrm>
    </dsp:sp>
    <dsp:sp modelId="{DD44CD09-5FC5-4D06-B30C-2C19751EA028}">
      <dsp:nvSpPr>
        <dsp:cNvPr id="0" name=""/>
        <dsp:cNvSpPr/>
      </dsp:nvSpPr>
      <dsp:spPr>
        <a:xfrm>
          <a:off x="5653752" y="1330069"/>
          <a:ext cx="1301012" cy="305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Bases de datos actualizadas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Interfaces de búsqueda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Estrategias de búsqueda preconfiguradas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Colecciones en </a:t>
          </a:r>
          <a:r>
            <a:rPr lang="es-419" sz="1600" kern="1200" noProof="0" dirty="0" err="1"/>
            <a:t>eBlueInfo</a:t>
          </a:r>
          <a:endParaRPr lang="es-419" sz="1600" kern="1200" noProof="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Vitrinas de conocimiento</a:t>
          </a:r>
        </a:p>
      </dsp:txBody>
      <dsp:txXfrm>
        <a:off x="5653752" y="1330069"/>
        <a:ext cx="1301012" cy="3056484"/>
      </dsp:txXfrm>
    </dsp:sp>
    <dsp:sp modelId="{74A576E9-FFD0-443E-895E-870BD9CBBC64}">
      <dsp:nvSpPr>
        <dsp:cNvPr id="0" name=""/>
        <dsp:cNvSpPr/>
      </dsp:nvSpPr>
      <dsp:spPr>
        <a:xfrm>
          <a:off x="7064439" y="771303"/>
          <a:ext cx="1626265" cy="496680"/>
        </a:xfrm>
        <a:prstGeom prst="chevron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419" sz="1600" kern="1200" noProof="0" dirty="0"/>
            <a:t>Evaluación</a:t>
          </a:r>
        </a:p>
      </dsp:txBody>
      <dsp:txXfrm>
        <a:off x="7312779" y="771303"/>
        <a:ext cx="1129585" cy="496680"/>
      </dsp:txXfrm>
    </dsp:sp>
    <dsp:sp modelId="{8DD3DAC6-6921-49EA-BCB2-8E33459E27C7}">
      <dsp:nvSpPr>
        <dsp:cNvPr id="0" name=""/>
        <dsp:cNvSpPr/>
      </dsp:nvSpPr>
      <dsp:spPr>
        <a:xfrm>
          <a:off x="7064439" y="1330069"/>
          <a:ext cx="1301012" cy="305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Reevaluación de la colección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Estadísticas de contribución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419" sz="1600" kern="1200" noProof="0" dirty="0"/>
            <a:t>Estadísticas de acceso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600" kern="1200" noProof="0" dirty="0" err="1"/>
            <a:t>Infometrías</a:t>
          </a:r>
          <a:endParaRPr lang="es-419" sz="1600" kern="1200" noProof="0" dirty="0"/>
        </a:p>
      </dsp:txBody>
      <dsp:txXfrm>
        <a:off x="7064439" y="1330069"/>
        <a:ext cx="1301012" cy="30564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174006-F62B-4189-9972-0546AE19D9F1}">
      <dsp:nvSpPr>
        <dsp:cNvPr id="0" name=""/>
        <dsp:cNvSpPr/>
      </dsp:nvSpPr>
      <dsp:spPr>
        <a:xfrm>
          <a:off x="2487157" y="217799"/>
          <a:ext cx="4322479" cy="1501140"/>
        </a:xfrm>
        <a:prstGeom prst="ellipse">
          <a:avLst/>
        </a:prstGeom>
        <a:solidFill>
          <a:schemeClr val="accent4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952499-FCB3-4A81-8473-D3B9B06349E0}">
      <dsp:nvSpPr>
        <dsp:cNvPr id="0" name=""/>
        <dsp:cNvSpPr/>
      </dsp:nvSpPr>
      <dsp:spPr>
        <a:xfrm>
          <a:off x="4236253" y="3893582"/>
          <a:ext cx="837689" cy="536121"/>
        </a:xfrm>
        <a:prstGeom prst="down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CD888E-F809-4D44-A3D0-478614758165}">
      <dsp:nvSpPr>
        <dsp:cNvPr id="0" name=""/>
        <dsp:cNvSpPr/>
      </dsp:nvSpPr>
      <dsp:spPr>
        <a:xfrm>
          <a:off x="2644642" y="4322479"/>
          <a:ext cx="4020911" cy="10052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500" kern="1200" dirty="0"/>
            <a:t>LILACS</a:t>
          </a:r>
          <a:endParaRPr lang="es-419" sz="3500" kern="1200" dirty="0"/>
        </a:p>
      </dsp:txBody>
      <dsp:txXfrm>
        <a:off x="2644642" y="4322479"/>
        <a:ext cx="4020911" cy="1005227"/>
      </dsp:txXfrm>
    </dsp:sp>
    <dsp:sp modelId="{1CA15B7B-8B82-432F-B510-1639785F4C7B}">
      <dsp:nvSpPr>
        <dsp:cNvPr id="0" name=""/>
        <dsp:cNvSpPr/>
      </dsp:nvSpPr>
      <dsp:spPr>
        <a:xfrm>
          <a:off x="4058663" y="1834875"/>
          <a:ext cx="1507841" cy="150784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 dirty="0"/>
            <a:t>Artículos de revistas</a:t>
          </a:r>
          <a:endParaRPr lang="es-419" sz="1500" kern="1200" dirty="0"/>
        </a:p>
      </dsp:txBody>
      <dsp:txXfrm>
        <a:off x="4279481" y="2055693"/>
        <a:ext cx="1066205" cy="1066205"/>
      </dsp:txXfrm>
    </dsp:sp>
    <dsp:sp modelId="{DF5AE7BC-EA1E-4949-B150-478DAEAEC2C2}">
      <dsp:nvSpPr>
        <dsp:cNvPr id="0" name=""/>
        <dsp:cNvSpPr/>
      </dsp:nvSpPr>
      <dsp:spPr>
        <a:xfrm>
          <a:off x="2979718" y="703659"/>
          <a:ext cx="1507841" cy="1507841"/>
        </a:xfrm>
        <a:prstGeom prst="ellipse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 dirty="0" err="1"/>
            <a:t>Libros</a:t>
          </a:r>
          <a:r>
            <a:rPr lang="pt-BR" sz="1500" kern="1200" dirty="0"/>
            <a:t> y capítulos</a:t>
          </a:r>
          <a:endParaRPr lang="es-419" sz="1500" kern="1200" dirty="0"/>
        </a:p>
      </dsp:txBody>
      <dsp:txXfrm>
        <a:off x="3200536" y="924477"/>
        <a:ext cx="1066205" cy="1066205"/>
      </dsp:txXfrm>
    </dsp:sp>
    <dsp:sp modelId="{2B0D14B5-20B4-4C8F-9802-9E3F73817AFA}">
      <dsp:nvSpPr>
        <dsp:cNvPr id="0" name=""/>
        <dsp:cNvSpPr/>
      </dsp:nvSpPr>
      <dsp:spPr>
        <a:xfrm>
          <a:off x="4521068" y="339096"/>
          <a:ext cx="1507841" cy="1507841"/>
        </a:xfrm>
        <a:prstGeom prst="ellips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kern="1200" dirty="0" err="1"/>
            <a:t>Tesis</a:t>
          </a:r>
          <a:r>
            <a:rPr lang="pt-BR" sz="1500" kern="1200" dirty="0"/>
            <a:t>, </a:t>
          </a:r>
          <a:r>
            <a:rPr lang="pt-BR" sz="1500" kern="1200" dirty="0" err="1"/>
            <a:t>disertaciones</a:t>
          </a:r>
          <a:r>
            <a:rPr lang="pt-BR" sz="1500" kern="1200" dirty="0"/>
            <a:t> y literatura gris</a:t>
          </a:r>
          <a:endParaRPr lang="es-419" sz="1500" kern="1200" dirty="0"/>
        </a:p>
      </dsp:txBody>
      <dsp:txXfrm>
        <a:off x="4741886" y="559914"/>
        <a:ext cx="1066205" cy="1066205"/>
      </dsp:txXfrm>
    </dsp:sp>
    <dsp:sp modelId="{4B8F3E34-8090-4D15-9EE7-162FF95E7BE2}">
      <dsp:nvSpPr>
        <dsp:cNvPr id="0" name=""/>
        <dsp:cNvSpPr/>
      </dsp:nvSpPr>
      <dsp:spPr>
        <a:xfrm>
          <a:off x="2309566" y="33507"/>
          <a:ext cx="4691063" cy="375285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A6913-A588-4197-A645-B23B7B8FCDB4}" type="datetimeFigureOut">
              <a:rPr lang="es-419" smtClean="0"/>
              <a:t>20/3/2023</a:t>
            </a:fld>
            <a:endParaRPr lang="es-419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s-419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D4D0E-9714-4B54-B920-DE029EB6345C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304544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D4D0E-9714-4B54-B920-DE029EB6345C}" type="slidenum">
              <a:rPr lang="es-419" smtClean="0"/>
              <a:t>4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70536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B2DE3-108F-432A-889C-FE252C588AC7}" type="slidenum">
              <a:rPr lang="pt-BR" smtClean="0"/>
              <a:t>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28445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868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BD4D0E-9714-4B54-B920-DE029EB6345C}" type="slidenum">
              <a:rPr lang="es-419" smtClean="0"/>
              <a:t>15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813181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noProof="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97AAE2-5A3C-45A3-8E47-53A450DE25B3}" type="slidenum">
              <a:rPr lang="es-419" smtClean="0"/>
              <a:t>38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16637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1494" indent="-289036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56145" indent="-23122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18602" indent="-23122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81060" indent="-231229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43518" indent="-23122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05976" indent="-23122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68434" indent="-23122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30891" indent="-23122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08335BD5-67F6-4B11-A54F-78B4EEAB7E0A}" type="slidenum">
              <a:rPr lang="pt-BR" altLang="en-US" smtClean="0"/>
              <a:pPr eaLnBrk="1" hangingPunct="1"/>
              <a:t>39</a:t>
            </a:fld>
            <a:endParaRPr lang="pt-BR" alt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pt-BR" altLang="en-US" dirty="0"/>
              <a:t>O uso sistemático da ciência nas políticas de saúde não é um luxo, mas uma necessidade. Quanto menos recursos temos disponíveis para enfrentar os problemas de saúde pública, mais necessitamos de evidências para identificarmos as melhores opções, as que mais beneficiarão nossas populações. O trabalho conjunto de cientistas e tomadores de decisão é um desafio relevante e atual e a capacidade de ‘fazer-juntos’ de ambos os lados e nos diversos níveis de gestão é fundamental para a ação e redução de iniquidades em saúde.</a:t>
            </a:r>
            <a:endParaRPr lang="es-ES_tradnl" altLang="en-US" dirty="0"/>
          </a:p>
          <a:p>
            <a:pPr eaLnBrk="1" hangingPunct="1"/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75021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533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17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73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6648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879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957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396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551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78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298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972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40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365C2-A1B6-164B-BC0D-5B5DFDE881F2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01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3" Type="http://schemas.openxmlformats.org/officeDocument/2006/relationships/image" Target="../media/image56.png"/><Relationship Id="rId7" Type="http://schemas.openxmlformats.org/officeDocument/2006/relationships/image" Target="../media/image60.jpeg"/><Relationship Id="rId12" Type="http://schemas.openxmlformats.org/officeDocument/2006/relationships/image" Target="../media/image65.jpeg"/><Relationship Id="rId17" Type="http://schemas.openxmlformats.org/officeDocument/2006/relationships/image" Target="../media/image7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9.jpeg"/><Relationship Id="rId20" Type="http://schemas.openxmlformats.org/officeDocument/2006/relationships/image" Target="../media/image7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19" Type="http://schemas.openxmlformats.org/officeDocument/2006/relationships/image" Target="../media/image72.gif"/><Relationship Id="rId4" Type="http://schemas.openxmlformats.org/officeDocument/2006/relationships/image" Target="../media/image57.jpeg"/><Relationship Id="rId9" Type="http://schemas.openxmlformats.org/officeDocument/2006/relationships/image" Target="../media/image62.jpg"/><Relationship Id="rId14" Type="http://schemas.openxmlformats.org/officeDocument/2006/relationships/image" Target="../media/image6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svg"/><Relationship Id="rId18" Type="http://schemas.openxmlformats.org/officeDocument/2006/relationships/image" Target="../media/image90.png"/><Relationship Id="rId3" Type="http://schemas.openxmlformats.org/officeDocument/2006/relationships/image" Target="../media/image75.svg"/><Relationship Id="rId21" Type="http://schemas.openxmlformats.org/officeDocument/2006/relationships/image" Target="../media/image93.svg"/><Relationship Id="rId7" Type="http://schemas.openxmlformats.org/officeDocument/2006/relationships/image" Target="../media/image79.svg"/><Relationship Id="rId12" Type="http://schemas.openxmlformats.org/officeDocument/2006/relationships/image" Target="../media/image84.png"/><Relationship Id="rId17" Type="http://schemas.openxmlformats.org/officeDocument/2006/relationships/image" Target="../media/image89.svg"/><Relationship Id="rId2" Type="http://schemas.openxmlformats.org/officeDocument/2006/relationships/image" Target="../media/image74.png"/><Relationship Id="rId16" Type="http://schemas.openxmlformats.org/officeDocument/2006/relationships/image" Target="../media/image88.png"/><Relationship Id="rId20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3.svg"/><Relationship Id="rId24" Type="http://schemas.openxmlformats.org/officeDocument/2006/relationships/image" Target="../media/image96.svg"/><Relationship Id="rId5" Type="http://schemas.openxmlformats.org/officeDocument/2006/relationships/image" Target="../media/image77.svg"/><Relationship Id="rId15" Type="http://schemas.openxmlformats.org/officeDocument/2006/relationships/image" Target="../media/image87.svg"/><Relationship Id="rId23" Type="http://schemas.openxmlformats.org/officeDocument/2006/relationships/image" Target="../media/image95.png"/><Relationship Id="rId10" Type="http://schemas.openxmlformats.org/officeDocument/2006/relationships/image" Target="../media/image82.png"/><Relationship Id="rId19" Type="http://schemas.openxmlformats.org/officeDocument/2006/relationships/image" Target="../media/image91.svg"/><Relationship Id="rId4" Type="http://schemas.openxmlformats.org/officeDocument/2006/relationships/image" Target="../media/image76.png"/><Relationship Id="rId9" Type="http://schemas.openxmlformats.org/officeDocument/2006/relationships/image" Target="../media/image81.svg"/><Relationship Id="rId14" Type="http://schemas.openxmlformats.org/officeDocument/2006/relationships/image" Target="../media/image86.png"/><Relationship Id="rId22" Type="http://schemas.openxmlformats.org/officeDocument/2006/relationships/image" Target="../media/image9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13" Type="http://schemas.openxmlformats.org/officeDocument/2006/relationships/image" Target="../media/image108.png"/><Relationship Id="rId18" Type="http://schemas.openxmlformats.org/officeDocument/2006/relationships/image" Target="../media/image113.jpeg"/><Relationship Id="rId3" Type="http://schemas.openxmlformats.org/officeDocument/2006/relationships/image" Target="../media/image98.jpg"/><Relationship Id="rId21" Type="http://schemas.openxmlformats.org/officeDocument/2006/relationships/image" Target="../media/image116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17" Type="http://schemas.openxmlformats.org/officeDocument/2006/relationships/image" Target="../media/image112.jpeg"/><Relationship Id="rId2" Type="http://schemas.openxmlformats.org/officeDocument/2006/relationships/image" Target="../media/image97.jpg"/><Relationship Id="rId16" Type="http://schemas.openxmlformats.org/officeDocument/2006/relationships/image" Target="../media/image111.png"/><Relationship Id="rId20" Type="http://schemas.openxmlformats.org/officeDocument/2006/relationships/image" Target="../media/image1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1.jpeg"/><Relationship Id="rId11" Type="http://schemas.openxmlformats.org/officeDocument/2006/relationships/image" Target="../media/image106.jpeg"/><Relationship Id="rId5" Type="http://schemas.openxmlformats.org/officeDocument/2006/relationships/image" Target="../media/image100.jpg"/><Relationship Id="rId15" Type="http://schemas.openxmlformats.org/officeDocument/2006/relationships/image" Target="../media/image110.jpeg"/><Relationship Id="rId23" Type="http://schemas.openxmlformats.org/officeDocument/2006/relationships/image" Target="../media/image118.png"/><Relationship Id="rId10" Type="http://schemas.openxmlformats.org/officeDocument/2006/relationships/image" Target="../media/image105.png"/><Relationship Id="rId19" Type="http://schemas.openxmlformats.org/officeDocument/2006/relationships/image" Target="../media/image114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Relationship Id="rId14" Type="http://schemas.openxmlformats.org/officeDocument/2006/relationships/image" Target="../media/image109.png"/><Relationship Id="rId22" Type="http://schemas.openxmlformats.org/officeDocument/2006/relationships/image" Target="../media/image117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13" Type="http://schemas.openxmlformats.org/officeDocument/2006/relationships/image" Target="../media/image126.jpeg"/><Relationship Id="rId18" Type="http://schemas.openxmlformats.org/officeDocument/2006/relationships/image" Target="../media/image130.png"/><Relationship Id="rId26" Type="http://schemas.openxmlformats.org/officeDocument/2006/relationships/image" Target="../media/image135.png"/><Relationship Id="rId3" Type="http://schemas.openxmlformats.org/officeDocument/2006/relationships/image" Target="../media/image119.png"/><Relationship Id="rId21" Type="http://schemas.openxmlformats.org/officeDocument/2006/relationships/image" Target="../media/image132.png"/><Relationship Id="rId7" Type="http://schemas.openxmlformats.org/officeDocument/2006/relationships/image" Target="../media/image121.png"/><Relationship Id="rId12" Type="http://schemas.openxmlformats.org/officeDocument/2006/relationships/image" Target="../media/image125.png"/><Relationship Id="rId17" Type="http://schemas.openxmlformats.org/officeDocument/2006/relationships/image" Target="../media/image129.jpeg"/><Relationship Id="rId25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6.gif"/><Relationship Id="rId20" Type="http://schemas.microsoft.com/office/2007/relationships/hdphoto" Target="../media/hdphoto7.wdp"/><Relationship Id="rId29" Type="http://schemas.openxmlformats.org/officeDocument/2006/relationships/image" Target="../media/image1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124.jpeg"/><Relationship Id="rId24" Type="http://schemas.openxmlformats.org/officeDocument/2006/relationships/image" Target="../media/image134.png"/><Relationship Id="rId5" Type="http://schemas.openxmlformats.org/officeDocument/2006/relationships/image" Target="../media/image120.jpeg"/><Relationship Id="rId15" Type="http://schemas.openxmlformats.org/officeDocument/2006/relationships/image" Target="../media/image128.png"/><Relationship Id="rId23" Type="http://schemas.openxmlformats.org/officeDocument/2006/relationships/image" Target="../media/image37.png"/><Relationship Id="rId28" Type="http://schemas.openxmlformats.org/officeDocument/2006/relationships/image" Target="../media/image42.png"/><Relationship Id="rId10" Type="http://schemas.openxmlformats.org/officeDocument/2006/relationships/image" Target="../media/image123.png"/><Relationship Id="rId19" Type="http://schemas.openxmlformats.org/officeDocument/2006/relationships/image" Target="../media/image131.png"/><Relationship Id="rId4" Type="http://schemas.microsoft.com/office/2007/relationships/hdphoto" Target="../media/hdphoto5.wdp"/><Relationship Id="rId9" Type="http://schemas.microsoft.com/office/2007/relationships/hdphoto" Target="../media/hdphoto6.wdp"/><Relationship Id="rId14" Type="http://schemas.openxmlformats.org/officeDocument/2006/relationships/image" Target="../media/image127.png"/><Relationship Id="rId22" Type="http://schemas.openxmlformats.org/officeDocument/2006/relationships/image" Target="../media/image133.png"/><Relationship Id="rId27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ecs.bvsalud.org/es/" TargetMode="External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svg"/><Relationship Id="rId13" Type="http://schemas.openxmlformats.org/officeDocument/2006/relationships/image" Target="../media/image14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39.png"/><Relationship Id="rId12" Type="http://schemas.openxmlformats.org/officeDocument/2006/relationships/image" Target="../media/image144.sv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43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42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41.png"/><Relationship Id="rId14" Type="http://schemas.openxmlformats.org/officeDocument/2006/relationships/image" Target="../media/image146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4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49.svg"/><Relationship Id="rId7" Type="http://schemas.openxmlformats.org/officeDocument/2006/relationships/image" Target="../media/image153.sv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svg"/><Relationship Id="rId4" Type="http://schemas.openxmlformats.org/officeDocument/2006/relationships/image" Target="../media/image150.png"/><Relationship Id="rId9" Type="http://schemas.openxmlformats.org/officeDocument/2006/relationships/image" Target="../media/image155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image" Target="../media/image157.svg"/><Relationship Id="rId7" Type="http://schemas.openxmlformats.org/officeDocument/2006/relationships/image" Target="../media/image39.jpe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png"/><Relationship Id="rId11" Type="http://schemas.openxmlformats.org/officeDocument/2006/relationships/image" Target="../media/image164.svg"/><Relationship Id="rId5" Type="http://schemas.openxmlformats.org/officeDocument/2006/relationships/image" Target="../media/image159.svg"/><Relationship Id="rId10" Type="http://schemas.openxmlformats.org/officeDocument/2006/relationships/image" Target="../media/image163.png"/><Relationship Id="rId4" Type="http://schemas.openxmlformats.org/officeDocument/2006/relationships/image" Target="../media/image158.png"/><Relationship Id="rId9" Type="http://schemas.openxmlformats.org/officeDocument/2006/relationships/image" Target="../media/image162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7" Type="http://schemas.openxmlformats.org/officeDocument/2006/relationships/image" Target="../media/image38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eg"/><Relationship Id="rId5" Type="http://schemas.openxmlformats.org/officeDocument/2006/relationships/image" Target="../media/image123.png"/><Relationship Id="rId4" Type="http://schemas.openxmlformats.org/officeDocument/2006/relationships/image" Target="../media/image16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julexyalcivar.blogspot.com/2018/01/p-reservacion-y-conservacion-de.html" TargetMode="External"/><Relationship Id="rId4" Type="http://schemas.openxmlformats.org/officeDocument/2006/relationships/image" Target="../media/image16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image" Target="../media/image36.jpeg"/><Relationship Id="rId4" Type="http://schemas.openxmlformats.org/officeDocument/2006/relationships/image" Target="../media/image12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svg"/><Relationship Id="rId3" Type="http://schemas.openxmlformats.org/officeDocument/2006/relationships/image" Target="../media/image122.png"/><Relationship Id="rId7" Type="http://schemas.openxmlformats.org/officeDocument/2006/relationships/image" Target="../media/image17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2.svg"/><Relationship Id="rId5" Type="http://schemas.openxmlformats.org/officeDocument/2006/relationships/image" Target="../media/image171.png"/><Relationship Id="rId4" Type="http://schemas.microsoft.com/office/2007/relationships/hdphoto" Target="../media/hdphoto6.wdp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lilacs.bvsalud.org/es/sesiones-virtuales-lilacs/" TargetMode="External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9.png"/><Relationship Id="rId5" Type="http://schemas.openxmlformats.org/officeDocument/2006/relationships/hyperlink" Target="https://www.campusvirtualsp.org/es/curso-introductorio-de-comunicacion-cientifica-en-ciencias-de-la-salud-2019" TargetMode="External"/><Relationship Id="rId4" Type="http://schemas.openxmlformats.org/officeDocument/2006/relationships/image" Target="../media/image17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eforum.org/agenda/2016/01/inequality-is-getting-worse-in-latin-america-here-s-how-to-fix-it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7" Type="http://schemas.openxmlformats.org/officeDocument/2006/relationships/image" Target="../media/image184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bvsalud.org/es/" TargetMode="External"/><Relationship Id="rId5" Type="http://schemas.openxmlformats.org/officeDocument/2006/relationships/image" Target="../media/image183.png"/><Relationship Id="rId4" Type="http://schemas.openxmlformats.org/officeDocument/2006/relationships/image" Target="../media/image18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obalindexmedicus.net/" TargetMode="External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emf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5.e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13" Type="http://schemas.openxmlformats.org/officeDocument/2006/relationships/hyperlink" Target="http://creativecommons.org/licenses/by/3.0/br/" TargetMode="External"/><Relationship Id="rId3" Type="http://schemas.openxmlformats.org/officeDocument/2006/relationships/image" Target="../media/image196.jpg"/><Relationship Id="rId7" Type="http://schemas.openxmlformats.org/officeDocument/2006/relationships/image" Target="../media/image199.png"/><Relationship Id="rId12" Type="http://schemas.openxmlformats.org/officeDocument/2006/relationships/image" Target="../media/image20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8.gif"/><Relationship Id="rId11" Type="http://schemas.openxmlformats.org/officeDocument/2006/relationships/image" Target="../media/image203.png"/><Relationship Id="rId5" Type="http://schemas.openxmlformats.org/officeDocument/2006/relationships/image" Target="../media/image197.png"/><Relationship Id="rId10" Type="http://schemas.openxmlformats.org/officeDocument/2006/relationships/image" Target="../media/image202.png"/><Relationship Id="rId4" Type="http://schemas.openxmlformats.org/officeDocument/2006/relationships/hyperlink" Target="http://prehospitalresearch.eu/?p=661" TargetMode="External"/><Relationship Id="rId9" Type="http://schemas.openxmlformats.org/officeDocument/2006/relationships/image" Target="../media/image201.png"/><Relationship Id="rId14" Type="http://schemas.openxmlformats.org/officeDocument/2006/relationships/image" Target="../media/image20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new.paho.org/hq/dmdocuments/2010/SPAN%20STP%201%20KO%2019.08.10.pdf" TargetMode="External"/><Relationship Id="rId4" Type="http://schemas.openxmlformats.org/officeDocument/2006/relationships/image" Target="../media/image20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ilacs.bvsalud.org/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app.ricyt.org/ui/v3/comparative.html?indicator=CLILACS&amp;start_year=2009&amp;end_year=2018" TargetMode="External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lilacs.bvsalud.org/en/" TargetMode="External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pa.org/pubs/databases/psycinfo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7" Type="http://schemas.openxmlformats.org/officeDocument/2006/relationships/image" Target="../media/image215.pn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4.png"/><Relationship Id="rId5" Type="http://schemas.openxmlformats.org/officeDocument/2006/relationships/hyperlink" Target="https://boletin.bireme.org/2020/09/03/capacitaciones-a-la-red-lilacs-durante-la-covid-19/" TargetMode="External"/><Relationship Id="rId4" Type="http://schemas.openxmlformats.org/officeDocument/2006/relationships/image" Target="../media/image21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hyperlink" Target="https://boletin.bireme.org/2020/09/03/capacitaciones-a-la-red-lilacs-durante-la-covid-19/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3" Type="http://schemas.openxmlformats.org/officeDocument/2006/relationships/image" Target="../media/image215.png"/><Relationship Id="rId7" Type="http://schemas.openxmlformats.org/officeDocument/2006/relationships/image" Target="../media/image221.png"/><Relationship Id="rId2" Type="http://schemas.openxmlformats.org/officeDocument/2006/relationships/hyperlink" Target="https://boletin.bireme.org/page/2/?s=covid-19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png"/><Relationship Id="rId11" Type="http://schemas.openxmlformats.org/officeDocument/2006/relationships/image" Target="../media/image225.png"/><Relationship Id="rId5" Type="http://schemas.openxmlformats.org/officeDocument/2006/relationships/image" Target="../media/image219.png"/><Relationship Id="rId10" Type="http://schemas.openxmlformats.org/officeDocument/2006/relationships/image" Target="../media/image224.png"/><Relationship Id="rId4" Type="http://schemas.openxmlformats.org/officeDocument/2006/relationships/image" Target="../media/image218.png"/><Relationship Id="rId9" Type="http://schemas.openxmlformats.org/officeDocument/2006/relationships/image" Target="../media/image22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aho.org/es/documentos/cd583-informe-anual-director-oficina-sanitaria-panamericana-salvar-vidas-mejorar-salud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1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jpg"/><Relationship Id="rId2" Type="http://schemas.openxmlformats.org/officeDocument/2006/relationships/hyperlink" Target="mailto:sugasuel@paho.or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png"/><Relationship Id="rId18" Type="http://schemas.openxmlformats.org/officeDocument/2006/relationships/image" Target="../media/image28.jpeg"/><Relationship Id="rId26" Type="http://schemas.microsoft.com/office/2007/relationships/hdphoto" Target="../media/hdphoto2.wdp"/><Relationship Id="rId39" Type="http://schemas.openxmlformats.org/officeDocument/2006/relationships/image" Target="../media/image48.png"/><Relationship Id="rId21" Type="http://schemas.openxmlformats.org/officeDocument/2006/relationships/image" Target="../media/image31.png"/><Relationship Id="rId34" Type="http://schemas.openxmlformats.org/officeDocument/2006/relationships/image" Target="../media/image43.png"/><Relationship Id="rId42" Type="http://schemas.openxmlformats.org/officeDocument/2006/relationships/image" Target="../media/image51.png"/><Relationship Id="rId47" Type="http://schemas.microsoft.com/office/2007/relationships/hdphoto" Target="../media/hdphoto4.wdp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6.gif"/><Relationship Id="rId29" Type="http://schemas.openxmlformats.org/officeDocument/2006/relationships/image" Target="../media/image3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24" Type="http://schemas.openxmlformats.org/officeDocument/2006/relationships/image" Target="../media/image34.png"/><Relationship Id="rId32" Type="http://schemas.openxmlformats.org/officeDocument/2006/relationships/image" Target="../media/image41.png"/><Relationship Id="rId37" Type="http://schemas.openxmlformats.org/officeDocument/2006/relationships/image" Target="../media/image46.png"/><Relationship Id="rId40" Type="http://schemas.openxmlformats.org/officeDocument/2006/relationships/image" Target="../media/image49.png"/><Relationship Id="rId45" Type="http://schemas.openxmlformats.org/officeDocument/2006/relationships/image" Target="../media/image53.png"/><Relationship Id="rId5" Type="http://schemas.openxmlformats.org/officeDocument/2006/relationships/image" Target="../media/image16.jpeg"/><Relationship Id="rId15" Type="http://schemas.openxmlformats.org/officeDocument/2006/relationships/image" Target="../media/image25.jpeg"/><Relationship Id="rId23" Type="http://schemas.openxmlformats.org/officeDocument/2006/relationships/image" Target="../media/image33.png"/><Relationship Id="rId28" Type="http://schemas.openxmlformats.org/officeDocument/2006/relationships/image" Target="../media/image37.png"/><Relationship Id="rId36" Type="http://schemas.openxmlformats.org/officeDocument/2006/relationships/image" Target="../media/image45.jpeg"/><Relationship Id="rId10" Type="http://schemas.openxmlformats.org/officeDocument/2006/relationships/image" Target="../media/image21.png"/><Relationship Id="rId19" Type="http://schemas.openxmlformats.org/officeDocument/2006/relationships/image" Target="../media/image29.jpeg"/><Relationship Id="rId31" Type="http://schemas.openxmlformats.org/officeDocument/2006/relationships/image" Target="../media/image40.png"/><Relationship Id="rId44" Type="http://schemas.microsoft.com/office/2007/relationships/hdphoto" Target="../media/hdphoto3.wdp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microsoft.com/office/2007/relationships/hdphoto" Target="../media/hdphoto1.wdp"/><Relationship Id="rId22" Type="http://schemas.openxmlformats.org/officeDocument/2006/relationships/image" Target="../media/image32.png"/><Relationship Id="rId27" Type="http://schemas.openxmlformats.org/officeDocument/2006/relationships/image" Target="../media/image36.jpeg"/><Relationship Id="rId30" Type="http://schemas.openxmlformats.org/officeDocument/2006/relationships/image" Target="../media/image39.jpeg"/><Relationship Id="rId35" Type="http://schemas.openxmlformats.org/officeDocument/2006/relationships/image" Target="../media/image44.png"/><Relationship Id="rId43" Type="http://schemas.openxmlformats.org/officeDocument/2006/relationships/image" Target="../media/image52.png"/><Relationship Id="rId48" Type="http://schemas.openxmlformats.org/officeDocument/2006/relationships/image" Target="../media/image55.png"/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12" Type="http://schemas.openxmlformats.org/officeDocument/2006/relationships/image" Target="../media/image23.jpe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33" Type="http://schemas.openxmlformats.org/officeDocument/2006/relationships/image" Target="../media/image42.png"/><Relationship Id="rId38" Type="http://schemas.openxmlformats.org/officeDocument/2006/relationships/image" Target="../media/image47.png"/><Relationship Id="rId46" Type="http://schemas.openxmlformats.org/officeDocument/2006/relationships/image" Target="../media/image54.png"/><Relationship Id="rId20" Type="http://schemas.openxmlformats.org/officeDocument/2006/relationships/image" Target="../media/image30.png"/><Relationship Id="rId41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D073016-B734-483B-8953-5BADEE145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8950" y="0"/>
            <a:ext cx="6118093" cy="6858000"/>
          </a:xfrm>
          <a:prstGeom prst="rect">
            <a:avLst/>
          </a:prstGeom>
          <a:gradFill>
            <a:gsLst>
              <a:gs pos="2000">
                <a:schemeClr val="accent1"/>
              </a:gs>
              <a:gs pos="78000">
                <a:schemeClr val="accent1">
                  <a:lumMod val="50000"/>
                </a:schemeClr>
              </a:gs>
              <a:gs pos="100000">
                <a:srgbClr val="000000">
                  <a:alpha val="85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0A7EAB6-59D3-4325-8DE6-E0CA4009C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025902" y="1839884"/>
            <a:ext cx="6118095" cy="5017687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30000"/>
                </a:schemeClr>
              </a:gs>
              <a:gs pos="100000">
                <a:srgbClr val="000000">
                  <a:alpha val="44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190134" y="832294"/>
            <a:ext cx="6857999" cy="5192552"/>
          </a:xfrm>
          <a:prstGeom prst="rect">
            <a:avLst/>
          </a:prstGeom>
          <a:gradFill>
            <a:gsLst>
              <a:gs pos="56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0352F3D-4C6C-4BBE-B606-FF33CEF3F5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42900" y="1050131"/>
            <a:ext cx="8458199" cy="47577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8790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0015" y="164868"/>
            <a:ext cx="7686337" cy="1067546"/>
          </a:xfrm>
        </p:spPr>
        <p:txBody>
          <a:bodyPr>
            <a:noAutofit/>
          </a:bodyPr>
          <a:lstStyle/>
          <a:p>
            <a:pPr algn="ctr"/>
            <a:r>
              <a:rPr lang="es-ES" sz="2988" dirty="0"/>
              <a:t>Ecosistema del Sistema Latinoamericano y del Caribe de Información en Salud</a:t>
            </a:r>
          </a:p>
        </p:txBody>
      </p:sp>
      <p:pic>
        <p:nvPicPr>
          <p:cNvPr id="1029" name="Picture 5" descr="C:\Users\sugasuel\AppData\Local\Microsoft\Windows\INetCache\IE\FVWC9GCR\users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628" y="4795319"/>
            <a:ext cx="1214631" cy="121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Elipse 7"/>
          <p:cNvSpPr/>
          <p:nvPr/>
        </p:nvSpPr>
        <p:spPr>
          <a:xfrm>
            <a:off x="3528227" y="4745352"/>
            <a:ext cx="2247914" cy="2753274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67"/>
          </a:p>
        </p:txBody>
      </p:sp>
      <p:sp>
        <p:nvSpPr>
          <p:cNvPr id="9" name="AutoShape 16" descr="Resultado de imagen para bdenf"/>
          <p:cNvSpPr>
            <a:spLocks noChangeAspect="1" noChangeArrowheads="1"/>
          </p:cNvSpPr>
          <p:nvPr/>
        </p:nvSpPr>
        <p:spPr bwMode="auto">
          <a:xfrm>
            <a:off x="447118" y="91435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10" name="AutoShape 18" descr="Resultado de imagen para bdenf"/>
          <p:cNvSpPr>
            <a:spLocks noChangeAspect="1" noChangeArrowheads="1"/>
          </p:cNvSpPr>
          <p:nvPr/>
        </p:nvSpPr>
        <p:spPr bwMode="auto">
          <a:xfrm>
            <a:off x="589457" y="233774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12" name="AutoShape 24" descr="Resultado de imagen para bdenf"/>
          <p:cNvSpPr>
            <a:spLocks noChangeAspect="1" noChangeArrowheads="1"/>
          </p:cNvSpPr>
          <p:nvPr/>
        </p:nvSpPr>
        <p:spPr bwMode="auto">
          <a:xfrm>
            <a:off x="874136" y="518453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13" name="AutoShape 26" descr="Resultado de imagen para bdenf"/>
          <p:cNvSpPr>
            <a:spLocks noChangeAspect="1" noChangeArrowheads="1"/>
          </p:cNvSpPr>
          <p:nvPr/>
        </p:nvSpPr>
        <p:spPr bwMode="auto">
          <a:xfrm>
            <a:off x="1016476" y="660793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14" name="AutoShape 28" descr="Resultado de imagen para bdenf"/>
          <p:cNvSpPr>
            <a:spLocks noChangeAspect="1" noChangeArrowheads="1"/>
          </p:cNvSpPr>
          <p:nvPr/>
        </p:nvSpPr>
        <p:spPr bwMode="auto">
          <a:xfrm>
            <a:off x="1158815" y="803132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16" name="AutoShape 40" descr="Resultado de imagen para bvs biblioteca"/>
          <p:cNvSpPr>
            <a:spLocks noChangeAspect="1" noChangeArrowheads="1"/>
          </p:cNvSpPr>
          <p:nvPr/>
        </p:nvSpPr>
        <p:spPr bwMode="auto">
          <a:xfrm>
            <a:off x="1301155" y="945472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17" name="AutoShape 42" descr="Resultado de imagen para bvs biblioteca"/>
          <p:cNvSpPr>
            <a:spLocks noChangeAspect="1" noChangeArrowheads="1"/>
          </p:cNvSpPr>
          <p:nvPr/>
        </p:nvSpPr>
        <p:spPr bwMode="auto">
          <a:xfrm>
            <a:off x="1443494" y="1087811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18" name="AutoShape 44" descr="Resultado de imagen para bvs biblioteca"/>
          <p:cNvSpPr>
            <a:spLocks noChangeAspect="1" noChangeArrowheads="1"/>
          </p:cNvSpPr>
          <p:nvPr/>
        </p:nvSpPr>
        <p:spPr bwMode="auto">
          <a:xfrm>
            <a:off x="1585835" y="1230151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19" name="AutoShape 46" descr="Resultado de imagen para bvs biblioteca"/>
          <p:cNvSpPr>
            <a:spLocks noChangeAspect="1" noChangeArrowheads="1"/>
          </p:cNvSpPr>
          <p:nvPr/>
        </p:nvSpPr>
        <p:spPr bwMode="auto">
          <a:xfrm>
            <a:off x="1728175" y="1372490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21" name="AutoShape 54" descr="Resultado de imagen para global index medicus who"/>
          <p:cNvSpPr>
            <a:spLocks noChangeAspect="1" noChangeArrowheads="1"/>
          </p:cNvSpPr>
          <p:nvPr/>
        </p:nvSpPr>
        <p:spPr bwMode="auto">
          <a:xfrm>
            <a:off x="2012854" y="1657169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28" name="Seta para baixo 27"/>
          <p:cNvSpPr/>
          <p:nvPr/>
        </p:nvSpPr>
        <p:spPr>
          <a:xfrm rot="17619815">
            <a:off x="-221273" y="3166696"/>
            <a:ext cx="1373658" cy="61038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934" dirty="0"/>
              <a:t>Recursos humanos en salud</a:t>
            </a:r>
          </a:p>
        </p:txBody>
      </p:sp>
      <p:sp>
        <p:nvSpPr>
          <p:cNvPr id="72" name="Seta para baixo 71"/>
          <p:cNvSpPr/>
          <p:nvPr/>
        </p:nvSpPr>
        <p:spPr>
          <a:xfrm rot="1025520">
            <a:off x="5713728" y="1368354"/>
            <a:ext cx="1309526" cy="524363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841" dirty="0"/>
              <a:t>Etnicidad</a:t>
            </a:r>
          </a:p>
        </p:txBody>
      </p:sp>
      <p:sp>
        <p:nvSpPr>
          <p:cNvPr id="74" name="Seta para baixo 73"/>
          <p:cNvSpPr/>
          <p:nvPr/>
        </p:nvSpPr>
        <p:spPr>
          <a:xfrm rot="3070948">
            <a:off x="7689106" y="2643725"/>
            <a:ext cx="1399029" cy="661709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841" dirty="0"/>
              <a:t>Derechos humanos</a:t>
            </a:r>
          </a:p>
        </p:txBody>
      </p:sp>
      <p:sp>
        <p:nvSpPr>
          <p:cNvPr id="75" name="Seta para baixo 74"/>
          <p:cNvSpPr/>
          <p:nvPr/>
        </p:nvSpPr>
        <p:spPr>
          <a:xfrm rot="2427162">
            <a:off x="7646349" y="1919613"/>
            <a:ext cx="1309526" cy="524363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981" dirty="0"/>
              <a:t>Equidad</a:t>
            </a:r>
          </a:p>
        </p:txBody>
      </p:sp>
      <p:sp>
        <p:nvSpPr>
          <p:cNvPr id="77" name="Seta para baixo 76"/>
          <p:cNvSpPr/>
          <p:nvPr/>
        </p:nvSpPr>
        <p:spPr>
          <a:xfrm rot="19133500">
            <a:off x="1161104" y="1624554"/>
            <a:ext cx="1571168" cy="728803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841" dirty="0"/>
              <a:t>Medicina tradicional y complementaria</a:t>
            </a:r>
          </a:p>
        </p:txBody>
      </p:sp>
      <p:sp>
        <p:nvSpPr>
          <p:cNvPr id="29" name="CaixaDeTexto 28"/>
          <p:cNvSpPr txBox="1"/>
          <p:nvPr/>
        </p:nvSpPr>
        <p:spPr>
          <a:xfrm>
            <a:off x="7196441" y="903409"/>
            <a:ext cx="1836593" cy="852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1646" dirty="0">
                <a:solidFill>
                  <a:schemeClr val="accent2">
                    <a:lumMod val="75000"/>
                  </a:schemeClr>
                </a:solidFill>
              </a:rPr>
              <a:t>ODS</a:t>
            </a:r>
          </a:p>
          <a:p>
            <a:pPr algn="r"/>
            <a:r>
              <a:rPr lang="es-ES_tradnl" sz="1646" dirty="0">
                <a:solidFill>
                  <a:schemeClr val="accent2">
                    <a:lumMod val="75000"/>
                  </a:schemeClr>
                </a:solidFill>
              </a:rPr>
              <a:t>Temas</a:t>
            </a:r>
          </a:p>
          <a:p>
            <a:pPr algn="r"/>
            <a:r>
              <a:rPr lang="es-ES_tradnl" sz="1646" dirty="0">
                <a:solidFill>
                  <a:schemeClr val="accent2">
                    <a:lumMod val="75000"/>
                  </a:schemeClr>
                </a:solidFill>
              </a:rPr>
              <a:t>transversales</a:t>
            </a:r>
          </a:p>
        </p:txBody>
      </p:sp>
      <p:sp>
        <p:nvSpPr>
          <p:cNvPr id="80" name="CaixaDeTexto 79"/>
          <p:cNvSpPr txBox="1"/>
          <p:nvPr/>
        </p:nvSpPr>
        <p:spPr>
          <a:xfrm>
            <a:off x="132739" y="1228047"/>
            <a:ext cx="1265539" cy="598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646" dirty="0">
                <a:solidFill>
                  <a:schemeClr val="accent2">
                    <a:lumMod val="75000"/>
                  </a:schemeClr>
                </a:solidFill>
              </a:rPr>
              <a:t>Iniciativas</a:t>
            </a:r>
          </a:p>
          <a:p>
            <a:r>
              <a:rPr lang="es-ES_tradnl" sz="1646" dirty="0">
                <a:solidFill>
                  <a:schemeClr val="accent2">
                    <a:lumMod val="75000"/>
                  </a:schemeClr>
                </a:solidFill>
              </a:rPr>
              <a:t>relacionadas</a:t>
            </a:r>
          </a:p>
        </p:txBody>
      </p:sp>
      <p:sp>
        <p:nvSpPr>
          <p:cNvPr id="64" name="Seta para baixo 77">
            <a:extLst>
              <a:ext uri="{FF2B5EF4-FFF2-40B4-BE49-F238E27FC236}">
                <a16:creationId xmlns:a16="http://schemas.microsoft.com/office/drawing/2014/main" id="{72395308-A740-44C4-BDE6-EEE5C3D0B4D6}"/>
              </a:ext>
            </a:extLst>
          </p:cNvPr>
          <p:cNvSpPr/>
          <p:nvPr/>
        </p:nvSpPr>
        <p:spPr>
          <a:xfrm rot="18832311">
            <a:off x="264598" y="2166698"/>
            <a:ext cx="1422378" cy="66989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841" dirty="0"/>
              <a:t>Bibliografia do SUS</a:t>
            </a:r>
          </a:p>
        </p:txBody>
      </p:sp>
      <p:sp>
        <p:nvSpPr>
          <p:cNvPr id="65" name="Seta para baixo 74">
            <a:extLst>
              <a:ext uri="{FF2B5EF4-FFF2-40B4-BE49-F238E27FC236}">
                <a16:creationId xmlns:a16="http://schemas.microsoft.com/office/drawing/2014/main" id="{10D13039-DD03-46FD-ADA7-B5EF8BFA0BBC}"/>
              </a:ext>
            </a:extLst>
          </p:cNvPr>
          <p:cNvSpPr/>
          <p:nvPr/>
        </p:nvSpPr>
        <p:spPr>
          <a:xfrm rot="1736421">
            <a:off x="6610727" y="1194717"/>
            <a:ext cx="1309526" cy="524363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981" dirty="0"/>
              <a:t>E-salud</a:t>
            </a:r>
          </a:p>
        </p:txBody>
      </p:sp>
      <p:sp>
        <p:nvSpPr>
          <p:cNvPr id="78" name="Seta para baixo 73">
            <a:extLst>
              <a:ext uri="{FF2B5EF4-FFF2-40B4-BE49-F238E27FC236}">
                <a16:creationId xmlns:a16="http://schemas.microsoft.com/office/drawing/2014/main" id="{06482AEA-A493-4A0C-8081-CC3C8E34AE7A}"/>
              </a:ext>
            </a:extLst>
          </p:cNvPr>
          <p:cNvSpPr/>
          <p:nvPr/>
        </p:nvSpPr>
        <p:spPr>
          <a:xfrm rot="3070948">
            <a:off x="8048892" y="3475548"/>
            <a:ext cx="1399029" cy="661709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841" dirty="0"/>
              <a:t>Prioridades Nacionales</a:t>
            </a:r>
          </a:p>
        </p:txBody>
      </p:sp>
      <p:sp>
        <p:nvSpPr>
          <p:cNvPr id="76" name="Seta para baixo 76">
            <a:extLst>
              <a:ext uri="{FF2B5EF4-FFF2-40B4-BE49-F238E27FC236}">
                <a16:creationId xmlns:a16="http://schemas.microsoft.com/office/drawing/2014/main" id="{8089E9DF-19CF-4780-8350-24241AD4E8BD}"/>
              </a:ext>
            </a:extLst>
          </p:cNvPr>
          <p:cNvSpPr/>
          <p:nvPr/>
        </p:nvSpPr>
        <p:spPr>
          <a:xfrm rot="20784163">
            <a:off x="2350281" y="1189822"/>
            <a:ext cx="1408737" cy="695325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841" dirty="0"/>
              <a:t>Pueblos vulnerables</a:t>
            </a:r>
          </a:p>
        </p:txBody>
      </p: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4B77461E-85D3-46E2-A600-C7261F761059}"/>
              </a:ext>
            </a:extLst>
          </p:cNvPr>
          <p:cNvGrpSpPr/>
          <p:nvPr/>
        </p:nvGrpSpPr>
        <p:grpSpPr>
          <a:xfrm>
            <a:off x="1206963" y="2720314"/>
            <a:ext cx="6825180" cy="6852030"/>
            <a:chOff x="1206963" y="2720314"/>
            <a:chExt cx="6825180" cy="6852030"/>
          </a:xfrm>
        </p:grpSpPr>
        <p:sp>
          <p:nvSpPr>
            <p:cNvPr id="52" name="CaixaDeTexto 51"/>
            <p:cNvSpPr txBox="1"/>
            <p:nvPr/>
          </p:nvSpPr>
          <p:spPr>
            <a:xfrm>
              <a:off x="4064162" y="2720314"/>
              <a:ext cx="1242332" cy="34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>
                <a:defRPr sz="1400" b="1">
                  <a:solidFill>
                    <a:schemeClr val="accent2">
                      <a:lumMod val="75000"/>
                    </a:schemeClr>
                  </a:solidFill>
                </a:defRPr>
              </a:lvl1pPr>
            </a:lstStyle>
            <a:p>
              <a:pPr algn="ctr"/>
              <a:r>
                <a:rPr lang="pt-BR" sz="1646" dirty="0"/>
                <a:t>Regional</a:t>
              </a:r>
            </a:p>
          </p:txBody>
        </p:sp>
        <p:grpSp>
          <p:nvGrpSpPr>
            <p:cNvPr id="37" name="Agrupar 36">
              <a:extLst>
                <a:ext uri="{FF2B5EF4-FFF2-40B4-BE49-F238E27FC236}">
                  <a16:creationId xmlns:a16="http://schemas.microsoft.com/office/drawing/2014/main" id="{7543B076-9B6B-4436-B63E-D9F506C4EB89}"/>
                </a:ext>
              </a:extLst>
            </p:cNvPr>
            <p:cNvGrpSpPr/>
            <p:nvPr/>
          </p:nvGrpSpPr>
          <p:grpSpPr>
            <a:xfrm>
              <a:off x="1206963" y="2755276"/>
              <a:ext cx="6825180" cy="6817068"/>
              <a:chOff x="1206963" y="2755276"/>
              <a:chExt cx="6825180" cy="6817068"/>
            </a:xfrm>
          </p:grpSpPr>
          <p:pic>
            <p:nvPicPr>
              <p:cNvPr id="3" name="Picture 2" descr="Sobre | BVS MTCI">
                <a:extLst>
                  <a:ext uri="{FF2B5EF4-FFF2-40B4-BE49-F238E27FC236}">
                    <a16:creationId xmlns:a16="http://schemas.microsoft.com/office/drawing/2014/main" id="{56F170AC-E7E0-47A7-8056-A904A4DEB5F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714" y="3868103"/>
                <a:ext cx="1310128" cy="6442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85" name="Picture 6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97985" y="4589989"/>
                <a:ext cx="1059633" cy="455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" name="Picture 2">
                <a:extLst>
                  <a:ext uri="{FF2B5EF4-FFF2-40B4-BE49-F238E27FC236}">
                    <a16:creationId xmlns:a16="http://schemas.microsoft.com/office/drawing/2014/main" id="{F1A535B1-EEFC-4EC0-A87A-4E6790626C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2796" y="5045334"/>
                <a:ext cx="1130582" cy="4602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4" name="Picture 20" descr="Imagen relacionada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9100" y="5280101"/>
                <a:ext cx="1071775" cy="4508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7" name="CaixaDeTexto 56"/>
              <p:cNvSpPr txBox="1"/>
              <p:nvPr/>
            </p:nvSpPr>
            <p:spPr>
              <a:xfrm>
                <a:off x="5440658" y="3449488"/>
                <a:ext cx="1117531" cy="3463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411" b="1" dirty="0">
                    <a:solidFill>
                      <a:schemeClr val="tx2"/>
                    </a:solidFill>
                  </a:rPr>
                  <a:t>IRIS/PAHO</a:t>
                </a:r>
              </a:p>
            </p:txBody>
          </p:sp>
          <p:pic>
            <p:nvPicPr>
              <p:cNvPr id="1054" name="Picture 30" descr="bdenf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9640" y="3504593"/>
                <a:ext cx="1098251" cy="3383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5" name="CaixaDeTexto 54"/>
              <p:cNvSpPr txBox="1"/>
              <p:nvPr/>
            </p:nvSpPr>
            <p:spPr>
              <a:xfrm>
                <a:off x="1387223" y="5702206"/>
                <a:ext cx="929695" cy="3463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411" b="1" dirty="0" err="1">
                    <a:solidFill>
                      <a:schemeClr val="accent2">
                        <a:lumMod val="75000"/>
                      </a:schemeClr>
                    </a:solidFill>
                  </a:rPr>
                  <a:t>IndexPsi</a:t>
                </a:r>
                <a:endParaRPr lang="pt-BR" sz="1411" b="1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2" name="CaixaDeTexto 61"/>
              <p:cNvSpPr txBox="1"/>
              <p:nvPr/>
            </p:nvSpPr>
            <p:spPr>
              <a:xfrm>
                <a:off x="7036109" y="5924747"/>
                <a:ext cx="815247" cy="3286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308" b="1" dirty="0">
                    <a:solidFill>
                      <a:schemeClr val="tx2"/>
                    </a:solidFill>
                  </a:rPr>
                  <a:t> otras...</a:t>
                </a:r>
              </a:p>
            </p:txBody>
          </p:sp>
          <p:sp>
            <p:nvSpPr>
              <p:cNvPr id="66" name="CaixaDeTexto 65"/>
              <p:cNvSpPr txBox="1"/>
              <p:nvPr/>
            </p:nvSpPr>
            <p:spPr>
              <a:xfrm>
                <a:off x="2087127" y="4039220"/>
                <a:ext cx="1060011" cy="3463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411" b="1" dirty="0" err="1">
                    <a:solidFill>
                      <a:srgbClr val="7030A0"/>
                    </a:solidFill>
                  </a:rPr>
                  <a:t>MedCarib</a:t>
                </a:r>
                <a:endParaRPr lang="pt-BR" sz="1411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82" name="CaixaDeTexto 81"/>
              <p:cNvSpPr txBox="1"/>
              <p:nvPr/>
            </p:nvSpPr>
            <p:spPr>
              <a:xfrm>
                <a:off x="1936426" y="4557173"/>
                <a:ext cx="684784" cy="3463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411" b="1" dirty="0">
                    <a:solidFill>
                      <a:schemeClr val="accent5"/>
                    </a:solidFill>
                  </a:rPr>
                  <a:t>Leyes</a:t>
                </a:r>
              </a:p>
            </p:txBody>
          </p:sp>
          <p:grpSp>
            <p:nvGrpSpPr>
              <p:cNvPr id="34" name="Agrupar 33">
                <a:extLst>
                  <a:ext uri="{FF2B5EF4-FFF2-40B4-BE49-F238E27FC236}">
                    <a16:creationId xmlns:a16="http://schemas.microsoft.com/office/drawing/2014/main" id="{40A859CD-1BE3-4C21-8434-FF7EE9E5C749}"/>
                  </a:ext>
                </a:extLst>
              </p:cNvPr>
              <p:cNvGrpSpPr/>
              <p:nvPr/>
            </p:nvGrpSpPr>
            <p:grpSpPr>
              <a:xfrm>
                <a:off x="1206963" y="2755276"/>
                <a:ext cx="6825180" cy="6817068"/>
                <a:chOff x="1206963" y="2755276"/>
                <a:chExt cx="6825180" cy="6817068"/>
              </a:xfrm>
            </p:grpSpPr>
            <p:sp>
              <p:nvSpPr>
                <p:cNvPr id="23" name="Elipse 22"/>
                <p:cNvSpPr/>
                <p:nvPr/>
              </p:nvSpPr>
              <p:spPr>
                <a:xfrm>
                  <a:off x="1206963" y="2755276"/>
                  <a:ext cx="6825180" cy="6817068"/>
                </a:xfrm>
                <a:prstGeom prst="ellipse">
                  <a:avLst/>
                </a:prstGeom>
                <a:noFill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 sz="1167"/>
                </a:p>
              </p:txBody>
            </p:sp>
            <p:pic>
              <p:nvPicPr>
                <p:cNvPr id="32" name="Imagem 31" descr="Logotipo, nome da empresa&#10;&#10;Descrição gerada automaticamente">
                  <a:extLst>
                    <a:ext uri="{FF2B5EF4-FFF2-40B4-BE49-F238E27FC236}">
                      <a16:creationId xmlns:a16="http://schemas.microsoft.com/office/drawing/2014/main" id="{BD44E06A-961F-43FB-A139-6B4E359CA80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329090" y="3037609"/>
                  <a:ext cx="583409" cy="682095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75D10D22-7FDD-49E8-AC89-DA77BE89CE6A}"/>
              </a:ext>
            </a:extLst>
          </p:cNvPr>
          <p:cNvGrpSpPr/>
          <p:nvPr/>
        </p:nvGrpSpPr>
        <p:grpSpPr>
          <a:xfrm>
            <a:off x="202422" y="1323743"/>
            <a:ext cx="8961214" cy="9135555"/>
            <a:chOff x="202422" y="1323743"/>
            <a:chExt cx="8961214" cy="9135555"/>
          </a:xfrm>
        </p:grpSpPr>
        <p:pic>
          <p:nvPicPr>
            <p:cNvPr id="2056" name="Picture 8">
              <a:extLst>
                <a:ext uri="{FF2B5EF4-FFF2-40B4-BE49-F238E27FC236}">
                  <a16:creationId xmlns:a16="http://schemas.microsoft.com/office/drawing/2014/main" id="{81374B8F-BD69-4CC2-863C-4C3B62A5BD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162" y="4900716"/>
              <a:ext cx="1017871" cy="402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Agrupar 32">
              <a:extLst>
                <a:ext uri="{FF2B5EF4-FFF2-40B4-BE49-F238E27FC236}">
                  <a16:creationId xmlns:a16="http://schemas.microsoft.com/office/drawing/2014/main" id="{2E945B68-C2D6-4F08-800B-8D9A78F20A41}"/>
                </a:ext>
              </a:extLst>
            </p:cNvPr>
            <p:cNvGrpSpPr/>
            <p:nvPr/>
          </p:nvGrpSpPr>
          <p:grpSpPr>
            <a:xfrm>
              <a:off x="202422" y="1323743"/>
              <a:ext cx="8961214" cy="9135555"/>
              <a:chOff x="164101" y="1381556"/>
              <a:chExt cx="8961214" cy="9135555"/>
            </a:xfrm>
          </p:grpSpPr>
          <p:grpSp>
            <p:nvGrpSpPr>
              <p:cNvPr id="25" name="Agrupar 24">
                <a:extLst>
                  <a:ext uri="{FF2B5EF4-FFF2-40B4-BE49-F238E27FC236}">
                    <a16:creationId xmlns:a16="http://schemas.microsoft.com/office/drawing/2014/main" id="{12AB957C-7122-455D-9AC9-E75817040283}"/>
                  </a:ext>
                </a:extLst>
              </p:cNvPr>
              <p:cNvGrpSpPr/>
              <p:nvPr/>
            </p:nvGrpSpPr>
            <p:grpSpPr>
              <a:xfrm>
                <a:off x="164101" y="1381556"/>
                <a:ext cx="8961214" cy="9135555"/>
                <a:chOff x="364939" y="1301214"/>
                <a:chExt cx="8531285" cy="8886839"/>
              </a:xfrm>
            </p:grpSpPr>
            <p:grpSp>
              <p:nvGrpSpPr>
                <p:cNvPr id="5" name="Agrupar 4">
                  <a:extLst>
                    <a:ext uri="{FF2B5EF4-FFF2-40B4-BE49-F238E27FC236}">
                      <a16:creationId xmlns:a16="http://schemas.microsoft.com/office/drawing/2014/main" id="{5B46121E-D8F3-4758-8BB5-0CCFBB0B75BF}"/>
                    </a:ext>
                  </a:extLst>
                </p:cNvPr>
                <p:cNvGrpSpPr/>
                <p:nvPr/>
              </p:nvGrpSpPr>
              <p:grpSpPr>
                <a:xfrm>
                  <a:off x="364939" y="1301214"/>
                  <a:ext cx="8531285" cy="8886839"/>
                  <a:chOff x="379031" y="1330759"/>
                  <a:chExt cx="8531285" cy="8886839"/>
                </a:xfrm>
              </p:grpSpPr>
              <p:pic>
                <p:nvPicPr>
                  <p:cNvPr id="1072" name="Picture 48" descr="Resultado de imagen para bvs biblioteca"/>
                  <p:cNvPicPr>
                    <a:picLocks noChangeAspect="1" noChangeArrowheads="1"/>
                  </p:cNvPicPr>
                  <p:nvPr/>
                </p:nvPicPr>
                <p:blipFill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206825" y="1642213"/>
                    <a:ext cx="739283" cy="105347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15" name="CaixaDeTexto 14"/>
                  <p:cNvSpPr txBox="1"/>
                  <p:nvPr/>
                </p:nvSpPr>
                <p:spPr>
                  <a:xfrm>
                    <a:off x="4177895" y="1330759"/>
                    <a:ext cx="942780" cy="370034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pt-BR" sz="1646" b="1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Global</a:t>
                    </a:r>
                  </a:p>
                </p:txBody>
              </p:sp>
              <p:pic>
                <p:nvPicPr>
                  <p:cNvPr id="2052" name="Picture 4">
                    <a:extLst>
                      <a:ext uri="{FF2B5EF4-FFF2-40B4-BE49-F238E27FC236}">
                        <a16:creationId xmlns:a16="http://schemas.microsoft.com/office/drawing/2014/main" id="{3C96ED13-6C5A-4F45-8762-034339285309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50344" y="3958576"/>
                    <a:ext cx="1393222" cy="583193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062" name="Picture 38" descr="Resultado de imagen para medline nih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042061" y="2292543"/>
                    <a:ext cx="1980660" cy="419985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058" name="Picture 34" descr="scielo"/>
                  <p:cNvPicPr>
                    <a:picLocks noChangeAspect="1" noChangeArrowheads="1"/>
                  </p:cNvPicPr>
                  <p:nvPr/>
                </p:nvPicPr>
                <p:blipFill>
                  <a:blip r:embed="rId1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203576" y="3397021"/>
                    <a:ext cx="806806" cy="602399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24" name="Elipse 23"/>
                  <p:cNvSpPr/>
                  <p:nvPr/>
                </p:nvSpPr>
                <p:spPr>
                  <a:xfrm>
                    <a:off x="379031" y="1715059"/>
                    <a:ext cx="8341024" cy="8502539"/>
                  </a:xfrm>
                  <a:prstGeom prst="ellipse">
                    <a:avLst/>
                  </a:prstGeom>
                  <a:noFill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t-BR" sz="1167"/>
                  </a:p>
                </p:txBody>
              </p:sp>
              <p:sp>
                <p:nvSpPr>
                  <p:cNvPr id="63" name="CaixaDeTexto 62"/>
                  <p:cNvSpPr txBox="1"/>
                  <p:nvPr/>
                </p:nvSpPr>
                <p:spPr>
                  <a:xfrm>
                    <a:off x="8029234" y="5594799"/>
                    <a:ext cx="881082" cy="28561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_tradnl" sz="1308" b="1" dirty="0">
                        <a:solidFill>
                          <a:schemeClr val="tx2"/>
                        </a:solidFill>
                      </a:rPr>
                      <a:t>otras...</a:t>
                    </a:r>
                  </a:p>
                </p:txBody>
              </p:sp>
              <p:pic>
                <p:nvPicPr>
                  <p:cNvPr id="1076" name="Picture 52" descr="Resultado de imagen para iris who"/>
                  <p:cNvPicPr>
                    <a:picLocks noChangeAspect="1" noChangeArrowheads="1"/>
                  </p:cNvPicPr>
                  <p:nvPr/>
                </p:nvPicPr>
                <p:blipFill>
                  <a:blip r:embed="rId1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003576" y="2397852"/>
                    <a:ext cx="1934722" cy="47814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pic>
              <p:nvPicPr>
                <p:cNvPr id="1082" name="Picture 58" descr="Resultado de imagen para global index medicus who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19612" y="3008952"/>
                  <a:ext cx="1119123" cy="78035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83" name="CaixaDeTexto 82"/>
              <p:cNvSpPr txBox="1"/>
              <p:nvPr/>
            </p:nvSpPr>
            <p:spPr>
              <a:xfrm>
                <a:off x="502937" y="5405501"/>
                <a:ext cx="588980" cy="424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sz="1867" b="1" dirty="0">
                    <a:solidFill>
                      <a:schemeClr val="accent5"/>
                    </a:solidFill>
                  </a:rPr>
                  <a:t>LIS</a:t>
                </a:r>
              </a:p>
            </p:txBody>
          </p:sp>
          <p:sp>
            <p:nvSpPr>
              <p:cNvPr id="84" name="CaixaDeTexto 83"/>
              <p:cNvSpPr txBox="1"/>
              <p:nvPr/>
            </p:nvSpPr>
            <p:spPr>
              <a:xfrm>
                <a:off x="6519868" y="3038439"/>
                <a:ext cx="117532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sz="1600" b="1" dirty="0">
                    <a:solidFill>
                      <a:schemeClr val="accent5"/>
                    </a:solidFill>
                  </a:rPr>
                  <a:t>Multimedia</a:t>
                </a:r>
              </a:p>
            </p:txBody>
          </p:sp>
          <p:pic>
            <p:nvPicPr>
              <p:cNvPr id="30" name="Picture 4">
                <a:extLst>
                  <a:ext uri="{FF2B5EF4-FFF2-40B4-BE49-F238E27FC236}">
                    <a16:creationId xmlns:a16="http://schemas.microsoft.com/office/drawing/2014/main" id="{2DC7D453-60D8-4796-BB2C-9B2883A5F1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30485" y="5050464"/>
                <a:ext cx="832453" cy="5182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4" name="Picture 6">
                <a:extLst>
                  <a:ext uri="{FF2B5EF4-FFF2-40B4-BE49-F238E27FC236}">
                    <a16:creationId xmlns:a16="http://schemas.microsoft.com/office/drawing/2014/main" id="{5D40D4BF-4EE3-4E7A-9A3A-8BA8375CDE9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54030" y="4424641"/>
                <a:ext cx="890808" cy="3067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73" name="Seta para baixo 72"/>
          <p:cNvSpPr/>
          <p:nvPr/>
        </p:nvSpPr>
        <p:spPr>
          <a:xfrm rot="2560298">
            <a:off x="6818960" y="1952715"/>
            <a:ext cx="1323314" cy="671927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841" dirty="0"/>
              <a:t>Cobertura universal</a:t>
            </a: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EB9B8712-2772-4F8D-9DAA-5C78FB0F1FE6}"/>
              </a:ext>
            </a:extLst>
          </p:cNvPr>
          <p:cNvGrpSpPr/>
          <p:nvPr/>
        </p:nvGrpSpPr>
        <p:grpSpPr>
          <a:xfrm>
            <a:off x="2370288" y="3741625"/>
            <a:ext cx="4680000" cy="4320000"/>
            <a:chOff x="2439398" y="3741625"/>
            <a:chExt cx="4529147" cy="4320000"/>
          </a:xfrm>
        </p:grpSpPr>
        <p:sp>
          <p:nvSpPr>
            <p:cNvPr id="69" name="CaixaDeTexto 68">
              <a:extLst>
                <a:ext uri="{FF2B5EF4-FFF2-40B4-BE49-F238E27FC236}">
                  <a16:creationId xmlns:a16="http://schemas.microsoft.com/office/drawing/2014/main" id="{ED255F98-D1E0-48C6-8598-BA3457648D8B}"/>
                </a:ext>
              </a:extLst>
            </p:cNvPr>
            <p:cNvSpPr txBox="1"/>
            <p:nvPr/>
          </p:nvSpPr>
          <p:spPr>
            <a:xfrm>
              <a:off x="5436167" y="5563707"/>
              <a:ext cx="15323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200" b="1" dirty="0">
                  <a:solidFill>
                    <a:srgbClr val="00B050"/>
                  </a:solidFill>
                </a:rPr>
                <a:t>REPOSITORIOS</a:t>
              </a:r>
            </a:p>
          </p:txBody>
        </p:sp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0A7724C1-742D-4AD6-ADB3-4657FC34DEB1}"/>
                </a:ext>
              </a:extLst>
            </p:cNvPr>
            <p:cNvGrpSpPr/>
            <p:nvPr/>
          </p:nvGrpSpPr>
          <p:grpSpPr>
            <a:xfrm>
              <a:off x="2439398" y="3741625"/>
              <a:ext cx="4340670" cy="4320000"/>
              <a:chOff x="2382262" y="3680871"/>
              <a:chExt cx="4127524" cy="4273066"/>
            </a:xfrm>
          </p:grpSpPr>
          <p:grpSp>
            <p:nvGrpSpPr>
              <p:cNvPr id="26" name="Agrupar 25">
                <a:extLst>
                  <a:ext uri="{FF2B5EF4-FFF2-40B4-BE49-F238E27FC236}">
                    <a16:creationId xmlns:a16="http://schemas.microsoft.com/office/drawing/2014/main" id="{8BCEB402-879D-487F-8C93-93BC7D3B907A}"/>
                  </a:ext>
                </a:extLst>
              </p:cNvPr>
              <p:cNvGrpSpPr/>
              <p:nvPr/>
            </p:nvGrpSpPr>
            <p:grpSpPr>
              <a:xfrm>
                <a:off x="2382262" y="3680871"/>
                <a:ext cx="4107869" cy="4273066"/>
                <a:chOff x="2201183" y="3698671"/>
                <a:chExt cx="4398209" cy="4575083"/>
              </a:xfrm>
            </p:grpSpPr>
            <p:sp>
              <p:nvSpPr>
                <p:cNvPr id="22" name="Elipse 21"/>
                <p:cNvSpPr/>
                <p:nvPr/>
              </p:nvSpPr>
              <p:spPr>
                <a:xfrm>
                  <a:off x="2201183" y="3698671"/>
                  <a:ext cx="4398209" cy="4575083"/>
                </a:xfrm>
                <a:prstGeom prst="ellipse">
                  <a:avLst/>
                </a:prstGeom>
                <a:noFill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 sz="1167"/>
                </a:p>
              </p:txBody>
            </p:sp>
            <p:grpSp>
              <p:nvGrpSpPr>
                <p:cNvPr id="11" name="Agrupar 10">
                  <a:extLst>
                    <a:ext uri="{FF2B5EF4-FFF2-40B4-BE49-F238E27FC236}">
                      <a16:creationId xmlns:a16="http://schemas.microsoft.com/office/drawing/2014/main" id="{FE610AC2-7737-46E9-A169-E186623ABF0C}"/>
                    </a:ext>
                  </a:extLst>
                </p:cNvPr>
                <p:cNvGrpSpPr/>
                <p:nvPr/>
              </p:nvGrpSpPr>
              <p:grpSpPr>
                <a:xfrm>
                  <a:off x="2233484" y="3722048"/>
                  <a:ext cx="4255290" cy="2776552"/>
                  <a:chOff x="2193828" y="3675321"/>
                  <a:chExt cx="4255290" cy="2776552"/>
                </a:xfrm>
              </p:grpSpPr>
              <p:sp>
                <p:nvSpPr>
                  <p:cNvPr id="61" name="CaixaDeTexto 60"/>
                  <p:cNvSpPr txBox="1"/>
                  <p:nvPr/>
                </p:nvSpPr>
                <p:spPr>
                  <a:xfrm>
                    <a:off x="5728409" y="5973261"/>
                    <a:ext cx="720709" cy="31435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_tradnl" sz="1308" b="1" dirty="0">
                        <a:solidFill>
                          <a:schemeClr val="tx2"/>
                        </a:solidFill>
                      </a:rPr>
                      <a:t>otras...</a:t>
                    </a:r>
                  </a:p>
                </p:txBody>
              </p:sp>
              <p:sp>
                <p:nvSpPr>
                  <p:cNvPr id="27" name="CaixaDeTexto 26"/>
                  <p:cNvSpPr txBox="1"/>
                  <p:nvPr/>
                </p:nvSpPr>
                <p:spPr>
                  <a:xfrm>
                    <a:off x="3534340" y="3961196"/>
                    <a:ext cx="716310" cy="3313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pt-BR" sz="1411" b="1" dirty="0">
                        <a:solidFill>
                          <a:schemeClr val="tx2"/>
                        </a:solidFill>
                      </a:rPr>
                      <a:t>BBO</a:t>
                    </a:r>
                  </a:p>
                </p:txBody>
              </p:sp>
              <p:sp>
                <p:nvSpPr>
                  <p:cNvPr id="51" name="CaixaDeTexto 50"/>
                  <p:cNvSpPr txBox="1"/>
                  <p:nvPr/>
                </p:nvSpPr>
                <p:spPr>
                  <a:xfrm>
                    <a:off x="2500495" y="4719880"/>
                    <a:ext cx="1171576" cy="3313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pt-BR" sz="1411" b="1" dirty="0">
                        <a:solidFill>
                          <a:srgbClr val="7030A0"/>
                        </a:solidFill>
                      </a:rPr>
                      <a:t>BDNPAR</a:t>
                    </a:r>
                  </a:p>
                </p:txBody>
              </p:sp>
              <p:sp>
                <p:nvSpPr>
                  <p:cNvPr id="53" name="CaixaDeTexto 52"/>
                  <p:cNvSpPr txBox="1"/>
                  <p:nvPr/>
                </p:nvSpPr>
                <p:spPr>
                  <a:xfrm>
                    <a:off x="3893470" y="3675321"/>
                    <a:ext cx="1053987" cy="37003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s-ES"/>
                    </a:defPPr>
                    <a:lvl1pPr>
                      <a:defRPr sz="1400" b="1">
                        <a:solidFill>
                          <a:schemeClr val="accent2">
                            <a:lumMod val="75000"/>
                          </a:schemeClr>
                        </a:solidFill>
                      </a:defRPr>
                    </a:lvl1pPr>
                  </a:lstStyle>
                  <a:p>
                    <a:r>
                      <a:rPr lang="pt-BR" sz="1646" dirty="0"/>
                      <a:t>Nacional</a:t>
                    </a:r>
                  </a:p>
                </p:txBody>
              </p:sp>
              <p:sp>
                <p:nvSpPr>
                  <p:cNvPr id="54" name="CaixaDeTexto 53"/>
                  <p:cNvSpPr txBox="1"/>
                  <p:nvPr/>
                </p:nvSpPr>
                <p:spPr>
                  <a:xfrm>
                    <a:off x="5011440" y="4303884"/>
                    <a:ext cx="1171576" cy="3313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pt-BR" sz="1411" b="1" dirty="0">
                        <a:solidFill>
                          <a:srgbClr val="7030A0"/>
                        </a:solidFill>
                      </a:rPr>
                      <a:t>BINACIS</a:t>
                    </a:r>
                  </a:p>
                </p:txBody>
              </p:sp>
              <p:sp>
                <p:nvSpPr>
                  <p:cNvPr id="56" name="CaixaDeTexto 55"/>
                  <p:cNvSpPr txBox="1"/>
                  <p:nvPr/>
                </p:nvSpPr>
                <p:spPr>
                  <a:xfrm>
                    <a:off x="2981441" y="4350091"/>
                    <a:ext cx="1294435" cy="33131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t-BR" sz="1411" b="1" dirty="0" err="1">
                        <a:solidFill>
                          <a:schemeClr val="accent3">
                            <a:lumMod val="75000"/>
                          </a:schemeClr>
                        </a:solidFill>
                      </a:rPr>
                      <a:t>ColecionaSUS</a:t>
                    </a:r>
                    <a:endParaRPr lang="pt-BR" sz="1411" b="1" dirty="0">
                      <a:solidFill>
                        <a:schemeClr val="accent3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59" name="CaixaDeTexto 58"/>
                  <p:cNvSpPr txBox="1"/>
                  <p:nvPr/>
                </p:nvSpPr>
                <p:spPr>
                  <a:xfrm>
                    <a:off x="5163173" y="4683736"/>
                    <a:ext cx="1171576" cy="34518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pt-BR" sz="1495" b="1" dirty="0" err="1"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t>Minsa</a:t>
                    </a:r>
                    <a:r>
                      <a:rPr lang="pt-BR" sz="1495" b="1" dirty="0"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t> </a:t>
                    </a:r>
                    <a:r>
                      <a:rPr lang="pt-BR" sz="1495" b="1" dirty="0" err="1"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t>Perú</a:t>
                    </a:r>
                    <a:endParaRPr lang="pt-BR" sz="1495" b="1" dirty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67" name="CaixaDeTexto 66"/>
                  <p:cNvSpPr txBox="1"/>
                  <p:nvPr/>
                </p:nvSpPr>
                <p:spPr>
                  <a:xfrm>
                    <a:off x="2212847" y="5104716"/>
                    <a:ext cx="1284343" cy="34518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t-BR" sz="1495" b="1" dirty="0" err="1">
                        <a:solidFill>
                          <a:srgbClr val="00B050"/>
                        </a:solidFill>
                      </a:rPr>
                      <a:t>HomeoIndex</a:t>
                    </a:r>
                    <a:endParaRPr lang="pt-BR" sz="1495" b="1" dirty="0">
                      <a:solidFill>
                        <a:srgbClr val="00B050"/>
                      </a:solidFill>
                    </a:endParaRPr>
                  </a:p>
                </p:txBody>
              </p:sp>
              <p:pic>
                <p:nvPicPr>
                  <p:cNvPr id="1089" name="Picture 65" descr="SciELO - Scientific Electronic Library Online"/>
                  <p:cNvPicPr>
                    <a:picLocks noChangeAspect="1" noChangeArrowheads="1"/>
                  </p:cNvPicPr>
                  <p:nvPr/>
                </p:nvPicPr>
                <p:blipFill>
                  <a:blip r:embed="rId1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193828" y="5544475"/>
                    <a:ext cx="1056601" cy="391565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087" name="Picture 63" descr="SciELO - Scientific Electronic Library Online"/>
                  <p:cNvPicPr>
                    <a:picLocks noChangeAspect="1" noChangeArrowheads="1"/>
                  </p:cNvPicPr>
                  <p:nvPr/>
                </p:nvPicPr>
                <p:blipFill>
                  <a:blip r:embed="rId2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55460" y="6083695"/>
                    <a:ext cx="917323" cy="36817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  <p:sp>
            <p:nvSpPr>
              <p:cNvPr id="68" name="CaixaDeTexto 67">
                <a:extLst>
                  <a:ext uri="{FF2B5EF4-FFF2-40B4-BE49-F238E27FC236}">
                    <a16:creationId xmlns:a16="http://schemas.microsoft.com/office/drawing/2014/main" id="{BEACC117-7C88-465C-8363-493E54BDFB0E}"/>
                  </a:ext>
                </a:extLst>
              </p:cNvPr>
              <p:cNvSpPr txBox="1"/>
              <p:nvPr/>
            </p:nvSpPr>
            <p:spPr>
              <a:xfrm>
                <a:off x="5415550" y="5043774"/>
                <a:ext cx="1094236" cy="32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495" b="1" dirty="0">
                    <a:solidFill>
                      <a:schemeClr val="accent6">
                        <a:lumMod val="50000"/>
                      </a:schemeClr>
                    </a:solidFill>
                  </a:rPr>
                  <a:t>LIPECS</a:t>
                </a:r>
              </a:p>
            </p:txBody>
          </p:sp>
          <p:sp>
            <p:nvSpPr>
              <p:cNvPr id="71" name="CaixaDeTexto 70">
                <a:extLst>
                  <a:ext uri="{FF2B5EF4-FFF2-40B4-BE49-F238E27FC236}">
                    <a16:creationId xmlns:a16="http://schemas.microsoft.com/office/drawing/2014/main" id="{69694DBC-67E8-4B1E-A02A-DF53767FA629}"/>
                  </a:ext>
                </a:extLst>
              </p:cNvPr>
              <p:cNvSpPr txBox="1"/>
              <p:nvPr/>
            </p:nvSpPr>
            <p:spPr>
              <a:xfrm>
                <a:off x="4258449" y="4050026"/>
                <a:ext cx="1094236" cy="32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495" b="1" dirty="0">
                    <a:solidFill>
                      <a:srgbClr val="00B050"/>
                    </a:solidFill>
                  </a:rPr>
                  <a:t>CONAL</a:t>
                </a:r>
              </a:p>
            </p:txBody>
          </p:sp>
        </p:grpSp>
      </p:grpSp>
      <p:sp>
        <p:nvSpPr>
          <p:cNvPr id="4" name="CaixaDeTexto 3">
            <a:extLst>
              <a:ext uri="{FF2B5EF4-FFF2-40B4-BE49-F238E27FC236}">
                <a16:creationId xmlns:a16="http://schemas.microsoft.com/office/drawing/2014/main" id="{917B1301-0C10-498E-AAE1-08465D10B027}"/>
              </a:ext>
            </a:extLst>
          </p:cNvPr>
          <p:cNvSpPr txBox="1"/>
          <p:nvPr/>
        </p:nvSpPr>
        <p:spPr>
          <a:xfrm>
            <a:off x="4206817" y="5863855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/>
              <a:t>Usuarios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56779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2" grpId="0" animBg="1"/>
      <p:bldP spid="74" grpId="0" animBg="1"/>
      <p:bldP spid="75" grpId="0" animBg="1"/>
      <p:bldP spid="77" grpId="0" animBg="1"/>
      <p:bldP spid="29" grpId="0"/>
      <p:bldP spid="80" grpId="0"/>
      <p:bldP spid="64" grpId="0" animBg="1"/>
      <p:bldP spid="65" grpId="0" animBg="1"/>
      <p:bldP spid="78" grpId="0" animBg="1"/>
      <p:bldP spid="76" grpId="0" animBg="1"/>
      <p:bldP spid="7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tângulo 41">
            <a:extLst>
              <a:ext uri="{FF2B5EF4-FFF2-40B4-BE49-F238E27FC236}">
                <a16:creationId xmlns:a16="http://schemas.microsoft.com/office/drawing/2014/main" id="{14DA5906-61FA-416A-A719-EB6C0CEFC888}"/>
              </a:ext>
            </a:extLst>
          </p:cNvPr>
          <p:cNvSpPr/>
          <p:nvPr/>
        </p:nvSpPr>
        <p:spPr>
          <a:xfrm>
            <a:off x="106326" y="1015409"/>
            <a:ext cx="8931348" cy="209781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03E762E-FC38-483D-B2BF-BF1DECADE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525"/>
          </a:xfrm>
        </p:spPr>
        <p:txBody>
          <a:bodyPr>
            <a:normAutofit fontScale="90000"/>
          </a:bodyPr>
          <a:lstStyle/>
          <a:p>
            <a:r>
              <a:rPr lang="pt-BR" dirty="0" err="1"/>
              <a:t>Actores</a:t>
            </a:r>
            <a:endParaRPr lang="es-419" dirty="0"/>
          </a:p>
        </p:txBody>
      </p:sp>
      <p:pic>
        <p:nvPicPr>
          <p:cNvPr id="7" name="Gráfico 6" descr="Conexões">
            <a:extLst>
              <a:ext uri="{FF2B5EF4-FFF2-40B4-BE49-F238E27FC236}">
                <a16:creationId xmlns:a16="http://schemas.microsoft.com/office/drawing/2014/main" id="{8EC3B79E-FE16-4806-82AB-A00394813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3282" y="1055499"/>
            <a:ext cx="914400" cy="914400"/>
          </a:xfrm>
          <a:prstGeom prst="rect">
            <a:avLst/>
          </a:prstGeom>
        </p:spPr>
      </p:pic>
      <p:pic>
        <p:nvPicPr>
          <p:cNvPr id="9" name="Gráfico 8" descr="Aperto de mãos">
            <a:extLst>
              <a:ext uri="{FF2B5EF4-FFF2-40B4-BE49-F238E27FC236}">
                <a16:creationId xmlns:a16="http://schemas.microsoft.com/office/drawing/2014/main" id="{B41D6A09-2B85-481D-BDC7-CBB4E8EFED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33788" y="1092305"/>
            <a:ext cx="914400" cy="914400"/>
          </a:xfrm>
          <a:prstGeom prst="rect">
            <a:avLst/>
          </a:prstGeom>
        </p:spPr>
      </p:pic>
      <p:pic>
        <p:nvPicPr>
          <p:cNvPr id="13" name="Gráfico 12" descr="Público alvo">
            <a:extLst>
              <a:ext uri="{FF2B5EF4-FFF2-40B4-BE49-F238E27FC236}">
                <a16:creationId xmlns:a16="http://schemas.microsoft.com/office/drawing/2014/main" id="{6DB110D8-74ED-4DB8-AF87-CDB8760539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82645" y="1029937"/>
            <a:ext cx="914400" cy="914400"/>
          </a:xfrm>
          <a:prstGeom prst="rect">
            <a:avLst/>
          </a:prstGeom>
        </p:spPr>
      </p:pic>
      <p:pic>
        <p:nvPicPr>
          <p:cNvPr id="15" name="Gráfico 14" descr="Marketing">
            <a:extLst>
              <a:ext uri="{FF2B5EF4-FFF2-40B4-BE49-F238E27FC236}">
                <a16:creationId xmlns:a16="http://schemas.microsoft.com/office/drawing/2014/main" id="{BF13A344-804D-40DB-94DF-75990B1E0D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70711" y="3517376"/>
            <a:ext cx="914400" cy="914400"/>
          </a:xfrm>
          <a:prstGeom prst="rect">
            <a:avLst/>
          </a:prstGeom>
        </p:spPr>
      </p:pic>
      <p:pic>
        <p:nvPicPr>
          <p:cNvPr id="17" name="Gráfico 16" descr="Médico">
            <a:extLst>
              <a:ext uri="{FF2B5EF4-FFF2-40B4-BE49-F238E27FC236}">
                <a16:creationId xmlns:a16="http://schemas.microsoft.com/office/drawing/2014/main" id="{4A842227-BF81-4A75-B69E-5A8FDBE513B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6631" y="3521625"/>
            <a:ext cx="914400" cy="914400"/>
          </a:xfrm>
          <a:prstGeom prst="rect">
            <a:avLst/>
          </a:prstGeom>
        </p:spPr>
      </p:pic>
      <p:pic>
        <p:nvPicPr>
          <p:cNvPr id="19" name="Gráfico 18" descr="Juiz">
            <a:extLst>
              <a:ext uri="{FF2B5EF4-FFF2-40B4-BE49-F238E27FC236}">
                <a16:creationId xmlns:a16="http://schemas.microsoft.com/office/drawing/2014/main" id="{4229CE30-EAE8-42E6-A6E9-E59326EF46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98771" y="3470912"/>
            <a:ext cx="914400" cy="914400"/>
          </a:xfrm>
          <a:prstGeom prst="rect">
            <a:avLst/>
          </a:prstGeom>
        </p:spPr>
      </p:pic>
      <p:pic>
        <p:nvPicPr>
          <p:cNvPr id="21" name="Gráfico 20" descr="Cientista">
            <a:extLst>
              <a:ext uri="{FF2B5EF4-FFF2-40B4-BE49-F238E27FC236}">
                <a16:creationId xmlns:a16="http://schemas.microsoft.com/office/drawing/2014/main" id="{A56E1D47-482E-4133-8853-CB797292467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43946" y="3460365"/>
            <a:ext cx="914400" cy="914400"/>
          </a:xfrm>
          <a:prstGeom prst="rect">
            <a:avLst/>
          </a:prstGeom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66AC4D0B-1FC8-490B-938F-FC31FA90F37F}"/>
              </a:ext>
            </a:extLst>
          </p:cNvPr>
          <p:cNvSpPr/>
          <p:nvPr/>
        </p:nvSpPr>
        <p:spPr>
          <a:xfrm>
            <a:off x="1706185" y="1853420"/>
            <a:ext cx="14521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err="1"/>
              <a:t>Coordinación</a:t>
            </a:r>
            <a:endParaRPr lang="pt-BR" dirty="0"/>
          </a:p>
          <a:p>
            <a:pPr algn="ctr"/>
            <a:r>
              <a:rPr lang="pt-BR" dirty="0"/>
              <a:t>de LILACS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país/área</a:t>
            </a:r>
            <a:endParaRPr lang="es-419" dirty="0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FC4A3F0E-58B5-4693-A431-E851B22BE764}"/>
              </a:ext>
            </a:extLst>
          </p:cNvPr>
          <p:cNvSpPr/>
          <p:nvPr/>
        </p:nvSpPr>
        <p:spPr>
          <a:xfrm>
            <a:off x="4537753" y="1814201"/>
            <a:ext cx="18020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/>
              <a:t>Editores de revistas científicas y técnicas</a:t>
            </a:r>
            <a:endParaRPr lang="es-419" dirty="0"/>
          </a:p>
        </p:txBody>
      </p:sp>
      <p:pic>
        <p:nvPicPr>
          <p:cNvPr id="25" name="Gráfico 24" descr="Usuários">
            <a:extLst>
              <a:ext uri="{FF2B5EF4-FFF2-40B4-BE49-F238E27FC236}">
                <a16:creationId xmlns:a16="http://schemas.microsoft.com/office/drawing/2014/main" id="{79E01268-3E0A-42A4-BFE2-7D2CBBC22DC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913248" y="1099163"/>
            <a:ext cx="914400" cy="914400"/>
          </a:xfrm>
          <a:prstGeom prst="rect">
            <a:avLst/>
          </a:prstGeom>
        </p:spPr>
      </p:pic>
      <p:sp>
        <p:nvSpPr>
          <p:cNvPr id="26" name="Retângulo 25">
            <a:extLst>
              <a:ext uri="{FF2B5EF4-FFF2-40B4-BE49-F238E27FC236}">
                <a16:creationId xmlns:a16="http://schemas.microsoft.com/office/drawing/2014/main" id="{0DA6EC66-637B-49DA-A1DF-EEF1DD41FB8D}"/>
              </a:ext>
            </a:extLst>
          </p:cNvPr>
          <p:cNvSpPr/>
          <p:nvPr/>
        </p:nvSpPr>
        <p:spPr>
          <a:xfrm>
            <a:off x="3093887" y="1837525"/>
            <a:ext cx="16842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/>
              <a:t>Comité de </a:t>
            </a:r>
            <a:r>
              <a:rPr lang="pt-BR" dirty="0" err="1"/>
              <a:t>evaluación</a:t>
            </a:r>
            <a:r>
              <a:rPr lang="pt-BR" dirty="0"/>
              <a:t> y </a:t>
            </a:r>
            <a:r>
              <a:rPr lang="pt-BR" dirty="0" err="1"/>
              <a:t>selección</a:t>
            </a:r>
            <a:r>
              <a:rPr lang="pt-BR" dirty="0"/>
              <a:t> de revistas LILACS</a:t>
            </a:r>
            <a:endParaRPr lang="es-419" dirty="0"/>
          </a:p>
        </p:txBody>
      </p:sp>
      <p:pic>
        <p:nvPicPr>
          <p:cNvPr id="28" name="Gráfico 27" descr="Chapéu de formatura">
            <a:extLst>
              <a:ext uri="{FF2B5EF4-FFF2-40B4-BE49-F238E27FC236}">
                <a16:creationId xmlns:a16="http://schemas.microsoft.com/office/drawing/2014/main" id="{83E15227-2E80-4B63-8F28-F5005C0D7AC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566390" y="3449650"/>
            <a:ext cx="914400" cy="914400"/>
          </a:xfrm>
          <a:prstGeom prst="rect">
            <a:avLst/>
          </a:prstGeom>
        </p:spPr>
      </p:pic>
      <p:pic>
        <p:nvPicPr>
          <p:cNvPr id="30" name="Gráfico 29" descr="Reunião">
            <a:extLst>
              <a:ext uri="{FF2B5EF4-FFF2-40B4-BE49-F238E27FC236}">
                <a16:creationId xmlns:a16="http://schemas.microsoft.com/office/drawing/2014/main" id="{D42C9407-C58E-4996-8631-582450A5729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498741" y="1095183"/>
            <a:ext cx="914400" cy="914400"/>
          </a:xfrm>
          <a:prstGeom prst="rect">
            <a:avLst/>
          </a:prstGeom>
        </p:spPr>
      </p:pic>
      <p:sp>
        <p:nvSpPr>
          <p:cNvPr id="32" name="Retângulo 31">
            <a:extLst>
              <a:ext uri="{FF2B5EF4-FFF2-40B4-BE49-F238E27FC236}">
                <a16:creationId xmlns:a16="http://schemas.microsoft.com/office/drawing/2014/main" id="{C5B13AA2-41A5-40BE-BFC9-E32F8E7A926A}"/>
              </a:ext>
            </a:extLst>
          </p:cNvPr>
          <p:cNvSpPr/>
          <p:nvPr/>
        </p:nvSpPr>
        <p:spPr>
          <a:xfrm>
            <a:off x="3114749" y="4376215"/>
            <a:ext cx="16997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err="1"/>
              <a:t>Asociaciones</a:t>
            </a:r>
            <a:r>
              <a:rPr lang="pt-BR" dirty="0"/>
              <a:t> de editores; redes o sistemas de </a:t>
            </a:r>
            <a:r>
              <a:rPr lang="pt-BR" dirty="0" err="1"/>
              <a:t>información</a:t>
            </a:r>
            <a:r>
              <a:rPr lang="pt-BR" dirty="0"/>
              <a:t> científica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salud</a:t>
            </a:r>
            <a:endParaRPr lang="es-419" dirty="0"/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A80E8007-1C41-489C-AA29-736C41CECD62}"/>
              </a:ext>
            </a:extLst>
          </p:cNvPr>
          <p:cNvSpPr/>
          <p:nvPr/>
        </p:nvSpPr>
        <p:spPr>
          <a:xfrm>
            <a:off x="4663210" y="4362289"/>
            <a:ext cx="17600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err="1"/>
              <a:t>Órganos</a:t>
            </a:r>
            <a:r>
              <a:rPr lang="pt-BR" dirty="0"/>
              <a:t>  de </a:t>
            </a:r>
            <a:r>
              <a:rPr lang="pt-BR" dirty="0" err="1"/>
              <a:t>gubernanza</a:t>
            </a:r>
            <a:r>
              <a:rPr lang="pt-BR" dirty="0"/>
              <a:t>, de </a:t>
            </a:r>
            <a:r>
              <a:rPr lang="pt-BR" dirty="0" err="1"/>
              <a:t>regulación</a:t>
            </a:r>
            <a:r>
              <a:rPr lang="pt-BR" dirty="0"/>
              <a:t>; comités de ética</a:t>
            </a:r>
            <a:endParaRPr lang="es-419" dirty="0"/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8746B401-FDDE-4F28-B3BC-0A430870BCCC}"/>
              </a:ext>
            </a:extLst>
          </p:cNvPr>
          <p:cNvSpPr/>
          <p:nvPr/>
        </p:nvSpPr>
        <p:spPr>
          <a:xfrm>
            <a:off x="1705339" y="4368458"/>
            <a:ext cx="1515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err="1"/>
              <a:t>Instituciones</a:t>
            </a:r>
            <a:r>
              <a:rPr lang="pt-BR" dirty="0"/>
              <a:t> de </a:t>
            </a:r>
            <a:r>
              <a:rPr lang="pt-BR" dirty="0" err="1"/>
              <a:t>evaluación</a:t>
            </a:r>
            <a:r>
              <a:rPr lang="pt-BR" dirty="0"/>
              <a:t> y fomento a </a:t>
            </a:r>
            <a:r>
              <a:rPr lang="pt-BR" dirty="0" err="1"/>
              <a:t>investigación</a:t>
            </a:r>
            <a:r>
              <a:rPr lang="pt-BR" dirty="0"/>
              <a:t> </a:t>
            </a:r>
            <a:endParaRPr lang="es-419" dirty="0"/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9C796125-C766-498C-BB49-F28FC2C326CD}"/>
              </a:ext>
            </a:extLst>
          </p:cNvPr>
          <p:cNvSpPr/>
          <p:nvPr/>
        </p:nvSpPr>
        <p:spPr>
          <a:xfrm>
            <a:off x="6310424" y="4371816"/>
            <a:ext cx="13888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/>
              <a:t>Grupos de </a:t>
            </a:r>
            <a:r>
              <a:rPr lang="pt-BR" dirty="0" err="1"/>
              <a:t>investigación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salud</a:t>
            </a:r>
            <a:endParaRPr lang="es-419" dirty="0"/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28A8351E-82C5-4C35-9591-54907E7241D7}"/>
              </a:ext>
            </a:extLst>
          </p:cNvPr>
          <p:cNvSpPr/>
          <p:nvPr/>
        </p:nvSpPr>
        <p:spPr>
          <a:xfrm>
            <a:off x="6070634" y="1830770"/>
            <a:ext cx="1532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/>
              <a:t>Centros Cooperantes*</a:t>
            </a:r>
            <a:endParaRPr lang="es-419" dirty="0"/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43F04275-45B3-4907-BF75-03D3687609C1}"/>
              </a:ext>
            </a:extLst>
          </p:cNvPr>
          <p:cNvSpPr/>
          <p:nvPr/>
        </p:nvSpPr>
        <p:spPr>
          <a:xfrm>
            <a:off x="6381357" y="2508093"/>
            <a:ext cx="11575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err="1"/>
              <a:t>Dirección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CC</a:t>
            </a:r>
            <a:endParaRPr lang="es-419" dirty="0"/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58D9E767-71E8-47BF-96CF-CA46B36999C7}"/>
              </a:ext>
            </a:extLst>
          </p:cNvPr>
          <p:cNvSpPr/>
          <p:nvPr/>
        </p:nvSpPr>
        <p:spPr>
          <a:xfrm>
            <a:off x="106325" y="4326474"/>
            <a:ext cx="15998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err="1"/>
              <a:t>Profesionales</a:t>
            </a:r>
            <a:r>
              <a:rPr lang="pt-BR" dirty="0"/>
              <a:t> de </a:t>
            </a:r>
            <a:r>
              <a:rPr lang="pt-BR" dirty="0" err="1"/>
              <a:t>salud</a:t>
            </a:r>
            <a:r>
              <a:rPr lang="pt-BR" dirty="0"/>
              <a:t>, expertos, investigadores, gestores de </a:t>
            </a:r>
            <a:r>
              <a:rPr lang="pt-BR" dirty="0" err="1"/>
              <a:t>salud</a:t>
            </a:r>
            <a:r>
              <a:rPr lang="pt-BR" dirty="0"/>
              <a:t> pública</a:t>
            </a:r>
            <a:endParaRPr lang="es-419" dirty="0"/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E1EAAF21-9E18-4264-925C-6075DD213790}"/>
              </a:ext>
            </a:extLst>
          </p:cNvPr>
          <p:cNvSpPr/>
          <p:nvPr/>
        </p:nvSpPr>
        <p:spPr>
          <a:xfrm flipH="1">
            <a:off x="7580668" y="1799778"/>
            <a:ext cx="15183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err="1"/>
              <a:t>Profesionales</a:t>
            </a:r>
            <a:r>
              <a:rPr lang="pt-BR" dirty="0"/>
              <a:t> </a:t>
            </a:r>
            <a:r>
              <a:rPr lang="pt-BR" dirty="0" err="1"/>
              <a:t>miembros</a:t>
            </a:r>
            <a:r>
              <a:rPr lang="pt-BR" dirty="0"/>
              <a:t> de redes de expertos </a:t>
            </a:r>
            <a:endParaRPr lang="es-419" dirty="0"/>
          </a:p>
        </p:txBody>
      </p:sp>
      <p:pic>
        <p:nvPicPr>
          <p:cNvPr id="3074" name="Picture 2" descr="OPAS/OMS BIREME - 12 de março de 2020: Dia do Bibliotecário no Brasil">
            <a:extLst>
              <a:ext uri="{FF2B5EF4-FFF2-40B4-BE49-F238E27FC236}">
                <a16:creationId xmlns:a16="http://schemas.microsoft.com/office/drawing/2014/main" id="{7F779780-A364-4774-BD5B-FF9C1E4ED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50" y="1298806"/>
            <a:ext cx="1431371" cy="74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Gráfico 43" descr="Gráfico de barras com tendência ascendente">
            <a:extLst>
              <a:ext uri="{FF2B5EF4-FFF2-40B4-BE49-F238E27FC236}">
                <a16:creationId xmlns:a16="http://schemas.microsoft.com/office/drawing/2014/main" id="{1BA903F8-DB4F-4745-AA1A-B4746E50E4B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913394" y="3502347"/>
            <a:ext cx="914400" cy="914400"/>
          </a:xfrm>
          <a:prstGeom prst="rect">
            <a:avLst/>
          </a:prstGeom>
        </p:spPr>
      </p:pic>
      <p:sp>
        <p:nvSpPr>
          <p:cNvPr id="46" name="Retângulo 45">
            <a:extLst>
              <a:ext uri="{FF2B5EF4-FFF2-40B4-BE49-F238E27FC236}">
                <a16:creationId xmlns:a16="http://schemas.microsoft.com/office/drawing/2014/main" id="{EF4C0B1E-3CDF-4182-B1DC-60D764B5372F}"/>
              </a:ext>
            </a:extLst>
          </p:cNvPr>
          <p:cNvSpPr/>
          <p:nvPr/>
        </p:nvSpPr>
        <p:spPr>
          <a:xfrm>
            <a:off x="7603038" y="4371816"/>
            <a:ext cx="13888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/>
              <a:t>Agencias de </a:t>
            </a:r>
            <a:r>
              <a:rPr lang="pt-BR" dirty="0" err="1"/>
              <a:t>divulgación</a:t>
            </a:r>
            <a:r>
              <a:rPr lang="pt-BR" dirty="0"/>
              <a:t> científica</a:t>
            </a:r>
            <a:endParaRPr lang="es-419" dirty="0"/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2FD53A01-2B13-4B76-872E-19E8BB35DCAE}"/>
              </a:ext>
            </a:extLst>
          </p:cNvPr>
          <p:cNvSpPr/>
          <p:nvPr/>
        </p:nvSpPr>
        <p:spPr>
          <a:xfrm>
            <a:off x="106326" y="3336406"/>
            <a:ext cx="8931348" cy="270907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45" name="Retângulo 44">
            <a:extLst>
              <a:ext uri="{FF2B5EF4-FFF2-40B4-BE49-F238E27FC236}">
                <a16:creationId xmlns:a16="http://schemas.microsoft.com/office/drawing/2014/main" id="{743226EF-BC72-4059-ABC7-E71A970B7B44}"/>
              </a:ext>
            </a:extLst>
          </p:cNvPr>
          <p:cNvSpPr/>
          <p:nvPr/>
        </p:nvSpPr>
        <p:spPr>
          <a:xfrm>
            <a:off x="106325" y="807163"/>
            <a:ext cx="1132368" cy="2227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/>
              <a:t>LILACS</a:t>
            </a:r>
            <a:endParaRPr lang="es-419" dirty="0"/>
          </a:p>
        </p:txBody>
      </p:sp>
      <p:sp>
        <p:nvSpPr>
          <p:cNvPr id="49" name="Retângulo 48">
            <a:extLst>
              <a:ext uri="{FF2B5EF4-FFF2-40B4-BE49-F238E27FC236}">
                <a16:creationId xmlns:a16="http://schemas.microsoft.com/office/drawing/2014/main" id="{8E7D466F-5517-4CC3-9D8D-0DB2780D4251}"/>
              </a:ext>
            </a:extLst>
          </p:cNvPr>
          <p:cNvSpPr/>
          <p:nvPr/>
        </p:nvSpPr>
        <p:spPr>
          <a:xfrm>
            <a:off x="5491715" y="5806756"/>
            <a:ext cx="3539246" cy="2227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/>
              <a:t>Red de relacionamento estratégico</a:t>
            </a:r>
            <a:endParaRPr lang="es-419" dirty="0"/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7589832A-E772-423D-B919-C92D2898A4E6}"/>
              </a:ext>
            </a:extLst>
          </p:cNvPr>
          <p:cNvSpPr txBox="1"/>
          <p:nvPr/>
        </p:nvSpPr>
        <p:spPr>
          <a:xfrm>
            <a:off x="26585" y="6070653"/>
            <a:ext cx="6542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*Universidades, </a:t>
            </a:r>
            <a:r>
              <a:rPr lang="pt-BR" dirty="0" err="1">
                <a:solidFill>
                  <a:schemeClr val="bg1"/>
                </a:solidFill>
              </a:rPr>
              <a:t>órganos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gubernamentales</a:t>
            </a:r>
            <a:r>
              <a:rPr lang="pt-BR" dirty="0">
                <a:solidFill>
                  <a:schemeClr val="bg1"/>
                </a:solidFill>
              </a:rPr>
              <a:t>, de </a:t>
            </a:r>
            <a:r>
              <a:rPr lang="pt-BR" dirty="0" err="1">
                <a:solidFill>
                  <a:schemeClr val="bg1"/>
                </a:solidFill>
              </a:rPr>
              <a:t>investigación</a:t>
            </a:r>
            <a:r>
              <a:rPr lang="pt-BR" dirty="0">
                <a:solidFill>
                  <a:schemeClr val="bg1"/>
                </a:solidFill>
              </a:rPr>
              <a:t>, y </a:t>
            </a:r>
            <a:r>
              <a:rPr lang="pt-BR" dirty="0" err="1">
                <a:solidFill>
                  <a:schemeClr val="bg1"/>
                </a:solidFill>
              </a:rPr>
              <a:t>otros</a:t>
            </a:r>
            <a:r>
              <a:rPr lang="pt-BR" dirty="0">
                <a:solidFill>
                  <a:schemeClr val="bg1"/>
                </a:solidFill>
              </a:rPr>
              <a:t>.</a:t>
            </a:r>
            <a:endParaRPr lang="es-419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92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8" grpId="0"/>
      <p:bldP spid="46" grpId="0"/>
      <p:bldP spid="47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A4158776-F781-4268-BA92-2C47DF3B4193}"/>
              </a:ext>
            </a:extLst>
          </p:cNvPr>
          <p:cNvSpPr/>
          <p:nvPr/>
        </p:nvSpPr>
        <p:spPr>
          <a:xfrm>
            <a:off x="0" y="5719865"/>
            <a:ext cx="9208851" cy="975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34" name="Imagem 33">
            <a:extLst>
              <a:ext uri="{FF2B5EF4-FFF2-40B4-BE49-F238E27FC236}">
                <a16:creationId xmlns:a16="http://schemas.microsoft.com/office/drawing/2014/main" id="{E6312763-054B-4B17-86AC-79F88B15F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578" y="545393"/>
            <a:ext cx="1815806" cy="1815806"/>
          </a:xfrm>
          <a:prstGeom prst="rect">
            <a:avLst/>
          </a:prstGeom>
        </p:spPr>
      </p:pic>
      <p:sp>
        <p:nvSpPr>
          <p:cNvPr id="47" name="Título 46">
            <a:extLst>
              <a:ext uri="{FF2B5EF4-FFF2-40B4-BE49-F238E27FC236}">
                <a16:creationId xmlns:a16="http://schemas.microsoft.com/office/drawing/2014/main" id="{52D50CA0-8DC0-4496-8FCC-9FCEBD5CF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1911" y="194421"/>
            <a:ext cx="9290761" cy="566699"/>
          </a:xfrm>
          <a:pattFill prst="pct5">
            <a:fgClr>
              <a:srgbClr val="F2F3F4"/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r>
              <a:rPr lang="es-419" sz="2800" dirty="0"/>
              <a:t>Coordinadores nacionales / temáticas de LILACS</a:t>
            </a:r>
          </a:p>
        </p:txBody>
      </p:sp>
      <p:pic>
        <p:nvPicPr>
          <p:cNvPr id="8" name="Espaço Reservado para Conteúdo 7" descr="Uma imagem contendo placa&#10;&#10;Descrição gerada automaticamente">
            <a:extLst>
              <a:ext uri="{FF2B5EF4-FFF2-40B4-BE49-F238E27FC236}">
                <a16:creationId xmlns:a16="http://schemas.microsoft.com/office/drawing/2014/main" id="{4EC1402F-EF50-42F4-BFC6-6D02DF712A5E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185352" y="822322"/>
            <a:ext cx="1055619" cy="1055619"/>
          </a:xfrm>
        </p:spPr>
      </p:pic>
      <p:pic>
        <p:nvPicPr>
          <p:cNvPr id="10" name="Espaço Reservado para Conteúdo 9" descr="Uma imagem contendo desenho, relógio, placar&#10;&#10;Descrição gerada automaticamente">
            <a:extLst>
              <a:ext uri="{FF2B5EF4-FFF2-40B4-BE49-F238E27FC236}">
                <a16:creationId xmlns:a16="http://schemas.microsoft.com/office/drawing/2014/main" id="{311D97DF-E4C7-4E9F-AADD-999A9763360A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002572" y="1180216"/>
            <a:ext cx="1927481" cy="640414"/>
          </a:xfrm>
        </p:spPr>
      </p:pic>
      <p:pic>
        <p:nvPicPr>
          <p:cNvPr id="12" name="Imagem 11" descr="Uma imagem contendo placar, geladeira&#10;&#10;Descrição gerada automaticamente">
            <a:extLst>
              <a:ext uri="{FF2B5EF4-FFF2-40B4-BE49-F238E27FC236}">
                <a16:creationId xmlns:a16="http://schemas.microsoft.com/office/drawing/2014/main" id="{C71CAE38-1760-4EAE-B90A-04E432139E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3284" y="2647230"/>
            <a:ext cx="704097" cy="704097"/>
          </a:xfrm>
          <a:prstGeom prst="rect">
            <a:avLst/>
          </a:prstGeom>
        </p:spPr>
      </p:pic>
      <p:pic>
        <p:nvPicPr>
          <p:cNvPr id="14" name="Imagem 13" descr="Uma imagem contendo relógio&#10;&#10;Descrição gerada automaticamente">
            <a:extLst>
              <a:ext uri="{FF2B5EF4-FFF2-40B4-BE49-F238E27FC236}">
                <a16:creationId xmlns:a16="http://schemas.microsoft.com/office/drawing/2014/main" id="{C4248824-D505-406F-93DB-9CF4ABAF92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0947" y="967591"/>
            <a:ext cx="1109076" cy="1113087"/>
          </a:xfrm>
          <a:prstGeom prst="rect">
            <a:avLst/>
          </a:prstGeom>
        </p:spPr>
      </p:pic>
      <p:pic>
        <p:nvPicPr>
          <p:cNvPr id="16" name="Imagem 15" descr="Uma imagem contendo desenho, comida, placar&#10;&#10;Descrição gerada automaticamente">
            <a:extLst>
              <a:ext uri="{FF2B5EF4-FFF2-40B4-BE49-F238E27FC236}">
                <a16:creationId xmlns:a16="http://schemas.microsoft.com/office/drawing/2014/main" id="{7B8596B9-CE71-4699-B9F5-2067EA26A2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352" y="2704361"/>
            <a:ext cx="1799460" cy="460525"/>
          </a:xfrm>
          <a:prstGeom prst="rect">
            <a:avLst/>
          </a:prstGeom>
        </p:spPr>
      </p:pic>
      <p:pic>
        <p:nvPicPr>
          <p:cNvPr id="18" name="Imagem 17" descr="Uma imagem contendo quarto&#10;&#10;Descrição gerada automaticamente">
            <a:extLst>
              <a:ext uri="{FF2B5EF4-FFF2-40B4-BE49-F238E27FC236}">
                <a16:creationId xmlns:a16="http://schemas.microsoft.com/office/drawing/2014/main" id="{30565C11-8A02-421E-929D-E4933ECAA3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11302" y="3851029"/>
            <a:ext cx="948721" cy="948721"/>
          </a:xfrm>
          <a:prstGeom prst="rect">
            <a:avLst/>
          </a:prstGeom>
        </p:spPr>
      </p:pic>
      <p:pic>
        <p:nvPicPr>
          <p:cNvPr id="20" name="Imagem 19" descr="Uma imagem contendo objeto, desenho&#10;&#10;Descrição gerada automaticamente">
            <a:extLst>
              <a:ext uri="{FF2B5EF4-FFF2-40B4-BE49-F238E27FC236}">
                <a16:creationId xmlns:a16="http://schemas.microsoft.com/office/drawing/2014/main" id="{982AF984-8FC6-4F3F-8511-C5DA925A92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967" y="4037273"/>
            <a:ext cx="2007218" cy="724499"/>
          </a:xfrm>
          <a:prstGeom prst="rect">
            <a:avLst/>
          </a:prstGeom>
        </p:spPr>
      </p:pic>
      <p:pic>
        <p:nvPicPr>
          <p:cNvPr id="22" name="Imagem 21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5B2FA4DB-33FA-4791-87E1-D9726FBF51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4352" y="5684316"/>
            <a:ext cx="1350276" cy="612287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579244EA-9A8D-4E9F-84A8-64CE44593F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87432" y="4112709"/>
            <a:ext cx="2182097" cy="630383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DBDAD825-8E10-4D84-ADB1-D225F56BCBD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86062" y="1066808"/>
            <a:ext cx="1730657" cy="799883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0A27D91B-BDEC-43D0-A442-62E8B00884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84073" y="2442455"/>
            <a:ext cx="1657395" cy="986545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8356315F-A918-4BF9-8411-357B3772FBC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40586" y="3899221"/>
            <a:ext cx="826324" cy="970931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F5D2866F-C052-4809-970F-920E5D740DE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87985" y="3959922"/>
            <a:ext cx="2170331" cy="822315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E0336F5-54CB-424E-92F1-1654C3CD2B7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91930" y="5502167"/>
            <a:ext cx="1580936" cy="844610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B6375BB3-9414-464D-B1B3-F028D63BDBA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463374" y="2327028"/>
            <a:ext cx="1029205" cy="1134665"/>
          </a:xfrm>
          <a:prstGeom prst="rect">
            <a:avLst/>
          </a:prstGeom>
        </p:spPr>
      </p:pic>
      <p:pic>
        <p:nvPicPr>
          <p:cNvPr id="46" name="Imagem 45">
            <a:extLst>
              <a:ext uri="{FF2B5EF4-FFF2-40B4-BE49-F238E27FC236}">
                <a16:creationId xmlns:a16="http://schemas.microsoft.com/office/drawing/2014/main" id="{D8B244ED-2830-4DFF-A09F-C8BAA95E859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827780" y="2409473"/>
            <a:ext cx="732632" cy="990761"/>
          </a:xfrm>
          <a:prstGeom prst="rect">
            <a:avLst/>
          </a:prstGeom>
        </p:spPr>
      </p:pic>
      <p:sp>
        <p:nvSpPr>
          <p:cNvPr id="48" name="CaixaDeTexto 47">
            <a:extLst>
              <a:ext uri="{FF2B5EF4-FFF2-40B4-BE49-F238E27FC236}">
                <a16:creationId xmlns:a16="http://schemas.microsoft.com/office/drawing/2014/main" id="{67D655F5-DA0E-42ED-854F-326FFF2E23FC}"/>
              </a:ext>
            </a:extLst>
          </p:cNvPr>
          <p:cNvSpPr txBox="1"/>
          <p:nvPr/>
        </p:nvSpPr>
        <p:spPr>
          <a:xfrm>
            <a:off x="185351" y="2083312"/>
            <a:ext cx="8958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dirty="0"/>
              <a:t>Argentina 	 Bolivia	     Brasil		       Chile	 		Colombia			 Costa Rica 	</a:t>
            </a:r>
          </a:p>
        </p:txBody>
      </p:sp>
      <p:sp>
        <p:nvSpPr>
          <p:cNvPr id="49" name="CaixaDeTexto 48">
            <a:extLst>
              <a:ext uri="{FF2B5EF4-FFF2-40B4-BE49-F238E27FC236}">
                <a16:creationId xmlns:a16="http://schemas.microsoft.com/office/drawing/2014/main" id="{8D55B772-8CAE-4B1A-8EEC-1AA2D8621DC2}"/>
              </a:ext>
            </a:extLst>
          </p:cNvPr>
          <p:cNvSpPr txBox="1"/>
          <p:nvPr/>
        </p:nvSpPr>
        <p:spPr>
          <a:xfrm>
            <a:off x="858417" y="3373317"/>
            <a:ext cx="8285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dirty="0"/>
              <a:t>Cuba	     Ecuador	El Salvador    Guatemala		Honduras			Jamaica</a:t>
            </a: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336CEC6E-8282-480C-9141-6D53049A4326}"/>
              </a:ext>
            </a:extLst>
          </p:cNvPr>
          <p:cNvSpPr txBox="1"/>
          <p:nvPr/>
        </p:nvSpPr>
        <p:spPr>
          <a:xfrm>
            <a:off x="-81910" y="4870153"/>
            <a:ext cx="8925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dirty="0"/>
              <a:t>	  México				Nicaragua		  Panamá		Paraguay			Perú</a:t>
            </a: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1D8002C9-9FB3-4111-A183-2E9EE494DECA}"/>
              </a:ext>
            </a:extLst>
          </p:cNvPr>
          <p:cNvSpPr txBox="1"/>
          <p:nvPr/>
        </p:nvSpPr>
        <p:spPr>
          <a:xfrm>
            <a:off x="1415" y="6375594"/>
            <a:ext cx="9340293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419" dirty="0"/>
              <a:t>República Dominicana	     Uruguay		Venezuela	Red Odontología	Red Enfermería</a:t>
            </a:r>
          </a:p>
        </p:txBody>
      </p:sp>
      <p:pic>
        <p:nvPicPr>
          <p:cNvPr id="30" name="Imagem 29">
            <a:extLst>
              <a:ext uri="{FF2B5EF4-FFF2-40B4-BE49-F238E27FC236}">
                <a16:creationId xmlns:a16="http://schemas.microsoft.com/office/drawing/2014/main" id="{3E3902D6-D9E7-40F7-AF2A-F3CF4DF5BD3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192440" y="5458648"/>
            <a:ext cx="917902" cy="917902"/>
          </a:xfrm>
          <a:prstGeom prst="rect">
            <a:avLst/>
          </a:prstGeom>
        </p:spPr>
      </p:pic>
      <p:pic>
        <p:nvPicPr>
          <p:cNvPr id="1028" name="Picture 4" descr="Escola de Enfermagem da UFMG - Home | Facebook">
            <a:extLst>
              <a:ext uri="{FF2B5EF4-FFF2-40B4-BE49-F238E27FC236}">
                <a16:creationId xmlns:a16="http://schemas.microsoft.com/office/drawing/2014/main" id="{D21EE653-9274-47C0-9D0D-E8F053F0C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048" y="5418254"/>
            <a:ext cx="940097" cy="94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Imagem 54" descr="Uma imagem contendo comida&#10;&#10;Descrição gerada automaticamente">
            <a:extLst>
              <a:ext uri="{FF2B5EF4-FFF2-40B4-BE49-F238E27FC236}">
                <a16:creationId xmlns:a16="http://schemas.microsoft.com/office/drawing/2014/main" id="{6C5B7F12-C2E2-44E5-AEB4-64F8594441F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680021" y="5460247"/>
            <a:ext cx="1273667" cy="975151"/>
          </a:xfrm>
          <a:prstGeom prst="rect">
            <a:avLst/>
          </a:prstGeom>
        </p:spPr>
      </p:pic>
      <p:pic>
        <p:nvPicPr>
          <p:cNvPr id="57" name="Imagem 56" descr="Uma imagem contendo texto, desenho&#10;&#10;Descrição gerada automaticamente">
            <a:extLst>
              <a:ext uri="{FF2B5EF4-FFF2-40B4-BE49-F238E27FC236}">
                <a16:creationId xmlns:a16="http://schemas.microsoft.com/office/drawing/2014/main" id="{E270FF62-14F9-4140-970B-983FD967B3F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329901" y="2513967"/>
            <a:ext cx="841979" cy="84197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B5366A0-508F-4A65-A642-C7A90D128AA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682274" y="938250"/>
            <a:ext cx="738021" cy="113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34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B6426A-C29A-4CF2-AFEE-BE21CEA60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9577"/>
            <a:ext cx="8229600" cy="863046"/>
          </a:xfrm>
        </p:spPr>
        <p:txBody>
          <a:bodyPr>
            <a:noAutofit/>
          </a:bodyPr>
          <a:lstStyle/>
          <a:p>
            <a:r>
              <a:rPr lang="pt-BR" sz="2800" dirty="0" err="1"/>
              <a:t>Adhesión</a:t>
            </a:r>
            <a:r>
              <a:rPr lang="pt-BR" sz="2800" dirty="0"/>
              <a:t> al Sistema </a:t>
            </a:r>
            <a:r>
              <a:rPr lang="pt-BR" sz="2800" dirty="0" err="1"/>
              <a:t>Latinoamericano</a:t>
            </a:r>
            <a:r>
              <a:rPr lang="pt-BR" sz="2800" dirty="0"/>
              <a:t> y </a:t>
            </a:r>
            <a:r>
              <a:rPr lang="pt-BR" sz="2800" dirty="0" err="1"/>
              <a:t>del</a:t>
            </a:r>
            <a:r>
              <a:rPr lang="pt-BR" sz="2800" dirty="0"/>
              <a:t> Caribe de </a:t>
            </a:r>
            <a:r>
              <a:rPr lang="pt-BR" sz="2800" dirty="0" err="1"/>
              <a:t>Información</a:t>
            </a:r>
            <a:r>
              <a:rPr lang="pt-BR" sz="2800" dirty="0"/>
              <a:t> </a:t>
            </a:r>
            <a:r>
              <a:rPr lang="pt-BR" sz="2800" dirty="0" err="1"/>
              <a:t>en</a:t>
            </a:r>
            <a:r>
              <a:rPr lang="pt-BR" sz="2800" dirty="0"/>
              <a:t> </a:t>
            </a:r>
            <a:r>
              <a:rPr lang="pt-BR" sz="2800" dirty="0" err="1"/>
              <a:t>Ciencias</a:t>
            </a:r>
            <a:r>
              <a:rPr lang="pt-BR" sz="2800" dirty="0"/>
              <a:t> de </a:t>
            </a:r>
            <a:r>
              <a:rPr lang="pt-BR" sz="2800" dirty="0" err="1"/>
              <a:t>la</a:t>
            </a:r>
            <a:r>
              <a:rPr lang="pt-BR" sz="2800" dirty="0"/>
              <a:t> </a:t>
            </a:r>
            <a:r>
              <a:rPr lang="pt-BR" sz="2800" dirty="0" err="1"/>
              <a:t>Salud</a:t>
            </a:r>
            <a:endParaRPr lang="es-419" sz="2800" dirty="0"/>
          </a:p>
        </p:txBody>
      </p:sp>
      <p:graphicFrame>
        <p:nvGraphicFramePr>
          <p:cNvPr id="3" name="Tabela 3">
            <a:extLst>
              <a:ext uri="{FF2B5EF4-FFF2-40B4-BE49-F238E27FC236}">
                <a16:creationId xmlns:a16="http://schemas.microsoft.com/office/drawing/2014/main" id="{2F9EE9D8-DDAD-48AC-B8ED-06AF95899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511061"/>
              </p:ext>
            </p:extLst>
          </p:nvPr>
        </p:nvGraphicFramePr>
        <p:xfrm>
          <a:off x="0" y="1131188"/>
          <a:ext cx="9143998" cy="54000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27490">
                  <a:extLst>
                    <a:ext uri="{9D8B030D-6E8A-4147-A177-3AD203B41FA5}">
                      <a16:colId xmlns:a16="http://schemas.microsoft.com/office/drawing/2014/main" val="450800878"/>
                    </a:ext>
                  </a:extLst>
                </a:gridCol>
                <a:gridCol w="1420287">
                  <a:extLst>
                    <a:ext uri="{9D8B030D-6E8A-4147-A177-3AD203B41FA5}">
                      <a16:colId xmlns:a16="http://schemas.microsoft.com/office/drawing/2014/main" val="1340885092"/>
                    </a:ext>
                  </a:extLst>
                </a:gridCol>
                <a:gridCol w="6996221">
                  <a:extLst>
                    <a:ext uri="{9D8B030D-6E8A-4147-A177-3AD203B41FA5}">
                      <a16:colId xmlns:a16="http://schemas.microsoft.com/office/drawing/2014/main" val="316655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dirty="0" err="1"/>
                        <a:t>Año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País/área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Sistema/</a:t>
                      </a:r>
                      <a:r>
                        <a:rPr lang="pt-BR" sz="1600" dirty="0" err="1"/>
                        <a:t>red</a:t>
                      </a:r>
                      <a:r>
                        <a:rPr lang="pt-BR" sz="1600" dirty="0"/>
                        <a:t> nacional de </a:t>
                      </a:r>
                      <a:r>
                        <a:rPr lang="pt-BR" sz="1600" dirty="0" err="1"/>
                        <a:t>información</a:t>
                      </a:r>
                      <a:r>
                        <a:rPr lang="pt-BR" sz="1600" dirty="0"/>
                        <a:t> </a:t>
                      </a:r>
                      <a:r>
                        <a:rPr lang="pt-BR" sz="1600" dirty="0" err="1"/>
                        <a:t>en</a:t>
                      </a:r>
                      <a:r>
                        <a:rPr lang="pt-BR" sz="1600" dirty="0"/>
                        <a:t> </a:t>
                      </a:r>
                      <a:r>
                        <a:rPr lang="pt-BR" sz="1600" dirty="0" err="1"/>
                        <a:t>salud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01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1973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Venezuela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kern="1200" dirty="0">
                          <a:solidFill>
                            <a:srgbClr val="000000"/>
                          </a:solidFill>
                        </a:rPr>
                        <a:t>Sistema Nacional de Documentación o Información Biomédica SINADIB - </a:t>
                      </a:r>
                      <a:r>
                        <a:rPr lang="es-419" sz="1600" dirty="0"/>
                        <a:t>Actualmente ASEREME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362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1977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Ecuador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kern="1200" dirty="0">
                          <a:solidFill>
                            <a:schemeClr val="dk1"/>
                          </a:solidFill>
                        </a:rPr>
                        <a:t>Sistema de Información en Salud</a:t>
                      </a:r>
                      <a:endParaRPr lang="es-419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154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1985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Colombia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kern="1200" dirty="0">
                          <a:solidFill>
                            <a:schemeClr val="dk1"/>
                          </a:solidFill>
                        </a:rPr>
                        <a:t>Red Colombiana de Información en Ciencias de la Salud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715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1986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Argentina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noProof="0" dirty="0" err="1"/>
                        <a:t>Renics</a:t>
                      </a:r>
                      <a:r>
                        <a:rPr lang="es-419" sz="1600" noProof="0" dirty="0"/>
                        <a:t> - </a:t>
                      </a:r>
                      <a:r>
                        <a:rPr lang="es-419" sz="1600" dirty="0"/>
                        <a:t>Red Nacional de Información en Ciencias de la Salud</a:t>
                      </a:r>
                      <a:endParaRPr lang="es-419" sz="16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9078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1986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Psicología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kern="1200" dirty="0" err="1">
                          <a:solidFill>
                            <a:schemeClr val="dk1"/>
                          </a:solidFill>
                          <a:effectLst/>
                        </a:rPr>
                        <a:t>ReBAP</a:t>
                      </a:r>
                      <a:r>
                        <a:rPr lang="pt-BR" sz="1600" b="0" kern="1200" dirty="0">
                          <a:solidFill>
                            <a:schemeClr val="dk1"/>
                          </a:solidFill>
                          <a:effectLst/>
                        </a:rPr>
                        <a:t> – Rede Brasileira de Bibliotecas da Área de Psicologia</a:t>
                      </a:r>
                      <a:endParaRPr lang="es-419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4727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1987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Enfermería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b="0" noProof="0" dirty="0" err="1"/>
                        <a:t>Surenf</a:t>
                      </a:r>
                      <a:r>
                        <a:rPr lang="es-419" sz="1600" b="0" dirty="0"/>
                        <a:t>– Sub-Rede Brasileira de </a:t>
                      </a:r>
                      <a:r>
                        <a:rPr lang="es-419" sz="1600" b="0" dirty="0" err="1"/>
                        <a:t>Enfermagem</a:t>
                      </a:r>
                      <a:r>
                        <a:rPr lang="es-419" sz="1600" b="0" dirty="0"/>
                        <a:t> – actualmente Red BVS Enfermería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1215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1987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Perú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noProof="0" dirty="0" err="1"/>
                        <a:t>Repebis</a:t>
                      </a:r>
                      <a:r>
                        <a:rPr lang="es-419" sz="1600" noProof="0" dirty="0"/>
                        <a:t> - </a:t>
                      </a:r>
                      <a:r>
                        <a:rPr lang="es-419" sz="1600" b="0" dirty="0"/>
                        <a:t>Red Peruana de Biblioteca en Salud</a:t>
                      </a:r>
                      <a:endParaRPr lang="es-419" sz="1600" b="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27728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1987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Honduras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noProof="0" dirty="0" err="1"/>
                        <a:t>Redidosah</a:t>
                      </a:r>
                      <a:r>
                        <a:rPr lang="pt-BR" sz="1600" b="0" noProof="0" dirty="0"/>
                        <a:t> - </a:t>
                      </a:r>
                      <a:r>
                        <a:rPr lang="es-419" sz="1600" b="0" kern="1200" dirty="0">
                          <a:solidFill>
                            <a:schemeClr val="dk1"/>
                          </a:solidFill>
                          <a:effectLst/>
                        </a:rPr>
                        <a:t>Red de Información Documental de Salud en Honduras</a:t>
                      </a:r>
                      <a:endParaRPr lang="es-419" sz="1600" b="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3875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1988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Bolivia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noProof="0" dirty="0"/>
                        <a:t>Red Boliviana de </a:t>
                      </a:r>
                      <a:r>
                        <a:rPr lang="pt-BR" sz="1600" b="0" noProof="0" dirty="0" err="1"/>
                        <a:t>Información</a:t>
                      </a:r>
                      <a:r>
                        <a:rPr lang="pt-BR" sz="1600" b="0" noProof="0" dirty="0"/>
                        <a:t> </a:t>
                      </a:r>
                      <a:r>
                        <a:rPr lang="pt-BR" sz="1600" b="0" noProof="0" dirty="0" err="1"/>
                        <a:t>en</a:t>
                      </a:r>
                      <a:r>
                        <a:rPr lang="pt-BR" sz="1600" b="0" noProof="0" dirty="0"/>
                        <a:t> </a:t>
                      </a:r>
                      <a:r>
                        <a:rPr lang="pt-BR" sz="1600" b="0" noProof="0" dirty="0" err="1"/>
                        <a:t>Salud</a:t>
                      </a:r>
                      <a:endParaRPr lang="es-419" sz="1600" b="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804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1991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Odontología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pt-BR" sz="1600" b="0" kern="1200" dirty="0">
                          <a:solidFill>
                            <a:schemeClr val="dk1"/>
                          </a:solidFill>
                          <a:effectLst/>
                        </a:rPr>
                        <a:t>SIEO – Sistema de Informação Especializado em Odontologia (Odontologia)</a:t>
                      </a:r>
                      <a:endParaRPr lang="es-419" sz="1600" b="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2149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Paraguay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pt-BR" sz="1600" b="0" noProof="0" dirty="0"/>
                        <a:t>REDISAL - </a:t>
                      </a:r>
                      <a:r>
                        <a:rPr lang="es-419" sz="1600" b="0" kern="1200" dirty="0">
                          <a:solidFill>
                            <a:schemeClr val="dk1"/>
                          </a:solidFill>
                          <a:effectLst/>
                        </a:rPr>
                        <a:t>Red Nacional de Documentación en Información en Ciencias de al Salud</a:t>
                      </a:r>
                      <a:endParaRPr lang="es-419" sz="1600" b="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7381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El Salvador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RENIS - Red Nacional de Información en Salud</a:t>
                      </a:r>
                      <a:endParaRPr lang="es-419" sz="1600" b="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3022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pt-BR" sz="1600" b="0" noProof="0" dirty="0"/>
                        <a:t>Y </a:t>
                      </a:r>
                      <a:r>
                        <a:rPr lang="pt-BR" sz="1600" b="0" noProof="0" dirty="0" err="1"/>
                        <a:t>otras</a:t>
                      </a:r>
                      <a:r>
                        <a:rPr lang="pt-BR" sz="1600" b="0" noProof="0" dirty="0"/>
                        <a:t> redes </a:t>
                      </a:r>
                      <a:r>
                        <a:rPr lang="pt-BR" sz="1600" b="0" noProof="0" dirty="0" err="1"/>
                        <a:t>nacionales</a:t>
                      </a:r>
                      <a:r>
                        <a:rPr lang="pt-BR" sz="1600" b="0" noProof="0" dirty="0"/>
                        <a:t> y temáticas</a:t>
                      </a:r>
                      <a:endParaRPr lang="es-419" sz="1600" b="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276046"/>
                  </a:ext>
                </a:extLst>
              </a:tr>
            </a:tbl>
          </a:graphicData>
        </a:graphic>
      </p:graphicFrame>
      <p:sp>
        <p:nvSpPr>
          <p:cNvPr id="4" name="CaixaDeTexto 3">
            <a:extLst>
              <a:ext uri="{FF2B5EF4-FFF2-40B4-BE49-F238E27FC236}">
                <a16:creationId xmlns:a16="http://schemas.microsoft.com/office/drawing/2014/main" id="{73E1E624-D89F-4976-AC4D-D3084C5E90C6}"/>
              </a:ext>
            </a:extLst>
          </p:cNvPr>
          <p:cNvSpPr txBox="1"/>
          <p:nvPr/>
        </p:nvSpPr>
        <p:spPr>
          <a:xfrm>
            <a:off x="0" y="6488668"/>
            <a:ext cx="9178859" cy="369332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algn="ctr"/>
            <a:r>
              <a:rPr lang="es-419" dirty="0">
                <a:solidFill>
                  <a:schemeClr val="bg1"/>
                </a:solidFill>
              </a:rPr>
              <a:t>Una red con más de </a:t>
            </a:r>
            <a:r>
              <a:rPr lang="es-419" b="1" dirty="0">
                <a:solidFill>
                  <a:schemeClr val="bg1"/>
                </a:solidFill>
              </a:rPr>
              <a:t>700</a:t>
            </a:r>
            <a:r>
              <a:rPr lang="es-419" dirty="0">
                <a:solidFill>
                  <a:schemeClr val="bg1"/>
                </a:solidFill>
              </a:rPr>
              <a:t> instituciones de investigación, de enseñanza y gestión en salud pública</a:t>
            </a:r>
          </a:p>
        </p:txBody>
      </p:sp>
    </p:spTree>
    <p:extLst>
      <p:ext uri="{BB962C8B-B14F-4D97-AF65-F5344CB8AC3E}">
        <p14:creationId xmlns:p14="http://schemas.microsoft.com/office/powerpoint/2010/main" val="3620914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F82BF1-4933-48B3-84FD-BAED856EF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Metodología</a:t>
            </a:r>
            <a:r>
              <a:rPr lang="pt-BR" dirty="0"/>
              <a:t> </a:t>
            </a:r>
            <a:r>
              <a:rPr lang="pt-BR" dirty="0" err="1"/>
              <a:t>lilacs</a:t>
            </a:r>
            <a:endParaRPr lang="es-419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3D7F6FC-D156-4C8B-9A5A-208382A244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357243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83A4C4CA-344D-463B-A4C3-92D3D9BFB5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311303"/>
              </p:ext>
            </p:extLst>
          </p:nvPr>
        </p:nvGraphicFramePr>
        <p:xfrm>
          <a:off x="9595" y="2843702"/>
          <a:ext cx="9144000" cy="4191625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98188">
                  <a:extLst>
                    <a:ext uri="{9D8B030D-6E8A-4147-A177-3AD203B41FA5}">
                      <a16:colId xmlns:a16="http://schemas.microsoft.com/office/drawing/2014/main" val="4055652202"/>
                    </a:ext>
                  </a:extLst>
                </a:gridCol>
                <a:gridCol w="7745812">
                  <a:extLst>
                    <a:ext uri="{9D8B030D-6E8A-4147-A177-3AD203B41FA5}">
                      <a16:colId xmlns:a16="http://schemas.microsoft.com/office/drawing/2014/main" val="3884522691"/>
                    </a:ext>
                  </a:extLst>
                </a:gridCol>
              </a:tblGrid>
              <a:tr h="831022">
                <a:tc>
                  <a:txBody>
                    <a:bodyPr/>
                    <a:lstStyle/>
                    <a:p>
                      <a:r>
                        <a:rPr lang="pt-BR" dirty="0" err="1"/>
                        <a:t>Metodología</a:t>
                      </a:r>
                      <a:endParaRPr lang="es-419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419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244653"/>
                  </a:ext>
                </a:extLst>
              </a:tr>
              <a:tr h="1120201">
                <a:tc>
                  <a:txBody>
                    <a:bodyPr/>
                    <a:lstStyle/>
                    <a:p>
                      <a:r>
                        <a:rPr lang="pt-BR" b="1" dirty="0" err="1"/>
                        <a:t>Calidad</a:t>
                      </a:r>
                      <a:r>
                        <a:rPr lang="pt-BR" b="1" dirty="0"/>
                        <a:t> de </a:t>
                      </a:r>
                      <a:r>
                        <a:rPr lang="pt-BR" b="1" dirty="0" err="1"/>
                        <a:t>datos</a:t>
                      </a:r>
                      <a:endParaRPr lang="es-419" b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419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225073"/>
                  </a:ext>
                </a:extLst>
              </a:tr>
              <a:tr h="1120201">
                <a:tc>
                  <a:txBody>
                    <a:bodyPr/>
                    <a:lstStyle/>
                    <a:p>
                      <a:r>
                        <a:rPr lang="pt-BR" b="1" dirty="0" err="1"/>
                        <a:t>Calidad</a:t>
                      </a:r>
                      <a:r>
                        <a:rPr lang="pt-BR" b="1" dirty="0"/>
                        <a:t> de </a:t>
                      </a:r>
                      <a:r>
                        <a:rPr lang="pt-BR" b="1" dirty="0" err="1"/>
                        <a:t>contenido</a:t>
                      </a:r>
                      <a:endParaRPr lang="es-419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419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274531"/>
                  </a:ext>
                </a:extLst>
              </a:tr>
              <a:tr h="1120201">
                <a:tc>
                  <a:txBody>
                    <a:bodyPr/>
                    <a:lstStyle/>
                    <a:p>
                      <a:r>
                        <a:rPr lang="pt-BR" b="1" dirty="0" err="1"/>
                        <a:t>Tecnología</a:t>
                      </a:r>
                      <a:endParaRPr lang="es-419" b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419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3123468"/>
                  </a:ext>
                </a:extLst>
              </a:tr>
            </a:tbl>
          </a:graphicData>
        </a:graphic>
      </p:graphicFrame>
      <p:pic>
        <p:nvPicPr>
          <p:cNvPr id="5" name="Picture 2" descr="Resultado de imagem para national library of medicine">
            <a:extLst>
              <a:ext uri="{FF2B5EF4-FFF2-40B4-BE49-F238E27FC236}">
                <a16:creationId xmlns:a16="http://schemas.microsoft.com/office/drawing/2014/main" id="{2E1AA857-CD5F-41DE-90D9-2BC58FBF6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4667" y1="44889" x2="74667" y2="44889"/>
                        <a14:backgroundMark x1="19111" y1="63111" x2="42667" y2="63556"/>
                        <a14:backgroundMark x1="42667" y1="63556" x2="23556" y2="69778"/>
                        <a14:backgroundMark x1="87556" y1="69778" x2="38222" y2="66222"/>
                        <a14:backgroundMark x1="38222" y1="66222" x2="65333" y2="70667"/>
                        <a14:backgroundMark x1="65333" y1="70667" x2="43556" y2="63556"/>
                        <a14:backgroundMark x1="43556" y1="63556" x2="67556" y2="72000"/>
                        <a14:backgroundMark x1="67556" y1="72000" x2="73778" y2="6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923" y="2713691"/>
            <a:ext cx="1344368" cy="13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57965E40-3F94-41BF-B548-C495C109F19A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229600" cy="8757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/>
              <a:t>¿Que es Metodología LILACS?</a:t>
            </a:r>
            <a:endParaRPr lang="es-419" dirty="0"/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48E142FD-1DB6-4F6F-B198-6CA35842C18A}"/>
              </a:ext>
            </a:extLst>
          </p:cNvPr>
          <p:cNvSpPr txBox="1">
            <a:spLocks/>
          </p:cNvSpPr>
          <p:nvPr/>
        </p:nvSpPr>
        <p:spPr>
          <a:xfrm>
            <a:off x="457200" y="12647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s-419" dirty="0"/>
              <a:t>Es un conjunto de reglas, flujos y sistemas desarrollados por BIREME basados en principios y estándares internacionales</a:t>
            </a:r>
          </a:p>
        </p:txBody>
      </p:sp>
      <p:pic>
        <p:nvPicPr>
          <p:cNvPr id="8" name="Picture 4" descr="C:\Users\sugasuel\AppData\Local\Microsoft\Windows\INetCache\IE\34XZ2N12\icmje[1].jpg">
            <a:extLst>
              <a:ext uri="{FF2B5EF4-FFF2-40B4-BE49-F238E27FC236}">
                <a16:creationId xmlns:a16="http://schemas.microsoft.com/office/drawing/2014/main" id="{A018DB9A-B6F6-4C1B-B0C1-91AF50F66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351" y="4874067"/>
            <a:ext cx="1198832" cy="6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sugasuel\AppData\Local\Microsoft\Windows\INetCache\IE\FVWC9GCR\cope-logo-7b145f18c01b9f7b63ed875a8a1aad1e[1].png">
            <a:extLst>
              <a:ext uri="{FF2B5EF4-FFF2-40B4-BE49-F238E27FC236}">
                <a16:creationId xmlns:a16="http://schemas.microsoft.com/office/drawing/2014/main" id="{5F38A0A1-2DD1-4291-AFFE-275C7A058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026" y="5003599"/>
            <a:ext cx="1950434" cy="56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sugasuel\AppData\Local\Microsoft\Windows\INetCache\IE\34XZ2N12\equator_logo[1].png">
            <a:extLst>
              <a:ext uri="{FF2B5EF4-FFF2-40B4-BE49-F238E27FC236}">
                <a16:creationId xmlns:a16="http://schemas.microsoft.com/office/drawing/2014/main" id="{945C1C72-B6F4-4558-B201-4426E7A7B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382" y="4861646"/>
            <a:ext cx="1888381" cy="54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4" descr="ictrp">
            <a:extLst>
              <a:ext uri="{FF2B5EF4-FFF2-40B4-BE49-F238E27FC236}">
                <a16:creationId xmlns:a16="http://schemas.microsoft.com/office/drawing/2014/main" id="{031E3095-0E2B-4D41-9A67-8FB5FA8CA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" b="100000" l="503" r="100000">
                        <a14:foregroundMark x1="19095" y1="42500" x2="19095" y2="42500"/>
                        <a14:foregroundMark x1="34673" y1="29500" x2="34673" y2="29500"/>
                        <a14:foregroundMark x1="79899" y1="47500" x2="79899" y2="47500"/>
                        <a14:foregroundMark x1="51759" y1="65500" x2="51759" y2="65500"/>
                        <a14:foregroundMark x1="48241" y1="63500" x2="48241" y2="63500"/>
                        <a14:foregroundMark x1="15075" y1="64000" x2="15075" y2="64000"/>
                        <a14:foregroundMark x1="67337" y1="70000" x2="67337" y2="7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019" y="4737467"/>
            <a:ext cx="943903" cy="94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ED8A2614-9B57-4272-9B9A-9C1CEB77BBAE}"/>
              </a:ext>
            </a:extLst>
          </p:cNvPr>
          <p:cNvSpPr txBox="1"/>
          <p:nvPr/>
        </p:nvSpPr>
        <p:spPr>
          <a:xfrm>
            <a:off x="2901430" y="4857724"/>
            <a:ext cx="12666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100" dirty="0" err="1"/>
              <a:t>Arbitraje</a:t>
            </a:r>
            <a:r>
              <a:rPr lang="pt-BR" sz="1100" dirty="0"/>
              <a:t> por pares</a:t>
            </a:r>
            <a:endParaRPr lang="es-419" sz="1100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101F8097-8217-4CD9-BD65-DE0ADCD225D0}"/>
              </a:ext>
            </a:extLst>
          </p:cNvPr>
          <p:cNvSpPr/>
          <p:nvPr/>
        </p:nvSpPr>
        <p:spPr>
          <a:xfrm>
            <a:off x="4285123" y="5419812"/>
            <a:ext cx="14109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rgbClr val="6A6A6A"/>
                </a:solidFill>
                <a:latin typeface="arial" panose="020B0604020202020204" pitchFamily="34" charset="0"/>
              </a:rPr>
              <a:t>International Clinical Trials Registry Platform</a:t>
            </a:r>
            <a:endParaRPr lang="es-419" sz="900" dirty="0"/>
          </a:p>
        </p:txBody>
      </p:sp>
      <p:pic>
        <p:nvPicPr>
          <p:cNvPr id="15" name="Picture 10" descr="C:\Users\sugasuel\AppData\Local\Microsoft\Windows\INetCache\IE\FVWC9GCR\DOI_logo.svg[1].png">
            <a:extLst>
              <a:ext uri="{FF2B5EF4-FFF2-40B4-BE49-F238E27FC236}">
                <a16:creationId xmlns:a16="http://schemas.microsoft.com/office/drawing/2014/main" id="{A2AF1B9A-08A4-461C-8F79-6FA1436C7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025" y="3859219"/>
            <a:ext cx="734674" cy="73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C:\Users\sugasuel\AppData\Local\Microsoft\Windows\INetCache\IE\FVWC9GCR\orcid-logo[1].jpg">
            <a:extLst>
              <a:ext uri="{FF2B5EF4-FFF2-40B4-BE49-F238E27FC236}">
                <a16:creationId xmlns:a16="http://schemas.microsoft.com/office/drawing/2014/main" id="{04E3DF57-FF4D-4680-939F-4BF84BAB5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571" y="3982696"/>
            <a:ext cx="1249326" cy="41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170E5957-D5C9-49AD-89AD-9CFD08C0C72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88347" y="3722640"/>
            <a:ext cx="824898" cy="1014471"/>
          </a:xfrm>
          <a:prstGeom prst="rect">
            <a:avLst/>
          </a:prstGeom>
        </p:spPr>
      </p:pic>
      <p:pic>
        <p:nvPicPr>
          <p:cNvPr id="18" name="Picture 4" descr="Resultado de imagem para issn logo">
            <a:extLst>
              <a:ext uri="{FF2B5EF4-FFF2-40B4-BE49-F238E27FC236}">
                <a16:creationId xmlns:a16="http://schemas.microsoft.com/office/drawing/2014/main" id="{F24342E4-35FF-44F6-BB98-51EDD8C56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026" y="3923740"/>
            <a:ext cx="1698718" cy="534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C:\Users\sugasuel\AppData\Local\Microsoft\Windows\INetCache\IE\34XZ2N12\Open%20Access[1].png">
            <a:extLst>
              <a:ext uri="{FF2B5EF4-FFF2-40B4-BE49-F238E27FC236}">
                <a16:creationId xmlns:a16="http://schemas.microsoft.com/office/drawing/2014/main" id="{CA47302D-842F-417A-8E6A-7D041AAEC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257" y="2942091"/>
            <a:ext cx="1710781" cy="65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554942E8-AA81-48F4-A526-08C1430CF40B}"/>
              </a:ext>
            </a:extLst>
          </p:cNvPr>
          <p:cNvSpPr txBox="1"/>
          <p:nvPr/>
        </p:nvSpPr>
        <p:spPr>
          <a:xfrm>
            <a:off x="6836152" y="5437553"/>
            <a:ext cx="22252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/>
              <a:t>Declaração de Singapura</a:t>
            </a:r>
          </a:p>
          <a:p>
            <a:pPr algn="ctr"/>
            <a:r>
              <a:rPr lang="pt-BR" sz="1100" dirty="0" err="1"/>
              <a:t>Reprodutibilidad</a:t>
            </a:r>
            <a:r>
              <a:rPr lang="pt-BR" sz="1100" dirty="0"/>
              <a:t> de </a:t>
            </a:r>
            <a:r>
              <a:rPr lang="pt-BR" sz="1100" dirty="0" err="1"/>
              <a:t>la</a:t>
            </a:r>
            <a:r>
              <a:rPr lang="pt-BR" sz="1100" dirty="0"/>
              <a:t> </a:t>
            </a:r>
            <a:r>
              <a:rPr lang="pt-BR" sz="1100" dirty="0" err="1"/>
              <a:t>investigación</a:t>
            </a:r>
            <a:endParaRPr lang="es-419" sz="1100" dirty="0"/>
          </a:p>
        </p:txBody>
      </p:sp>
      <p:pic>
        <p:nvPicPr>
          <p:cNvPr id="21" name="Picture 8" descr="C:\Users\sugasuel\AppData\Local\Microsoft\Windows\INetCache\IE\8A1U90MC\800px-UNESCO_logo.svg[1].png">
            <a:extLst>
              <a:ext uri="{FF2B5EF4-FFF2-40B4-BE49-F238E27FC236}">
                <a16:creationId xmlns:a16="http://schemas.microsoft.com/office/drawing/2014/main" id="{70CBEAE4-C410-4B4A-BB32-026F09931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653" y="2957556"/>
            <a:ext cx="679989" cy="50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0EC86620-D55F-4655-9B37-ED5F1BBAC7FA}"/>
              </a:ext>
            </a:extLst>
          </p:cNvPr>
          <p:cNvSpPr/>
          <p:nvPr/>
        </p:nvSpPr>
        <p:spPr>
          <a:xfrm>
            <a:off x="1523408" y="3394497"/>
            <a:ext cx="8707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UNISIST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AB5E1CD7-193E-491F-9750-AB2C647E2F56}"/>
              </a:ext>
            </a:extLst>
          </p:cNvPr>
          <p:cNvSpPr/>
          <p:nvPr/>
        </p:nvSpPr>
        <p:spPr>
          <a:xfrm>
            <a:off x="2678132" y="3434090"/>
            <a:ext cx="9348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dirty="0">
                <a:solidFill>
                  <a:srgbClr val="33629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INDEXING</a:t>
            </a:r>
            <a:endParaRPr lang="pt-BR" sz="1000" dirty="0">
              <a:solidFill>
                <a:srgbClr val="33629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4" descr="Imagen relacionada">
            <a:extLst>
              <a:ext uri="{FF2B5EF4-FFF2-40B4-BE49-F238E27FC236}">
                <a16:creationId xmlns:a16="http://schemas.microsoft.com/office/drawing/2014/main" id="{B37B9756-4AAF-4B83-975B-AE8C2CC060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572" y="2958193"/>
            <a:ext cx="626141" cy="62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4" descr="https://upload.wikimedia.org/wikipedia/commons/1/1f/OAI-PMH.jpg">
            <a:extLst>
              <a:ext uri="{FF2B5EF4-FFF2-40B4-BE49-F238E27FC236}">
                <a16:creationId xmlns:a16="http://schemas.microsoft.com/office/drawing/2014/main" id="{5CF4270F-4146-480F-8863-135B4E6CC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475" y="6254789"/>
            <a:ext cx="670552" cy="47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aixaDeTexto 25">
            <a:extLst>
              <a:ext uri="{FF2B5EF4-FFF2-40B4-BE49-F238E27FC236}">
                <a16:creationId xmlns:a16="http://schemas.microsoft.com/office/drawing/2014/main" id="{D2B7A937-3F02-4FE8-9189-A4ADCD6E2083}"/>
              </a:ext>
            </a:extLst>
          </p:cNvPr>
          <p:cNvSpPr txBox="1"/>
          <p:nvPr/>
        </p:nvSpPr>
        <p:spPr>
          <a:xfrm>
            <a:off x="6625985" y="6196739"/>
            <a:ext cx="1094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 err="1"/>
              <a:t>Servicio</a:t>
            </a:r>
            <a:r>
              <a:rPr lang="pt-BR" sz="1600" dirty="0"/>
              <a:t> de OAI-PMH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49D621E-72C6-4571-82FD-EABD5FBB42DF}"/>
              </a:ext>
            </a:extLst>
          </p:cNvPr>
          <p:cNvSpPr txBox="1"/>
          <p:nvPr/>
        </p:nvSpPr>
        <p:spPr>
          <a:xfrm>
            <a:off x="3568278" y="2947915"/>
            <a:ext cx="13778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rgbClr val="336298"/>
                </a:solidFill>
              </a:rPr>
              <a:t>U.S. </a:t>
            </a:r>
            <a:r>
              <a:rPr lang="pt-BR" sz="1400" dirty="0" err="1">
                <a:solidFill>
                  <a:srgbClr val="336298"/>
                </a:solidFill>
              </a:rPr>
              <a:t>National</a:t>
            </a:r>
            <a:r>
              <a:rPr lang="pt-BR" sz="1400" dirty="0">
                <a:solidFill>
                  <a:srgbClr val="336298"/>
                </a:solidFill>
              </a:rPr>
              <a:t> Library </a:t>
            </a:r>
            <a:r>
              <a:rPr lang="pt-BR" sz="1400" dirty="0" err="1">
                <a:solidFill>
                  <a:srgbClr val="336298"/>
                </a:solidFill>
              </a:rPr>
              <a:t>of</a:t>
            </a:r>
            <a:r>
              <a:rPr lang="pt-BR" sz="1400" dirty="0">
                <a:solidFill>
                  <a:srgbClr val="336298"/>
                </a:solidFill>
              </a:rPr>
              <a:t> Medicine</a:t>
            </a:r>
            <a:endParaRPr lang="es-419" sz="1400" dirty="0">
              <a:solidFill>
                <a:srgbClr val="336298"/>
              </a:solidFill>
            </a:endParaRPr>
          </a:p>
        </p:txBody>
      </p:sp>
      <p:pic>
        <p:nvPicPr>
          <p:cNvPr id="28" name="Picture 4" descr="Resultado de imagem para iso code country logo">
            <a:extLst>
              <a:ext uri="{FF2B5EF4-FFF2-40B4-BE49-F238E27FC236}">
                <a16:creationId xmlns:a16="http://schemas.microsoft.com/office/drawing/2014/main" id="{0FB0A2DE-73A2-4D0A-97B9-86DF1A5AA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271" y="3920822"/>
            <a:ext cx="697502" cy="64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Resultado de imagem para django framework">
            <a:extLst>
              <a:ext uri="{FF2B5EF4-FFF2-40B4-BE49-F238E27FC236}">
                <a16:creationId xmlns:a16="http://schemas.microsoft.com/office/drawing/2014/main" id="{1B635A9D-ECA5-402D-8BF6-E209620D1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4067" b="93062" l="4750" r="95917">
                        <a14:foregroundMark x1="13167" y1="10048" x2="17083" y2="36603"/>
                        <a14:foregroundMark x1="17083" y1="36603" x2="15333" y2="62679"/>
                        <a14:foregroundMark x1="15333" y1="62679" x2="6500" y2="65311"/>
                        <a14:foregroundMark x1="6500" y1="65311" x2="4833" y2="40431"/>
                        <a14:foregroundMark x1="4833" y1="40431" x2="15667" y2="27751"/>
                        <a14:foregroundMark x1="24917" y1="10048" x2="21417" y2="4545"/>
                        <a14:foregroundMark x1="22917" y1="29904" x2="24083" y2="55742"/>
                        <a14:foregroundMark x1="24083" y1="55742" x2="19250" y2="89234"/>
                        <a14:foregroundMark x1="29833" y1="32536" x2="38833" y2="32536"/>
                        <a14:foregroundMark x1="38833" y1="32536" x2="42583" y2="56220"/>
                        <a14:foregroundMark x1="39693" y1="59569" x2="38454" y2="61005"/>
                        <a14:foregroundMark x1="42583" y1="56220" x2="39693" y2="59569"/>
                        <a14:foregroundMark x1="37785" y1="53578" x2="39417" y2="48565"/>
                        <a14:foregroundMark x1="39417" y1="48565" x2="41500" y2="48565"/>
                        <a14:foregroundMark x1="46000" y1="30144" x2="49750" y2="55502"/>
                        <a14:foregroundMark x1="49750" y1="55502" x2="48750" y2="72249"/>
                        <a14:foregroundMark x1="65167" y1="89952" x2="74167" y2="93301"/>
                        <a14:foregroundMark x1="74167" y1="93301" x2="76333" y2="80144"/>
                        <a14:foregroundMark x1="85333" y1="45694" x2="90333" y2="66746"/>
                        <a14:foregroundMark x1="90333" y1="66746" x2="95917" y2="55263"/>
                        <a14:backgroundMark x1="35167" y1="59569" x2="35167" y2="59569"/>
                        <a14:backgroundMark x1="34917" y1="58612" x2="34917" y2="58612"/>
                        <a14:backgroundMark x1="34917" y1="58612" x2="34917" y2="58612"/>
                        <a14:backgroundMark x1="36750" y1="61005" x2="36750" y2="61005"/>
                        <a14:backgroundMark x1="36750" y1="61005" x2="36750" y2="61005"/>
                        <a14:backgroundMark x1="37583" y1="62919" x2="37583" y2="62919"/>
                        <a14:backgroundMark x1="35917" y1="59569" x2="36167" y2="59569"/>
                        <a14:backgroundMark x1="36167" y1="59569" x2="36167" y2="59569"/>
                        <a14:backgroundMark x1="37000" y1="59569" x2="37000" y2="59569"/>
                        <a14:backgroundMark x1="37000" y1="59569" x2="37000" y2="59569"/>
                        <a14:backgroundMark x1="34917" y1="62440" x2="34917" y2="62440"/>
                        <a14:backgroundMark x1="34917" y1="62440" x2="34917" y2="62440"/>
                        <a14:backgroundMark x1="35417" y1="62679" x2="38417" y2="61244"/>
                        <a14:backgroundMark x1="37417" y1="60287" x2="35417" y2="61962"/>
                        <a14:backgroundMark x1="37417" y1="54785" x2="37417" y2="54785"/>
                        <a14:backgroundMark x1="35083" y1="63636" x2="35083" y2="63636"/>
                        <a14:backgroundMark x1="35417" y1="62440" x2="34083" y2="62919"/>
                        <a14:backgroundMark x1="37333" y1="60526" x2="35500" y2="60526"/>
                        <a14:backgroundMark x1="35750" y1="61722" x2="35417" y2="60287"/>
                        <a14:backgroundMark x1="33833" y1="58612" x2="35750" y2="626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07" y="6169274"/>
            <a:ext cx="825612" cy="28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Imagem 29" descr="Uma imagem contendo objeto&#10;&#10;Descrição gerada com alta confiança">
            <a:extLst>
              <a:ext uri="{FF2B5EF4-FFF2-40B4-BE49-F238E27FC236}">
                <a16:creationId xmlns:a16="http://schemas.microsoft.com/office/drawing/2014/main" id="{1B6ECF35-2CE7-4949-B3C0-1F7895CE9C3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862481" y="6050723"/>
            <a:ext cx="973260" cy="646043"/>
          </a:xfrm>
          <a:prstGeom prst="rect">
            <a:avLst/>
          </a:prstGeom>
        </p:spPr>
      </p:pic>
      <p:pic>
        <p:nvPicPr>
          <p:cNvPr id="31" name="Picture 10" descr="Resultado de imagem para lucene solr">
            <a:extLst>
              <a:ext uri="{FF2B5EF4-FFF2-40B4-BE49-F238E27FC236}">
                <a16:creationId xmlns:a16="http://schemas.microsoft.com/office/drawing/2014/main" id="{415C0353-96D5-427E-97B4-F31FCE63D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53" y="6373745"/>
            <a:ext cx="2069682" cy="43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tângulo 31">
            <a:extLst>
              <a:ext uri="{FF2B5EF4-FFF2-40B4-BE49-F238E27FC236}">
                <a16:creationId xmlns:a16="http://schemas.microsoft.com/office/drawing/2014/main" id="{1EC8F14B-5ED4-413B-A289-21BA754C2B74}"/>
              </a:ext>
            </a:extLst>
          </p:cNvPr>
          <p:cNvSpPr/>
          <p:nvPr/>
        </p:nvSpPr>
        <p:spPr>
          <a:xfrm>
            <a:off x="7396248" y="2865463"/>
            <a:ext cx="1592478" cy="769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fr-FR" sz="1100" dirty="0">
                <a:solidFill>
                  <a:srgbClr val="FF0000"/>
                </a:solidFill>
                <a:latin typeface="georgia" panose="02040502050405020303" pitchFamily="18" charset="0"/>
              </a:rPr>
              <a:t>International Standard Bibliographic Description (ISBD)</a:t>
            </a:r>
            <a:endParaRPr lang="fr-FR" sz="1100" b="0" i="0" u="none" strike="noStrike" dirty="0">
              <a:solidFill>
                <a:srgbClr val="FF0000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33" name="Imagem 32">
            <a:extLst>
              <a:ext uri="{FF2B5EF4-FFF2-40B4-BE49-F238E27FC236}">
                <a16:creationId xmlns:a16="http://schemas.microsoft.com/office/drawing/2014/main" id="{6BC6066C-451E-4EFF-9C39-D8459DEA588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917757" y="5567726"/>
            <a:ext cx="2385448" cy="27946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6A1FD54-AF0F-46A0-A557-D74483DA9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715" y="4857724"/>
            <a:ext cx="568660" cy="56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1335D3D6-5733-4F66-AB62-AD3889772FEA}"/>
              </a:ext>
            </a:extLst>
          </p:cNvPr>
          <p:cNvSpPr/>
          <p:nvPr/>
        </p:nvSpPr>
        <p:spPr>
          <a:xfrm>
            <a:off x="5556335" y="5473374"/>
            <a:ext cx="13846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1000" dirty="0" err="1">
                <a:latin typeface="Lato"/>
              </a:rPr>
              <a:t>CRediT</a:t>
            </a:r>
            <a:r>
              <a:rPr lang="es-419" sz="1000" dirty="0">
                <a:latin typeface="Lato"/>
              </a:rPr>
              <a:t> (</a:t>
            </a:r>
            <a:r>
              <a:rPr lang="es-419" sz="1000" dirty="0" err="1">
                <a:latin typeface="Lato"/>
              </a:rPr>
              <a:t>Contributor</a:t>
            </a:r>
            <a:r>
              <a:rPr lang="es-419" sz="1000" dirty="0">
                <a:latin typeface="Lato"/>
              </a:rPr>
              <a:t> Roles </a:t>
            </a:r>
            <a:r>
              <a:rPr lang="es-419" sz="1000" dirty="0" err="1">
                <a:latin typeface="Lato"/>
              </a:rPr>
              <a:t>Taxonomy</a:t>
            </a:r>
            <a:r>
              <a:rPr lang="es-419" sz="1000" dirty="0">
                <a:latin typeface="Lato"/>
              </a:rPr>
              <a:t>)</a:t>
            </a:r>
            <a:endParaRPr lang="es-419" sz="1000" dirty="0"/>
          </a:p>
        </p:txBody>
      </p:sp>
      <p:pic>
        <p:nvPicPr>
          <p:cNvPr id="35" name="Picture 4">
            <a:extLst>
              <a:ext uri="{FF2B5EF4-FFF2-40B4-BE49-F238E27FC236}">
                <a16:creationId xmlns:a16="http://schemas.microsoft.com/office/drawing/2014/main" id="{4507DA3F-80FF-4075-8463-BDB213B5F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904" y="3964894"/>
            <a:ext cx="1353783" cy="47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79E78E3-E4D9-4DB7-88BD-B7B15C99D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450" y="6456805"/>
            <a:ext cx="1375472" cy="2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LiveZilla Reviews, Pricing, Key Info and FAQs">
            <a:extLst>
              <a:ext uri="{FF2B5EF4-FFF2-40B4-BE49-F238E27FC236}">
                <a16:creationId xmlns:a16="http://schemas.microsoft.com/office/drawing/2014/main" id="{4F349894-1374-4DEA-91A3-D4271AD61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915" y="5887944"/>
            <a:ext cx="1034531" cy="51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2" descr="C:\Users\sugasuel\AppData\Local\Microsoft\Windows\INetCache\IE\8A1U90MC\1280px-WordPress_logo.svg[1].png">
            <a:extLst>
              <a:ext uri="{FF2B5EF4-FFF2-40B4-BE49-F238E27FC236}">
                <a16:creationId xmlns:a16="http://schemas.microsoft.com/office/drawing/2014/main" id="{BFC81A49-42C8-4A26-B631-D4D7EB5C8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35" y="6054498"/>
            <a:ext cx="1221287" cy="32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rademark and Logo Policy">
            <a:extLst>
              <a:ext uri="{FF2B5EF4-FFF2-40B4-BE49-F238E27FC236}">
                <a16:creationId xmlns:a16="http://schemas.microsoft.com/office/drawing/2014/main" id="{BB2CED9A-50E9-470C-9ED9-763A1374C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523" y="6560419"/>
            <a:ext cx="1106503" cy="27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3915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3AE649E5-3B3D-4DAD-B441-73D6745D38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" b="6821"/>
          <a:stretch/>
        </p:blipFill>
        <p:spPr>
          <a:xfrm>
            <a:off x="241299" y="321733"/>
            <a:ext cx="8661401" cy="621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07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Interface gráfica do usuário, Site&#10;&#10;Descrição gerada automaticamente">
            <a:extLst>
              <a:ext uri="{FF2B5EF4-FFF2-40B4-BE49-F238E27FC236}">
                <a16:creationId xmlns:a16="http://schemas.microsoft.com/office/drawing/2014/main" id="{E2D8F350-F9F4-437A-8633-031539F1D9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6014" y="643467"/>
            <a:ext cx="6691970" cy="5571066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D5D19381-370B-4CA6-9717-F4C47403956C}"/>
              </a:ext>
            </a:extLst>
          </p:cNvPr>
          <p:cNvSpPr/>
          <p:nvPr/>
        </p:nvSpPr>
        <p:spPr>
          <a:xfrm>
            <a:off x="2662246" y="6287070"/>
            <a:ext cx="38195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s-419" sz="24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https://decs.bvsalud.org/es/</a:t>
            </a:r>
            <a:r>
              <a:rPr lang="es-419" sz="24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181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1D5CE1-3A82-4789-8B08-0CC0F611E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0824"/>
            <a:ext cx="8229600" cy="1143000"/>
          </a:xfrm>
        </p:spPr>
        <p:txBody>
          <a:bodyPr>
            <a:noAutofit/>
          </a:bodyPr>
          <a:lstStyle/>
          <a:p>
            <a:r>
              <a:rPr lang="es-419" sz="3200" dirty="0"/>
              <a:t>Pasos para la contribución a LILACS</a:t>
            </a:r>
          </a:p>
        </p:txBody>
      </p:sp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DD32A450-0269-49E6-8584-C08BD5D4CC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6224617"/>
              </p:ext>
            </p:extLst>
          </p:nvPr>
        </p:nvGraphicFramePr>
        <p:xfrm>
          <a:off x="260221" y="460928"/>
          <a:ext cx="8701710" cy="5157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4" name="Fluxograma: Vários Documentos 23">
            <a:extLst>
              <a:ext uri="{FF2B5EF4-FFF2-40B4-BE49-F238E27FC236}">
                <a16:creationId xmlns:a16="http://schemas.microsoft.com/office/drawing/2014/main" id="{9C8D1B34-62F0-4309-B8ED-7292B2C89C83}"/>
              </a:ext>
            </a:extLst>
          </p:cNvPr>
          <p:cNvSpPr/>
          <p:nvPr/>
        </p:nvSpPr>
        <p:spPr>
          <a:xfrm>
            <a:off x="182069" y="4648718"/>
            <a:ext cx="1543451" cy="1076915"/>
          </a:xfrm>
          <a:prstGeom prst="flowChartMultidocumen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419" sz="1200" dirty="0"/>
              <a:t>Criterios de selección</a:t>
            </a:r>
          </a:p>
          <a:p>
            <a:r>
              <a:rPr lang="es-419" sz="1200" dirty="0"/>
              <a:t>Matriz de responsabilidades</a:t>
            </a:r>
          </a:p>
        </p:txBody>
      </p:sp>
      <p:sp>
        <p:nvSpPr>
          <p:cNvPr id="25" name="Fluxograma: Disco Magnético 24">
            <a:extLst>
              <a:ext uri="{FF2B5EF4-FFF2-40B4-BE49-F238E27FC236}">
                <a16:creationId xmlns:a16="http://schemas.microsoft.com/office/drawing/2014/main" id="{7B4D455B-9A68-4D0C-ACA1-32AD7E3C63C7}"/>
              </a:ext>
            </a:extLst>
          </p:cNvPr>
          <p:cNvSpPr/>
          <p:nvPr/>
        </p:nvSpPr>
        <p:spPr>
          <a:xfrm>
            <a:off x="1919113" y="4527119"/>
            <a:ext cx="1016502" cy="1143000"/>
          </a:xfrm>
          <a:prstGeom prst="flowChartMagneticDisk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419" sz="1050" dirty="0"/>
              <a:t>Código BIREME</a:t>
            </a:r>
          </a:p>
          <a:p>
            <a:pPr algn="ctr"/>
            <a:r>
              <a:rPr lang="es-419" sz="1050" dirty="0"/>
              <a:t>Usuario</a:t>
            </a:r>
          </a:p>
          <a:p>
            <a:pPr algn="ctr"/>
            <a:r>
              <a:rPr lang="es-419" sz="1050" dirty="0"/>
              <a:t>Permisos</a:t>
            </a:r>
          </a:p>
          <a:p>
            <a:pPr algn="ctr"/>
            <a:r>
              <a:rPr lang="es-419" sz="1050" dirty="0"/>
              <a:t>Acceso</a:t>
            </a:r>
          </a:p>
        </p:txBody>
      </p:sp>
      <p:sp>
        <p:nvSpPr>
          <p:cNvPr id="26" name="Fluxograma: Disco Magnético 25">
            <a:extLst>
              <a:ext uri="{FF2B5EF4-FFF2-40B4-BE49-F238E27FC236}">
                <a16:creationId xmlns:a16="http://schemas.microsoft.com/office/drawing/2014/main" id="{4D9FD6F8-4F65-4684-82C7-0B6CA48B39C8}"/>
              </a:ext>
            </a:extLst>
          </p:cNvPr>
          <p:cNvSpPr/>
          <p:nvPr/>
        </p:nvSpPr>
        <p:spPr>
          <a:xfrm>
            <a:off x="3178626" y="4272459"/>
            <a:ext cx="1318950" cy="1453174"/>
          </a:xfrm>
          <a:prstGeom prst="flowChartMagneticDisk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419" sz="1100" dirty="0"/>
              <a:t>Registros identificados en las fuentes de información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50AAA24-967C-45BD-8CE3-BA9B4FB05D94}"/>
              </a:ext>
            </a:extLst>
          </p:cNvPr>
          <p:cNvSpPr txBox="1"/>
          <p:nvPr/>
        </p:nvSpPr>
        <p:spPr>
          <a:xfrm>
            <a:off x="3409224" y="4342453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FI-Admin</a:t>
            </a:r>
            <a:endParaRPr lang="es-419" sz="1600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C9570B57-2F23-4269-98EA-92D502F850DA}"/>
              </a:ext>
            </a:extLst>
          </p:cNvPr>
          <p:cNvSpPr/>
          <p:nvPr/>
        </p:nvSpPr>
        <p:spPr>
          <a:xfrm>
            <a:off x="1940924" y="4272459"/>
            <a:ext cx="9728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419" sz="1600" dirty="0"/>
              <a:t>BIREME </a:t>
            </a:r>
            <a:r>
              <a:rPr lang="es-419" sz="1600" dirty="0" err="1"/>
              <a:t>Accounts</a:t>
            </a:r>
            <a:endParaRPr lang="es-419" sz="1600" dirty="0"/>
          </a:p>
        </p:txBody>
      </p:sp>
      <p:pic>
        <p:nvPicPr>
          <p:cNvPr id="6" name="Gráfico 5" descr="Janela do navegador">
            <a:extLst>
              <a:ext uri="{FF2B5EF4-FFF2-40B4-BE49-F238E27FC236}">
                <a16:creationId xmlns:a16="http://schemas.microsoft.com/office/drawing/2014/main" id="{8445B036-B90E-4CA7-939E-B20937EA6B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34986" y="4729975"/>
            <a:ext cx="914400" cy="914400"/>
          </a:xfrm>
          <a:prstGeom prst="rect">
            <a:avLst/>
          </a:prstGeom>
        </p:spPr>
      </p:pic>
      <p:pic>
        <p:nvPicPr>
          <p:cNvPr id="8" name="Gráfico 7" descr="Web design">
            <a:extLst>
              <a:ext uri="{FF2B5EF4-FFF2-40B4-BE49-F238E27FC236}">
                <a16:creationId xmlns:a16="http://schemas.microsoft.com/office/drawing/2014/main" id="{3162F8AA-CF24-4411-A6AF-782927D1EE8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61851" y="4755719"/>
            <a:ext cx="914400" cy="914400"/>
          </a:xfrm>
          <a:prstGeom prst="rect">
            <a:avLst/>
          </a:prstGeom>
        </p:spPr>
      </p:pic>
      <p:pic>
        <p:nvPicPr>
          <p:cNvPr id="10" name="Gráfico 9" descr="Mundo">
            <a:extLst>
              <a:ext uri="{FF2B5EF4-FFF2-40B4-BE49-F238E27FC236}">
                <a16:creationId xmlns:a16="http://schemas.microsoft.com/office/drawing/2014/main" id="{FF802490-6262-48BD-9A66-4A1A5EAFD66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90168" y="5029200"/>
            <a:ext cx="423819" cy="423819"/>
          </a:xfrm>
          <a:prstGeom prst="rect">
            <a:avLst/>
          </a:prstGeom>
        </p:spPr>
      </p:pic>
      <p:pic>
        <p:nvPicPr>
          <p:cNvPr id="13" name="Gráfico 12" descr="Gráfico de barras">
            <a:extLst>
              <a:ext uri="{FF2B5EF4-FFF2-40B4-BE49-F238E27FC236}">
                <a16:creationId xmlns:a16="http://schemas.microsoft.com/office/drawing/2014/main" id="{FBE9F9FF-C7AD-4327-A0FE-54AA9AF35F4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601237" y="464141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7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B7A66B-A9F1-4BF2-9B7B-45381FA09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err="1"/>
              <a:t>Criterios</a:t>
            </a:r>
            <a:r>
              <a:rPr lang="pt-BR" dirty="0"/>
              <a:t> de </a:t>
            </a:r>
            <a:r>
              <a:rPr lang="pt-BR" dirty="0" err="1"/>
              <a:t>selección</a:t>
            </a:r>
            <a:r>
              <a:rPr lang="pt-BR" dirty="0"/>
              <a:t> de documentos de LILACS</a:t>
            </a:r>
            <a:endParaRPr lang="es-419" dirty="0"/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E1841ACE-4170-4BF7-AF4D-844FEF3A33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6493832"/>
              </p:ext>
            </p:extLst>
          </p:nvPr>
        </p:nvGraphicFramePr>
        <p:xfrm>
          <a:off x="-2263723" y="1279071"/>
          <a:ext cx="9310197" cy="5361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aixaDeTexto 4">
            <a:extLst>
              <a:ext uri="{FF2B5EF4-FFF2-40B4-BE49-F238E27FC236}">
                <a16:creationId xmlns:a16="http://schemas.microsoft.com/office/drawing/2014/main" id="{E0873AB4-48C5-4C48-A967-19984AF9CC36}"/>
              </a:ext>
            </a:extLst>
          </p:cNvPr>
          <p:cNvSpPr txBox="1"/>
          <p:nvPr/>
        </p:nvSpPr>
        <p:spPr>
          <a:xfrm>
            <a:off x="4758070" y="1502251"/>
            <a:ext cx="4263655" cy="2957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 err="1"/>
              <a:t>Salud</a:t>
            </a:r>
            <a:r>
              <a:rPr lang="pt-BR" dirty="0"/>
              <a:t> y áreas correlatas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/>
              <a:t>Literatura científica y técnica publicada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los</a:t>
            </a:r>
            <a:r>
              <a:rPr lang="pt-BR" dirty="0"/>
              <a:t> países de América Latina y </a:t>
            </a:r>
            <a:r>
              <a:rPr lang="pt-BR" dirty="0" err="1"/>
              <a:t>el</a:t>
            </a:r>
            <a:r>
              <a:rPr lang="pt-BR" dirty="0"/>
              <a:t> Caribe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/>
              <a:t>Publicado a </a:t>
            </a:r>
            <a:r>
              <a:rPr lang="pt-BR" dirty="0" err="1"/>
              <a:t>cualquier</a:t>
            </a:r>
            <a:r>
              <a:rPr lang="pt-BR" dirty="0"/>
              <a:t> tempo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/>
              <a:t>Idiomas: </a:t>
            </a:r>
            <a:r>
              <a:rPr lang="pt-BR" dirty="0" err="1"/>
              <a:t>español</a:t>
            </a:r>
            <a:r>
              <a:rPr lang="pt-BR" dirty="0"/>
              <a:t>, </a:t>
            </a:r>
            <a:r>
              <a:rPr lang="pt-BR" dirty="0" err="1"/>
              <a:t>portugués</a:t>
            </a:r>
            <a:r>
              <a:rPr lang="pt-BR" dirty="0"/>
              <a:t>, inglês, </a:t>
            </a:r>
            <a:r>
              <a:rPr lang="pt-BR" dirty="0" err="1"/>
              <a:t>francés</a:t>
            </a:r>
            <a:endParaRPr lang="es-419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062EFDC-460C-42DC-AA33-B109C92951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6428" y="4360114"/>
            <a:ext cx="4171380" cy="172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12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F9EE9292-0A41-4154-A4B7-F3CFC3E83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4000" cy="5143500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DF6BF41C-0886-4F0B-B015-0A2CA47ECFBB}"/>
              </a:ext>
            </a:extLst>
          </p:cNvPr>
          <p:cNvSpPr/>
          <p:nvPr/>
        </p:nvSpPr>
        <p:spPr>
          <a:xfrm>
            <a:off x="734179" y="2866003"/>
            <a:ext cx="7675642" cy="1395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2822" b="1" dirty="0"/>
              <a:t>El ecosistema de LILACS para el acceso y visibilidad de la producción científica y técnica de América Latina y el Caribe</a:t>
            </a:r>
            <a:endParaRPr lang="es-419" sz="2822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86F8B0E-0C74-4CCF-962F-D64DACE94A4B}"/>
              </a:ext>
            </a:extLst>
          </p:cNvPr>
          <p:cNvSpPr txBox="1"/>
          <p:nvPr/>
        </p:nvSpPr>
        <p:spPr>
          <a:xfrm>
            <a:off x="419512" y="5065190"/>
            <a:ext cx="2788467" cy="1250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882" dirty="0"/>
              <a:t>Sueli Mitiko Yano Suga</a:t>
            </a:r>
          </a:p>
          <a:p>
            <a:r>
              <a:rPr lang="pt-BR" sz="1882" dirty="0"/>
              <a:t>Supervisora </a:t>
            </a:r>
          </a:p>
          <a:p>
            <a:r>
              <a:rPr lang="pt-BR" sz="1882" dirty="0"/>
              <a:t>FIR/PFI</a:t>
            </a:r>
          </a:p>
          <a:p>
            <a:r>
              <a:rPr lang="pt-BR" sz="1882" dirty="0"/>
              <a:t>BIREME/OPS/OMS</a:t>
            </a:r>
            <a:endParaRPr lang="es-419" sz="1882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E1AA1C7-6289-4048-A790-BC4DDBC29214}"/>
              </a:ext>
            </a:extLst>
          </p:cNvPr>
          <p:cNvSpPr txBox="1"/>
          <p:nvPr/>
        </p:nvSpPr>
        <p:spPr>
          <a:xfrm>
            <a:off x="6492584" y="5610814"/>
            <a:ext cx="2651416" cy="381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882" dirty="0"/>
              <a:t>17 </a:t>
            </a:r>
            <a:r>
              <a:rPr lang="pt-BR" sz="1882" dirty="0" err="1"/>
              <a:t>Marzo</a:t>
            </a:r>
            <a:r>
              <a:rPr lang="pt-BR" sz="1882" dirty="0"/>
              <a:t> de 2021</a:t>
            </a:r>
            <a:endParaRPr lang="es-419" sz="1882" dirty="0"/>
          </a:p>
        </p:txBody>
      </p:sp>
    </p:spTree>
    <p:extLst>
      <p:ext uri="{BB962C8B-B14F-4D97-AF65-F5344CB8AC3E}">
        <p14:creationId xmlns:p14="http://schemas.microsoft.com/office/powerpoint/2010/main" val="3401642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0C72B7-9EB7-4689-A404-8AA909672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1276825"/>
            <a:ext cx="3017520" cy="2989132"/>
          </a:xfrm>
        </p:spPr>
        <p:txBody>
          <a:bodyPr vert="horz" lIns="107533" tIns="53766" rIns="107533" bIns="53766" rtlCol="0" anchor="b">
            <a:normAutofit fontScale="90000"/>
          </a:bodyPr>
          <a:lstStyle/>
          <a:p>
            <a:r>
              <a:rPr lang="en-US" sz="3998" b="1"/>
              <a:t>Criterios de Selección y Permanencia de Revistas LILACS</a:t>
            </a:r>
            <a:endParaRPr lang="en-US" sz="3998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322B8F-850B-4BEF-A4F3-099AA9CB9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617" y="4778380"/>
            <a:ext cx="2948940" cy="1127329"/>
          </a:xfrm>
        </p:spPr>
        <p:txBody>
          <a:bodyPr vert="horz" lIns="107533" tIns="53766" rIns="107533" bIns="53766" rtlCol="0">
            <a:normAutofit fontScale="92500" lnSpcReduction="20000"/>
          </a:bodyPr>
          <a:lstStyle/>
          <a:p>
            <a:pPr marL="0" indent="0">
              <a:buNone/>
            </a:pPr>
            <a:r>
              <a:rPr lang="en-US" sz="2117" dirty="0"/>
              <a:t>Sistema </a:t>
            </a:r>
            <a:r>
              <a:rPr lang="en-US" sz="2117" dirty="0" err="1"/>
              <a:t>Latinoamericano</a:t>
            </a:r>
            <a:r>
              <a:rPr lang="en-US" sz="2117" dirty="0"/>
              <a:t> y del Caribe de </a:t>
            </a:r>
            <a:r>
              <a:rPr lang="en-US" sz="2117" dirty="0" err="1"/>
              <a:t>Información</a:t>
            </a:r>
            <a:r>
              <a:rPr lang="en-US" sz="2117" dirty="0"/>
              <a:t> </a:t>
            </a:r>
            <a:r>
              <a:rPr lang="en-US" sz="2117" dirty="0" err="1"/>
              <a:t>en</a:t>
            </a:r>
            <a:r>
              <a:rPr lang="en-US" sz="2117" dirty="0"/>
              <a:t> </a:t>
            </a:r>
            <a:r>
              <a:rPr lang="en-US" sz="2117" dirty="0" err="1"/>
              <a:t>Ciencias</a:t>
            </a:r>
            <a:r>
              <a:rPr lang="en-US" sz="2117" dirty="0"/>
              <a:t> de la </a:t>
            </a:r>
            <a:r>
              <a:rPr lang="en-US" sz="2117" dirty="0" err="1"/>
              <a:t>Salud</a:t>
            </a:r>
            <a:endParaRPr lang="en-US" sz="2117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3D3BF61-59C9-4718-9139-0044EC6FD956}"/>
              </a:ext>
            </a:extLst>
          </p:cNvPr>
          <p:cNvSpPr txBox="1"/>
          <p:nvPr/>
        </p:nvSpPr>
        <p:spPr>
          <a:xfrm>
            <a:off x="4502150" y="474345"/>
            <a:ext cx="442595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Aclara y  ratifica </a:t>
            </a:r>
            <a:r>
              <a:rPr lang="pt-BR" dirty="0" err="1"/>
              <a:t>el</a:t>
            </a:r>
            <a:r>
              <a:rPr lang="pt-BR" dirty="0"/>
              <a:t> rol de BIREME, Centros </a:t>
            </a:r>
            <a:r>
              <a:rPr lang="pt-BR" dirty="0" err="1"/>
              <a:t>Coordinadores</a:t>
            </a:r>
            <a:r>
              <a:rPr lang="pt-BR" dirty="0"/>
              <a:t>, Editores de Revistas y Centros Cooperantes</a:t>
            </a:r>
          </a:p>
          <a:p>
            <a:endParaRPr lang="pt-BR" dirty="0"/>
          </a:p>
          <a:p>
            <a:r>
              <a:rPr lang="pt-BR" dirty="0"/>
              <a:t>Critérios que adopta para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evaluación</a:t>
            </a:r>
            <a:r>
              <a:rPr lang="pt-BR" dirty="0"/>
              <a:t> de </a:t>
            </a:r>
            <a:r>
              <a:rPr lang="pt-BR" dirty="0" err="1"/>
              <a:t>las</a:t>
            </a:r>
            <a:r>
              <a:rPr lang="pt-BR" dirty="0"/>
              <a:t> revistas para LILACS – considerando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adecuación</a:t>
            </a:r>
            <a:r>
              <a:rPr lang="pt-BR" dirty="0"/>
              <a:t> local y </a:t>
            </a:r>
            <a:r>
              <a:rPr lang="pt-BR" dirty="0" err="1"/>
              <a:t>con</a:t>
            </a:r>
            <a:r>
              <a:rPr lang="pt-BR" dirty="0"/>
              <a:t> critérios </a:t>
            </a:r>
            <a:r>
              <a:rPr lang="pt-BR" dirty="0" err="1"/>
              <a:t>compatibles</a:t>
            </a:r>
            <a:r>
              <a:rPr lang="pt-BR" dirty="0"/>
              <a:t> com </a:t>
            </a:r>
            <a:r>
              <a:rPr lang="pt-BR" dirty="0" err="1"/>
              <a:t>el</a:t>
            </a:r>
            <a:r>
              <a:rPr lang="pt-BR" dirty="0"/>
              <a:t> regional)</a:t>
            </a:r>
          </a:p>
          <a:p>
            <a:endParaRPr lang="pt-BR" dirty="0"/>
          </a:p>
          <a:p>
            <a:r>
              <a:rPr lang="pt-BR" dirty="0"/>
              <a:t>Comité de </a:t>
            </a:r>
            <a:r>
              <a:rPr lang="pt-BR" dirty="0" err="1"/>
              <a:t>evaluación</a:t>
            </a:r>
            <a:r>
              <a:rPr lang="pt-BR" dirty="0"/>
              <a:t> y </a:t>
            </a:r>
            <a:r>
              <a:rPr lang="pt-BR" dirty="0" err="1"/>
              <a:t>selección</a:t>
            </a:r>
            <a:r>
              <a:rPr lang="pt-BR" dirty="0"/>
              <a:t> de LILACS constituído por expertos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los</a:t>
            </a:r>
            <a:r>
              <a:rPr lang="pt-BR" dirty="0"/>
              <a:t> áreas de </a:t>
            </a:r>
            <a:r>
              <a:rPr lang="pt-BR" dirty="0" err="1"/>
              <a:t>salud</a:t>
            </a:r>
            <a:r>
              <a:rPr lang="pt-BR" dirty="0"/>
              <a:t> em </a:t>
            </a:r>
            <a:r>
              <a:rPr lang="pt-BR" dirty="0" err="1"/>
              <a:t>los</a:t>
            </a:r>
            <a:r>
              <a:rPr lang="pt-BR" dirty="0"/>
              <a:t> países y áreas temáticas LILACS</a:t>
            </a:r>
          </a:p>
          <a:p>
            <a:endParaRPr lang="pt-BR" dirty="0"/>
          </a:p>
          <a:p>
            <a:r>
              <a:rPr lang="pt-BR" dirty="0" err="1"/>
              <a:t>Coordinador</a:t>
            </a:r>
            <a:r>
              <a:rPr lang="pt-BR" dirty="0"/>
              <a:t> </a:t>
            </a:r>
            <a:r>
              <a:rPr lang="pt-BR" dirty="0" err="1"/>
              <a:t>debe</a:t>
            </a:r>
            <a:r>
              <a:rPr lang="pt-BR" dirty="0"/>
              <a:t> informar a BIREME sobre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admisión</a:t>
            </a:r>
            <a:r>
              <a:rPr lang="pt-BR" dirty="0"/>
              <a:t> automática de revistas MEDLINE y SciELO e indicar </a:t>
            </a:r>
            <a:r>
              <a:rPr lang="pt-BR" dirty="0" err="1"/>
              <a:t>el</a:t>
            </a:r>
            <a:r>
              <a:rPr lang="pt-BR" dirty="0"/>
              <a:t> Centro Cooperante </a:t>
            </a:r>
            <a:r>
              <a:rPr lang="pt-BR" dirty="0" err="1"/>
              <a:t>responsable</a:t>
            </a:r>
            <a:r>
              <a:rPr lang="pt-BR" dirty="0"/>
              <a:t> por </a:t>
            </a:r>
            <a:r>
              <a:rPr lang="pt-BR" dirty="0" err="1"/>
              <a:t>indización</a:t>
            </a:r>
            <a:r>
              <a:rPr lang="pt-BR" dirty="0"/>
              <a:t> temática</a:t>
            </a:r>
            <a:endParaRPr lang="es-419" dirty="0"/>
          </a:p>
        </p:txBody>
      </p:sp>
      <p:pic>
        <p:nvPicPr>
          <p:cNvPr id="15" name="Gráfico 14" descr="Usuários">
            <a:extLst>
              <a:ext uri="{FF2B5EF4-FFF2-40B4-BE49-F238E27FC236}">
                <a16:creationId xmlns:a16="http://schemas.microsoft.com/office/drawing/2014/main" id="{EB2A3FCA-EF17-4A85-AFD6-E7A110AB9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87750" y="3068208"/>
            <a:ext cx="914400" cy="914400"/>
          </a:xfrm>
          <a:prstGeom prst="rect">
            <a:avLst/>
          </a:prstGeom>
        </p:spPr>
      </p:pic>
      <p:pic>
        <p:nvPicPr>
          <p:cNvPr id="17" name="Gráfico 16" descr="Contrato DPE">
            <a:extLst>
              <a:ext uri="{FF2B5EF4-FFF2-40B4-BE49-F238E27FC236}">
                <a16:creationId xmlns:a16="http://schemas.microsoft.com/office/drawing/2014/main" id="{B3AC2D36-2CB9-4EC0-BC89-5A7548B0A3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22040" y="1691170"/>
            <a:ext cx="914400" cy="914400"/>
          </a:xfrm>
          <a:prstGeom prst="rect">
            <a:avLst/>
          </a:prstGeom>
        </p:spPr>
      </p:pic>
      <p:pic>
        <p:nvPicPr>
          <p:cNvPr id="20" name="Gráfico 19" descr="Aperto de mãos">
            <a:extLst>
              <a:ext uri="{FF2B5EF4-FFF2-40B4-BE49-F238E27FC236}">
                <a16:creationId xmlns:a16="http://schemas.microsoft.com/office/drawing/2014/main" id="{36C9C507-B83F-45BB-8EC0-80971FBBCE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56329" y="474345"/>
            <a:ext cx="914400" cy="914400"/>
          </a:xfrm>
          <a:prstGeom prst="rect">
            <a:avLst/>
          </a:prstGeom>
        </p:spPr>
      </p:pic>
      <p:pic>
        <p:nvPicPr>
          <p:cNvPr id="23" name="Gráfico 22" descr="Marketing">
            <a:extLst>
              <a:ext uri="{FF2B5EF4-FFF2-40B4-BE49-F238E27FC236}">
                <a16:creationId xmlns:a16="http://schemas.microsoft.com/office/drawing/2014/main" id="{EEF1C8A9-2CE7-4F87-B554-F4760348B9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62757" y="425243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278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0C72B7-9EB7-4689-A404-8AA909672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1276825"/>
            <a:ext cx="3017520" cy="2989132"/>
          </a:xfrm>
        </p:spPr>
        <p:txBody>
          <a:bodyPr vert="horz" lIns="107533" tIns="53766" rIns="107533" bIns="53766" rtlCol="0" anchor="b">
            <a:normAutofit fontScale="90000"/>
          </a:bodyPr>
          <a:lstStyle/>
          <a:p>
            <a:r>
              <a:rPr lang="en-US" sz="3998" b="1"/>
              <a:t>Criterios de Selección y Permanencia de Revistas LILACS</a:t>
            </a:r>
            <a:endParaRPr lang="en-US" sz="3998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322B8F-850B-4BEF-A4F3-099AA9CB9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617" y="4778380"/>
            <a:ext cx="2948940" cy="1127329"/>
          </a:xfrm>
        </p:spPr>
        <p:txBody>
          <a:bodyPr vert="horz" lIns="107533" tIns="53766" rIns="107533" bIns="53766" rtlCol="0">
            <a:normAutofit/>
          </a:bodyPr>
          <a:lstStyle/>
          <a:p>
            <a:pPr marL="0" indent="0">
              <a:buNone/>
            </a:pPr>
            <a:r>
              <a:rPr lang="en-US" sz="2117"/>
              <a:t>Criterios fundamentales:</a:t>
            </a:r>
          </a:p>
        </p:txBody>
      </p:sp>
      <p:pic>
        <p:nvPicPr>
          <p:cNvPr id="6" name="Gráfico 5" descr="Calendário Diário">
            <a:extLst>
              <a:ext uri="{FF2B5EF4-FFF2-40B4-BE49-F238E27FC236}">
                <a16:creationId xmlns:a16="http://schemas.microsoft.com/office/drawing/2014/main" id="{B078082B-8BDA-4118-8985-839F4080C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79402" y="4006261"/>
            <a:ext cx="1335783" cy="1335783"/>
          </a:xfrm>
          <a:prstGeom prst="rect">
            <a:avLst/>
          </a:prstGeom>
        </p:spPr>
      </p:pic>
      <p:pic>
        <p:nvPicPr>
          <p:cNvPr id="9" name="Gráfico 8" descr="Frasco">
            <a:extLst>
              <a:ext uri="{FF2B5EF4-FFF2-40B4-BE49-F238E27FC236}">
                <a16:creationId xmlns:a16="http://schemas.microsoft.com/office/drawing/2014/main" id="{7D6B171C-5AF8-4230-AC05-D2250F4213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34839" y="128029"/>
            <a:ext cx="1435028" cy="1435028"/>
          </a:xfrm>
          <a:prstGeom prst="rect">
            <a:avLst/>
          </a:prstGeom>
        </p:spPr>
      </p:pic>
      <p:pic>
        <p:nvPicPr>
          <p:cNvPr id="4" name="Picture 12" descr="C:\Users\sugasuel\AppData\Local\Microsoft\Windows\INetCache\IE\34XZ2N12\Open%20Access[1].png">
            <a:extLst>
              <a:ext uri="{FF2B5EF4-FFF2-40B4-BE49-F238E27FC236}">
                <a16:creationId xmlns:a16="http://schemas.microsoft.com/office/drawing/2014/main" id="{BBEDCFAA-58D1-4E36-8F3F-8F45D1854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3645" y="2320589"/>
            <a:ext cx="2427732" cy="92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Resultado de imagem para issn logo">
            <a:extLst>
              <a:ext uri="{FF2B5EF4-FFF2-40B4-BE49-F238E27FC236}">
                <a16:creationId xmlns:a16="http://schemas.microsoft.com/office/drawing/2014/main" id="{8AD04F14-E198-4BF4-9E08-1F2269F46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60042" y="2959799"/>
            <a:ext cx="2221962" cy="69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B8DBB64F-4B04-4E4D-BB4A-A9F83B8B5B45}"/>
              </a:ext>
            </a:extLst>
          </p:cNvPr>
          <p:cNvSpPr txBox="1"/>
          <p:nvPr/>
        </p:nvSpPr>
        <p:spPr>
          <a:xfrm>
            <a:off x="3869416" y="5201084"/>
            <a:ext cx="2221961" cy="628078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Periodicidad</a:t>
            </a:r>
            <a:r>
              <a:rPr lang="pt-BR" sz="1411" dirty="0">
                <a:solidFill>
                  <a:srgbClr val="FFFFFF"/>
                </a:solidFill>
              </a:rPr>
              <a:t> y  </a:t>
            </a:r>
            <a:r>
              <a:rPr lang="pt-BR" sz="1411" dirty="0" err="1">
                <a:solidFill>
                  <a:srgbClr val="FFFFFF"/>
                </a:solidFill>
              </a:rPr>
              <a:t>Puntualidad</a:t>
            </a:r>
            <a:endParaRPr lang="pt-BR" sz="1411" dirty="0">
              <a:solidFill>
                <a:srgbClr val="FFFFFF"/>
              </a:solidFill>
            </a:endParaRPr>
          </a:p>
          <a:p>
            <a:pPr algn="ctr">
              <a:spcAft>
                <a:spcPts val="706"/>
              </a:spcAft>
            </a:pPr>
            <a:r>
              <a:rPr lang="pt-BR" sz="1411" dirty="0">
                <a:solidFill>
                  <a:srgbClr val="FFFFFF"/>
                </a:solidFill>
                <a:sym typeface="Wingdings" panose="05000000000000000000" pitchFamily="2" charset="2"/>
              </a:rPr>
              <a:t></a:t>
            </a:r>
            <a:r>
              <a:rPr lang="pt-BR" sz="1411" dirty="0" err="1">
                <a:solidFill>
                  <a:srgbClr val="FFFFFF"/>
                </a:solidFill>
              </a:rPr>
              <a:t>Flujo</a:t>
            </a:r>
            <a:r>
              <a:rPr lang="pt-BR" sz="1411" dirty="0">
                <a:solidFill>
                  <a:srgbClr val="FFFFFF"/>
                </a:solidFill>
              </a:rPr>
              <a:t> continuo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A05FB4E4-2277-4297-84FB-724A460C5664}"/>
              </a:ext>
            </a:extLst>
          </p:cNvPr>
          <p:cNvSpPr txBox="1"/>
          <p:nvPr/>
        </p:nvSpPr>
        <p:spPr>
          <a:xfrm>
            <a:off x="6738487" y="1525183"/>
            <a:ext cx="2427732" cy="1105408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>
                <a:solidFill>
                  <a:srgbClr val="FFFFFF"/>
                </a:solidFill>
              </a:rPr>
              <a:t>50% artículos </a:t>
            </a:r>
            <a:r>
              <a:rPr lang="pt-BR" sz="1411" dirty="0" err="1">
                <a:solidFill>
                  <a:srgbClr val="FFFFFF"/>
                </a:solidFill>
              </a:rPr>
              <a:t>originales</a:t>
            </a:r>
            <a:endParaRPr lang="pt-BR" sz="1411" dirty="0">
              <a:solidFill>
                <a:srgbClr val="FFFFFF"/>
              </a:solidFill>
            </a:endParaRPr>
          </a:p>
          <a:p>
            <a:pPr algn="ctr">
              <a:spcAft>
                <a:spcPts val="706"/>
              </a:spcAft>
            </a:pPr>
            <a:r>
              <a:rPr lang="es-419" sz="1411" dirty="0">
                <a:solidFill>
                  <a:srgbClr val="FFFFFF"/>
                </a:solidFill>
                <a:sym typeface="Wingdings" panose="05000000000000000000" pitchFamily="2" charset="2"/>
              </a:rPr>
              <a:t></a:t>
            </a:r>
            <a:r>
              <a:rPr lang="es-419" sz="1411" dirty="0">
                <a:solidFill>
                  <a:srgbClr val="FFFFFF"/>
                </a:solidFill>
              </a:rPr>
              <a:t>Originalidad x Inédito</a:t>
            </a:r>
          </a:p>
          <a:p>
            <a:pPr algn="ctr">
              <a:spcAft>
                <a:spcPts val="706"/>
              </a:spcAft>
            </a:pPr>
            <a:r>
              <a:rPr lang="es-419" sz="1411" dirty="0">
                <a:solidFill>
                  <a:srgbClr val="FFFFFF"/>
                </a:solidFill>
                <a:sym typeface="Wingdings" panose="05000000000000000000" pitchFamily="2" charset="2"/>
              </a:rPr>
              <a:t>se aceptan revistas que publican </a:t>
            </a:r>
            <a:r>
              <a:rPr lang="es-419" sz="1411" dirty="0" err="1">
                <a:solidFill>
                  <a:srgbClr val="FFFFFF"/>
                </a:solidFill>
                <a:sym typeface="Wingdings" panose="05000000000000000000" pitchFamily="2" charset="2"/>
              </a:rPr>
              <a:t>preprints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513A358A-FD4D-476B-A78A-BA8FC472BDC8}"/>
              </a:ext>
            </a:extLst>
          </p:cNvPr>
          <p:cNvSpPr txBox="1"/>
          <p:nvPr/>
        </p:nvSpPr>
        <p:spPr>
          <a:xfrm>
            <a:off x="3663645" y="3234008"/>
            <a:ext cx="2427732" cy="383032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Acceso</a:t>
            </a:r>
            <a:r>
              <a:rPr lang="pt-BR" sz="1411" dirty="0">
                <a:solidFill>
                  <a:srgbClr val="FFFFFF"/>
                </a:solidFill>
              </a:rPr>
              <a:t> al texto completo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674BC9CB-44F9-4D7C-AF8C-496710DFE854}"/>
              </a:ext>
            </a:extLst>
          </p:cNvPr>
          <p:cNvSpPr txBox="1"/>
          <p:nvPr/>
        </p:nvSpPr>
        <p:spPr>
          <a:xfrm>
            <a:off x="6560042" y="3754374"/>
            <a:ext cx="2427732" cy="356814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Datos</a:t>
            </a:r>
            <a:r>
              <a:rPr lang="pt-BR" sz="1411" dirty="0">
                <a:solidFill>
                  <a:srgbClr val="FFFFFF"/>
                </a:solidFill>
              </a:rPr>
              <a:t> </a:t>
            </a:r>
            <a:r>
              <a:rPr lang="pt-BR" sz="1411" dirty="0" err="1">
                <a:solidFill>
                  <a:srgbClr val="FFFFFF"/>
                </a:solidFill>
              </a:rPr>
              <a:t>actualizados</a:t>
            </a:r>
            <a:r>
              <a:rPr lang="pt-BR" sz="1411" dirty="0">
                <a:solidFill>
                  <a:srgbClr val="FFFFFF"/>
                </a:solidFill>
              </a:rPr>
              <a:t> </a:t>
            </a:r>
            <a:r>
              <a:rPr lang="pt-BR" sz="1411" dirty="0" err="1">
                <a:solidFill>
                  <a:srgbClr val="FFFFFF"/>
                </a:solidFill>
              </a:rPr>
              <a:t>en</a:t>
            </a:r>
            <a:r>
              <a:rPr lang="pt-BR" sz="1411" dirty="0">
                <a:solidFill>
                  <a:srgbClr val="FFFFFF"/>
                </a:solidFill>
              </a:rPr>
              <a:t> </a:t>
            </a:r>
            <a:r>
              <a:rPr lang="pt-BR" sz="1411" dirty="0" err="1">
                <a:solidFill>
                  <a:srgbClr val="FFFFFF"/>
                </a:solidFill>
              </a:rPr>
              <a:t>el</a:t>
            </a:r>
            <a:r>
              <a:rPr lang="pt-BR" sz="1411" dirty="0">
                <a:solidFill>
                  <a:srgbClr val="FFFFFF"/>
                </a:solidFill>
              </a:rPr>
              <a:t> ISSN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8" name="Seta: para a Direita 7">
            <a:extLst>
              <a:ext uri="{FF2B5EF4-FFF2-40B4-BE49-F238E27FC236}">
                <a16:creationId xmlns:a16="http://schemas.microsoft.com/office/drawing/2014/main" id="{0F1154E7-63E5-431D-BD0A-DCC4EB4EA195}"/>
              </a:ext>
            </a:extLst>
          </p:cNvPr>
          <p:cNvSpPr/>
          <p:nvPr/>
        </p:nvSpPr>
        <p:spPr>
          <a:xfrm>
            <a:off x="2908420" y="5302651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4" name="Seta: para a Direita 13">
            <a:extLst>
              <a:ext uri="{FF2B5EF4-FFF2-40B4-BE49-F238E27FC236}">
                <a16:creationId xmlns:a16="http://schemas.microsoft.com/office/drawing/2014/main" id="{1700648D-58CD-440D-B90A-E8BE30FAF2AA}"/>
              </a:ext>
            </a:extLst>
          </p:cNvPr>
          <p:cNvSpPr/>
          <p:nvPr/>
        </p:nvSpPr>
        <p:spPr>
          <a:xfrm>
            <a:off x="6066469" y="1979172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12" name="Gráfico 11" descr="Fita">
            <a:extLst>
              <a:ext uri="{FF2B5EF4-FFF2-40B4-BE49-F238E27FC236}">
                <a16:creationId xmlns:a16="http://schemas.microsoft.com/office/drawing/2014/main" id="{E9C33EB3-5DB6-4675-A73F-E2E9C2EF6C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45070" y="268222"/>
            <a:ext cx="1306560" cy="1306560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3ECCD847-3604-4DC7-83C2-8462776B297D}"/>
              </a:ext>
            </a:extLst>
          </p:cNvPr>
          <p:cNvSpPr txBox="1"/>
          <p:nvPr/>
        </p:nvSpPr>
        <p:spPr>
          <a:xfrm>
            <a:off x="3733427" y="1649964"/>
            <a:ext cx="2427732" cy="559618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>
                <a:solidFill>
                  <a:srgbClr val="FFFFFF"/>
                </a:solidFill>
              </a:rPr>
              <a:t>Mérito científico validado por  </a:t>
            </a:r>
            <a:r>
              <a:rPr lang="pt-BR" sz="1411" dirty="0" err="1">
                <a:solidFill>
                  <a:srgbClr val="FFFFFF"/>
                </a:solidFill>
              </a:rPr>
              <a:t>el</a:t>
            </a:r>
            <a:r>
              <a:rPr lang="pt-BR" sz="1411" dirty="0">
                <a:solidFill>
                  <a:srgbClr val="FFFFFF"/>
                </a:solidFill>
              </a:rPr>
              <a:t> comité de </a:t>
            </a:r>
            <a:r>
              <a:rPr lang="pt-BR" sz="1411" dirty="0" err="1">
                <a:solidFill>
                  <a:srgbClr val="FFFFFF"/>
                </a:solidFill>
              </a:rPr>
              <a:t>evaluación</a:t>
            </a:r>
            <a:r>
              <a:rPr lang="pt-BR" sz="1411" dirty="0">
                <a:solidFill>
                  <a:srgbClr val="FFFFFF"/>
                </a:solidFill>
              </a:rPr>
              <a:t> LILACS</a:t>
            </a:r>
            <a:endParaRPr lang="es-419" sz="1411" dirty="0">
              <a:solidFill>
                <a:srgbClr val="FFFFFF"/>
              </a:solidFill>
            </a:endParaRPr>
          </a:p>
        </p:txBody>
      </p:sp>
      <p:pic>
        <p:nvPicPr>
          <p:cNvPr id="15" name="Gráfico 14" descr="Documento">
            <a:extLst>
              <a:ext uri="{FF2B5EF4-FFF2-40B4-BE49-F238E27FC236}">
                <a16:creationId xmlns:a16="http://schemas.microsoft.com/office/drawing/2014/main" id="{4D7E4746-841C-4EBC-A1C1-CDEDE0684E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81800" y="4330700"/>
            <a:ext cx="914400" cy="914400"/>
          </a:xfrm>
          <a:prstGeom prst="rect">
            <a:avLst/>
          </a:prstGeom>
        </p:spPr>
      </p:pic>
      <p:pic>
        <p:nvPicPr>
          <p:cNvPr id="20" name="Gráfico 19" descr="Documento">
            <a:extLst>
              <a:ext uri="{FF2B5EF4-FFF2-40B4-BE49-F238E27FC236}">
                <a16:creationId xmlns:a16="http://schemas.microsoft.com/office/drawing/2014/main" id="{6ACA476A-8CD9-46B8-BF65-6868A0B19BE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997174" y="4330700"/>
            <a:ext cx="914400" cy="914400"/>
          </a:xfrm>
          <a:prstGeom prst="rect">
            <a:avLst/>
          </a:prstGeom>
        </p:spPr>
      </p:pic>
      <p:pic>
        <p:nvPicPr>
          <p:cNvPr id="22" name="Gráfico 21" descr="Documento">
            <a:extLst>
              <a:ext uri="{FF2B5EF4-FFF2-40B4-BE49-F238E27FC236}">
                <a16:creationId xmlns:a16="http://schemas.microsoft.com/office/drawing/2014/main" id="{1543E6B5-02D6-4895-949A-E599EF3FD5E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387203" y="4330700"/>
            <a:ext cx="914400" cy="914400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6EA6E610-663F-4009-9843-0402CC3A46B0}"/>
              </a:ext>
            </a:extLst>
          </p:cNvPr>
          <p:cNvSpPr txBox="1"/>
          <p:nvPr/>
        </p:nvSpPr>
        <p:spPr>
          <a:xfrm>
            <a:off x="6724023" y="5194555"/>
            <a:ext cx="2221961" cy="628078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>
                <a:solidFill>
                  <a:srgbClr val="FFFFFF"/>
                </a:solidFill>
              </a:rPr>
              <a:t>Número mínimo de artículos por </a:t>
            </a:r>
            <a:r>
              <a:rPr lang="pt-BR" sz="1411" dirty="0" err="1">
                <a:solidFill>
                  <a:srgbClr val="FFFFFF"/>
                </a:solidFill>
              </a:rPr>
              <a:t>año</a:t>
            </a:r>
            <a:endParaRPr lang="es-419" sz="141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7635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0C72B7-9EB7-4689-A404-8AA909672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1276825"/>
            <a:ext cx="3017520" cy="2989132"/>
          </a:xfrm>
        </p:spPr>
        <p:txBody>
          <a:bodyPr vert="horz" lIns="107533" tIns="53766" rIns="107533" bIns="53766" rtlCol="0" anchor="b">
            <a:normAutofit fontScale="90000"/>
          </a:bodyPr>
          <a:lstStyle/>
          <a:p>
            <a:r>
              <a:rPr lang="en-US" sz="3998" b="1" dirty="0" err="1"/>
              <a:t>Criterios</a:t>
            </a:r>
            <a:r>
              <a:rPr lang="en-US" sz="3998" b="1" dirty="0"/>
              <a:t> de </a:t>
            </a:r>
            <a:r>
              <a:rPr lang="en-US" sz="3998" b="1" dirty="0" err="1"/>
              <a:t>Selección</a:t>
            </a:r>
            <a:r>
              <a:rPr lang="en-US" sz="3998" b="1" dirty="0"/>
              <a:t> y </a:t>
            </a:r>
            <a:r>
              <a:rPr lang="en-US" sz="3998" b="1" dirty="0" err="1"/>
              <a:t>Permanencia</a:t>
            </a:r>
            <a:r>
              <a:rPr lang="en-US" sz="3998" b="1" dirty="0"/>
              <a:t> de </a:t>
            </a:r>
            <a:r>
              <a:rPr lang="en-US" sz="3998" b="1" dirty="0" err="1"/>
              <a:t>Revistas</a:t>
            </a:r>
            <a:r>
              <a:rPr lang="en-US" sz="3998" b="1" dirty="0"/>
              <a:t> LILACS</a:t>
            </a:r>
            <a:endParaRPr lang="en-US" sz="3998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322B8F-850B-4BEF-A4F3-099AA9CB9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617" y="4778380"/>
            <a:ext cx="2948940" cy="1127329"/>
          </a:xfrm>
        </p:spPr>
        <p:txBody>
          <a:bodyPr vert="horz" lIns="107533" tIns="53766" rIns="107533" bIns="53766" rtlCol="0">
            <a:normAutofit/>
          </a:bodyPr>
          <a:lstStyle/>
          <a:p>
            <a:pPr marL="0" indent="0">
              <a:buNone/>
            </a:pPr>
            <a:r>
              <a:rPr lang="en-US" sz="2117" dirty="0"/>
              <a:t>Calidad de </a:t>
            </a:r>
            <a:r>
              <a:rPr lang="en-US" sz="2117" dirty="0" err="1"/>
              <a:t>datos</a:t>
            </a:r>
            <a:r>
              <a:rPr lang="en-US" sz="2117" dirty="0"/>
              <a:t>:</a:t>
            </a:r>
          </a:p>
        </p:txBody>
      </p:sp>
      <p:pic>
        <p:nvPicPr>
          <p:cNvPr id="11" name="Picture 4" descr="Resultado de imagem para issn logo">
            <a:extLst>
              <a:ext uri="{FF2B5EF4-FFF2-40B4-BE49-F238E27FC236}">
                <a16:creationId xmlns:a16="http://schemas.microsoft.com/office/drawing/2014/main" id="{8AD04F14-E198-4BF4-9E08-1F2269F46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8962" y="3292237"/>
            <a:ext cx="1923267" cy="60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B8DBB64F-4B04-4E4D-BB4A-A9F83B8B5B45}"/>
              </a:ext>
            </a:extLst>
          </p:cNvPr>
          <p:cNvSpPr txBox="1"/>
          <p:nvPr/>
        </p:nvSpPr>
        <p:spPr>
          <a:xfrm>
            <a:off x="3794150" y="2647200"/>
            <a:ext cx="2516104" cy="332624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Reglas</a:t>
            </a:r>
            <a:r>
              <a:rPr lang="pt-BR" sz="1411" dirty="0">
                <a:solidFill>
                  <a:srgbClr val="FFFFFF"/>
                </a:solidFill>
              </a:rPr>
              <a:t> de </a:t>
            </a:r>
            <a:r>
              <a:rPr lang="pt-BR" sz="1411" dirty="0" err="1">
                <a:solidFill>
                  <a:srgbClr val="FFFFFF"/>
                </a:solidFill>
              </a:rPr>
              <a:t>indización</a:t>
            </a:r>
            <a:r>
              <a:rPr lang="pt-BR" sz="1411" dirty="0">
                <a:solidFill>
                  <a:srgbClr val="FFFFFF"/>
                </a:solidFill>
              </a:rPr>
              <a:t> de NLM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674BC9CB-44F9-4D7C-AF8C-496710DFE854}"/>
              </a:ext>
            </a:extLst>
          </p:cNvPr>
          <p:cNvSpPr txBox="1"/>
          <p:nvPr/>
        </p:nvSpPr>
        <p:spPr>
          <a:xfrm>
            <a:off x="3768962" y="3972398"/>
            <a:ext cx="2427732" cy="519684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>
                <a:solidFill>
                  <a:srgbClr val="FFFFFF"/>
                </a:solidFill>
              </a:rPr>
              <a:t>Título abreviado, país de </a:t>
            </a:r>
            <a:r>
              <a:rPr lang="pt-BR" sz="1411" dirty="0" err="1">
                <a:solidFill>
                  <a:srgbClr val="FFFFFF"/>
                </a:solidFill>
              </a:rPr>
              <a:t>publicación</a:t>
            </a:r>
            <a:r>
              <a:rPr lang="pt-BR" sz="1411" dirty="0">
                <a:solidFill>
                  <a:srgbClr val="FFFFFF"/>
                </a:solidFill>
              </a:rPr>
              <a:t> y </a:t>
            </a:r>
            <a:r>
              <a:rPr lang="pt-BR" sz="1411" dirty="0" err="1">
                <a:solidFill>
                  <a:srgbClr val="FFFFFF"/>
                </a:solidFill>
              </a:rPr>
              <a:t>otros</a:t>
            </a:r>
            <a:endParaRPr lang="es-419" sz="1411" dirty="0">
              <a:solidFill>
                <a:srgbClr val="FFFFFF"/>
              </a:solidFill>
            </a:endParaRP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E2E1077C-0013-437E-B777-ADE6922540F7}"/>
              </a:ext>
            </a:extLst>
          </p:cNvPr>
          <p:cNvGrpSpPr/>
          <p:nvPr/>
        </p:nvGrpSpPr>
        <p:grpSpPr>
          <a:xfrm>
            <a:off x="3666755" y="271361"/>
            <a:ext cx="3206989" cy="1144234"/>
            <a:chOff x="892159" y="2248816"/>
            <a:chExt cx="3433656" cy="1225107"/>
          </a:xfrm>
        </p:grpSpPr>
        <p:pic>
          <p:nvPicPr>
            <p:cNvPr id="18" name="Imagem 17">
              <a:extLst>
                <a:ext uri="{FF2B5EF4-FFF2-40B4-BE49-F238E27FC236}">
                  <a16:creationId xmlns:a16="http://schemas.microsoft.com/office/drawing/2014/main" id="{35ADB236-F8B2-41B8-AC12-0366706BA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1590" y="2248816"/>
              <a:ext cx="3324225" cy="1225107"/>
            </a:xfrm>
            <a:prstGeom prst="rect">
              <a:avLst/>
            </a:prstGeom>
          </p:spPr>
        </p:pic>
        <p:sp>
          <p:nvSpPr>
            <p:cNvPr id="20" name="CaixaDeTexto 19">
              <a:extLst>
                <a:ext uri="{FF2B5EF4-FFF2-40B4-BE49-F238E27FC236}">
                  <a16:creationId xmlns:a16="http://schemas.microsoft.com/office/drawing/2014/main" id="{56658E31-4D76-4D6E-861C-984A3316467C}"/>
                </a:ext>
              </a:extLst>
            </p:cNvPr>
            <p:cNvSpPr txBox="1"/>
            <p:nvPr/>
          </p:nvSpPr>
          <p:spPr>
            <a:xfrm>
              <a:off x="892159" y="3138662"/>
              <a:ext cx="2521591" cy="2911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pt-BR" sz="1167" dirty="0" err="1">
                  <a:solidFill>
                    <a:srgbClr val="669966"/>
                  </a:solidFill>
                </a:rPr>
                <a:t>Descriptores</a:t>
              </a:r>
              <a:r>
                <a:rPr lang="pt-BR" sz="1167" dirty="0">
                  <a:solidFill>
                    <a:srgbClr val="669966"/>
                  </a:solidFill>
                </a:rPr>
                <a:t> </a:t>
              </a:r>
              <a:r>
                <a:rPr lang="pt-BR" sz="1167" dirty="0" err="1">
                  <a:solidFill>
                    <a:srgbClr val="669966"/>
                  </a:solidFill>
                </a:rPr>
                <a:t>en</a:t>
              </a:r>
              <a:r>
                <a:rPr lang="pt-BR" sz="1167" dirty="0">
                  <a:solidFill>
                    <a:srgbClr val="669966"/>
                  </a:solidFill>
                </a:rPr>
                <a:t> </a:t>
              </a:r>
              <a:r>
                <a:rPr lang="pt-BR" sz="1167" dirty="0" err="1">
                  <a:solidFill>
                    <a:srgbClr val="669966"/>
                  </a:solidFill>
                </a:rPr>
                <a:t>Ciencias</a:t>
              </a:r>
              <a:r>
                <a:rPr lang="pt-BR" sz="1167" dirty="0">
                  <a:solidFill>
                    <a:srgbClr val="669966"/>
                  </a:solidFill>
                </a:rPr>
                <a:t> de </a:t>
              </a:r>
              <a:r>
                <a:rPr lang="pt-BR" sz="1167" dirty="0" err="1">
                  <a:solidFill>
                    <a:srgbClr val="669966"/>
                  </a:solidFill>
                </a:rPr>
                <a:t>la</a:t>
              </a:r>
              <a:r>
                <a:rPr lang="pt-BR" sz="1167" dirty="0">
                  <a:solidFill>
                    <a:srgbClr val="669966"/>
                  </a:solidFill>
                </a:rPr>
                <a:t> </a:t>
              </a:r>
              <a:r>
                <a:rPr lang="pt-BR" sz="1167" dirty="0" err="1">
                  <a:solidFill>
                    <a:srgbClr val="669966"/>
                  </a:solidFill>
                </a:rPr>
                <a:t>Salud</a:t>
              </a:r>
              <a:endParaRPr lang="es-419" sz="1167" dirty="0">
                <a:solidFill>
                  <a:srgbClr val="669966"/>
                </a:solidFill>
              </a:endParaRPr>
            </a:p>
          </p:txBody>
        </p:sp>
      </p:grpSp>
      <p:pic>
        <p:nvPicPr>
          <p:cNvPr id="22" name="Picture 4" descr="Blue Primary NLM NIH logo">
            <a:extLst>
              <a:ext uri="{FF2B5EF4-FFF2-40B4-BE49-F238E27FC236}">
                <a16:creationId xmlns:a16="http://schemas.microsoft.com/office/drawing/2014/main" id="{92E0CA93-0030-46FC-8584-D501D0694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76" y="2032636"/>
            <a:ext cx="4118180" cy="64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C:\Users\sugasuel\AppData\Local\Microsoft\Windows\INetCache\IE\FVWC9GCR\DOI_logo.svg[1].png">
            <a:extLst>
              <a:ext uri="{FF2B5EF4-FFF2-40B4-BE49-F238E27FC236}">
                <a16:creationId xmlns:a16="http://schemas.microsoft.com/office/drawing/2014/main" id="{36FC7187-8C42-472F-870C-C0236F5CA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444" y="2854855"/>
            <a:ext cx="1090939" cy="109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" descr="C:\Users\sugasuel\AppData\Local\Microsoft\Windows\INetCache\IE\FVWC9GCR\orcid-logo[1].jpg">
            <a:extLst>
              <a:ext uri="{FF2B5EF4-FFF2-40B4-BE49-F238E27FC236}">
                <a16:creationId xmlns:a16="http://schemas.microsoft.com/office/drawing/2014/main" id="{7CC05434-CCD6-4647-AC6E-FF0E3CD45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594" y="3945794"/>
            <a:ext cx="1913639" cy="63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Resultado de imagem para iso log">
            <a:extLst>
              <a:ext uri="{FF2B5EF4-FFF2-40B4-BE49-F238E27FC236}">
                <a16:creationId xmlns:a16="http://schemas.microsoft.com/office/drawing/2014/main" id="{DFAB633D-AE45-429C-BF41-07AA3D1DB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799" y="1030757"/>
            <a:ext cx="1004674" cy="7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CaixaDeTexto 29">
            <a:extLst>
              <a:ext uri="{FF2B5EF4-FFF2-40B4-BE49-F238E27FC236}">
                <a16:creationId xmlns:a16="http://schemas.microsoft.com/office/drawing/2014/main" id="{C15FCDB9-52C1-4FBB-B769-424DD01DA427}"/>
              </a:ext>
            </a:extLst>
          </p:cNvPr>
          <p:cNvSpPr txBox="1"/>
          <p:nvPr/>
        </p:nvSpPr>
        <p:spPr>
          <a:xfrm>
            <a:off x="4012198" y="1381074"/>
            <a:ext cx="2516104" cy="332624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Vocabulario</a:t>
            </a:r>
            <a:r>
              <a:rPr lang="pt-BR" sz="1411" dirty="0">
                <a:solidFill>
                  <a:srgbClr val="FFFFFF"/>
                </a:solidFill>
              </a:rPr>
              <a:t> controlado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49B36F37-5DE7-4AD2-BB85-4F8AF0C2963B}"/>
              </a:ext>
            </a:extLst>
          </p:cNvPr>
          <p:cNvSpPr txBox="1"/>
          <p:nvPr/>
        </p:nvSpPr>
        <p:spPr>
          <a:xfrm>
            <a:off x="6528302" y="4645673"/>
            <a:ext cx="2552166" cy="519684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>
                <a:solidFill>
                  <a:srgbClr val="FFFFFF"/>
                </a:solidFill>
              </a:rPr>
              <a:t>Números persistentes de autor y documentos electrónicos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F72798BE-307C-4710-BC62-595E3A6C7A07}"/>
              </a:ext>
            </a:extLst>
          </p:cNvPr>
          <p:cNvSpPr txBox="1"/>
          <p:nvPr/>
        </p:nvSpPr>
        <p:spPr>
          <a:xfrm>
            <a:off x="7022835" y="1833840"/>
            <a:ext cx="2049158" cy="318329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>
                <a:solidFill>
                  <a:srgbClr val="FFFFFF"/>
                </a:solidFill>
              </a:rPr>
              <a:t>Códigos de país e idioma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24" name="Seta: para a Direita 23">
            <a:extLst>
              <a:ext uri="{FF2B5EF4-FFF2-40B4-BE49-F238E27FC236}">
                <a16:creationId xmlns:a16="http://schemas.microsoft.com/office/drawing/2014/main" id="{FDFA1643-4A80-4D76-8CF0-C87FA1C7CE31}"/>
              </a:ext>
            </a:extLst>
          </p:cNvPr>
          <p:cNvSpPr/>
          <p:nvPr/>
        </p:nvSpPr>
        <p:spPr>
          <a:xfrm>
            <a:off x="5426350" y="4565600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812089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0C72B7-9EB7-4689-A404-8AA909672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1276825"/>
            <a:ext cx="3017520" cy="2989132"/>
          </a:xfrm>
        </p:spPr>
        <p:txBody>
          <a:bodyPr vert="horz" lIns="107533" tIns="53766" rIns="107533" bIns="53766" rtlCol="0" anchor="b">
            <a:normAutofit fontScale="90000"/>
          </a:bodyPr>
          <a:lstStyle/>
          <a:p>
            <a:r>
              <a:rPr lang="en-US" sz="3998" b="1" dirty="0" err="1"/>
              <a:t>Criterios</a:t>
            </a:r>
            <a:r>
              <a:rPr lang="en-US" sz="3998" b="1" dirty="0"/>
              <a:t> de </a:t>
            </a:r>
            <a:r>
              <a:rPr lang="en-US" sz="3998" b="1" dirty="0" err="1"/>
              <a:t>Selección</a:t>
            </a:r>
            <a:r>
              <a:rPr lang="en-US" sz="3998" b="1" dirty="0"/>
              <a:t> y </a:t>
            </a:r>
            <a:r>
              <a:rPr lang="en-US" sz="3998" b="1" dirty="0" err="1"/>
              <a:t>Permanencia</a:t>
            </a:r>
            <a:r>
              <a:rPr lang="en-US" sz="3998" b="1" dirty="0"/>
              <a:t> de </a:t>
            </a:r>
            <a:r>
              <a:rPr lang="en-US" sz="3998" b="1" dirty="0" err="1"/>
              <a:t>Revistas</a:t>
            </a:r>
            <a:r>
              <a:rPr lang="en-US" sz="3998" b="1" dirty="0"/>
              <a:t> LILACS</a:t>
            </a:r>
            <a:endParaRPr lang="en-US" sz="3998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322B8F-850B-4BEF-A4F3-099AA9CB9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617" y="4778380"/>
            <a:ext cx="2948940" cy="1127329"/>
          </a:xfrm>
        </p:spPr>
        <p:txBody>
          <a:bodyPr vert="horz" lIns="107533" tIns="53766" rIns="107533" bIns="53766" rtlCol="0">
            <a:normAutofit/>
          </a:bodyPr>
          <a:lstStyle/>
          <a:p>
            <a:pPr marL="0" indent="0">
              <a:buNone/>
            </a:pPr>
            <a:r>
              <a:rPr lang="en-US" sz="2117" dirty="0"/>
              <a:t>Calidad de </a:t>
            </a:r>
            <a:r>
              <a:rPr lang="en-US" sz="2117" dirty="0" err="1"/>
              <a:t>datos</a:t>
            </a:r>
            <a:endParaRPr lang="en-US" sz="2117" dirty="0"/>
          </a:p>
        </p:txBody>
      </p:sp>
      <p:pic>
        <p:nvPicPr>
          <p:cNvPr id="10242" name="Picture 2" descr="PRESERVACIÓN Y CONSERVACIÓN DE DOCUMENTOS DIGITALES">
            <a:extLst>
              <a:ext uri="{FF2B5EF4-FFF2-40B4-BE49-F238E27FC236}">
                <a16:creationId xmlns:a16="http://schemas.microsoft.com/office/drawing/2014/main" id="{BE8F1B45-5D1A-4B12-BA16-943CCC1C4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49" y="648943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11010A51-E4C1-40DD-980F-A844887C36CB}"/>
              </a:ext>
            </a:extLst>
          </p:cNvPr>
          <p:cNvSpPr txBox="1"/>
          <p:nvPr/>
        </p:nvSpPr>
        <p:spPr>
          <a:xfrm>
            <a:off x="6962524" y="2541884"/>
            <a:ext cx="1708652" cy="54677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Preservación</a:t>
            </a:r>
            <a:r>
              <a:rPr lang="pt-BR" sz="1411" dirty="0">
                <a:solidFill>
                  <a:srgbClr val="FFFFFF"/>
                </a:solidFill>
              </a:rPr>
              <a:t> digital</a:t>
            </a:r>
          </a:p>
          <a:p>
            <a:pPr algn="ctr">
              <a:spcAft>
                <a:spcPts val="706"/>
              </a:spcAft>
            </a:pPr>
            <a:r>
              <a:rPr lang="pt-BR" sz="1411" dirty="0">
                <a:solidFill>
                  <a:srgbClr val="FFFFFF"/>
                </a:solidFill>
              </a:rPr>
              <a:t>LOCKSS</a:t>
            </a:r>
            <a:endParaRPr lang="es-419" sz="1411" dirty="0">
              <a:solidFill>
                <a:srgbClr val="FFFFFF"/>
              </a:solidFill>
            </a:endParaRPr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B5084251-CE55-4C44-8914-5D758DA6A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400" y="3421407"/>
            <a:ext cx="3727450" cy="186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78C609D6-227B-42E4-B1C9-88754CCB7561}"/>
              </a:ext>
            </a:extLst>
          </p:cNvPr>
          <p:cNvSpPr txBox="1"/>
          <p:nvPr/>
        </p:nvSpPr>
        <p:spPr>
          <a:xfrm>
            <a:off x="4835525" y="5358939"/>
            <a:ext cx="2235200" cy="54677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Metadatos</a:t>
            </a:r>
            <a:r>
              <a:rPr lang="pt-BR" sz="1411" dirty="0">
                <a:solidFill>
                  <a:srgbClr val="FFFFFF"/>
                </a:solidFill>
              </a:rPr>
              <a:t> </a:t>
            </a:r>
            <a:r>
              <a:rPr lang="pt-BR" sz="1411" dirty="0" err="1">
                <a:solidFill>
                  <a:srgbClr val="FFFFFF"/>
                </a:solidFill>
              </a:rPr>
              <a:t>descriptivos</a:t>
            </a:r>
            <a:r>
              <a:rPr lang="pt-BR" sz="1411" dirty="0">
                <a:solidFill>
                  <a:srgbClr val="FFFFFF"/>
                </a:solidFill>
              </a:rPr>
              <a:t> que </a:t>
            </a:r>
            <a:r>
              <a:rPr lang="pt-BR" sz="1411" dirty="0" err="1">
                <a:solidFill>
                  <a:srgbClr val="FFFFFF"/>
                </a:solidFill>
              </a:rPr>
              <a:t>propicien</a:t>
            </a:r>
            <a:r>
              <a:rPr lang="pt-BR" sz="1411" dirty="0">
                <a:solidFill>
                  <a:srgbClr val="FFFFFF"/>
                </a:solidFill>
              </a:rPr>
              <a:t> </a:t>
            </a:r>
            <a:r>
              <a:rPr lang="pt-BR" sz="1411" dirty="0" err="1">
                <a:solidFill>
                  <a:srgbClr val="FFFFFF"/>
                </a:solidFill>
              </a:rPr>
              <a:t>interoperabilidad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585492F6-0D6C-4147-BC48-5483E9855A87}"/>
              </a:ext>
            </a:extLst>
          </p:cNvPr>
          <p:cNvSpPr txBox="1"/>
          <p:nvPr/>
        </p:nvSpPr>
        <p:spPr>
          <a:xfrm>
            <a:off x="4089400" y="2392289"/>
            <a:ext cx="2143280" cy="363612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>
                <a:solidFill>
                  <a:srgbClr val="FFFFFF"/>
                </a:solidFill>
              </a:rPr>
              <a:t>Licencia CC BY</a:t>
            </a:r>
          </a:p>
        </p:txBody>
      </p:sp>
      <p:sp>
        <p:nvSpPr>
          <p:cNvPr id="39" name="Seta: para a Direita 38">
            <a:extLst>
              <a:ext uri="{FF2B5EF4-FFF2-40B4-BE49-F238E27FC236}">
                <a16:creationId xmlns:a16="http://schemas.microsoft.com/office/drawing/2014/main" id="{24F2B26C-946F-4274-BD64-BDA2CA8EA845}"/>
              </a:ext>
            </a:extLst>
          </p:cNvPr>
          <p:cNvSpPr/>
          <p:nvPr/>
        </p:nvSpPr>
        <p:spPr>
          <a:xfrm>
            <a:off x="3521075" y="2267679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10246" name="Picture 6">
            <a:extLst>
              <a:ext uri="{FF2B5EF4-FFF2-40B4-BE49-F238E27FC236}">
                <a16:creationId xmlns:a16="http://schemas.microsoft.com/office/drawing/2014/main" id="{6713020F-A652-48F4-A4CF-2FF7B9808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400" y="1519049"/>
            <a:ext cx="2143280" cy="75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Seta: para a Direita 39">
            <a:extLst>
              <a:ext uri="{FF2B5EF4-FFF2-40B4-BE49-F238E27FC236}">
                <a16:creationId xmlns:a16="http://schemas.microsoft.com/office/drawing/2014/main" id="{176B7B38-7AAC-4E2E-AE96-BCE836F6F6DC}"/>
              </a:ext>
            </a:extLst>
          </p:cNvPr>
          <p:cNvSpPr/>
          <p:nvPr/>
        </p:nvSpPr>
        <p:spPr>
          <a:xfrm>
            <a:off x="5955690" y="2570600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41" name="Seta: para a Direita 40">
            <a:extLst>
              <a:ext uri="{FF2B5EF4-FFF2-40B4-BE49-F238E27FC236}">
                <a16:creationId xmlns:a16="http://schemas.microsoft.com/office/drawing/2014/main" id="{92679E8A-DE5D-4118-AF2C-9E4B8E1BD1E0}"/>
              </a:ext>
            </a:extLst>
          </p:cNvPr>
          <p:cNvSpPr/>
          <p:nvPr/>
        </p:nvSpPr>
        <p:spPr>
          <a:xfrm>
            <a:off x="3724478" y="5285132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CA7E8A54-575B-4E55-8C08-6BF4A74AFAD6}"/>
              </a:ext>
            </a:extLst>
          </p:cNvPr>
          <p:cNvSpPr/>
          <p:nvPr/>
        </p:nvSpPr>
        <p:spPr>
          <a:xfrm>
            <a:off x="6962524" y="580800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>
                <a:hlinkClick r:id="rId5"/>
              </a:rPr>
              <a:t>Fuente </a:t>
            </a:r>
            <a:r>
              <a:rPr lang="pt-BR" dirty="0" err="1">
                <a:hlinkClick r:id="rId5"/>
              </a:rPr>
              <a:t>imágenes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1989572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C:\Users\sugasuel\AppData\Local\Microsoft\Windows\INetCache\IE\FVWC9GCR\cope-logo-7b145f18c01b9f7b63ed875a8a1aad1e[1].png">
            <a:extLst>
              <a:ext uri="{FF2B5EF4-FFF2-40B4-BE49-F238E27FC236}">
                <a16:creationId xmlns:a16="http://schemas.microsoft.com/office/drawing/2014/main" id="{EC3C6953-E558-415A-B41A-01D8A369E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200" y="1939244"/>
            <a:ext cx="3565539" cy="102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30C72B7-9EB7-4689-A404-8AA909672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1276825"/>
            <a:ext cx="3017520" cy="2989132"/>
          </a:xfrm>
        </p:spPr>
        <p:txBody>
          <a:bodyPr vert="horz" lIns="107533" tIns="53766" rIns="107533" bIns="53766" rtlCol="0" anchor="b">
            <a:normAutofit fontScale="90000"/>
          </a:bodyPr>
          <a:lstStyle/>
          <a:p>
            <a:r>
              <a:rPr lang="en-US" sz="3998" b="1"/>
              <a:t>Criterios de Selección y Permanencia de Revistas LILACS</a:t>
            </a:r>
            <a:endParaRPr lang="en-US" sz="3998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322B8F-850B-4BEF-A4F3-099AA9CB9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617" y="4778380"/>
            <a:ext cx="2948940" cy="1127329"/>
          </a:xfrm>
        </p:spPr>
        <p:txBody>
          <a:bodyPr vert="horz" lIns="107533" tIns="53766" rIns="107533" bIns="53766" rtlCol="0">
            <a:normAutofit/>
          </a:bodyPr>
          <a:lstStyle/>
          <a:p>
            <a:pPr marL="0" indent="0">
              <a:buNone/>
            </a:pPr>
            <a:r>
              <a:rPr lang="en-US" sz="2117" dirty="0"/>
              <a:t>Calidad de </a:t>
            </a:r>
            <a:r>
              <a:rPr lang="en-US" sz="2117" dirty="0" err="1"/>
              <a:t>contenido</a:t>
            </a:r>
            <a:r>
              <a:rPr lang="en-US" sz="2117" dirty="0"/>
              <a:t>: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674BC9CB-44F9-4D7C-AF8C-496710DFE854}"/>
              </a:ext>
            </a:extLst>
          </p:cNvPr>
          <p:cNvSpPr txBox="1"/>
          <p:nvPr/>
        </p:nvSpPr>
        <p:spPr>
          <a:xfrm>
            <a:off x="4572000" y="4215550"/>
            <a:ext cx="4090854" cy="356209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Guías</a:t>
            </a:r>
            <a:r>
              <a:rPr lang="pt-BR" sz="1411" dirty="0">
                <a:solidFill>
                  <a:srgbClr val="FFFFFF"/>
                </a:solidFill>
              </a:rPr>
              <a:t> para </a:t>
            </a:r>
            <a:r>
              <a:rPr lang="pt-BR" sz="1411" dirty="0" err="1">
                <a:solidFill>
                  <a:srgbClr val="FFFFFF"/>
                </a:solidFill>
              </a:rPr>
              <a:t>publicación</a:t>
            </a:r>
            <a:r>
              <a:rPr lang="pt-BR" sz="1411" dirty="0">
                <a:solidFill>
                  <a:srgbClr val="FFFFFF"/>
                </a:solidFill>
              </a:rPr>
              <a:t> de resultados de </a:t>
            </a:r>
            <a:r>
              <a:rPr lang="pt-BR" sz="1411" dirty="0" err="1">
                <a:solidFill>
                  <a:srgbClr val="FFFFFF"/>
                </a:solidFill>
              </a:rPr>
              <a:t>investigación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C15FCDB9-52C1-4FBB-B769-424DD01DA427}"/>
              </a:ext>
            </a:extLst>
          </p:cNvPr>
          <p:cNvSpPr txBox="1"/>
          <p:nvPr/>
        </p:nvSpPr>
        <p:spPr>
          <a:xfrm>
            <a:off x="3900542" y="1508709"/>
            <a:ext cx="2516104" cy="487614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Estandar</a:t>
            </a:r>
            <a:r>
              <a:rPr lang="pt-BR" sz="1411" dirty="0">
                <a:solidFill>
                  <a:srgbClr val="FFFFFF"/>
                </a:solidFill>
              </a:rPr>
              <a:t> para </a:t>
            </a:r>
            <a:r>
              <a:rPr lang="pt-BR" sz="1411" dirty="0" err="1">
                <a:solidFill>
                  <a:srgbClr val="FFFFFF"/>
                </a:solidFill>
              </a:rPr>
              <a:t>publicaciónes</a:t>
            </a:r>
            <a:r>
              <a:rPr lang="pt-BR" sz="1411" dirty="0">
                <a:solidFill>
                  <a:srgbClr val="FFFFFF"/>
                </a:solidFill>
              </a:rPr>
              <a:t> de revistas cientificas em </a:t>
            </a:r>
            <a:r>
              <a:rPr lang="pt-BR" sz="1411" dirty="0" err="1">
                <a:solidFill>
                  <a:srgbClr val="FFFFFF"/>
                </a:solidFill>
              </a:rPr>
              <a:t>salud</a:t>
            </a:r>
            <a:endParaRPr lang="es-419" sz="1411" dirty="0">
              <a:solidFill>
                <a:srgbClr val="FFFFFF"/>
              </a:solidFill>
            </a:endParaRPr>
          </a:p>
        </p:txBody>
      </p:sp>
      <p:pic>
        <p:nvPicPr>
          <p:cNvPr id="23" name="Picture 4" descr="C:\Users\sugasuel\AppData\Local\Microsoft\Windows\INetCache\IE\34XZ2N12\icmje[1].jpg">
            <a:extLst>
              <a:ext uri="{FF2B5EF4-FFF2-40B4-BE49-F238E27FC236}">
                <a16:creationId xmlns:a16="http://schemas.microsoft.com/office/drawing/2014/main" id="{17C564B5-52AD-4A96-8BB6-385FDBBB8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48" y="194420"/>
            <a:ext cx="2359202" cy="131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7" descr="C:\Users\sugasuel\AppData\Local\Microsoft\Windows\INetCache\IE\34XZ2N12\equator_logo[1].png">
            <a:extLst>
              <a:ext uri="{FF2B5EF4-FFF2-40B4-BE49-F238E27FC236}">
                <a16:creationId xmlns:a16="http://schemas.microsoft.com/office/drawing/2014/main" id="{736ACD45-CE59-4517-B69D-AA77A7445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720" y="3321573"/>
            <a:ext cx="2863060" cy="83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CaixaDeTexto 39">
            <a:extLst>
              <a:ext uri="{FF2B5EF4-FFF2-40B4-BE49-F238E27FC236}">
                <a16:creationId xmlns:a16="http://schemas.microsoft.com/office/drawing/2014/main" id="{6832E921-EB85-44A1-B287-12C2743344CC}"/>
              </a:ext>
            </a:extLst>
          </p:cNvPr>
          <p:cNvSpPr txBox="1"/>
          <p:nvPr/>
        </p:nvSpPr>
        <p:spPr>
          <a:xfrm>
            <a:off x="4457700" y="5405544"/>
            <a:ext cx="4503997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300" dirty="0"/>
          </a:p>
          <a:p>
            <a:pPr algn="r"/>
            <a:endParaRPr lang="pt-BR" sz="1000" dirty="0"/>
          </a:p>
          <a:p>
            <a:pPr algn="r"/>
            <a:r>
              <a:rPr lang="pt-BR" sz="1400" dirty="0" err="1"/>
              <a:t>Adopción</a:t>
            </a:r>
            <a:r>
              <a:rPr lang="pt-BR" sz="1400" dirty="0"/>
              <a:t> de </a:t>
            </a:r>
            <a:r>
              <a:rPr lang="pt-BR" sz="1400" dirty="0" err="1"/>
              <a:t>herramienas</a:t>
            </a:r>
            <a:r>
              <a:rPr lang="pt-BR" sz="1400" dirty="0"/>
              <a:t> para </a:t>
            </a:r>
            <a:r>
              <a:rPr lang="pt-BR" sz="1400" dirty="0" err="1"/>
              <a:t>detección</a:t>
            </a:r>
            <a:r>
              <a:rPr lang="pt-BR" sz="1400" dirty="0"/>
              <a:t> de plagio</a:t>
            </a:r>
          </a:p>
          <a:p>
            <a:pPr algn="r"/>
            <a:r>
              <a:rPr lang="pt-BR" sz="1400" dirty="0" err="1"/>
              <a:t>Reproductibilidad</a:t>
            </a:r>
            <a:r>
              <a:rPr lang="pt-BR" sz="1400" dirty="0"/>
              <a:t> de </a:t>
            </a:r>
            <a:r>
              <a:rPr lang="pt-BR" sz="1400" dirty="0" err="1"/>
              <a:t>la</a:t>
            </a:r>
            <a:r>
              <a:rPr lang="pt-BR" sz="1400" dirty="0"/>
              <a:t> </a:t>
            </a:r>
            <a:r>
              <a:rPr lang="pt-BR" sz="1400" dirty="0" err="1"/>
              <a:t>investigación</a:t>
            </a:r>
            <a:endParaRPr lang="es-419" sz="1400" dirty="0"/>
          </a:p>
        </p:txBody>
      </p:sp>
      <p:pic>
        <p:nvPicPr>
          <p:cNvPr id="42" name="Picture 2" descr="Imagem relacionada">
            <a:extLst>
              <a:ext uri="{FF2B5EF4-FFF2-40B4-BE49-F238E27FC236}">
                <a16:creationId xmlns:a16="http://schemas.microsoft.com/office/drawing/2014/main" id="{7E2FFD89-49D1-4195-A065-FCE58B53AF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516" y="4703710"/>
            <a:ext cx="3778857" cy="880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B8DBB64F-4B04-4E4D-BB4A-A9F83B8B5B45}"/>
              </a:ext>
            </a:extLst>
          </p:cNvPr>
          <p:cNvSpPr txBox="1"/>
          <p:nvPr/>
        </p:nvSpPr>
        <p:spPr>
          <a:xfrm>
            <a:off x="4371695" y="2824882"/>
            <a:ext cx="3618498" cy="346388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Recomendaciones</a:t>
            </a:r>
            <a:r>
              <a:rPr lang="pt-BR" sz="1411" dirty="0">
                <a:solidFill>
                  <a:srgbClr val="FFFFFF"/>
                </a:solidFill>
              </a:rPr>
              <a:t> de ética em </a:t>
            </a:r>
            <a:r>
              <a:rPr lang="pt-BR" sz="1411" dirty="0" err="1">
                <a:solidFill>
                  <a:srgbClr val="FFFFFF"/>
                </a:solidFill>
              </a:rPr>
              <a:t>investigación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18" name="Seta: para a Direita 17">
            <a:extLst>
              <a:ext uri="{FF2B5EF4-FFF2-40B4-BE49-F238E27FC236}">
                <a16:creationId xmlns:a16="http://schemas.microsoft.com/office/drawing/2014/main" id="{23D50345-0EAF-4848-A515-71CBB0FA8D04}"/>
              </a:ext>
            </a:extLst>
          </p:cNvPr>
          <p:cNvSpPr/>
          <p:nvPr/>
        </p:nvSpPr>
        <p:spPr>
          <a:xfrm>
            <a:off x="3058866" y="4909683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9" name="Seta: para a Direita 18">
            <a:extLst>
              <a:ext uri="{FF2B5EF4-FFF2-40B4-BE49-F238E27FC236}">
                <a16:creationId xmlns:a16="http://schemas.microsoft.com/office/drawing/2014/main" id="{D3C85868-F779-41A2-B167-F0AA58F2CE86}"/>
              </a:ext>
            </a:extLst>
          </p:cNvPr>
          <p:cNvSpPr/>
          <p:nvPr/>
        </p:nvSpPr>
        <p:spPr>
          <a:xfrm>
            <a:off x="4003675" y="3566441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11266" name="Picture 2" descr="CRediT - Contributor Roles Taxonomy">
            <a:extLst>
              <a:ext uri="{FF2B5EF4-FFF2-40B4-BE49-F238E27FC236}">
                <a16:creationId xmlns:a16="http://schemas.microsoft.com/office/drawing/2014/main" id="{21582676-466A-4F32-822A-5B07DB667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800" y="411881"/>
            <a:ext cx="1004389" cy="100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0750FA9E-7EF9-4D1E-BB9A-61DF6FE7CA26}"/>
              </a:ext>
            </a:extLst>
          </p:cNvPr>
          <p:cNvSpPr txBox="1"/>
          <p:nvPr/>
        </p:nvSpPr>
        <p:spPr>
          <a:xfrm>
            <a:off x="7259554" y="1508709"/>
            <a:ext cx="1816100" cy="487614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Autoría</a:t>
            </a:r>
            <a:r>
              <a:rPr lang="pt-BR" sz="1411" dirty="0">
                <a:solidFill>
                  <a:srgbClr val="FFFFFF"/>
                </a:solidFill>
              </a:rPr>
              <a:t> </a:t>
            </a:r>
            <a:r>
              <a:rPr lang="pt-BR" sz="1411" dirty="0" err="1">
                <a:solidFill>
                  <a:srgbClr val="FFFFFF"/>
                </a:solidFill>
              </a:rPr>
              <a:t>según</a:t>
            </a:r>
            <a:r>
              <a:rPr lang="pt-BR" sz="1411" dirty="0">
                <a:solidFill>
                  <a:srgbClr val="FFFFFF"/>
                </a:solidFill>
              </a:rPr>
              <a:t> </a:t>
            </a:r>
            <a:r>
              <a:rPr lang="pt-BR" sz="1411" dirty="0" err="1">
                <a:solidFill>
                  <a:srgbClr val="FFFFFF"/>
                </a:solidFill>
              </a:rPr>
              <a:t>la</a:t>
            </a:r>
            <a:r>
              <a:rPr lang="pt-BR" sz="1411" dirty="0">
                <a:solidFill>
                  <a:srgbClr val="FFFFFF"/>
                </a:solidFill>
              </a:rPr>
              <a:t> </a:t>
            </a:r>
            <a:r>
              <a:rPr lang="pt-BR" sz="1411" dirty="0" err="1">
                <a:solidFill>
                  <a:srgbClr val="FFFFFF"/>
                </a:solidFill>
              </a:rPr>
              <a:t>taxonomía</a:t>
            </a:r>
            <a:r>
              <a:rPr lang="pt-BR" sz="1411" dirty="0">
                <a:solidFill>
                  <a:srgbClr val="FFFFFF"/>
                </a:solidFill>
              </a:rPr>
              <a:t> de </a:t>
            </a:r>
            <a:r>
              <a:rPr lang="pt-BR" sz="1411" dirty="0" err="1">
                <a:solidFill>
                  <a:srgbClr val="FFFFFF"/>
                </a:solidFill>
              </a:rPr>
              <a:t>CRediT</a:t>
            </a:r>
            <a:r>
              <a:rPr lang="pt-BR" sz="1411" dirty="0">
                <a:solidFill>
                  <a:srgbClr val="FFFFFF"/>
                </a:solidFill>
              </a:rPr>
              <a:t> 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25" name="Seta: para a Direita 24">
            <a:extLst>
              <a:ext uri="{FF2B5EF4-FFF2-40B4-BE49-F238E27FC236}">
                <a16:creationId xmlns:a16="http://schemas.microsoft.com/office/drawing/2014/main" id="{74ECD742-DA27-40DC-A0CE-89E3E614118B}"/>
              </a:ext>
            </a:extLst>
          </p:cNvPr>
          <p:cNvSpPr/>
          <p:nvPr/>
        </p:nvSpPr>
        <p:spPr>
          <a:xfrm>
            <a:off x="3889375" y="5630117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6" name="Seta: para a Direita 25">
            <a:extLst>
              <a:ext uri="{FF2B5EF4-FFF2-40B4-BE49-F238E27FC236}">
                <a16:creationId xmlns:a16="http://schemas.microsoft.com/office/drawing/2014/main" id="{E7A21218-4E02-45E0-8587-8B2995671692}"/>
              </a:ext>
            </a:extLst>
          </p:cNvPr>
          <p:cNvSpPr/>
          <p:nvPr/>
        </p:nvSpPr>
        <p:spPr>
          <a:xfrm>
            <a:off x="6576700" y="927579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0718369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63C7E64-D66E-4251-8BA0-9A06FF07A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665" y="4886646"/>
            <a:ext cx="4435875" cy="51968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30C72B7-9EB7-4689-A404-8AA909672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1276825"/>
            <a:ext cx="3017520" cy="2989132"/>
          </a:xfrm>
        </p:spPr>
        <p:txBody>
          <a:bodyPr vert="horz" lIns="107533" tIns="53766" rIns="107533" bIns="53766" rtlCol="0" anchor="b">
            <a:normAutofit fontScale="90000"/>
          </a:bodyPr>
          <a:lstStyle/>
          <a:p>
            <a:r>
              <a:rPr lang="en-US" sz="3998" b="1"/>
              <a:t>Criterios de Selección y Permanencia de Revistas LILACS</a:t>
            </a:r>
            <a:endParaRPr lang="en-US" sz="3998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322B8F-850B-4BEF-A4F3-099AA9CB9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617" y="4778380"/>
            <a:ext cx="2948940" cy="1127329"/>
          </a:xfrm>
        </p:spPr>
        <p:txBody>
          <a:bodyPr vert="horz" lIns="107533" tIns="53766" rIns="107533" bIns="53766" rtlCol="0">
            <a:normAutofit/>
          </a:bodyPr>
          <a:lstStyle/>
          <a:p>
            <a:pPr marL="0" indent="0">
              <a:buNone/>
            </a:pPr>
            <a:r>
              <a:rPr lang="en-US" sz="2117" dirty="0"/>
              <a:t>Calidad de </a:t>
            </a:r>
            <a:r>
              <a:rPr lang="en-US" sz="2117" dirty="0" err="1"/>
              <a:t>contenido</a:t>
            </a:r>
            <a:endParaRPr lang="en-US" sz="2117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C15FCDB9-52C1-4FBB-B769-424DD01DA427}"/>
              </a:ext>
            </a:extLst>
          </p:cNvPr>
          <p:cNvSpPr txBox="1"/>
          <p:nvPr/>
        </p:nvSpPr>
        <p:spPr>
          <a:xfrm>
            <a:off x="5391574" y="1350034"/>
            <a:ext cx="2711026" cy="1050046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>
                <a:solidFill>
                  <a:srgbClr val="FFFFFF"/>
                </a:solidFill>
              </a:rPr>
              <a:t>Endogamia</a:t>
            </a:r>
          </a:p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Conformación</a:t>
            </a:r>
            <a:r>
              <a:rPr lang="pt-BR" sz="1411" dirty="0">
                <a:solidFill>
                  <a:srgbClr val="FFFFFF"/>
                </a:solidFill>
              </a:rPr>
              <a:t> </a:t>
            </a:r>
            <a:r>
              <a:rPr lang="pt-BR" sz="1411" dirty="0" err="1">
                <a:solidFill>
                  <a:srgbClr val="FFFFFF"/>
                </a:solidFill>
              </a:rPr>
              <a:t>del</a:t>
            </a:r>
            <a:r>
              <a:rPr lang="pt-BR" sz="1411" dirty="0">
                <a:solidFill>
                  <a:srgbClr val="FFFFFF"/>
                </a:solidFill>
              </a:rPr>
              <a:t> equipo editorial (35% de uma </a:t>
            </a:r>
            <a:r>
              <a:rPr lang="pt-BR" sz="1411" dirty="0" err="1">
                <a:solidFill>
                  <a:srgbClr val="FFFFFF"/>
                </a:solidFill>
              </a:rPr>
              <a:t>misma</a:t>
            </a:r>
            <a:r>
              <a:rPr lang="pt-BR" sz="1411" dirty="0">
                <a:solidFill>
                  <a:srgbClr val="FFFFFF"/>
                </a:solidFill>
              </a:rPr>
              <a:t> </a:t>
            </a:r>
            <a:r>
              <a:rPr lang="pt-BR" sz="1411" dirty="0" err="1">
                <a:solidFill>
                  <a:srgbClr val="FFFFFF"/>
                </a:solidFill>
              </a:rPr>
              <a:t>institución</a:t>
            </a:r>
            <a:r>
              <a:rPr lang="pt-BR" sz="1411" dirty="0">
                <a:solidFill>
                  <a:srgbClr val="FFFFFF"/>
                </a:solidFill>
              </a:rPr>
              <a:t> / </a:t>
            </a:r>
            <a:r>
              <a:rPr lang="pt-BR" sz="1411" dirty="0" err="1">
                <a:solidFill>
                  <a:srgbClr val="FFFFFF"/>
                </a:solidFill>
              </a:rPr>
              <a:t>provincia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49B36F37-5DE7-4AD2-BB85-4F8AF0C2963B}"/>
              </a:ext>
            </a:extLst>
          </p:cNvPr>
          <p:cNvSpPr txBox="1"/>
          <p:nvPr/>
        </p:nvSpPr>
        <p:spPr>
          <a:xfrm>
            <a:off x="6522923" y="5500662"/>
            <a:ext cx="2316277" cy="519684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>
                <a:solidFill>
                  <a:srgbClr val="FFFFFF"/>
                </a:solidFill>
              </a:rPr>
              <a:t>Registro </a:t>
            </a:r>
            <a:r>
              <a:rPr lang="pt-BR" sz="1411" dirty="0" err="1">
                <a:solidFill>
                  <a:srgbClr val="FFFFFF"/>
                </a:solidFill>
              </a:rPr>
              <a:t>en</a:t>
            </a:r>
            <a:r>
              <a:rPr lang="pt-BR" sz="1411" dirty="0">
                <a:solidFill>
                  <a:srgbClr val="FFFFFF"/>
                </a:solidFill>
              </a:rPr>
              <a:t> bases específicas por tipo de </a:t>
            </a:r>
            <a:r>
              <a:rPr lang="pt-BR" sz="1411" dirty="0" err="1">
                <a:solidFill>
                  <a:srgbClr val="FFFFFF"/>
                </a:solidFill>
              </a:rPr>
              <a:t>estudio</a:t>
            </a:r>
            <a:endParaRPr lang="es-419" sz="1411" dirty="0">
              <a:solidFill>
                <a:srgbClr val="FFFFFF"/>
              </a:solidFill>
            </a:endParaRP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F72798BE-307C-4710-BC62-595E3A6C7A07}"/>
              </a:ext>
            </a:extLst>
          </p:cNvPr>
          <p:cNvSpPr txBox="1"/>
          <p:nvPr/>
        </p:nvSpPr>
        <p:spPr>
          <a:xfrm>
            <a:off x="6768262" y="3305558"/>
            <a:ext cx="2049158" cy="891792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wrap="square" rtlCol="0">
            <a:noAutofit/>
          </a:bodyPr>
          <a:lstStyle/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Revisión</a:t>
            </a:r>
            <a:r>
              <a:rPr lang="pt-BR" sz="1411" dirty="0">
                <a:solidFill>
                  <a:srgbClr val="FFFFFF"/>
                </a:solidFill>
              </a:rPr>
              <a:t> por pares</a:t>
            </a:r>
          </a:p>
          <a:p>
            <a:pPr algn="ctr">
              <a:spcAft>
                <a:spcPts val="706"/>
              </a:spcAft>
            </a:pPr>
            <a:r>
              <a:rPr lang="pt-BR" sz="1411" dirty="0" err="1">
                <a:solidFill>
                  <a:srgbClr val="FFFFFF"/>
                </a:solidFill>
              </a:rPr>
              <a:t>Divulgación</a:t>
            </a:r>
            <a:r>
              <a:rPr lang="pt-BR" sz="1411" dirty="0">
                <a:solidFill>
                  <a:srgbClr val="FFFFFF"/>
                </a:solidFill>
              </a:rPr>
              <a:t> de </a:t>
            </a:r>
            <a:r>
              <a:rPr lang="pt-BR" sz="1411" dirty="0" err="1">
                <a:solidFill>
                  <a:srgbClr val="FFFFFF"/>
                </a:solidFill>
              </a:rPr>
              <a:t>la</a:t>
            </a:r>
            <a:r>
              <a:rPr lang="pt-BR" sz="1411" dirty="0">
                <a:solidFill>
                  <a:srgbClr val="FFFFFF"/>
                </a:solidFill>
              </a:rPr>
              <a:t> lista de </a:t>
            </a:r>
            <a:r>
              <a:rPr lang="pt-BR" sz="1411" dirty="0" err="1">
                <a:solidFill>
                  <a:srgbClr val="FFFFFF"/>
                </a:solidFill>
              </a:rPr>
              <a:t>evaluadores</a:t>
            </a:r>
            <a:endParaRPr lang="es-419" sz="1411" dirty="0">
              <a:solidFill>
                <a:srgbClr val="FFFFFF"/>
              </a:solidFill>
            </a:endParaRPr>
          </a:p>
        </p:txBody>
      </p:sp>
      <p:pic>
        <p:nvPicPr>
          <p:cNvPr id="37" name="Picture 24" descr="ictrp">
            <a:extLst>
              <a:ext uri="{FF2B5EF4-FFF2-40B4-BE49-F238E27FC236}">
                <a16:creationId xmlns:a16="http://schemas.microsoft.com/office/drawing/2014/main" id="{300E856D-6ED5-46EC-A9C2-7945F5C77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" b="100000" l="503" r="100000">
                        <a14:foregroundMark x1="19095" y1="42500" x2="19095" y2="42500"/>
                        <a14:foregroundMark x1="34673" y1="29500" x2="34673" y2="29500"/>
                        <a14:foregroundMark x1="79899" y1="47500" x2="79899" y2="47500"/>
                        <a14:foregroundMark x1="51759" y1="65500" x2="51759" y2="65500"/>
                        <a14:foregroundMark x1="48241" y1="63500" x2="48241" y2="63500"/>
                        <a14:foregroundMark x1="15075" y1="64000" x2="15075" y2="64000"/>
                        <a14:foregroundMark x1="67337" y1="70000" x2="67337" y2="7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186" y="3644680"/>
            <a:ext cx="1430830" cy="1438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tângulo 40">
            <a:extLst>
              <a:ext uri="{FF2B5EF4-FFF2-40B4-BE49-F238E27FC236}">
                <a16:creationId xmlns:a16="http://schemas.microsoft.com/office/drawing/2014/main" id="{2F5AA642-A6F2-433C-806B-3092A5B5260F}"/>
              </a:ext>
            </a:extLst>
          </p:cNvPr>
          <p:cNvSpPr/>
          <p:nvPr/>
        </p:nvSpPr>
        <p:spPr>
          <a:xfrm>
            <a:off x="3986857" y="4712929"/>
            <a:ext cx="18853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rgbClr val="6A6A6A"/>
                </a:solidFill>
                <a:latin typeface="arial" panose="020B0604020202020204" pitchFamily="34" charset="0"/>
              </a:rPr>
              <a:t>International Clinical Trials Registry Platform</a:t>
            </a:r>
            <a:endParaRPr lang="es-419" sz="1100" dirty="0"/>
          </a:p>
        </p:txBody>
      </p:sp>
      <p:pic>
        <p:nvPicPr>
          <p:cNvPr id="6" name="Gráfico 5" descr="Usuários">
            <a:extLst>
              <a:ext uri="{FF2B5EF4-FFF2-40B4-BE49-F238E27FC236}">
                <a16:creationId xmlns:a16="http://schemas.microsoft.com/office/drawing/2014/main" id="{2C542087-D3E4-4E8B-8AED-1D9A10397C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85953" y="2448963"/>
            <a:ext cx="1075325" cy="1075325"/>
          </a:xfrm>
          <a:prstGeom prst="rect">
            <a:avLst/>
          </a:prstGeom>
        </p:spPr>
      </p:pic>
      <p:sp>
        <p:nvSpPr>
          <p:cNvPr id="20" name="Seta: para a Direita 19">
            <a:extLst>
              <a:ext uri="{FF2B5EF4-FFF2-40B4-BE49-F238E27FC236}">
                <a16:creationId xmlns:a16="http://schemas.microsoft.com/office/drawing/2014/main" id="{B703B657-2FE6-459E-A106-0898761CD9DE}"/>
              </a:ext>
            </a:extLst>
          </p:cNvPr>
          <p:cNvSpPr/>
          <p:nvPr/>
        </p:nvSpPr>
        <p:spPr>
          <a:xfrm>
            <a:off x="5378221" y="5427073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8" name="Gráfico 7" descr="Conexões">
            <a:extLst>
              <a:ext uri="{FF2B5EF4-FFF2-40B4-BE49-F238E27FC236}">
                <a16:creationId xmlns:a16="http://schemas.microsoft.com/office/drawing/2014/main" id="{1D7352F0-8333-4D17-BB19-D0E4BA9950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29130" y="260683"/>
            <a:ext cx="1188092" cy="1188092"/>
          </a:xfrm>
          <a:prstGeom prst="rect">
            <a:avLst/>
          </a:prstGeom>
        </p:spPr>
      </p:pic>
      <p:sp>
        <p:nvSpPr>
          <p:cNvPr id="25" name="Seta: para a Direita 24">
            <a:extLst>
              <a:ext uri="{FF2B5EF4-FFF2-40B4-BE49-F238E27FC236}">
                <a16:creationId xmlns:a16="http://schemas.microsoft.com/office/drawing/2014/main" id="{D12DF922-729A-4216-B6A4-F3B402F0D9E8}"/>
              </a:ext>
            </a:extLst>
          </p:cNvPr>
          <p:cNvSpPr/>
          <p:nvPr/>
        </p:nvSpPr>
        <p:spPr>
          <a:xfrm>
            <a:off x="4254924" y="1710014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6" name="Seta: para a Direita 25">
            <a:extLst>
              <a:ext uri="{FF2B5EF4-FFF2-40B4-BE49-F238E27FC236}">
                <a16:creationId xmlns:a16="http://schemas.microsoft.com/office/drawing/2014/main" id="{DF77E618-2BAF-49A2-A654-892880E371CE}"/>
              </a:ext>
            </a:extLst>
          </p:cNvPr>
          <p:cNvSpPr/>
          <p:nvPr/>
        </p:nvSpPr>
        <p:spPr>
          <a:xfrm>
            <a:off x="5631612" y="3489845"/>
            <a:ext cx="1136650" cy="63085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183066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904CA0-97A9-410F-BD6F-365A8FE63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Desarrollo</a:t>
            </a:r>
            <a:r>
              <a:rPr lang="pt-BR" dirty="0"/>
              <a:t> de capacidades</a:t>
            </a:r>
            <a:endParaRPr lang="es-419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4FE3D73-727D-460E-92CC-32085CFC9F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2231411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112B3D38-928A-4D68-90F1-2049A8C09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2E377A27-6791-4686-870F-B8ABDEFF872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28E992AF-F7E8-4D9E-AFAD-A46555086FE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44D13E1-36C9-4467-8EC9-D3228994A5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2743"/>
            <a:ext cx="7915275" cy="5728393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B3DC8A37-22B4-49FD-B42E-41FCE710F303}"/>
              </a:ext>
            </a:extLst>
          </p:cNvPr>
          <p:cNvSpPr/>
          <p:nvPr/>
        </p:nvSpPr>
        <p:spPr>
          <a:xfrm>
            <a:off x="2531660" y="5746470"/>
            <a:ext cx="5506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dirty="0">
                <a:hlinkClick r:id="rId3"/>
              </a:rPr>
              <a:t>https://lilacs.bvsalud.org/es/sesiones-virtuales-lilacs/</a:t>
            </a:r>
            <a:r>
              <a:rPr lang="es-419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79647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47968C-2CCF-44A0-8924-0C15B1CDC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177"/>
          </a:xfrm>
        </p:spPr>
        <p:txBody>
          <a:bodyPr>
            <a:normAutofit fontScale="90000"/>
          </a:bodyPr>
          <a:lstStyle/>
          <a:p>
            <a:r>
              <a:rPr lang="pt-BR" dirty="0" err="1"/>
              <a:t>Capacitación</a:t>
            </a:r>
            <a:r>
              <a:rPr lang="pt-BR" dirty="0"/>
              <a:t> y redes complementarias</a:t>
            </a:r>
            <a:endParaRPr lang="es-419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C6508EB-F503-44FF-8796-33887F01175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FC6C2C6-931F-4BB0-A179-21286D3A218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8F719253-12BE-4C32-A914-364BAB6B9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245" y="3365150"/>
            <a:ext cx="2655035" cy="265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44189D12-BAE9-4775-979F-0DD4FD4FB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480" y="2605829"/>
            <a:ext cx="2420353" cy="342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BBDE845-8085-4140-8279-3951C673BE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67" y="2142104"/>
            <a:ext cx="3710607" cy="2065338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C47C05E6-79E2-4C61-A120-41E0F03581AF}"/>
              </a:ext>
            </a:extLst>
          </p:cNvPr>
          <p:cNvSpPr/>
          <p:nvPr/>
        </p:nvSpPr>
        <p:spPr>
          <a:xfrm>
            <a:off x="304800" y="4365769"/>
            <a:ext cx="31153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sz="1100" dirty="0">
                <a:hlinkClick r:id="rId5"/>
              </a:rPr>
              <a:t>https://www.campusvirtualsp.org/es/curso-introductorio-de-comunicacion-cientifica-en-ciencias-de-la-salud-2019</a:t>
            </a:r>
            <a:r>
              <a:rPr lang="es-419" sz="1100" dirty="0"/>
              <a:t> </a:t>
            </a:r>
          </a:p>
          <a:p>
            <a:endParaRPr lang="es-419" sz="1100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EBDCA05F-F4A4-421A-B351-83769F6DE9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7245" y="935665"/>
            <a:ext cx="2677966" cy="233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9802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82F3F6F6-96E7-4676-8F99-FD69F2B5372C}"/>
              </a:ext>
            </a:extLst>
          </p:cNvPr>
          <p:cNvGrpSpPr/>
          <p:nvPr/>
        </p:nvGrpSpPr>
        <p:grpSpPr>
          <a:xfrm>
            <a:off x="80564" y="173558"/>
            <a:ext cx="1723549" cy="2352864"/>
            <a:chOff x="-83649" y="67159"/>
            <a:chExt cx="1465615" cy="2000751"/>
          </a:xfrm>
        </p:grpSpPr>
        <p:pic>
          <p:nvPicPr>
            <p:cNvPr id="5" name="Imagem 4" descr="Logotipo, nome da empresa&#10;&#10;Descrição gerada automaticamente">
              <a:extLst>
                <a:ext uri="{FF2B5EF4-FFF2-40B4-BE49-F238E27FC236}">
                  <a16:creationId xmlns:a16="http://schemas.microsoft.com/office/drawing/2014/main" id="{E54B5041-FC9F-49F6-A97D-5D6EB6858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94" y="67159"/>
              <a:ext cx="1143949" cy="1461426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95591E07-1D22-403F-9B70-A5A22820D311}"/>
                </a:ext>
              </a:extLst>
            </p:cNvPr>
            <p:cNvSpPr txBox="1"/>
            <p:nvPr/>
          </p:nvSpPr>
          <p:spPr>
            <a:xfrm>
              <a:off x="-83649" y="1435318"/>
              <a:ext cx="1465615" cy="6325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2117" dirty="0" err="1">
                  <a:solidFill>
                    <a:schemeClr val="accent5">
                      <a:lumMod val="75000"/>
                    </a:schemeClr>
                  </a:solidFill>
                </a:rPr>
                <a:t>Solidaridad</a:t>
              </a:r>
              <a:r>
                <a:rPr lang="pt-BR" sz="2117" dirty="0">
                  <a:solidFill>
                    <a:schemeClr val="accent5">
                      <a:lumMod val="75000"/>
                    </a:schemeClr>
                  </a:solidFill>
                </a:rPr>
                <a:t> es</a:t>
              </a:r>
            </a:p>
            <a:p>
              <a:pPr algn="ctr"/>
              <a:r>
                <a:rPr lang="pt-BR" sz="2117" dirty="0">
                  <a:solidFill>
                    <a:schemeClr val="accent5">
                      <a:lumMod val="75000"/>
                    </a:schemeClr>
                  </a:solidFill>
                </a:rPr>
                <a:t>Compartir</a:t>
              </a:r>
              <a:endParaRPr lang="es-419" sz="2117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9" name="Título 8">
            <a:extLst>
              <a:ext uri="{FF2B5EF4-FFF2-40B4-BE49-F238E27FC236}">
                <a16:creationId xmlns:a16="http://schemas.microsoft.com/office/drawing/2014/main" id="{5B3E5E5C-76C9-440F-BCFC-FFC993610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err="1"/>
              <a:t>Acceso</a:t>
            </a:r>
            <a:r>
              <a:rPr lang="pt-BR" dirty="0"/>
              <a:t> a </a:t>
            </a:r>
            <a:r>
              <a:rPr lang="pt-BR" dirty="0" err="1"/>
              <a:t>lilacs</a:t>
            </a:r>
            <a:r>
              <a:rPr lang="pt-BR" dirty="0"/>
              <a:t> a </a:t>
            </a:r>
            <a:r>
              <a:rPr lang="pt-BR" dirty="0" err="1"/>
              <a:t>usuarios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distintos formatos y </a:t>
            </a:r>
            <a:r>
              <a:rPr lang="pt-BR" dirty="0" err="1"/>
              <a:t>portales</a:t>
            </a:r>
            <a:endParaRPr lang="es-419" dirty="0"/>
          </a:p>
        </p:txBody>
      </p:sp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1434D73A-B8DD-486F-8DC3-6C2972783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760493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579" y="1862042"/>
            <a:ext cx="7031588" cy="447080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99295" y="488894"/>
            <a:ext cx="6899324" cy="1238058"/>
          </a:xfrm>
        </p:spPr>
        <p:txBody>
          <a:bodyPr>
            <a:noAutofit/>
          </a:bodyPr>
          <a:lstStyle/>
          <a:p>
            <a:pPr algn="ctr"/>
            <a:r>
              <a:rPr lang="es-ES_tradnl" sz="3293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Misión de LILACS</a:t>
            </a:r>
          </a:p>
        </p:txBody>
      </p:sp>
      <p:sp>
        <p:nvSpPr>
          <p:cNvPr id="4" name="AutoShape 2" descr="Resultado de imagen para fe como valor humano"/>
          <p:cNvSpPr>
            <a:spLocks noChangeAspect="1" noChangeArrowheads="1"/>
          </p:cNvSpPr>
          <p:nvPr/>
        </p:nvSpPr>
        <p:spPr bwMode="auto">
          <a:xfrm>
            <a:off x="447118" y="91435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5" name="AutoShape 4" descr="Resultado de imagen para fe como valor humano"/>
          <p:cNvSpPr>
            <a:spLocks noChangeAspect="1" noChangeArrowheads="1"/>
          </p:cNvSpPr>
          <p:nvPr/>
        </p:nvSpPr>
        <p:spPr bwMode="auto">
          <a:xfrm>
            <a:off x="589457" y="233774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6" name="AutoShape 6" descr="Resultado de imagen para fe como valor humano"/>
          <p:cNvSpPr>
            <a:spLocks noChangeAspect="1" noChangeArrowheads="1"/>
          </p:cNvSpPr>
          <p:nvPr/>
        </p:nvSpPr>
        <p:spPr bwMode="auto">
          <a:xfrm>
            <a:off x="731797" y="376114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89457" y="1883774"/>
            <a:ext cx="8294245" cy="4198432"/>
          </a:xfrm>
          <a:solidFill>
            <a:schemeClr val="bg1">
              <a:alpha val="57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s-ES_tradnl" sz="224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s-ES_tradnl" sz="224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s-ES_tradnl" sz="2428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s-ES_tradnl" sz="2428" dirty="0">
                <a:solidFill>
                  <a:srgbClr val="002060"/>
                </a:solidFill>
              </a:rPr>
              <a:t>Proveer </a:t>
            </a:r>
            <a:r>
              <a:rPr lang="es-ES_tradnl" sz="2428" b="1" dirty="0">
                <a:solidFill>
                  <a:srgbClr val="002060"/>
                </a:solidFill>
              </a:rPr>
              <a:t>acceso y visibilidad a la literatura científica y técnica </a:t>
            </a:r>
            <a:r>
              <a:rPr lang="es-ES_tradnl" sz="2428" dirty="0">
                <a:solidFill>
                  <a:srgbClr val="002060"/>
                </a:solidFill>
              </a:rPr>
              <a:t>publicada en los países de América Latina y del Caribe para </a:t>
            </a:r>
            <a:r>
              <a:rPr lang="es-ES_tradnl" sz="2428" b="1" dirty="0">
                <a:solidFill>
                  <a:srgbClr val="002060"/>
                </a:solidFill>
              </a:rPr>
              <a:t>disminuir la brecha de información,</a:t>
            </a:r>
            <a:r>
              <a:rPr lang="es-ES_tradnl" sz="2428" dirty="0">
                <a:solidFill>
                  <a:srgbClr val="002060"/>
                </a:solidFill>
              </a:rPr>
              <a:t> ofrecer información para la toma de </a:t>
            </a:r>
            <a:r>
              <a:rPr lang="es-ES_tradnl" sz="2428" b="1" dirty="0">
                <a:solidFill>
                  <a:srgbClr val="002060"/>
                </a:solidFill>
              </a:rPr>
              <a:t>decisión basada en evidencia, </a:t>
            </a:r>
            <a:r>
              <a:rPr lang="es-ES_tradnl" sz="2428" dirty="0">
                <a:solidFill>
                  <a:srgbClr val="002060"/>
                </a:solidFill>
              </a:rPr>
              <a:t>y </a:t>
            </a:r>
            <a:r>
              <a:rPr lang="es-ES_tradnl" sz="2428" b="1" dirty="0">
                <a:solidFill>
                  <a:srgbClr val="002060"/>
                </a:solidFill>
              </a:rPr>
              <a:t>reducir las inequidades </a:t>
            </a:r>
            <a:r>
              <a:rPr lang="es-ES_tradnl" sz="2428" dirty="0">
                <a:solidFill>
                  <a:srgbClr val="002060"/>
                </a:solidFill>
              </a:rPr>
              <a:t>en salud</a:t>
            </a:r>
          </a:p>
        </p:txBody>
      </p:sp>
      <p:sp>
        <p:nvSpPr>
          <p:cNvPr id="7" name="Retângulo 6"/>
          <p:cNvSpPr/>
          <p:nvPr/>
        </p:nvSpPr>
        <p:spPr>
          <a:xfrm>
            <a:off x="409547" y="6277103"/>
            <a:ext cx="8734454" cy="3094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pt-BR" sz="1411" dirty="0">
                <a:hlinkClick r:id="rId3"/>
              </a:rPr>
              <a:t>https://www.weforum.org/agenda/2016/01/inequality-is-getting-worse-in-latin-america-here-s-how-to-fix-it/</a:t>
            </a:r>
            <a:r>
              <a:rPr lang="pt-BR" sz="1411" dirty="0"/>
              <a:t> 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9883B0A3-2658-430A-9F8D-B089C7C5AF21}"/>
              </a:ext>
            </a:extLst>
          </p:cNvPr>
          <p:cNvGrpSpPr/>
          <p:nvPr/>
        </p:nvGrpSpPr>
        <p:grpSpPr>
          <a:xfrm>
            <a:off x="30073" y="255151"/>
            <a:ext cx="1345273" cy="2132162"/>
            <a:chOff x="51994" y="67159"/>
            <a:chExt cx="1143949" cy="1813078"/>
          </a:xfrm>
        </p:grpSpPr>
        <p:pic>
          <p:nvPicPr>
            <p:cNvPr id="12" name="Imagem 11" descr="Logotipo, nome da empresa&#10;&#10;Descrição gerada automaticamente">
              <a:extLst>
                <a:ext uri="{FF2B5EF4-FFF2-40B4-BE49-F238E27FC236}">
                  <a16:creationId xmlns:a16="http://schemas.microsoft.com/office/drawing/2014/main" id="{8A627A69-C120-40F4-AE75-E25890EBC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94" y="67159"/>
              <a:ext cx="1143949" cy="1461426"/>
            </a:xfrm>
            <a:prstGeom prst="rect">
              <a:avLst/>
            </a:prstGeom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B884D87D-AEAC-4748-B169-3A2E2DEF4B34}"/>
                </a:ext>
              </a:extLst>
            </p:cNvPr>
            <p:cNvSpPr txBox="1"/>
            <p:nvPr/>
          </p:nvSpPr>
          <p:spPr>
            <a:xfrm>
              <a:off x="136493" y="1435318"/>
              <a:ext cx="1025331" cy="444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 err="1">
                  <a:solidFill>
                    <a:schemeClr val="accent5">
                      <a:lumMod val="75000"/>
                    </a:schemeClr>
                  </a:solidFill>
                </a:rPr>
                <a:t>Solidaridad</a:t>
              </a:r>
              <a:r>
                <a:rPr lang="pt-BR" sz="1400" dirty="0">
                  <a:solidFill>
                    <a:schemeClr val="accent5">
                      <a:lumMod val="75000"/>
                    </a:schemeClr>
                  </a:solidFill>
                </a:rPr>
                <a:t> es</a:t>
              </a:r>
            </a:p>
            <a:p>
              <a:pPr algn="ctr"/>
              <a:r>
                <a:rPr lang="pt-BR" sz="1400" dirty="0">
                  <a:solidFill>
                    <a:schemeClr val="accent5">
                      <a:lumMod val="75000"/>
                    </a:schemeClr>
                  </a:solidFill>
                </a:rPr>
                <a:t>Compartir</a:t>
              </a:r>
              <a:endParaRPr lang="es-419" sz="1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682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11EB59E6-3E11-4DAA-BA74-501BB026EC43}"/>
              </a:ext>
            </a:extLst>
          </p:cNvPr>
          <p:cNvSpPr txBox="1"/>
          <p:nvPr/>
        </p:nvSpPr>
        <p:spPr>
          <a:xfrm>
            <a:off x="186473" y="99015"/>
            <a:ext cx="3615983" cy="718589"/>
          </a:xfrm>
          <a:prstGeom prst="rect">
            <a:avLst/>
          </a:prstGeom>
          <a:noFill/>
        </p:spPr>
        <p:txBody>
          <a:bodyPr vert="horz" wrap="none" lIns="85404" tIns="42701" rIns="85404" bIns="42701" rtlCol="0" anchor="ctr">
            <a:spAutoFit/>
          </a:bodyPr>
          <a:lstStyle>
            <a:lvl1pPr>
              <a:spcBef>
                <a:spcPct val="0"/>
              </a:spcBef>
              <a:buNone/>
              <a:defRPr sz="4400" b="1"/>
            </a:lvl1pPr>
          </a:lstStyle>
          <a:p>
            <a:r>
              <a:rPr lang="pt-BR" sz="4109" dirty="0" err="1">
                <a:solidFill>
                  <a:srgbClr val="002060"/>
                </a:solidFill>
              </a:rPr>
              <a:t>Acceso</a:t>
            </a:r>
            <a:r>
              <a:rPr lang="pt-BR" sz="4109" dirty="0">
                <a:solidFill>
                  <a:srgbClr val="002060"/>
                </a:solidFill>
              </a:rPr>
              <a:t> a LILACS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D57EA6F4-265C-4B1D-97F2-3B8ECCDAD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78" y="4752810"/>
            <a:ext cx="1845641" cy="684673"/>
          </a:xfrm>
          <a:prstGeom prst="rect">
            <a:avLst/>
          </a:prstGeom>
        </p:spPr>
      </p:pic>
      <p:grpSp>
        <p:nvGrpSpPr>
          <p:cNvPr id="15" name="Agrupar 14">
            <a:extLst>
              <a:ext uri="{FF2B5EF4-FFF2-40B4-BE49-F238E27FC236}">
                <a16:creationId xmlns:a16="http://schemas.microsoft.com/office/drawing/2014/main" id="{A75E07B2-92E1-42EB-9DB9-A3C3271B5518}"/>
              </a:ext>
            </a:extLst>
          </p:cNvPr>
          <p:cNvGrpSpPr/>
          <p:nvPr/>
        </p:nvGrpSpPr>
        <p:grpSpPr>
          <a:xfrm>
            <a:off x="203091" y="590167"/>
            <a:ext cx="4307941" cy="3884126"/>
            <a:chOff x="-2162056" y="586690"/>
            <a:chExt cx="5144466" cy="5099757"/>
          </a:xfrm>
        </p:grpSpPr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450E1DC0-EDCF-46CE-9CF7-BCF28A0917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162056" y="993440"/>
              <a:ext cx="5144466" cy="4693007"/>
            </a:xfrm>
            <a:prstGeom prst="rect">
              <a:avLst/>
            </a:prstGeom>
          </p:spPr>
        </p:pic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79D8B796-B8EE-44DD-8E4E-E13ECAD218CD}"/>
                </a:ext>
              </a:extLst>
            </p:cNvPr>
            <p:cNvSpPr txBox="1"/>
            <p:nvPr/>
          </p:nvSpPr>
          <p:spPr>
            <a:xfrm>
              <a:off x="-2162056" y="586690"/>
              <a:ext cx="2738343" cy="548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117" dirty="0">
                  <a:solidFill>
                    <a:schemeClr val="accent5">
                      <a:lumMod val="75000"/>
                    </a:schemeClr>
                  </a:solidFill>
                </a:rPr>
                <a:t>lilacs.bvsalud.org </a:t>
              </a:r>
              <a:endParaRPr lang="es-419" sz="2117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pic>
        <p:nvPicPr>
          <p:cNvPr id="7" name="Imagem 6">
            <a:extLst>
              <a:ext uri="{FF2B5EF4-FFF2-40B4-BE49-F238E27FC236}">
                <a16:creationId xmlns:a16="http://schemas.microsoft.com/office/drawing/2014/main" id="{C3E3A157-F8BB-4D51-9EA4-87D9FACD49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3084" y="4245756"/>
            <a:ext cx="4099716" cy="161106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25BB9985-B803-4822-B976-6FC902D15A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3085" y="1015015"/>
            <a:ext cx="4099715" cy="2608614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426DA2B2-089D-4AE8-9438-3DEC04D9D79F}"/>
              </a:ext>
            </a:extLst>
          </p:cNvPr>
          <p:cNvSpPr/>
          <p:nvPr/>
        </p:nvSpPr>
        <p:spPr>
          <a:xfrm>
            <a:off x="6703828" y="645683"/>
            <a:ext cx="2435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dirty="0">
                <a:hlinkClick r:id="rId6"/>
              </a:rPr>
              <a:t>https://bvsalud.org/es/</a:t>
            </a:r>
            <a:r>
              <a:rPr lang="es-419" dirty="0"/>
              <a:t> 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FDD741B-A1BA-4727-B191-DE5EA134DE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4314" y="4437211"/>
            <a:ext cx="1456283" cy="232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5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11EB59E6-3E11-4DAA-BA74-501BB026EC43}"/>
              </a:ext>
            </a:extLst>
          </p:cNvPr>
          <p:cNvSpPr txBox="1"/>
          <p:nvPr/>
        </p:nvSpPr>
        <p:spPr>
          <a:xfrm>
            <a:off x="2697927" y="312455"/>
            <a:ext cx="3615983" cy="718589"/>
          </a:xfrm>
          <a:prstGeom prst="rect">
            <a:avLst/>
          </a:prstGeom>
          <a:noFill/>
        </p:spPr>
        <p:txBody>
          <a:bodyPr vert="horz" wrap="none" lIns="85404" tIns="42701" rIns="85404" bIns="42701" rtlCol="0" anchor="ctr">
            <a:spAutoFit/>
          </a:bodyPr>
          <a:lstStyle>
            <a:lvl1pPr>
              <a:spcBef>
                <a:spcPct val="0"/>
              </a:spcBef>
              <a:buNone/>
              <a:defRPr sz="4400" b="1"/>
            </a:lvl1pPr>
          </a:lstStyle>
          <a:p>
            <a:r>
              <a:rPr lang="pt-BR" sz="4109" dirty="0" err="1">
                <a:solidFill>
                  <a:srgbClr val="002060"/>
                </a:solidFill>
              </a:rPr>
              <a:t>Acceso</a:t>
            </a:r>
            <a:r>
              <a:rPr lang="pt-BR" sz="4109" dirty="0">
                <a:solidFill>
                  <a:srgbClr val="002060"/>
                </a:solidFill>
              </a:rPr>
              <a:t> a LILACS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54B7A049-F839-43A1-8612-B3011630A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43" y="1137262"/>
            <a:ext cx="7905321" cy="2286343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17800E6D-71F1-4A68-B435-FC4F041449CC}"/>
              </a:ext>
            </a:extLst>
          </p:cNvPr>
          <p:cNvSpPr txBox="1"/>
          <p:nvPr/>
        </p:nvSpPr>
        <p:spPr>
          <a:xfrm>
            <a:off x="4238712" y="4189661"/>
            <a:ext cx="4447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/>
              <a:t>+ 80 Instancias BVS (Portales)</a:t>
            </a:r>
          </a:p>
          <a:p>
            <a:r>
              <a:rPr lang="es-ES_tradnl" dirty="0"/>
              <a:t>+ 1200 Bibliotecas Cooperantes, Participantes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E93B4898-1B93-43C7-B690-58FC1BAA77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443" y="3493344"/>
            <a:ext cx="3553933" cy="305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2932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D7063A-E1D6-48F4-8EAC-83E76887D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9272" y="468904"/>
            <a:ext cx="3393065" cy="1067546"/>
          </a:xfrm>
        </p:spPr>
        <p:txBody>
          <a:bodyPr>
            <a:normAutofit fontScale="90000"/>
          </a:bodyPr>
          <a:lstStyle/>
          <a:p>
            <a:r>
              <a:rPr lang="pt-BR" dirty="0"/>
              <a:t>Global Index </a:t>
            </a:r>
            <a:r>
              <a:rPr lang="pt-BR" dirty="0" err="1"/>
              <a:t>Medicus</a:t>
            </a:r>
            <a:endParaRPr lang="es-419" dirty="0"/>
          </a:p>
        </p:txBody>
      </p:sp>
      <p:pic>
        <p:nvPicPr>
          <p:cNvPr id="9" name="Espaço Reservado para Conteúdo 8" descr="Uma imagem contendo captura de tela&#10;&#10;Descrição gerada automaticamente">
            <a:extLst>
              <a:ext uri="{FF2B5EF4-FFF2-40B4-BE49-F238E27FC236}">
                <a16:creationId xmlns:a16="http://schemas.microsoft.com/office/drawing/2014/main" id="{2F698B3B-A365-4A4E-9E9A-E7ADC774CAD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95382" y="401713"/>
            <a:ext cx="4524092" cy="10589207"/>
          </a:xfrm>
        </p:spPr>
      </p:pic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1FE5163-5C8C-4B86-BBEF-04A716FB30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09272" y="1738013"/>
            <a:ext cx="3852795" cy="4227189"/>
          </a:xfrm>
        </p:spPr>
        <p:txBody>
          <a:bodyPr>
            <a:normAutofit/>
          </a:bodyPr>
          <a:lstStyle/>
          <a:p>
            <a:r>
              <a:rPr lang="pt-BR" sz="2241" dirty="0"/>
              <a:t>LILACS representa </a:t>
            </a:r>
            <a:r>
              <a:rPr lang="pt-BR" sz="2241" dirty="0" err="1"/>
              <a:t>la</a:t>
            </a:r>
            <a:r>
              <a:rPr lang="pt-BR" sz="2241" dirty="0"/>
              <a:t> </a:t>
            </a:r>
            <a:r>
              <a:rPr lang="pt-BR" sz="2241" dirty="0" err="1"/>
              <a:t>producción</a:t>
            </a:r>
            <a:r>
              <a:rPr lang="pt-BR" sz="2241" dirty="0"/>
              <a:t> científica de América Latina y </a:t>
            </a:r>
            <a:r>
              <a:rPr lang="pt-BR" sz="2241" dirty="0" err="1"/>
              <a:t>el</a:t>
            </a:r>
            <a:r>
              <a:rPr lang="pt-BR" sz="2241" dirty="0"/>
              <a:t> Caribe</a:t>
            </a:r>
          </a:p>
          <a:p>
            <a:r>
              <a:rPr lang="pt-BR" sz="2241" dirty="0"/>
              <a:t>Es modelo de </a:t>
            </a:r>
            <a:r>
              <a:rPr lang="pt-BR" sz="2241" dirty="0" err="1"/>
              <a:t>gestión</a:t>
            </a:r>
            <a:r>
              <a:rPr lang="pt-BR" sz="2241" dirty="0"/>
              <a:t> de </a:t>
            </a:r>
            <a:r>
              <a:rPr lang="pt-BR" sz="2241" dirty="0" err="1"/>
              <a:t>información</a:t>
            </a:r>
            <a:r>
              <a:rPr lang="pt-BR" sz="2241" dirty="0"/>
              <a:t> aplicado </a:t>
            </a:r>
            <a:r>
              <a:rPr lang="pt-BR" sz="2241" dirty="0" err="1"/>
              <a:t>en</a:t>
            </a:r>
            <a:r>
              <a:rPr lang="pt-BR" sz="2241" dirty="0"/>
              <a:t> bases de </a:t>
            </a:r>
            <a:r>
              <a:rPr lang="pt-BR" sz="2241" dirty="0" err="1"/>
              <a:t>datos</a:t>
            </a:r>
            <a:r>
              <a:rPr lang="pt-BR" sz="2241" dirty="0"/>
              <a:t> de </a:t>
            </a:r>
            <a:r>
              <a:rPr lang="pt-BR" sz="2241" dirty="0" err="1"/>
              <a:t>otras</a:t>
            </a:r>
            <a:r>
              <a:rPr lang="pt-BR" sz="2241" dirty="0"/>
              <a:t> </a:t>
            </a:r>
            <a:r>
              <a:rPr lang="pt-BR" sz="2241" dirty="0" err="1"/>
              <a:t>regiones</a:t>
            </a:r>
            <a:endParaRPr lang="es-419" sz="2241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F894A7B-9ECB-4D4A-9A60-8D0780E98B96}"/>
              </a:ext>
            </a:extLst>
          </p:cNvPr>
          <p:cNvSpPr/>
          <p:nvPr/>
        </p:nvSpPr>
        <p:spPr>
          <a:xfrm>
            <a:off x="3690565" y="5043537"/>
            <a:ext cx="3457228" cy="345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1646" dirty="0">
                <a:hlinkClick r:id="rId3"/>
              </a:rPr>
              <a:t>https://www.globalindexmedicus.net/</a:t>
            </a:r>
            <a:endParaRPr lang="es-419" sz="1646" dirty="0"/>
          </a:p>
        </p:txBody>
      </p:sp>
      <p:pic>
        <p:nvPicPr>
          <p:cNvPr id="6" name="Imagem 5" descr="Logotipo, nome da empresa&#10;&#10;Descrição gerada automaticamente">
            <a:extLst>
              <a:ext uri="{FF2B5EF4-FFF2-40B4-BE49-F238E27FC236}">
                <a16:creationId xmlns:a16="http://schemas.microsoft.com/office/drawing/2014/main" id="{1BA343F0-7A74-4786-90E4-91934BE1B1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75" y="4144488"/>
            <a:ext cx="1483325" cy="189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7845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F037E211-2623-4CBA-9646-70832E658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1227"/>
            <a:ext cx="6070604" cy="5616596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2117C331-6E88-4849-87A5-5BFF67C30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362" y="1501796"/>
            <a:ext cx="6086484" cy="527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9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F037E211-2623-4CBA-9646-70832E658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3" y="363338"/>
            <a:ext cx="6070604" cy="561659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FFC3A1F-916E-49A3-98F7-235AE09960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935"/>
            <a:ext cx="9144000" cy="6631354"/>
          </a:xfrm>
          <a:prstGeom prst="rect">
            <a:avLst/>
          </a:prstGeom>
        </p:spPr>
      </p:pic>
      <p:grpSp>
        <p:nvGrpSpPr>
          <p:cNvPr id="6" name="Agrupar 5">
            <a:extLst>
              <a:ext uri="{FF2B5EF4-FFF2-40B4-BE49-F238E27FC236}">
                <a16:creationId xmlns:a16="http://schemas.microsoft.com/office/drawing/2014/main" id="{B0312DF4-8099-4938-A8AC-690F37819353}"/>
              </a:ext>
            </a:extLst>
          </p:cNvPr>
          <p:cNvGrpSpPr/>
          <p:nvPr/>
        </p:nvGrpSpPr>
        <p:grpSpPr>
          <a:xfrm>
            <a:off x="0" y="2734337"/>
            <a:ext cx="2395470" cy="6858000"/>
            <a:chOff x="0" y="2734337"/>
            <a:chExt cx="2395470" cy="6858000"/>
          </a:xfrm>
        </p:grpSpPr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369D029A-ABE3-42FB-BA45-EB8627A49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734337"/>
              <a:ext cx="2395470" cy="6858000"/>
            </a:xfrm>
            <a:prstGeom prst="rect">
              <a:avLst/>
            </a:prstGeom>
          </p:spPr>
        </p:pic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7FF0C826-A59C-43F7-8799-26D731868E6E}"/>
                </a:ext>
              </a:extLst>
            </p:cNvPr>
            <p:cNvSpPr/>
            <p:nvPr/>
          </p:nvSpPr>
          <p:spPr>
            <a:xfrm>
              <a:off x="121113" y="5383454"/>
              <a:ext cx="2125525" cy="496562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419"/>
            </a:p>
          </p:txBody>
        </p:sp>
      </p:grpSp>
    </p:spTree>
    <p:extLst>
      <p:ext uri="{BB962C8B-B14F-4D97-AF65-F5344CB8AC3E}">
        <p14:creationId xmlns:p14="http://schemas.microsoft.com/office/powerpoint/2010/main" val="84337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DCFCACC0-5DD7-4CDD-94BB-56583211C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9572"/>
            <a:ext cx="9144000" cy="517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5411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F819A9B4-F6DD-49B4-8DEC-F1A5DD8AB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51" y="1076698"/>
            <a:ext cx="5167861" cy="344244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11519E5C-40DA-42FF-A19C-E9B7772DA9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30" y="4627816"/>
            <a:ext cx="4397581" cy="1880936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467A392D-8760-4CDD-8D3F-70EDDE0B94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3881" y="1363871"/>
            <a:ext cx="3267254" cy="4707371"/>
          </a:xfrm>
          <a:prstGeom prst="rect">
            <a:avLst/>
          </a:prstGeom>
        </p:spPr>
      </p:pic>
      <p:sp>
        <p:nvSpPr>
          <p:cNvPr id="13" name="Título 1">
            <a:extLst>
              <a:ext uri="{FF2B5EF4-FFF2-40B4-BE49-F238E27FC236}">
                <a16:creationId xmlns:a16="http://schemas.microsoft.com/office/drawing/2014/main" id="{DDD67424-618A-4C59-B636-801803682DC8}"/>
              </a:ext>
            </a:extLst>
          </p:cNvPr>
          <p:cNvSpPr txBox="1">
            <a:spLocks/>
          </p:cNvSpPr>
          <p:nvPr/>
        </p:nvSpPr>
        <p:spPr>
          <a:xfrm>
            <a:off x="1243542" y="340380"/>
            <a:ext cx="7686337" cy="6096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988" dirty="0" err="1"/>
              <a:t>Visibilidad</a:t>
            </a:r>
            <a:r>
              <a:rPr lang="pt-BR" sz="2988" dirty="0"/>
              <a:t> </a:t>
            </a:r>
            <a:r>
              <a:rPr lang="pt-BR" sz="2988" dirty="0" err="1"/>
              <a:t>del</a:t>
            </a:r>
            <a:r>
              <a:rPr lang="pt-BR" sz="2988" dirty="0"/>
              <a:t> </a:t>
            </a:r>
            <a:r>
              <a:rPr lang="pt-BR" sz="2988" dirty="0" err="1"/>
              <a:t>contenido</a:t>
            </a:r>
            <a:r>
              <a:rPr lang="pt-BR" sz="2988" dirty="0"/>
              <a:t> indexado </a:t>
            </a:r>
            <a:r>
              <a:rPr lang="pt-BR" sz="2988" dirty="0" err="1"/>
              <a:t>en</a:t>
            </a:r>
            <a:r>
              <a:rPr lang="pt-BR" sz="2988" dirty="0"/>
              <a:t> LILACS</a:t>
            </a:r>
            <a:br>
              <a:rPr lang="es-419" sz="2988" dirty="0"/>
            </a:br>
            <a:endParaRPr lang="es-419" sz="2988" dirty="0"/>
          </a:p>
        </p:txBody>
      </p:sp>
    </p:spTree>
    <p:extLst>
      <p:ext uri="{BB962C8B-B14F-4D97-AF65-F5344CB8AC3E}">
        <p14:creationId xmlns:p14="http://schemas.microsoft.com/office/powerpoint/2010/main" val="39253383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B7D2831-495C-4EBD-B027-54A6DEA34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931" y="3429000"/>
            <a:ext cx="7886699" cy="266441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sz="2400" b="0" dirty="0"/>
              <a:t>LILACS </a:t>
            </a:r>
            <a:r>
              <a:rPr lang="pt-BR" sz="2400" b="0" dirty="0" err="1"/>
              <a:t>sigue</a:t>
            </a:r>
            <a:r>
              <a:rPr lang="pt-BR" sz="2400" b="0" dirty="0"/>
              <a:t> </a:t>
            </a:r>
            <a:r>
              <a:rPr lang="pt-BR" sz="2400" b="0" dirty="0" err="1"/>
              <a:t>siendo</a:t>
            </a:r>
            <a:r>
              <a:rPr lang="pt-BR" sz="2400" b="0" dirty="0"/>
              <a:t> importante?</a:t>
            </a:r>
            <a:endParaRPr lang="es-419" sz="2400" b="0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3FAACD10-3550-4F4A-8756-8602D1699B88}"/>
              </a:ext>
            </a:extLst>
          </p:cNvPr>
          <p:cNvSpPr/>
          <p:nvPr/>
        </p:nvSpPr>
        <p:spPr>
          <a:xfrm>
            <a:off x="879740" y="4066348"/>
            <a:ext cx="7384519" cy="832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 sz="2117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66D65E99-344F-4548-82B5-2E62FBA28D62}"/>
              </a:ext>
            </a:extLst>
          </p:cNvPr>
          <p:cNvGrpSpPr/>
          <p:nvPr/>
        </p:nvGrpSpPr>
        <p:grpSpPr>
          <a:xfrm>
            <a:off x="-26222" y="371935"/>
            <a:ext cx="1723549" cy="2352864"/>
            <a:chOff x="-83649" y="67159"/>
            <a:chExt cx="1465615" cy="2000751"/>
          </a:xfrm>
        </p:grpSpPr>
        <p:pic>
          <p:nvPicPr>
            <p:cNvPr id="9" name="Imagem 8" descr="Logotipo, nome da empresa&#10;&#10;Descrição gerada automaticamente">
              <a:extLst>
                <a:ext uri="{FF2B5EF4-FFF2-40B4-BE49-F238E27FC236}">
                  <a16:creationId xmlns:a16="http://schemas.microsoft.com/office/drawing/2014/main" id="{8BBA93D9-8026-49F4-B8ED-FE0D82F52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94" y="67159"/>
              <a:ext cx="1143949" cy="1461426"/>
            </a:xfrm>
            <a:prstGeom prst="rect">
              <a:avLst/>
            </a:prstGeom>
          </p:spPr>
        </p:pic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E2271AB1-247E-497A-8F67-001A58F8703E}"/>
                </a:ext>
              </a:extLst>
            </p:cNvPr>
            <p:cNvSpPr txBox="1"/>
            <p:nvPr/>
          </p:nvSpPr>
          <p:spPr>
            <a:xfrm>
              <a:off x="-83649" y="1435318"/>
              <a:ext cx="1465615" cy="6325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2117" dirty="0" err="1">
                  <a:solidFill>
                    <a:schemeClr val="accent5">
                      <a:lumMod val="75000"/>
                    </a:schemeClr>
                  </a:solidFill>
                </a:rPr>
                <a:t>Solidaridad</a:t>
              </a:r>
              <a:r>
                <a:rPr lang="pt-BR" sz="2117" dirty="0">
                  <a:solidFill>
                    <a:schemeClr val="accent5">
                      <a:lumMod val="75000"/>
                    </a:schemeClr>
                  </a:solidFill>
                </a:rPr>
                <a:t> es</a:t>
              </a:r>
            </a:p>
            <a:p>
              <a:pPr algn="ctr"/>
              <a:r>
                <a:rPr lang="pt-BR" sz="2117" dirty="0">
                  <a:solidFill>
                    <a:schemeClr val="accent5">
                      <a:lumMod val="75000"/>
                    </a:schemeClr>
                  </a:solidFill>
                </a:rPr>
                <a:t>Compartir</a:t>
              </a:r>
              <a:endParaRPr lang="es-419" sz="2117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95981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179D6510-C8EA-4D70-A7EE-A18E0E2C7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12003" y="1624834"/>
            <a:ext cx="1814740" cy="739606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1334C04D-27A2-47FD-A69D-52317725C449}"/>
              </a:ext>
            </a:extLst>
          </p:cNvPr>
          <p:cNvSpPr txBox="1"/>
          <p:nvPr/>
        </p:nvSpPr>
        <p:spPr>
          <a:xfrm>
            <a:off x="1950647" y="2361758"/>
            <a:ext cx="1067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MEDLINE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33B86DC-D564-4A0F-A354-1936383E1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736" y="3341300"/>
            <a:ext cx="1946451" cy="63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CFB966C9-797F-4757-9FC2-875178F15D40}"/>
              </a:ext>
            </a:extLst>
          </p:cNvPr>
          <p:cNvSpPr/>
          <p:nvPr/>
        </p:nvSpPr>
        <p:spPr>
          <a:xfrm>
            <a:off x="1439165" y="984588"/>
            <a:ext cx="3218075" cy="3266957"/>
          </a:xfrm>
          <a:prstGeom prst="ellipse">
            <a:avLst/>
          </a:prstGeom>
          <a:noFill/>
          <a:ln>
            <a:solidFill>
              <a:schemeClr val="accent1">
                <a:shade val="95000"/>
                <a:satMod val="105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37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EB10B495-3203-405A-ABEA-AA904C9B39E1}"/>
              </a:ext>
            </a:extLst>
          </p:cNvPr>
          <p:cNvSpPr/>
          <p:nvPr/>
        </p:nvSpPr>
        <p:spPr>
          <a:xfrm>
            <a:off x="3848730" y="3111292"/>
            <a:ext cx="1711193" cy="1607969"/>
          </a:xfrm>
          <a:prstGeom prst="ellipse">
            <a:avLst/>
          </a:prstGeom>
          <a:noFill/>
          <a:ln>
            <a:solidFill>
              <a:schemeClr val="accent1">
                <a:shade val="95000"/>
                <a:satMod val="105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37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00230FA-C5C5-4D68-A66D-B043061A11B2}"/>
              </a:ext>
            </a:extLst>
          </p:cNvPr>
          <p:cNvSpPr txBox="1"/>
          <p:nvPr/>
        </p:nvSpPr>
        <p:spPr>
          <a:xfrm>
            <a:off x="2012363" y="3638278"/>
            <a:ext cx="837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accent6">
                    <a:lumMod val="50000"/>
                  </a:schemeClr>
                </a:solidFill>
              </a:rPr>
              <a:t>~ 29 M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AEB3637-3D20-4C5B-A0B5-EFA1CCEB978C}"/>
              </a:ext>
            </a:extLst>
          </p:cNvPr>
          <p:cNvSpPr txBox="1"/>
          <p:nvPr/>
        </p:nvSpPr>
        <p:spPr>
          <a:xfrm>
            <a:off x="4226491" y="3915276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accent6">
                    <a:lumMod val="50000"/>
                  </a:schemeClr>
                </a:solidFill>
              </a:rPr>
              <a:t>~ 925 mil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9DC5B33C-351B-44A3-89CC-3EDB3C14427B}"/>
              </a:ext>
            </a:extLst>
          </p:cNvPr>
          <p:cNvSpPr/>
          <p:nvPr/>
        </p:nvSpPr>
        <p:spPr>
          <a:xfrm>
            <a:off x="3583426" y="4177710"/>
            <a:ext cx="785311" cy="752134"/>
          </a:xfrm>
          <a:prstGeom prst="ellipse">
            <a:avLst/>
          </a:prstGeom>
          <a:noFill/>
          <a:ln>
            <a:solidFill>
              <a:schemeClr val="accent1">
                <a:shade val="95000"/>
                <a:satMod val="105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37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46824288-5762-42A7-ADA6-8C605B81F89E}"/>
              </a:ext>
            </a:extLst>
          </p:cNvPr>
          <p:cNvSpPr/>
          <p:nvPr/>
        </p:nvSpPr>
        <p:spPr>
          <a:xfrm>
            <a:off x="5045915" y="4429941"/>
            <a:ext cx="461626" cy="472172"/>
          </a:xfrm>
          <a:prstGeom prst="ellipse">
            <a:avLst/>
          </a:prstGeom>
          <a:noFill/>
          <a:ln>
            <a:solidFill>
              <a:schemeClr val="accent1">
                <a:shade val="95000"/>
                <a:satMod val="105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37" dirty="0"/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56F956E9-6BA3-4D26-B681-DDDACA808855}"/>
              </a:ext>
            </a:extLst>
          </p:cNvPr>
          <p:cNvSpPr/>
          <p:nvPr/>
        </p:nvSpPr>
        <p:spPr>
          <a:xfrm>
            <a:off x="5298948" y="4026507"/>
            <a:ext cx="387990" cy="365218"/>
          </a:xfrm>
          <a:prstGeom prst="ellipse">
            <a:avLst/>
          </a:prstGeom>
          <a:noFill/>
          <a:ln>
            <a:solidFill>
              <a:schemeClr val="accent1">
                <a:shade val="95000"/>
                <a:satMod val="105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37" dirty="0"/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BCFEB919-C9EB-4933-B4C2-4C3F6F60734D}"/>
              </a:ext>
            </a:extLst>
          </p:cNvPr>
          <p:cNvSpPr/>
          <p:nvPr/>
        </p:nvSpPr>
        <p:spPr>
          <a:xfrm>
            <a:off x="4378888" y="4585650"/>
            <a:ext cx="585442" cy="519191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37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F0FB0B8-B124-4473-BCA2-8DEB11D236C9}"/>
              </a:ext>
            </a:extLst>
          </p:cNvPr>
          <p:cNvSpPr txBox="1"/>
          <p:nvPr/>
        </p:nvSpPr>
        <p:spPr>
          <a:xfrm>
            <a:off x="2605221" y="4376786"/>
            <a:ext cx="12073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dirty="0"/>
              <a:t>Bases</a:t>
            </a:r>
          </a:p>
          <a:p>
            <a:pPr algn="ctr"/>
            <a:r>
              <a:rPr lang="es-419" dirty="0"/>
              <a:t>Nacionales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6B4F3845-8ECF-47DC-BA14-D7FEC886212B}"/>
              </a:ext>
            </a:extLst>
          </p:cNvPr>
          <p:cNvSpPr txBox="1"/>
          <p:nvPr/>
        </p:nvSpPr>
        <p:spPr>
          <a:xfrm>
            <a:off x="3685671" y="5018480"/>
            <a:ext cx="1110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dirty="0"/>
              <a:t>Bases</a:t>
            </a:r>
          </a:p>
          <a:p>
            <a:pPr algn="ctr"/>
            <a:r>
              <a:rPr lang="es-419" dirty="0"/>
              <a:t>Temáticas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C7548602-CF91-4EDF-A29B-17AA7F6C8EC7}"/>
              </a:ext>
            </a:extLst>
          </p:cNvPr>
          <p:cNvSpPr txBox="1"/>
          <p:nvPr/>
        </p:nvSpPr>
        <p:spPr>
          <a:xfrm>
            <a:off x="4827527" y="4822159"/>
            <a:ext cx="1543051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s-419" dirty="0"/>
              <a:t>Bases</a:t>
            </a:r>
          </a:p>
          <a:p>
            <a:pPr algn="ctr"/>
            <a:r>
              <a:rPr lang="es-419" dirty="0"/>
              <a:t>Institucionales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18468DF1-A6F1-465C-B534-7D62E23EBC67}"/>
              </a:ext>
            </a:extLst>
          </p:cNvPr>
          <p:cNvSpPr txBox="1"/>
          <p:nvPr/>
        </p:nvSpPr>
        <p:spPr>
          <a:xfrm>
            <a:off x="5615718" y="3980525"/>
            <a:ext cx="1348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dirty="0"/>
              <a:t>Repositorios</a:t>
            </a:r>
          </a:p>
          <a:p>
            <a:pPr algn="ctr"/>
            <a:r>
              <a:rPr lang="es-419" dirty="0"/>
              <a:t>Digitales</a:t>
            </a:r>
          </a:p>
        </p:txBody>
      </p:sp>
      <p:sp>
        <p:nvSpPr>
          <p:cNvPr id="26" name="Hexágono 25">
            <a:extLst>
              <a:ext uri="{FF2B5EF4-FFF2-40B4-BE49-F238E27FC236}">
                <a16:creationId xmlns:a16="http://schemas.microsoft.com/office/drawing/2014/main" id="{1F23E51C-6BFF-4A08-ACAE-C053AB3C0AB5}"/>
              </a:ext>
            </a:extLst>
          </p:cNvPr>
          <p:cNvSpPr/>
          <p:nvPr/>
        </p:nvSpPr>
        <p:spPr>
          <a:xfrm>
            <a:off x="1323084" y="931738"/>
            <a:ext cx="6070059" cy="4435813"/>
          </a:xfrm>
          <a:prstGeom prst="hexagon">
            <a:avLst/>
          </a:prstGeom>
          <a:noFill/>
          <a:ln>
            <a:solidFill>
              <a:schemeClr val="accent1">
                <a:shade val="95000"/>
                <a:satMod val="105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937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B9D45CF6-7CC3-4AFE-9B8F-78B3B25CDFC8}"/>
              </a:ext>
            </a:extLst>
          </p:cNvPr>
          <p:cNvSpPr/>
          <p:nvPr/>
        </p:nvSpPr>
        <p:spPr>
          <a:xfrm>
            <a:off x="4014537" y="958910"/>
            <a:ext cx="1089060" cy="1050062"/>
          </a:xfrm>
          <a:prstGeom prst="ellipse">
            <a:avLst/>
          </a:prstGeom>
          <a:noFill/>
          <a:ln>
            <a:solidFill>
              <a:schemeClr val="accent1">
                <a:shade val="95000"/>
                <a:satMod val="105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37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77F5AF00-DA70-474B-A810-D46E995F8B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78" r="1610"/>
          <a:stretch/>
        </p:blipFill>
        <p:spPr bwMode="auto">
          <a:xfrm>
            <a:off x="4700138" y="1032437"/>
            <a:ext cx="896304" cy="73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EBF383BA-B165-4D27-99D6-11B9DFCB4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321" y="934181"/>
            <a:ext cx="560470" cy="7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Imagem 30" descr="Uma imagem contendo mesa, placar&#10;&#10;Descrição gerada automaticamente">
            <a:extLst>
              <a:ext uri="{FF2B5EF4-FFF2-40B4-BE49-F238E27FC236}">
                <a16:creationId xmlns:a16="http://schemas.microsoft.com/office/drawing/2014/main" id="{B8713589-EE64-4CBA-9D22-4FF04BB705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1568" y="2559402"/>
            <a:ext cx="1278397" cy="1355874"/>
          </a:xfrm>
          <a:prstGeom prst="rect">
            <a:avLst/>
          </a:prstGeom>
        </p:spPr>
      </p:pic>
      <p:pic>
        <p:nvPicPr>
          <p:cNvPr id="33" name="Imagem 32" descr="Uma imagem contendo placa, desenho&#10;&#10;Descrição gerada automaticamente">
            <a:extLst>
              <a:ext uri="{FF2B5EF4-FFF2-40B4-BE49-F238E27FC236}">
                <a16:creationId xmlns:a16="http://schemas.microsoft.com/office/drawing/2014/main" id="{050659B5-54E2-469D-BE5C-6DAC473B11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78302" y="4555464"/>
            <a:ext cx="2132892" cy="484748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AF711552-DA5C-4B34-B244-682D4C36648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9645" y="811823"/>
            <a:ext cx="760584" cy="908161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150D9E25-23B5-4942-8B37-ECC5CC9D6C6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28295"/>
          <a:stretch/>
        </p:blipFill>
        <p:spPr>
          <a:xfrm>
            <a:off x="4971010" y="2741700"/>
            <a:ext cx="1996681" cy="375978"/>
          </a:xfrm>
          <a:prstGeom prst="rect">
            <a:avLst/>
          </a:prstGeom>
        </p:spPr>
      </p:pic>
      <p:sp>
        <p:nvSpPr>
          <p:cNvPr id="40" name="Elipse 39">
            <a:extLst>
              <a:ext uri="{FF2B5EF4-FFF2-40B4-BE49-F238E27FC236}">
                <a16:creationId xmlns:a16="http://schemas.microsoft.com/office/drawing/2014/main" id="{EBBAF00F-E8FE-45EE-80A6-16913E44CC34}"/>
              </a:ext>
            </a:extLst>
          </p:cNvPr>
          <p:cNvSpPr/>
          <p:nvPr/>
        </p:nvSpPr>
        <p:spPr>
          <a:xfrm>
            <a:off x="4700138" y="2681997"/>
            <a:ext cx="598811" cy="604313"/>
          </a:xfrm>
          <a:prstGeom prst="ellipse">
            <a:avLst/>
          </a:prstGeom>
          <a:noFill/>
          <a:ln>
            <a:solidFill>
              <a:schemeClr val="accent1">
                <a:shade val="95000"/>
                <a:satMod val="105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37" dirty="0"/>
          </a:p>
        </p:txBody>
      </p:sp>
      <p:pic>
        <p:nvPicPr>
          <p:cNvPr id="38" name="Imagem 37">
            <a:extLst>
              <a:ext uri="{FF2B5EF4-FFF2-40B4-BE49-F238E27FC236}">
                <a16:creationId xmlns:a16="http://schemas.microsoft.com/office/drawing/2014/main" id="{5E3F8906-D14F-44BF-922C-0C28FA15461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30388" y="2136260"/>
            <a:ext cx="1656015" cy="375432"/>
          </a:xfrm>
          <a:prstGeom prst="rect">
            <a:avLst/>
          </a:prstGeom>
        </p:spPr>
      </p:pic>
      <p:sp>
        <p:nvSpPr>
          <p:cNvPr id="44" name="Elipse 43">
            <a:extLst>
              <a:ext uri="{FF2B5EF4-FFF2-40B4-BE49-F238E27FC236}">
                <a16:creationId xmlns:a16="http://schemas.microsoft.com/office/drawing/2014/main" id="{6718F95E-3772-4C02-B4AF-44A30F98E343}"/>
              </a:ext>
            </a:extLst>
          </p:cNvPr>
          <p:cNvSpPr/>
          <p:nvPr/>
        </p:nvSpPr>
        <p:spPr>
          <a:xfrm>
            <a:off x="4719661" y="2182762"/>
            <a:ext cx="810403" cy="806126"/>
          </a:xfrm>
          <a:prstGeom prst="ellipse">
            <a:avLst/>
          </a:prstGeom>
          <a:noFill/>
          <a:ln>
            <a:solidFill>
              <a:schemeClr val="accent1">
                <a:shade val="95000"/>
                <a:satMod val="105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37" dirty="0"/>
          </a:p>
        </p:txBody>
      </p:sp>
      <p:pic>
        <p:nvPicPr>
          <p:cNvPr id="28" name="Picture 2" descr="Creative Commons License">
            <a:hlinkClick r:id="rId13"/>
            <a:extLst>
              <a:ext uri="{FF2B5EF4-FFF2-40B4-BE49-F238E27FC236}">
                <a16:creationId xmlns:a16="http://schemas.microsoft.com/office/drawing/2014/main" id="{3783F484-CBD9-4E09-A0FC-69AFBA6FE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63" y="6147212"/>
            <a:ext cx="628650" cy="22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60D92EC-2A14-4A72-AF0F-F72961E59BD3}"/>
              </a:ext>
            </a:extLst>
          </p:cNvPr>
          <p:cNvSpPr txBox="1"/>
          <p:nvPr/>
        </p:nvSpPr>
        <p:spPr>
          <a:xfrm>
            <a:off x="763913" y="6073275"/>
            <a:ext cx="2849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err="1"/>
              <a:t>By</a:t>
            </a:r>
            <a:r>
              <a:rPr lang="pt-BR" dirty="0"/>
              <a:t> Renato </a:t>
            </a:r>
            <a:r>
              <a:rPr lang="pt-BR" dirty="0" err="1"/>
              <a:t>Murasaki</a:t>
            </a:r>
            <a:endParaRPr lang="es-419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C6BB4099-B5B6-4921-BDA9-C496ECB45F9C}"/>
              </a:ext>
            </a:extLst>
          </p:cNvPr>
          <p:cNvGrpSpPr/>
          <p:nvPr/>
        </p:nvGrpSpPr>
        <p:grpSpPr>
          <a:xfrm>
            <a:off x="-6976" y="3657096"/>
            <a:ext cx="4032502" cy="1513033"/>
            <a:chOff x="-6976" y="3657096"/>
            <a:chExt cx="4032502" cy="1513033"/>
          </a:xfrm>
        </p:grpSpPr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E43927BF-E890-416A-B3A9-A0CEEE63FB36}"/>
                </a:ext>
              </a:extLst>
            </p:cNvPr>
            <p:cNvSpPr txBox="1"/>
            <p:nvPr/>
          </p:nvSpPr>
          <p:spPr>
            <a:xfrm>
              <a:off x="-6976" y="4800797"/>
              <a:ext cx="2204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>
                  <a:solidFill>
                    <a:schemeClr val="accent6">
                      <a:lumMod val="50000"/>
                    </a:schemeClr>
                  </a:solidFill>
                </a:rPr>
                <a:t>83 revistas de AL&amp;C</a:t>
              </a:r>
              <a:endParaRPr lang="es-419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cxnSp>
          <p:nvCxnSpPr>
            <p:cNvPr id="6" name="Conector de Seta Reta 5">
              <a:extLst>
                <a:ext uri="{FF2B5EF4-FFF2-40B4-BE49-F238E27FC236}">
                  <a16:creationId xmlns:a16="http://schemas.microsoft.com/office/drawing/2014/main" id="{5377C22C-170B-4C94-84EB-F4852215B2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14833" y="3657096"/>
              <a:ext cx="2210693" cy="111501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728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2" grpId="0" animBg="1"/>
      <p:bldP spid="10" grpId="0"/>
      <p:bldP spid="14" grpId="0"/>
      <p:bldP spid="11" grpId="0" animBg="1"/>
      <p:bldP spid="17" grpId="0" animBg="1"/>
      <p:bldP spid="19" grpId="0" animBg="1"/>
      <p:bldP spid="20" grpId="0" animBg="1"/>
      <p:bldP spid="15" grpId="0"/>
      <p:bldP spid="22" grpId="0"/>
      <p:bldP spid="23" grpId="0"/>
      <p:bldP spid="24" grpId="0"/>
      <p:bldP spid="26" grpId="0" animBg="1"/>
      <p:bldP spid="29" grpId="0" animBg="1"/>
      <p:bldP spid="40" grpId="0" animBg="1"/>
      <p:bldP spid="4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067081" y="356793"/>
            <a:ext cx="7143278" cy="43717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s-ES" altLang="en-US" sz="2241" dirty="0">
                <a:latin typeface="+mn-lt"/>
              </a:rPr>
              <a:t>Si la evidencia científica es global, su uso es siempre local</a:t>
            </a: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2284926" y="3048542"/>
            <a:ext cx="4707585" cy="437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pt-BR" altLang="en-US" sz="2241" b="1" dirty="0">
                <a:solidFill>
                  <a:srgbClr val="FF0000"/>
                </a:solidFill>
                <a:latin typeface="+mj-lt"/>
              </a:rPr>
              <a:t>El contexto es fundamental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799" y="873822"/>
            <a:ext cx="3092920" cy="209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52" y="933668"/>
            <a:ext cx="2431634" cy="207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304558" y="3499514"/>
            <a:ext cx="6969719" cy="1391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4059" tIns="43710" rIns="84059" bIns="437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n-US" sz="1882" dirty="0">
                <a:latin typeface="+mj-lt"/>
              </a:rPr>
              <a:t>“… toda evidencia depende del contexto, a la vez que todas las observaciones necesariamente dependen de un contexto. </a:t>
            </a:r>
          </a:p>
          <a:p>
            <a:pPr eaLnBrk="1" hangingPunct="1">
              <a:spcBef>
                <a:spcPct val="50000"/>
              </a:spcBef>
            </a:pPr>
            <a:r>
              <a:rPr lang="es-ES" altLang="en-US" sz="1882" dirty="0">
                <a:latin typeface="+mj-lt"/>
              </a:rPr>
              <a:t>Por lo tanto, los juicios siempre necesitan ser realizados a la luz de la  aplicabilidad de la evidencia mas allá del contexto o lugar original.”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24192" y="5983572"/>
            <a:ext cx="8306107" cy="490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059" tIns="43710" rIns="84059" bIns="437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s-CL" altLang="en-US" sz="1308" dirty="0">
                <a:latin typeface="+mj-lt"/>
              </a:rPr>
              <a:t>Herramientas SUPPORT para la toma de decisiones en políticas de salud informada por la evidencia. </a:t>
            </a:r>
            <a:br>
              <a:rPr lang="es-CL" altLang="en-US" sz="1308" dirty="0">
                <a:latin typeface="+mj-lt"/>
              </a:rPr>
            </a:br>
            <a:r>
              <a:rPr lang="es-CL" altLang="en-US" sz="1308" dirty="0">
                <a:latin typeface="+mj-lt"/>
              </a:rPr>
              <a:t> </a:t>
            </a:r>
            <a:r>
              <a:rPr lang="es-CL" altLang="en-US" sz="1308" dirty="0">
                <a:latin typeface="+mj-lt"/>
                <a:hlinkClick r:id="rId5" invalidUrl="http://new.paho.org/hq/dmdocuments/2010/SPAN STP 1 KO 19.08.10.pdf"/>
              </a:rPr>
              <a:t>Qué es la toma de decisiones en políticas informada por la evidencia  </a:t>
            </a:r>
            <a:endParaRPr lang="es-ES" altLang="en-US" sz="1308" dirty="0">
              <a:latin typeface="+mj-lt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D9E8822E-FD46-4D57-A593-95F0B5012911}"/>
              </a:ext>
            </a:extLst>
          </p:cNvPr>
          <p:cNvSpPr txBox="1"/>
          <p:nvPr/>
        </p:nvSpPr>
        <p:spPr>
          <a:xfrm>
            <a:off x="1304558" y="5131884"/>
            <a:ext cx="6668321" cy="55245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1495" dirty="0"/>
              <a:t>Preguntas de usuarios da AL&amp;C son respondidas más adecuadamente por las fuentes de información contextualizadas al escenario y a la cultura local</a:t>
            </a:r>
          </a:p>
        </p:txBody>
      </p:sp>
    </p:spTree>
    <p:extLst>
      <p:ext uri="{BB962C8B-B14F-4D97-AF65-F5344CB8AC3E}">
        <p14:creationId xmlns:p14="http://schemas.microsoft.com/office/powerpoint/2010/main" val="1449382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47E344F4-47F6-4C5B-A4D5-1DBF5A09E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627"/>
            <a:ext cx="9144000" cy="6361674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758D577-A4DC-48D5-BDBA-CFD8F90F9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098273"/>
            <a:ext cx="8229600" cy="6071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419" sz="2400" dirty="0">
                <a:hlinkClick r:id="rId4"/>
              </a:rPr>
              <a:t>https://</a:t>
            </a:r>
            <a:r>
              <a:rPr lang="es-419" sz="2800" dirty="0">
                <a:hlinkClick r:id="rId4"/>
              </a:rPr>
              <a:t>lilacs</a:t>
            </a:r>
            <a:r>
              <a:rPr lang="es-419" sz="2400" dirty="0">
                <a:hlinkClick r:id="rId4"/>
              </a:rPr>
              <a:t>.bvsalud.org/</a:t>
            </a:r>
            <a:r>
              <a:rPr lang="es-419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75745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5F387E39-761C-4192-B328-4A94CB97A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79" y="191541"/>
            <a:ext cx="7578658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5CB9BA9-D228-42BB-B6D8-A5127A9C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6938" y="145639"/>
            <a:ext cx="4854823" cy="1067546"/>
          </a:xfrm>
        </p:spPr>
        <p:txBody>
          <a:bodyPr>
            <a:noAutofit/>
          </a:bodyPr>
          <a:lstStyle/>
          <a:p>
            <a:r>
              <a:rPr lang="pt-BR" sz="2000" dirty="0" err="1"/>
              <a:t>Red</a:t>
            </a:r>
            <a:r>
              <a:rPr lang="pt-BR" sz="2000" dirty="0"/>
              <a:t> </a:t>
            </a:r>
            <a:r>
              <a:rPr lang="pt-BR" sz="2000" dirty="0" err="1"/>
              <a:t>Iberoamericana</a:t>
            </a:r>
            <a:r>
              <a:rPr lang="pt-BR" sz="2000" dirty="0"/>
              <a:t> de Indicadores de </a:t>
            </a:r>
            <a:r>
              <a:rPr lang="pt-BR" sz="2000" dirty="0" err="1"/>
              <a:t>Ciencia</a:t>
            </a:r>
            <a:r>
              <a:rPr lang="pt-BR" sz="2000" dirty="0"/>
              <a:t> y </a:t>
            </a:r>
            <a:r>
              <a:rPr lang="pt-BR" sz="2000" dirty="0" err="1"/>
              <a:t>Tecnología</a:t>
            </a:r>
            <a:r>
              <a:rPr lang="pt-BR" sz="2000" dirty="0"/>
              <a:t> - RICYT</a:t>
            </a:r>
            <a:endParaRPr lang="es-419" sz="2000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8B1C54E-3E6B-4FBF-A719-7A2E3F2D2FCC}"/>
              </a:ext>
            </a:extLst>
          </p:cNvPr>
          <p:cNvSpPr/>
          <p:nvPr/>
        </p:nvSpPr>
        <p:spPr>
          <a:xfrm>
            <a:off x="5758903" y="897747"/>
            <a:ext cx="33184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sz="1200" dirty="0">
                <a:hlinkClick r:id="rId3"/>
              </a:rPr>
              <a:t>http://app.ricyt.org/ui/v3/comparative.html?indicator=CLILACS&amp;start_year=2009&amp;end_year=2018</a:t>
            </a:r>
            <a:r>
              <a:rPr lang="es-419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51508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10760DD-0FE5-4AEA-8D08-C1FBA72B8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570" y="585463"/>
            <a:ext cx="4380448" cy="1003155"/>
          </a:xfrm>
          <a:prstGeom prst="rect">
            <a:avLst/>
          </a:prstGeom>
          <a:effectLst/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C79D3DD-600C-43C5-80B8-6DFD9F8FE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291" y="1767090"/>
            <a:ext cx="7620264" cy="2473688"/>
          </a:xfrm>
        </p:spPr>
        <p:txBody>
          <a:bodyPr>
            <a:noAutofit/>
          </a:bodyPr>
          <a:lstStyle/>
          <a:p>
            <a:r>
              <a:rPr lang="en-US" sz="1867" dirty="0"/>
              <a:t>It is </a:t>
            </a:r>
            <a:r>
              <a:rPr lang="en-US" sz="1867" b="1" dirty="0"/>
              <a:t>highly desirable to search appropriate national, regional and subject specific bibliographic databases</a:t>
            </a:r>
            <a:r>
              <a:rPr lang="en-US" sz="1867" dirty="0"/>
              <a:t>. Examples of these include </a:t>
            </a:r>
            <a:r>
              <a:rPr lang="en-US" sz="1867" u="sng" dirty="0" err="1">
                <a:hlinkClick r:id="rId3"/>
              </a:rPr>
              <a:t>Literatura</a:t>
            </a:r>
            <a:r>
              <a:rPr lang="en-US" sz="1867" u="sng" dirty="0">
                <a:hlinkClick r:id="rId3"/>
              </a:rPr>
              <a:t> Latino Americana </a:t>
            </a:r>
            <a:r>
              <a:rPr lang="en-US" sz="1867" u="sng" dirty="0" err="1">
                <a:hlinkClick r:id="rId3"/>
              </a:rPr>
              <a:t>em</a:t>
            </a:r>
            <a:r>
              <a:rPr lang="en-US" sz="1867" u="sng" dirty="0">
                <a:hlinkClick r:id="rId3"/>
              </a:rPr>
              <a:t> </a:t>
            </a:r>
            <a:r>
              <a:rPr lang="en-US" sz="1867" u="sng" dirty="0" err="1">
                <a:hlinkClick r:id="rId3"/>
              </a:rPr>
              <a:t>Ciências</a:t>
            </a:r>
            <a:r>
              <a:rPr lang="en-US" sz="1867" u="sng" dirty="0">
                <a:hlinkClick r:id="rId3"/>
              </a:rPr>
              <a:t> da </a:t>
            </a:r>
            <a:r>
              <a:rPr lang="en-US" sz="1867" u="sng" dirty="0" err="1">
                <a:hlinkClick r:id="rId3"/>
              </a:rPr>
              <a:t>Saúde</a:t>
            </a:r>
            <a:r>
              <a:rPr lang="en-US" sz="1867" dirty="0"/>
              <a:t> (LILACS, a database covering the Latin American region), and </a:t>
            </a:r>
            <a:r>
              <a:rPr lang="en-US" sz="1867" u="sng" dirty="0">
                <a:hlinkClick r:id="rId4"/>
              </a:rPr>
              <a:t>PsycINFO</a:t>
            </a:r>
            <a:r>
              <a:rPr lang="en-US" sz="1867" dirty="0"/>
              <a:t> (a subject specific database covering psychology literature) (Cochrane Handbook)</a:t>
            </a:r>
            <a:endParaRPr lang="es-419" sz="1867" dirty="0"/>
          </a:p>
          <a:p>
            <a:r>
              <a:rPr lang="en-US" sz="1867" dirty="0"/>
              <a:t>Cochrane systematic reviews </a:t>
            </a:r>
            <a:r>
              <a:rPr lang="en-US" sz="1867" b="1" dirty="0"/>
              <a:t>must use LILACS </a:t>
            </a:r>
            <a:r>
              <a:rPr lang="en-US" sz="1867" dirty="0"/>
              <a:t>like routine searched database. (Clark y Castro, 2001)</a:t>
            </a:r>
            <a:endParaRPr lang="pt-BR" sz="1867" dirty="0"/>
          </a:p>
          <a:p>
            <a:r>
              <a:rPr lang="pt-BR" sz="1867" dirty="0"/>
              <a:t>La </a:t>
            </a:r>
            <a:r>
              <a:rPr lang="pt-BR" sz="1867" dirty="0" err="1"/>
              <a:t>construcción</a:t>
            </a:r>
            <a:r>
              <a:rPr lang="pt-BR" sz="1867" dirty="0"/>
              <a:t> de </a:t>
            </a:r>
            <a:r>
              <a:rPr lang="pt-BR" sz="1867" dirty="0" err="1"/>
              <a:t>expresión</a:t>
            </a:r>
            <a:r>
              <a:rPr lang="pt-BR" sz="1867" dirty="0"/>
              <a:t> de </a:t>
            </a:r>
            <a:r>
              <a:rPr lang="pt-BR" sz="1867" dirty="0" err="1"/>
              <a:t>búsqueda</a:t>
            </a:r>
            <a:r>
              <a:rPr lang="pt-BR" sz="1867" dirty="0"/>
              <a:t> </a:t>
            </a:r>
            <a:r>
              <a:rPr lang="pt-BR" sz="1867" dirty="0" err="1"/>
              <a:t>en</a:t>
            </a:r>
            <a:r>
              <a:rPr lang="pt-BR" sz="1867" dirty="0"/>
              <a:t> LILACS es </a:t>
            </a:r>
            <a:r>
              <a:rPr lang="pt-BR" sz="1867" dirty="0" err="1"/>
              <a:t>compleja</a:t>
            </a:r>
            <a:r>
              <a:rPr lang="pt-BR" sz="1867" dirty="0"/>
              <a:t> y </a:t>
            </a:r>
            <a:r>
              <a:rPr lang="pt-BR" sz="1867" dirty="0" err="1"/>
              <a:t>debe</a:t>
            </a:r>
            <a:r>
              <a:rPr lang="pt-BR" sz="1867" dirty="0"/>
              <a:t> ser </a:t>
            </a:r>
            <a:r>
              <a:rPr lang="pt-BR" sz="1867" dirty="0" err="1"/>
              <a:t>construida</a:t>
            </a:r>
            <a:r>
              <a:rPr lang="pt-BR" sz="1867" dirty="0"/>
              <a:t> utilizando </a:t>
            </a:r>
            <a:r>
              <a:rPr lang="pt-BR" sz="1867" dirty="0" err="1"/>
              <a:t>TAGs</a:t>
            </a:r>
            <a:r>
              <a:rPr lang="pt-BR" sz="1867" dirty="0"/>
              <a:t>, </a:t>
            </a:r>
            <a:r>
              <a:rPr lang="pt-BR" sz="1867" dirty="0" err="1"/>
              <a:t>DeCS</a:t>
            </a:r>
            <a:r>
              <a:rPr lang="pt-BR" sz="1867" dirty="0"/>
              <a:t>, 3 idiomas, </a:t>
            </a:r>
            <a:r>
              <a:rPr lang="pt-BR" sz="1867" dirty="0" err="1"/>
              <a:t>además</a:t>
            </a:r>
            <a:r>
              <a:rPr lang="pt-BR" sz="1867" dirty="0"/>
              <a:t> de </a:t>
            </a:r>
            <a:r>
              <a:rPr lang="pt-BR" sz="1867" dirty="0" err="1"/>
              <a:t>los</a:t>
            </a:r>
            <a:r>
              <a:rPr lang="pt-BR" sz="1867" dirty="0"/>
              <a:t> recursos de </a:t>
            </a:r>
            <a:r>
              <a:rPr lang="pt-BR" sz="1867" dirty="0" err="1"/>
              <a:t>la</a:t>
            </a:r>
            <a:r>
              <a:rPr lang="pt-BR" sz="1867" dirty="0"/>
              <a:t> base. </a:t>
            </a:r>
            <a:r>
              <a:rPr lang="pt-BR" sz="1867" b="1" dirty="0"/>
              <a:t>La </a:t>
            </a:r>
            <a:r>
              <a:rPr lang="pt-BR" sz="1867" b="1" dirty="0" err="1"/>
              <a:t>omisión</a:t>
            </a:r>
            <a:r>
              <a:rPr lang="pt-BR" sz="1867" b="1" dirty="0"/>
              <a:t> de </a:t>
            </a:r>
            <a:r>
              <a:rPr lang="pt-BR" sz="1867" b="1" dirty="0" err="1"/>
              <a:t>búsqueda</a:t>
            </a:r>
            <a:r>
              <a:rPr lang="pt-BR" sz="1867" b="1" dirty="0"/>
              <a:t> </a:t>
            </a:r>
            <a:r>
              <a:rPr lang="pt-BR" sz="1867" b="1" dirty="0" err="1"/>
              <a:t>en</a:t>
            </a:r>
            <a:r>
              <a:rPr lang="pt-BR" sz="1867" b="1" dirty="0"/>
              <a:t> LILACS y/o no realizar </a:t>
            </a:r>
            <a:r>
              <a:rPr lang="pt-BR" sz="1867" b="1" dirty="0" err="1"/>
              <a:t>las</a:t>
            </a:r>
            <a:r>
              <a:rPr lang="pt-BR" sz="1867" b="1" dirty="0"/>
              <a:t> etapas de </a:t>
            </a:r>
            <a:r>
              <a:rPr lang="pt-BR" sz="1867" b="1" dirty="0" err="1"/>
              <a:t>construcción</a:t>
            </a:r>
            <a:r>
              <a:rPr lang="pt-BR" sz="1867" b="1" dirty="0"/>
              <a:t> de </a:t>
            </a:r>
            <a:r>
              <a:rPr lang="pt-BR" sz="1867" b="1" dirty="0" err="1"/>
              <a:t>la</a:t>
            </a:r>
            <a:r>
              <a:rPr lang="pt-BR" sz="1867" b="1" dirty="0"/>
              <a:t> </a:t>
            </a:r>
            <a:r>
              <a:rPr lang="pt-BR" sz="1867" b="1" dirty="0" err="1"/>
              <a:t>la</a:t>
            </a:r>
            <a:r>
              <a:rPr lang="pt-BR" sz="1867" b="1" dirty="0"/>
              <a:t> </a:t>
            </a:r>
            <a:r>
              <a:rPr lang="pt-BR" sz="1867" b="1" dirty="0" err="1"/>
              <a:t>búsqueda</a:t>
            </a:r>
            <a:r>
              <a:rPr lang="pt-BR" sz="1867" b="1" dirty="0"/>
              <a:t> </a:t>
            </a:r>
            <a:r>
              <a:rPr lang="pt-BR" sz="1867" b="1" dirty="0" err="1"/>
              <a:t>puede</a:t>
            </a:r>
            <a:r>
              <a:rPr lang="pt-BR" sz="1867" b="1" dirty="0"/>
              <a:t> </a:t>
            </a:r>
            <a:r>
              <a:rPr lang="pt-BR" sz="1867" b="1" dirty="0" err="1"/>
              <a:t>generar</a:t>
            </a:r>
            <a:r>
              <a:rPr lang="pt-BR" sz="1867" b="1" dirty="0"/>
              <a:t> perdidas de </a:t>
            </a:r>
            <a:r>
              <a:rPr lang="pt-BR" sz="1867" b="1" dirty="0" err="1"/>
              <a:t>potenciales</a:t>
            </a:r>
            <a:r>
              <a:rPr lang="pt-BR" sz="1867" b="1" dirty="0"/>
              <a:t> </a:t>
            </a:r>
            <a:r>
              <a:rPr lang="pt-BR" sz="1867" b="1" dirty="0" err="1"/>
              <a:t>estudios</a:t>
            </a:r>
            <a:r>
              <a:rPr lang="pt-BR" sz="1867" b="1" dirty="0"/>
              <a:t> relevantes. (</a:t>
            </a:r>
            <a:r>
              <a:rPr lang="pt-BR" sz="1867" dirty="0"/>
              <a:t>Pereira, </a:t>
            </a:r>
            <a:r>
              <a:rPr lang="pt-BR" sz="1867" b="1" dirty="0"/>
              <a:t>2016)</a:t>
            </a:r>
            <a:endParaRPr lang="es-419" sz="1867" dirty="0"/>
          </a:p>
          <a:p>
            <a:r>
              <a:rPr lang="pt-BR" sz="1867" dirty="0"/>
              <a:t>...</a:t>
            </a:r>
            <a:r>
              <a:rPr lang="pt-BR" sz="1867" dirty="0" err="1"/>
              <a:t>la</a:t>
            </a:r>
            <a:r>
              <a:rPr lang="pt-BR" sz="1867" dirty="0"/>
              <a:t> </a:t>
            </a:r>
            <a:r>
              <a:rPr lang="pt-BR" sz="1867" dirty="0" err="1"/>
              <a:t>adopción</a:t>
            </a:r>
            <a:r>
              <a:rPr lang="pt-BR" sz="1867" dirty="0"/>
              <a:t> de </a:t>
            </a:r>
            <a:r>
              <a:rPr lang="pt-BR" sz="1867" b="1" dirty="0"/>
              <a:t>LILACS como base </a:t>
            </a:r>
            <a:r>
              <a:rPr lang="pt-BR" sz="1867" b="1" dirty="0" err="1"/>
              <a:t>mandatóra</a:t>
            </a:r>
            <a:r>
              <a:rPr lang="pt-BR" sz="1867" b="1" dirty="0"/>
              <a:t> de </a:t>
            </a:r>
            <a:r>
              <a:rPr lang="pt-BR" sz="1867" b="1" dirty="0" err="1"/>
              <a:t>búsqueda</a:t>
            </a:r>
            <a:r>
              <a:rPr lang="pt-BR" sz="1867" b="1" dirty="0"/>
              <a:t> </a:t>
            </a:r>
            <a:r>
              <a:rPr lang="pt-BR" sz="1867" dirty="0"/>
              <a:t>para investigadores y autores de Brasil y América Latina. (</a:t>
            </a:r>
            <a:r>
              <a:rPr lang="pt-BR" sz="1867" dirty="0" err="1"/>
              <a:t>Puga</a:t>
            </a:r>
            <a:r>
              <a:rPr lang="pt-BR" sz="1867" dirty="0"/>
              <a:t>, 2015)</a:t>
            </a:r>
            <a:endParaRPr lang="es-419" sz="1867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C9723351-FC6C-4692-8EC3-6E82DB39F2CE}"/>
              </a:ext>
            </a:extLst>
          </p:cNvPr>
          <p:cNvSpPr txBox="1"/>
          <p:nvPr/>
        </p:nvSpPr>
        <p:spPr>
          <a:xfrm>
            <a:off x="5496796" y="719957"/>
            <a:ext cx="3041065" cy="8521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1646" dirty="0"/>
              <a:t>Base recomendada para </a:t>
            </a:r>
            <a:r>
              <a:rPr lang="pt-BR" sz="1646" dirty="0" err="1"/>
              <a:t>investigaciones</a:t>
            </a:r>
            <a:r>
              <a:rPr lang="pt-BR" sz="1646" dirty="0"/>
              <a:t> </a:t>
            </a:r>
            <a:r>
              <a:rPr lang="pt-BR" sz="1646" dirty="0" err="1"/>
              <a:t>en</a:t>
            </a:r>
            <a:r>
              <a:rPr lang="pt-BR" sz="1646" dirty="0"/>
              <a:t> </a:t>
            </a:r>
            <a:r>
              <a:rPr lang="pt-BR" sz="1646" dirty="0" err="1"/>
              <a:t>el</a:t>
            </a:r>
            <a:r>
              <a:rPr lang="pt-BR" sz="1646" dirty="0"/>
              <a:t> contexto de América Latina y </a:t>
            </a:r>
            <a:r>
              <a:rPr lang="pt-BR" sz="1646" dirty="0" err="1"/>
              <a:t>el</a:t>
            </a:r>
            <a:r>
              <a:rPr lang="pt-BR" sz="1646" dirty="0"/>
              <a:t> Caribe</a:t>
            </a:r>
            <a:endParaRPr lang="es-419" sz="1646" dirty="0"/>
          </a:p>
        </p:txBody>
      </p:sp>
    </p:spTree>
    <p:extLst>
      <p:ext uri="{BB962C8B-B14F-4D97-AF65-F5344CB8AC3E}">
        <p14:creationId xmlns:p14="http://schemas.microsoft.com/office/powerpoint/2010/main" val="16830753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B39EA41F-8BBB-426D-BE0D-A3A0D275B1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99" y="109001"/>
            <a:ext cx="8950402" cy="6858000"/>
          </a:xfrm>
          <a:prstGeom prst="rect">
            <a:avLst/>
          </a:prstGeom>
        </p:spPr>
      </p:pic>
      <p:sp>
        <p:nvSpPr>
          <p:cNvPr id="3" name="Elipse 2">
            <a:extLst>
              <a:ext uri="{FF2B5EF4-FFF2-40B4-BE49-F238E27FC236}">
                <a16:creationId xmlns:a16="http://schemas.microsoft.com/office/drawing/2014/main" id="{4FDE46C1-BB8E-4584-92A8-DF252762D42C}"/>
              </a:ext>
            </a:extLst>
          </p:cNvPr>
          <p:cNvSpPr/>
          <p:nvPr/>
        </p:nvSpPr>
        <p:spPr>
          <a:xfrm>
            <a:off x="4178384" y="230114"/>
            <a:ext cx="1326183" cy="472339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6D748FF6-B1F4-41CC-8A0E-AFC0EBB999D7}"/>
              </a:ext>
            </a:extLst>
          </p:cNvPr>
          <p:cNvSpPr/>
          <p:nvPr/>
        </p:nvSpPr>
        <p:spPr>
          <a:xfrm>
            <a:off x="175613" y="4093605"/>
            <a:ext cx="2301139" cy="265539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1EBDDC0-ADD8-430D-BB07-871DEAF9F2BF}"/>
              </a:ext>
            </a:extLst>
          </p:cNvPr>
          <p:cNvSpPr txBox="1"/>
          <p:nvPr/>
        </p:nvSpPr>
        <p:spPr>
          <a:xfrm>
            <a:off x="5749819" y="688720"/>
            <a:ext cx="2491893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dirty="0"/>
              <a:t>LILACS como </a:t>
            </a:r>
            <a:r>
              <a:rPr lang="pt-BR" dirty="0" err="1"/>
              <a:t>fuente</a:t>
            </a:r>
            <a:r>
              <a:rPr lang="pt-BR" dirty="0"/>
              <a:t> de </a:t>
            </a:r>
            <a:r>
              <a:rPr lang="pt-BR" dirty="0" err="1"/>
              <a:t>búsqueda</a:t>
            </a:r>
            <a:r>
              <a:rPr lang="pt-BR" dirty="0"/>
              <a:t> de </a:t>
            </a:r>
            <a:r>
              <a:rPr lang="pt-BR" dirty="0" err="1"/>
              <a:t>estudios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330992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5A32A3-C5E0-41AB-8FCD-66C88ED3F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LILACS 35 </a:t>
            </a:r>
            <a:r>
              <a:rPr lang="pt-BR" dirty="0" err="1"/>
              <a:t>años</a:t>
            </a:r>
            <a:r>
              <a:rPr lang="pt-BR" dirty="0"/>
              <a:t> de </a:t>
            </a:r>
            <a:r>
              <a:rPr lang="pt-BR" dirty="0" err="1"/>
              <a:t>actuación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enfrentamento de </a:t>
            </a:r>
            <a:r>
              <a:rPr lang="pt-BR" dirty="0" err="1"/>
              <a:t>los</a:t>
            </a:r>
            <a:r>
              <a:rPr lang="pt-BR" dirty="0"/>
              <a:t> problemas de </a:t>
            </a:r>
            <a:r>
              <a:rPr lang="pt-BR" dirty="0" err="1"/>
              <a:t>salud</a:t>
            </a:r>
            <a:r>
              <a:rPr lang="pt-BR" dirty="0"/>
              <a:t> pública – covid-19</a:t>
            </a:r>
            <a:endParaRPr lang="es-419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0D72798-6184-483A-BC61-63D1A6F83D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3696235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C4407C-61B9-4872-B135-C8BE923E1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Solidaridad</a:t>
            </a:r>
            <a:r>
              <a:rPr lang="pt-BR" dirty="0"/>
              <a:t> es compartir</a:t>
            </a:r>
            <a:endParaRPr lang="es-419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635656-6BA1-409D-8CBD-E5A1B31AC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7440"/>
            <a:ext cx="8229600" cy="48087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419" dirty="0"/>
              <a:t>En medio a la pandemia de COVID-19 hemos lanzado manos nuestra red y recibimos amplo apoyo de todos ustedes. </a:t>
            </a:r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 algn="ctr">
              <a:buNone/>
            </a:pPr>
            <a:r>
              <a:rPr lang="es-419" dirty="0"/>
              <a:t>¡Muchísimas gracias!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38AB347-EBF1-4AEF-8AE9-5E8B4A7C5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607" y="2911628"/>
            <a:ext cx="2540664" cy="256820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A13C745-93BF-4FE9-8E00-B399ABB66A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70557"/>
            <a:ext cx="2646407" cy="259471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662E119D-D68B-4109-9412-9FD1B44F70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61" y="3991279"/>
            <a:ext cx="2495550" cy="18669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0E7D13F9-E6D9-4C9A-AC93-357BDADFDCF1}"/>
              </a:ext>
            </a:extLst>
          </p:cNvPr>
          <p:cNvSpPr/>
          <p:nvPr/>
        </p:nvSpPr>
        <p:spPr>
          <a:xfrm>
            <a:off x="4282943" y="585817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419" dirty="0">
                <a:hlinkClick r:id="rId5"/>
              </a:rPr>
              <a:t>https://boletin.bireme.org/2020/09/03/capacitaciones-a-la-red-lilacs-durante-la-covid-19/</a:t>
            </a:r>
            <a:r>
              <a:rPr lang="es-419" dirty="0"/>
              <a:t> 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B426E989-6111-4DB4-B73D-E552206C2E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8413" y="2911628"/>
            <a:ext cx="2694245" cy="252095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5FB1E354-AA05-4E67-8D8D-B585076A89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5850" y="4298548"/>
            <a:ext cx="2325687" cy="126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980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E7AD7C-6128-4466-9992-2EF83E2B7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4000" dirty="0" err="1"/>
              <a:t>Documentación</a:t>
            </a:r>
            <a:r>
              <a:rPr lang="pt-BR" sz="4000" dirty="0"/>
              <a:t> sobre COVID-19 </a:t>
            </a:r>
            <a:r>
              <a:rPr lang="pt-BR" sz="4000" dirty="0" err="1"/>
              <a:t>en</a:t>
            </a:r>
            <a:r>
              <a:rPr lang="pt-BR" sz="4000" dirty="0"/>
              <a:t> LILACS: 2.356 registros</a:t>
            </a:r>
            <a:br>
              <a:rPr lang="pt-BR" dirty="0"/>
            </a:br>
            <a:r>
              <a:rPr lang="pt-BR" sz="2200" dirty="0"/>
              <a:t>29 </a:t>
            </a:r>
            <a:r>
              <a:rPr lang="pt-BR" sz="2200" dirty="0" err="1"/>
              <a:t>oct</a:t>
            </a:r>
            <a:r>
              <a:rPr lang="pt-BR" sz="2200" dirty="0"/>
              <a:t>. 2020</a:t>
            </a:r>
            <a:endParaRPr lang="es-419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4235AE5-6E04-477C-B59A-28B225E3A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1926B9B-A860-4513-9BD7-678C272EF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652461"/>
            <a:ext cx="7366000" cy="465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002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C4407C-61B9-4872-B135-C8BE923E1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Solidaridad</a:t>
            </a:r>
            <a:r>
              <a:rPr lang="pt-BR" dirty="0"/>
              <a:t> es compartir</a:t>
            </a:r>
            <a:endParaRPr lang="es-419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635656-6BA1-409D-8CBD-E5A1B31AC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7440"/>
            <a:ext cx="8229600" cy="48087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419" dirty="0"/>
              <a:t>Contribución de la Red en medio a la pandemia  COVID-19</a:t>
            </a:r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 algn="ctr">
              <a:buNone/>
            </a:pPr>
            <a:r>
              <a:rPr lang="es-419" dirty="0"/>
              <a:t>¡Muchísimas gracias!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E7D13F9-E6D9-4C9A-AC93-357BDADFDCF1}"/>
              </a:ext>
            </a:extLst>
          </p:cNvPr>
          <p:cNvSpPr/>
          <p:nvPr/>
        </p:nvSpPr>
        <p:spPr>
          <a:xfrm>
            <a:off x="4282943" y="585817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419" dirty="0">
                <a:hlinkClick r:id="rId2"/>
              </a:rPr>
              <a:t>https://boletin.bireme.org/2020/09/03/capacitaciones-a-la-red-lilacs-durante-la-covid-19/</a:t>
            </a:r>
            <a:r>
              <a:rPr lang="es-419" dirty="0"/>
              <a:t> 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31CD399F-84C8-4116-9424-A791EDA7B0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056" y="2314574"/>
            <a:ext cx="9102587" cy="249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4210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C4407C-61B9-4872-B135-C8BE923E1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6900"/>
          </a:xfrm>
        </p:spPr>
        <p:txBody>
          <a:bodyPr/>
          <a:lstStyle/>
          <a:p>
            <a:r>
              <a:rPr lang="pt-BR" dirty="0" err="1"/>
              <a:t>Solidaridad</a:t>
            </a:r>
            <a:r>
              <a:rPr lang="pt-BR" dirty="0"/>
              <a:t> es compartir</a:t>
            </a:r>
            <a:endParaRPr lang="es-419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635656-6BA1-409D-8CBD-E5A1B31AC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19095"/>
            <a:ext cx="8229600" cy="583890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419" dirty="0"/>
              <a:t>En la red y OPS:</a:t>
            </a:r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>
              <a:buNone/>
            </a:pPr>
            <a:endParaRPr lang="es-419" dirty="0"/>
          </a:p>
          <a:p>
            <a:pPr marL="0" indent="0" algn="ctr">
              <a:buNone/>
            </a:pPr>
            <a:endParaRPr lang="es-419" dirty="0"/>
          </a:p>
          <a:p>
            <a:pPr marL="0" indent="0" algn="ctr">
              <a:buNone/>
            </a:pPr>
            <a:endParaRPr lang="es-419" dirty="0"/>
          </a:p>
          <a:p>
            <a:pPr marL="0" indent="0" algn="ctr">
              <a:buNone/>
            </a:pPr>
            <a:endParaRPr lang="es-419" dirty="0"/>
          </a:p>
          <a:p>
            <a:pPr marL="0" indent="0" algn="ctr">
              <a:buNone/>
            </a:pPr>
            <a:endParaRPr lang="es-419" dirty="0"/>
          </a:p>
          <a:p>
            <a:pPr marL="0" indent="0" algn="ctr">
              <a:buNone/>
            </a:pPr>
            <a:endParaRPr lang="es-419" sz="1800" dirty="0">
              <a:hlinkClick r:id="rId2"/>
            </a:endParaRPr>
          </a:p>
          <a:p>
            <a:pPr marL="0" indent="0">
              <a:buNone/>
            </a:pPr>
            <a:r>
              <a:rPr lang="es-419" sz="1800" dirty="0" err="1">
                <a:hlinkClick r:id="rId2"/>
              </a:rPr>
              <a:t>Boletin</a:t>
            </a:r>
            <a:r>
              <a:rPr lang="es-419" sz="1800" dirty="0">
                <a:hlinkClick r:id="rId2"/>
              </a:rPr>
              <a:t> BIREME: https://boletin.bireme.org/page/2/?s=covid-19</a:t>
            </a:r>
            <a:endParaRPr lang="es-419" sz="1800" dirty="0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5FB1E354-AA05-4E67-8D8D-B585076A89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91" y="1648849"/>
            <a:ext cx="3221575" cy="1757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AAD0B8CA-2E55-4A39-815E-E80B6E8B25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4006" y="1091538"/>
            <a:ext cx="2454080" cy="2108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A3528922-F212-4A17-BDF6-51F083CF11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029" y="3139318"/>
            <a:ext cx="2612829" cy="1793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AutoShape 2">
            <a:extLst>
              <a:ext uri="{FF2B5EF4-FFF2-40B4-BE49-F238E27FC236}">
                <a16:creationId xmlns:a16="http://schemas.microsoft.com/office/drawing/2014/main" id="{C6B3FA81-1976-4250-80F2-BE51499BA01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419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4B6A552-615C-4120-A344-334BF55FE0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8719" y="1460640"/>
            <a:ext cx="3171362" cy="1530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192866E6-503F-4144-860D-559129128C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691" y="4554245"/>
            <a:ext cx="2826152" cy="1749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E029D33E-404B-4334-8112-8DEE1708E8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24400" y="2648976"/>
            <a:ext cx="2884464" cy="2018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CB0BFBB7-121F-4F7F-94C9-0218E41CD2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8131" y="3660627"/>
            <a:ext cx="2853216" cy="1859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F774653-4F58-4B81-8B7E-A4AFDDBBCE4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24400" y="4442006"/>
            <a:ext cx="2565400" cy="1789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F8E73B59-EB64-4A47-9D80-6E4AD819E97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86181" y="3276600"/>
            <a:ext cx="1532178" cy="2739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68826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C4407C-61B9-4872-B135-C8BE923E1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Solidaridad</a:t>
            </a:r>
            <a:r>
              <a:rPr lang="pt-BR" dirty="0"/>
              <a:t> es compartir</a:t>
            </a:r>
            <a:endParaRPr lang="es-419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635656-6BA1-409D-8CBD-E5A1B31AC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727700"/>
            <a:ext cx="8229600" cy="58896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s-419" dirty="0"/>
              <a:t>¡Muchísimas gracias a todos los miembros de la Red LILACS!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1484F08C-2EE1-45F0-872D-F9E0A97E2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96988"/>
            <a:ext cx="7639050" cy="2279534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84FE857F-0DE7-45D3-BEDE-6FD183222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700" y="3697172"/>
            <a:ext cx="6775450" cy="1988699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E0303733-5494-4468-B40A-1ADDD990E17A}"/>
              </a:ext>
            </a:extLst>
          </p:cNvPr>
          <p:cNvSpPr/>
          <p:nvPr/>
        </p:nvSpPr>
        <p:spPr>
          <a:xfrm>
            <a:off x="336550" y="6103822"/>
            <a:ext cx="660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dirty="0">
                <a:hlinkClick r:id="rId4"/>
              </a:rPr>
              <a:t>https://www.paho.org/es/documentos/cd583-informe-anual-director-oficina-sanitaria-panamericana-salvar-vidas-mejorar-salud</a:t>
            </a:r>
            <a:r>
              <a:rPr lang="es-419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8886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foto, diferente, pendurado, posando&#10;&#10;Descrição gerada automaticamente">
            <a:extLst>
              <a:ext uri="{FF2B5EF4-FFF2-40B4-BE49-F238E27FC236}">
                <a16:creationId xmlns:a16="http://schemas.microsoft.com/office/drawing/2014/main" id="{123DE9FD-7B97-400F-ACA7-83EE006F6D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3334" r="-1" b="-1"/>
          <a:stretch/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B89A715-71E8-4F85-94E4-8516790B1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122362"/>
            <a:ext cx="6858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6000" b="1">
                <a:solidFill>
                  <a:srgbClr val="FFFFFF"/>
                </a:solidFill>
              </a:rPr>
              <a:t>Salvar vidas y mejorar la salud y el bienestar </a:t>
            </a:r>
            <a:endParaRPr lang="en-US" sz="6000">
              <a:solidFill>
                <a:srgbClr val="FFFFFF"/>
              </a:solidFill>
            </a:endParaRPr>
          </a:p>
        </p:txBody>
      </p:sp>
      <p:pic>
        <p:nvPicPr>
          <p:cNvPr id="7" name="Imagem 6" descr="Logotipo&#10;&#10;Descrição gerada automaticamente">
            <a:extLst>
              <a:ext uri="{FF2B5EF4-FFF2-40B4-BE49-F238E27FC236}">
                <a16:creationId xmlns:a16="http://schemas.microsoft.com/office/drawing/2014/main" id="{F14AF08E-3902-4089-9F33-E331E8F83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154" y="-69111"/>
            <a:ext cx="1602131" cy="2046766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D1165917-397E-4DDD-98B7-A06338EDED4F}"/>
              </a:ext>
            </a:extLst>
          </p:cNvPr>
          <p:cNvSpPr txBox="1"/>
          <p:nvPr/>
        </p:nvSpPr>
        <p:spPr>
          <a:xfrm>
            <a:off x="147960" y="1785156"/>
            <a:ext cx="1205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1400" dirty="0">
                <a:solidFill>
                  <a:srgbClr val="095795"/>
                </a:solidFill>
              </a:rPr>
              <a:t>Solidaridad es</a:t>
            </a:r>
          </a:p>
          <a:p>
            <a:r>
              <a:rPr lang="es-419" sz="1400" dirty="0">
                <a:solidFill>
                  <a:srgbClr val="095795"/>
                </a:solidFill>
              </a:rPr>
              <a:t>Compartir</a:t>
            </a:r>
          </a:p>
        </p:txBody>
      </p:sp>
    </p:spTree>
    <p:extLst>
      <p:ext uri="{BB962C8B-B14F-4D97-AF65-F5344CB8AC3E}">
        <p14:creationId xmlns:p14="http://schemas.microsoft.com/office/powerpoint/2010/main" val="4016555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o 17"/>
          <p:cNvGrpSpPr/>
          <p:nvPr/>
        </p:nvGrpSpPr>
        <p:grpSpPr>
          <a:xfrm>
            <a:off x="3091162" y="3051421"/>
            <a:ext cx="5563105" cy="3036577"/>
            <a:chOff x="2986308" y="3416095"/>
            <a:chExt cx="5956300" cy="3251200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6308" y="3416095"/>
              <a:ext cx="5956300" cy="3251200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3" y="4733918"/>
              <a:ext cx="645457" cy="345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1495" b="1" dirty="0">
                  <a:solidFill>
                    <a:schemeClr val="accent3">
                      <a:lumMod val="50000"/>
                    </a:schemeClr>
                  </a:solidFill>
                </a:rPr>
                <a:t>97%</a:t>
              </a:r>
            </a:p>
          </p:txBody>
        </p:sp>
        <p:sp>
          <p:nvSpPr>
            <p:cNvPr id="13" name="CaixaDeTexto 12"/>
            <p:cNvSpPr txBox="1"/>
            <p:nvPr/>
          </p:nvSpPr>
          <p:spPr>
            <a:xfrm>
              <a:off x="7059397" y="4872419"/>
              <a:ext cx="645457" cy="345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1495" b="1">
                  <a:solidFill>
                    <a:schemeClr val="bg1"/>
                  </a:solidFill>
                </a:rPr>
                <a:t>88%</a:t>
              </a:r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6216713" y="4395364"/>
              <a:ext cx="645457" cy="345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1495" b="1" dirty="0">
                  <a:solidFill>
                    <a:schemeClr val="bg1"/>
                  </a:solidFill>
                </a:rPr>
                <a:t>57%</a:t>
              </a:r>
            </a:p>
          </p:txBody>
        </p:sp>
        <p:sp>
          <p:nvSpPr>
            <p:cNvPr id="15" name="CaixaDeTexto 14"/>
            <p:cNvSpPr txBox="1"/>
            <p:nvPr/>
          </p:nvSpPr>
          <p:spPr>
            <a:xfrm>
              <a:off x="5315448" y="4670308"/>
              <a:ext cx="645457" cy="345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1495" b="1">
                  <a:solidFill>
                    <a:schemeClr val="accent3">
                      <a:lumMod val="50000"/>
                    </a:schemeClr>
                  </a:solidFill>
                </a:rPr>
                <a:t>15%</a:t>
              </a:r>
              <a:endParaRPr lang="es-ES_tradnl" sz="1495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6" name="CaixaDeTexto 15"/>
            <p:cNvSpPr txBox="1"/>
            <p:nvPr/>
          </p:nvSpPr>
          <p:spPr>
            <a:xfrm>
              <a:off x="4700124" y="4676056"/>
              <a:ext cx="645457" cy="345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1495" b="1">
                  <a:solidFill>
                    <a:schemeClr val="accent3">
                      <a:lumMod val="50000"/>
                    </a:schemeClr>
                  </a:solidFill>
                </a:rPr>
                <a:t>5%</a:t>
              </a:r>
              <a:endParaRPr lang="es-ES_tradnl" sz="1495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7" name="CaixaDeTexto 16"/>
            <p:cNvSpPr txBox="1"/>
            <p:nvPr/>
          </p:nvSpPr>
          <p:spPr>
            <a:xfrm>
              <a:off x="4159671" y="4533865"/>
              <a:ext cx="645457" cy="345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1495" b="1" dirty="0">
                  <a:solidFill>
                    <a:schemeClr val="accent3">
                      <a:lumMod val="50000"/>
                    </a:schemeClr>
                  </a:solidFill>
                </a:rPr>
                <a:t>4%</a:t>
              </a:r>
            </a:p>
          </p:txBody>
        </p:sp>
      </p:grpSp>
      <p:pic>
        <p:nvPicPr>
          <p:cNvPr id="19" name="Imagem 18">
            <a:extLst>
              <a:ext uri="{FF2B5EF4-FFF2-40B4-BE49-F238E27FC236}">
                <a16:creationId xmlns:a16="http://schemas.microsoft.com/office/drawing/2014/main" id="{8ECB81D2-DD9E-4627-8389-16B5E612C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05" y="2610"/>
            <a:ext cx="8405213" cy="2501748"/>
          </a:xfrm>
          <a:prstGeom prst="rect">
            <a:avLst/>
          </a:prstGeom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E0B74528-E5B8-4DB9-84B7-F5D5842DF9B6}"/>
              </a:ext>
            </a:extLst>
          </p:cNvPr>
          <p:cNvSpPr txBox="1"/>
          <p:nvPr/>
        </p:nvSpPr>
        <p:spPr>
          <a:xfrm>
            <a:off x="2251079" y="45055"/>
            <a:ext cx="4641841" cy="718589"/>
          </a:xfrm>
          <a:prstGeom prst="rect">
            <a:avLst/>
          </a:prstGeom>
          <a:solidFill>
            <a:schemeClr val="bg1"/>
          </a:solidFill>
        </p:spPr>
        <p:txBody>
          <a:bodyPr vert="horz" wrap="none" lIns="85404" tIns="42701" rIns="85404" bIns="42701" rtlCol="0" anchor="ctr">
            <a:spAutoFit/>
          </a:bodyPr>
          <a:lstStyle>
            <a:lvl1pPr>
              <a:spcBef>
                <a:spcPct val="0"/>
              </a:spcBef>
              <a:buNone/>
              <a:defRPr sz="4400" b="1"/>
            </a:lvl1pPr>
          </a:lstStyle>
          <a:p>
            <a:r>
              <a:rPr lang="pt-BR" sz="4109" dirty="0" err="1">
                <a:solidFill>
                  <a:srgbClr val="002060"/>
                </a:solidFill>
              </a:rPr>
              <a:t>Contenido</a:t>
            </a:r>
            <a:r>
              <a:rPr lang="pt-BR" sz="4109" dirty="0">
                <a:solidFill>
                  <a:srgbClr val="002060"/>
                </a:solidFill>
              </a:rPr>
              <a:t> de LILACS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79" y="2326475"/>
            <a:ext cx="2468632" cy="448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56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8A0B5D-25F8-4999-BAE1-F5D5D8A67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419" dirty="0"/>
          </a:p>
        </p:txBody>
      </p:sp>
      <p:pic>
        <p:nvPicPr>
          <p:cNvPr id="1028" name="Picture 4" descr="Resultado de imagem para public speaking">
            <a:extLst>
              <a:ext uri="{FF2B5EF4-FFF2-40B4-BE49-F238E27FC236}">
                <a16:creationId xmlns:a16="http://schemas.microsoft.com/office/drawing/2014/main" id="{D07282A1-227C-48FE-AADA-2B896A6C373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27" y="846138"/>
            <a:ext cx="9134680" cy="513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áfico 5" descr="Discurso">
            <a:extLst>
              <a:ext uri="{FF2B5EF4-FFF2-40B4-BE49-F238E27FC236}">
                <a16:creationId xmlns:a16="http://schemas.microsoft.com/office/drawing/2014/main" id="{3F4E47A6-FE0E-4C85-92E9-7AE1373597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1626" y="0"/>
            <a:ext cx="5986132" cy="1352143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B410D5FE-E719-4D47-8888-B3594C327DF5}"/>
              </a:ext>
            </a:extLst>
          </p:cNvPr>
          <p:cNvSpPr txBox="1"/>
          <p:nvPr/>
        </p:nvSpPr>
        <p:spPr>
          <a:xfrm>
            <a:off x="1601849" y="322918"/>
            <a:ext cx="3843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</a:rPr>
              <a:t>No </a:t>
            </a:r>
            <a:r>
              <a:rPr lang="pt-BR" sz="3200" dirty="0" err="1">
                <a:solidFill>
                  <a:schemeClr val="bg1"/>
                </a:solidFill>
              </a:rPr>
              <a:t>dejar</a:t>
            </a:r>
            <a:r>
              <a:rPr lang="pt-BR" sz="3200" dirty="0">
                <a:solidFill>
                  <a:schemeClr val="bg1"/>
                </a:solidFill>
              </a:rPr>
              <a:t> a </a:t>
            </a:r>
            <a:r>
              <a:rPr lang="pt-BR" sz="3200" dirty="0" err="1">
                <a:solidFill>
                  <a:schemeClr val="bg1"/>
                </a:solidFill>
              </a:rPr>
              <a:t>nadie</a:t>
            </a:r>
            <a:r>
              <a:rPr lang="pt-BR" sz="3200" dirty="0">
                <a:solidFill>
                  <a:schemeClr val="bg1"/>
                </a:solidFill>
              </a:rPr>
              <a:t> </a:t>
            </a:r>
            <a:r>
              <a:rPr lang="pt-BR" sz="3200" dirty="0" err="1">
                <a:solidFill>
                  <a:schemeClr val="bg1"/>
                </a:solidFill>
              </a:rPr>
              <a:t>atras</a:t>
            </a:r>
            <a:endParaRPr lang="es-419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26457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57C9C6-3511-493E-B73D-7624B35D3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i="1" dirty="0"/>
              <a:t>¡</a:t>
            </a:r>
            <a:r>
              <a:rPr lang="pt-BR" i="1" dirty="0" err="1"/>
              <a:t>Muchas</a:t>
            </a:r>
            <a:r>
              <a:rPr lang="pt-BR" i="1" dirty="0"/>
              <a:t> </a:t>
            </a:r>
            <a:r>
              <a:rPr lang="pt-BR" i="1" dirty="0" err="1"/>
              <a:t>gracias</a:t>
            </a:r>
            <a:r>
              <a:rPr lang="pt-BR" i="1" dirty="0"/>
              <a:t>!</a:t>
            </a:r>
            <a:endParaRPr lang="es-419" i="1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91CEDF1-A297-460E-A8C6-F87882886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2061" y="3429000"/>
            <a:ext cx="4279605" cy="269716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pt-BR" sz="2400" b="1" dirty="0"/>
              <a:t>Sueli Mitiko Yano Suga</a:t>
            </a:r>
          </a:p>
          <a:p>
            <a:pPr marL="0" indent="0" algn="r">
              <a:buNone/>
            </a:pPr>
            <a:r>
              <a:rPr lang="pt-BR" sz="2400" dirty="0"/>
              <a:t>Supervisora FIR/FPI</a:t>
            </a:r>
          </a:p>
          <a:p>
            <a:pPr marL="0" indent="0" algn="r">
              <a:buNone/>
            </a:pPr>
            <a:r>
              <a:rPr lang="pt-BR" sz="2400" dirty="0"/>
              <a:t>BIREME/OS/OMS</a:t>
            </a:r>
          </a:p>
          <a:p>
            <a:pPr marL="0" indent="0" algn="r">
              <a:buNone/>
            </a:pPr>
            <a:r>
              <a:rPr lang="pt-BR" sz="2400" dirty="0">
                <a:hlinkClick r:id="rId2"/>
              </a:rPr>
              <a:t>sugasuel@paho.org</a:t>
            </a:r>
            <a:r>
              <a:rPr lang="pt-BR" sz="2400" dirty="0"/>
              <a:t> </a:t>
            </a:r>
            <a:endParaRPr lang="es-419" sz="2400" dirty="0"/>
          </a:p>
        </p:txBody>
      </p:sp>
      <p:pic>
        <p:nvPicPr>
          <p:cNvPr id="4" name="Imagem 3" descr="Logotipo, nome da empresa&#10;&#10;Descrição gerada automaticamente">
            <a:extLst>
              <a:ext uri="{FF2B5EF4-FFF2-40B4-BE49-F238E27FC236}">
                <a16:creationId xmlns:a16="http://schemas.microsoft.com/office/drawing/2014/main" id="{609A8B3A-5078-4C11-9601-3110CC816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1314" y="3014330"/>
            <a:ext cx="1624176" cy="2074929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ADEB9B13-4960-4589-AA3A-D2E7A320D0F3}"/>
              </a:ext>
            </a:extLst>
          </p:cNvPr>
          <p:cNvSpPr txBox="1"/>
          <p:nvPr/>
        </p:nvSpPr>
        <p:spPr>
          <a:xfrm>
            <a:off x="7285724" y="4931957"/>
            <a:ext cx="13468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sz="1600" dirty="0">
                <a:solidFill>
                  <a:srgbClr val="095795"/>
                </a:solidFill>
              </a:rPr>
              <a:t>Solidaridad es</a:t>
            </a:r>
          </a:p>
          <a:p>
            <a:pPr algn="ctr"/>
            <a:r>
              <a:rPr lang="es-419" sz="1600" dirty="0">
                <a:solidFill>
                  <a:srgbClr val="095795"/>
                </a:solidFill>
              </a:rPr>
              <a:t>Compartir</a:t>
            </a:r>
          </a:p>
        </p:txBody>
      </p:sp>
    </p:spTree>
    <p:extLst>
      <p:ext uri="{BB962C8B-B14F-4D97-AF65-F5344CB8AC3E}">
        <p14:creationId xmlns:p14="http://schemas.microsoft.com/office/powerpoint/2010/main" val="854917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7FCBCAE-964D-4D3D-B140-56E1E740D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98" y="169119"/>
            <a:ext cx="8405213" cy="2501748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2251079" y="45055"/>
            <a:ext cx="4641841" cy="718589"/>
          </a:xfrm>
          <a:prstGeom prst="rect">
            <a:avLst/>
          </a:prstGeom>
          <a:solidFill>
            <a:schemeClr val="bg1"/>
          </a:solidFill>
        </p:spPr>
        <p:txBody>
          <a:bodyPr vert="horz" wrap="none" lIns="85404" tIns="42701" rIns="85404" bIns="42701" rtlCol="0" anchor="ctr">
            <a:spAutoFit/>
          </a:bodyPr>
          <a:lstStyle>
            <a:lvl1pPr>
              <a:spcBef>
                <a:spcPct val="0"/>
              </a:spcBef>
              <a:buNone/>
              <a:defRPr sz="4400" b="1"/>
            </a:lvl1pPr>
          </a:lstStyle>
          <a:p>
            <a:r>
              <a:rPr lang="pt-BR" sz="4109" dirty="0" err="1">
                <a:solidFill>
                  <a:srgbClr val="002060"/>
                </a:solidFill>
              </a:rPr>
              <a:t>Contenido</a:t>
            </a:r>
            <a:r>
              <a:rPr lang="pt-BR" sz="4109" dirty="0">
                <a:solidFill>
                  <a:srgbClr val="002060"/>
                </a:solidFill>
              </a:rPr>
              <a:t> de LILACS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A226F05D-4D37-46FD-833F-BE42FB400A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596" y="2522331"/>
            <a:ext cx="2365701" cy="4240405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F6B6DDDA-58C5-4F27-8B16-EA96FBD55B90}"/>
              </a:ext>
            </a:extLst>
          </p:cNvPr>
          <p:cNvGrpSpPr/>
          <p:nvPr/>
        </p:nvGrpSpPr>
        <p:grpSpPr>
          <a:xfrm>
            <a:off x="6256270" y="3289423"/>
            <a:ext cx="2326932" cy="2366912"/>
            <a:chOff x="5320001" y="1840895"/>
            <a:chExt cx="1978700" cy="2012697"/>
          </a:xfrm>
        </p:grpSpPr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F516F7DC-D63C-43AA-A7A4-CBBDBF41C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20001" y="1840895"/>
              <a:ext cx="1657023" cy="2012697"/>
            </a:xfrm>
            <a:prstGeom prst="rect">
              <a:avLst/>
            </a:prstGeom>
          </p:spPr>
        </p:pic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49204591-F7F5-4BB7-B480-3BB41F4CC567}"/>
                </a:ext>
              </a:extLst>
            </p:cNvPr>
            <p:cNvSpPr txBox="1"/>
            <p:nvPr/>
          </p:nvSpPr>
          <p:spPr>
            <a:xfrm>
              <a:off x="6666689" y="2316463"/>
              <a:ext cx="632012" cy="293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46" dirty="0">
                  <a:solidFill>
                    <a:srgbClr val="C00000"/>
                  </a:solidFill>
                </a:rPr>
                <a:t>42%</a:t>
              </a:r>
              <a:endParaRPr lang="es-419" sz="1646" dirty="0">
                <a:solidFill>
                  <a:srgbClr val="C00000"/>
                </a:solidFill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F5A671F6-9396-4BCE-AD4D-2D2BD0E7052A}"/>
                </a:ext>
              </a:extLst>
            </p:cNvPr>
            <p:cNvSpPr txBox="1"/>
            <p:nvPr/>
          </p:nvSpPr>
          <p:spPr>
            <a:xfrm>
              <a:off x="6554830" y="2576073"/>
              <a:ext cx="632012" cy="293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46" dirty="0">
                  <a:solidFill>
                    <a:srgbClr val="C00000"/>
                  </a:solidFill>
                </a:rPr>
                <a:t>41%</a:t>
              </a:r>
              <a:endParaRPr lang="es-419" sz="1646" dirty="0">
                <a:solidFill>
                  <a:srgbClr val="C00000"/>
                </a:solidFill>
              </a:endParaRP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E411A1BC-E5A2-4C70-B595-F3CEF149D462}"/>
                </a:ext>
              </a:extLst>
            </p:cNvPr>
            <p:cNvSpPr txBox="1"/>
            <p:nvPr/>
          </p:nvSpPr>
          <p:spPr>
            <a:xfrm>
              <a:off x="6460401" y="2808704"/>
              <a:ext cx="632012" cy="293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46" dirty="0">
                  <a:solidFill>
                    <a:srgbClr val="C00000"/>
                  </a:solidFill>
                </a:rPr>
                <a:t>17%</a:t>
              </a:r>
              <a:endParaRPr lang="es-419" sz="1646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E0A13F11-2D77-4B60-B149-2EA424A4A4C3}"/>
              </a:ext>
            </a:extLst>
          </p:cNvPr>
          <p:cNvGrpSpPr/>
          <p:nvPr/>
        </p:nvGrpSpPr>
        <p:grpSpPr>
          <a:xfrm>
            <a:off x="3175848" y="3067839"/>
            <a:ext cx="2499548" cy="3380616"/>
            <a:chOff x="2089591" y="1878418"/>
            <a:chExt cx="2125484" cy="2874697"/>
          </a:xfrm>
        </p:grpSpPr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E6AD2503-2017-4CC9-BA07-2B6E07DC30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89591" y="1878418"/>
              <a:ext cx="2125484" cy="2874697"/>
            </a:xfrm>
            <a:prstGeom prst="rect">
              <a:avLst/>
            </a:prstGeom>
          </p:spPr>
        </p:pic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D72985BB-90B9-49BE-9D71-E2BE7114755B}"/>
                </a:ext>
              </a:extLst>
            </p:cNvPr>
            <p:cNvSpPr txBox="1"/>
            <p:nvPr/>
          </p:nvSpPr>
          <p:spPr>
            <a:xfrm>
              <a:off x="3205040" y="2339244"/>
              <a:ext cx="632012" cy="293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46" dirty="0">
                  <a:solidFill>
                    <a:srgbClr val="C00000"/>
                  </a:solidFill>
                </a:rPr>
                <a:t>83%</a:t>
              </a:r>
              <a:endParaRPr lang="es-419" sz="1646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403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62E81FE0-88C8-45CA-958A-4EF2A29BF60A}"/>
              </a:ext>
            </a:extLst>
          </p:cNvPr>
          <p:cNvSpPr/>
          <p:nvPr/>
        </p:nvSpPr>
        <p:spPr>
          <a:xfrm>
            <a:off x="191386" y="1100470"/>
            <a:ext cx="8739963" cy="49069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6496556-8C3D-46BD-A34A-F8C3C445D398}"/>
              </a:ext>
            </a:extLst>
          </p:cNvPr>
          <p:cNvSpPr/>
          <p:nvPr/>
        </p:nvSpPr>
        <p:spPr>
          <a:xfrm>
            <a:off x="2567762" y="1563476"/>
            <a:ext cx="6065875" cy="11908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419" sz="1600" b="1" dirty="0"/>
              <a:t>Base de datos referencial con enlaces a texto completo</a:t>
            </a:r>
          </a:p>
          <a:p>
            <a:pPr lvl="1"/>
            <a:r>
              <a:rPr lang="es-419" sz="1400" dirty="0"/>
              <a:t>“Repositorio” para </a:t>
            </a:r>
            <a:r>
              <a:rPr lang="es-419" sz="1400" dirty="0">
                <a:latin typeface="Calibri" panose="020F0502020204030204" pitchFamily="34" charset="0"/>
                <a:cs typeface="Calibri" panose="020F0502020204030204" pitchFamily="34" charset="0"/>
              </a:rPr>
              <a:t>guarda</a:t>
            </a:r>
            <a:r>
              <a:rPr lang="es-419" sz="1400" dirty="0"/>
              <a:t> y publicación de textos completos</a:t>
            </a:r>
          </a:p>
          <a:p>
            <a:pPr lvl="1"/>
            <a:r>
              <a:rPr lang="es-419" sz="1400" dirty="0"/>
              <a:t> Fuente para </a:t>
            </a:r>
            <a:r>
              <a:rPr lang="es-419" sz="1400" dirty="0" err="1"/>
              <a:t>infometrías</a:t>
            </a:r>
            <a:r>
              <a:rPr lang="es-419" sz="1400" dirty="0"/>
              <a:t> de la producción científica publicada en AL&amp;C, mapas de evidencias, revisiones sistemáticas …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3018413" y="419985"/>
            <a:ext cx="4612445" cy="886023"/>
          </a:xfrm>
          <a:prstGeom prst="rect">
            <a:avLst/>
          </a:prstGeom>
        </p:spPr>
        <p:txBody>
          <a:bodyPr vert="horz" lIns="85404" tIns="42701" rIns="85404" bIns="42701" rtlCol="0" anchor="ctr">
            <a:norm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41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829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¿Que és LILACS?</a:t>
            </a:r>
          </a:p>
          <a:p>
            <a:endParaRPr lang="pt-BR" sz="3829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462A9A0-170A-470F-A4F8-614E7B87E4C0}"/>
              </a:ext>
            </a:extLst>
          </p:cNvPr>
          <p:cNvSpPr txBox="1"/>
          <p:nvPr/>
        </p:nvSpPr>
        <p:spPr>
          <a:xfrm>
            <a:off x="615361" y="4424261"/>
            <a:ext cx="1495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dirty="0" err="1">
                <a:solidFill>
                  <a:schemeClr val="tx2"/>
                </a:solidFill>
              </a:rPr>
              <a:t>Solidaridad</a:t>
            </a:r>
            <a:r>
              <a:rPr lang="pt-BR" dirty="0">
                <a:solidFill>
                  <a:schemeClr val="tx2"/>
                </a:solidFill>
              </a:rPr>
              <a:t> es</a:t>
            </a:r>
          </a:p>
          <a:p>
            <a:pPr algn="ctr"/>
            <a:r>
              <a:rPr lang="pt-BR" dirty="0">
                <a:solidFill>
                  <a:schemeClr val="tx2"/>
                </a:solidFill>
              </a:rPr>
              <a:t>Compartir</a:t>
            </a:r>
            <a:endParaRPr lang="es-419" dirty="0">
              <a:solidFill>
                <a:schemeClr val="tx2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BAC32694-3901-4788-B47D-656D141D630C}"/>
              </a:ext>
            </a:extLst>
          </p:cNvPr>
          <p:cNvSpPr/>
          <p:nvPr/>
        </p:nvSpPr>
        <p:spPr>
          <a:xfrm>
            <a:off x="2567762" y="4348718"/>
            <a:ext cx="6092457" cy="139024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419" sz="1600" b="1" dirty="0"/>
              <a:t>Sistema de información científico y técnico en Salud</a:t>
            </a:r>
          </a:p>
          <a:p>
            <a:pPr lvl="1"/>
            <a:r>
              <a:rPr lang="es-419" sz="1400" dirty="0"/>
              <a:t>Redes de editores, investigadores e instituciones del área de salud, en especial Enfermería, Odontología, Psicología y Salud Pública</a:t>
            </a:r>
          </a:p>
          <a:p>
            <a:pPr lvl="1"/>
            <a:r>
              <a:rPr lang="es-419" sz="1400" dirty="0"/>
              <a:t>Comités de evaluación de revistas para LILACS</a:t>
            </a:r>
          </a:p>
          <a:p>
            <a:pPr lvl="1"/>
            <a:r>
              <a:rPr lang="pt-BR" sz="1400" dirty="0"/>
              <a:t>Rede de Centros Cooperantes, indexadores ...</a:t>
            </a:r>
            <a:endParaRPr lang="es-419" sz="1400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64BDC423-7E6E-4C19-95B2-42981C3F8EEE}"/>
              </a:ext>
            </a:extLst>
          </p:cNvPr>
          <p:cNvSpPr/>
          <p:nvPr/>
        </p:nvSpPr>
        <p:spPr>
          <a:xfrm>
            <a:off x="2567762" y="2977116"/>
            <a:ext cx="6092457" cy="11407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419" sz="1600" b="1" dirty="0"/>
              <a:t>Metodología para gestión de información y conocimiento</a:t>
            </a:r>
          </a:p>
          <a:p>
            <a:r>
              <a:rPr lang="es-419" sz="1400" dirty="0"/>
              <a:t>	Bases de datos nacionales: Brasil, Colombia, Cuba, Paraguay, Argentina ...</a:t>
            </a:r>
          </a:p>
          <a:p>
            <a:r>
              <a:rPr lang="es-419" sz="1400" dirty="0"/>
              <a:t>	Bases de dados temáticas: BDENF (Enfermería), Mosaico (MTCI), BRISA (</a:t>
            </a:r>
            <a:r>
              <a:rPr lang="es-419" sz="1400" dirty="0" err="1"/>
              <a:t>Redetsa</a:t>
            </a:r>
            <a:r>
              <a:rPr lang="es-419" sz="1400" dirty="0"/>
              <a:t>), ...</a:t>
            </a:r>
          </a:p>
        </p:txBody>
      </p:sp>
      <p:pic>
        <p:nvPicPr>
          <p:cNvPr id="15" name="Imagem 14" descr="Logotipo&#10;&#10;Descrição gerada automaticamente">
            <a:extLst>
              <a:ext uri="{FF2B5EF4-FFF2-40B4-BE49-F238E27FC236}">
                <a16:creationId xmlns:a16="http://schemas.microsoft.com/office/drawing/2014/main" id="{A9D1F802-BC01-464A-B734-BD9EAC32F2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51" y="1776196"/>
            <a:ext cx="2234224" cy="285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77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riângulo isósceles 36"/>
          <p:cNvSpPr/>
          <p:nvPr/>
        </p:nvSpPr>
        <p:spPr>
          <a:xfrm rot="16200000">
            <a:off x="3815034" y="1213055"/>
            <a:ext cx="5773254" cy="4362028"/>
          </a:xfrm>
          <a:prstGeom prst="triangle">
            <a:avLst>
              <a:gd name="adj" fmla="val 50238"/>
            </a:avLst>
          </a:prstGeom>
          <a:solidFill>
            <a:srgbClr val="BC048C"/>
          </a:solidFill>
          <a:ln>
            <a:solidFill>
              <a:srgbClr val="FF99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 dirty="0"/>
          </a:p>
        </p:txBody>
      </p:sp>
      <p:sp>
        <p:nvSpPr>
          <p:cNvPr id="80" name="Triângulo isósceles 79"/>
          <p:cNvSpPr/>
          <p:nvPr/>
        </p:nvSpPr>
        <p:spPr>
          <a:xfrm rot="5400000">
            <a:off x="-455812" y="1341039"/>
            <a:ext cx="5655465" cy="4186221"/>
          </a:xfrm>
          <a:prstGeom prst="triangle">
            <a:avLst>
              <a:gd name="adj" fmla="val 50238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 dirty="0"/>
          </a:p>
        </p:txBody>
      </p:sp>
      <p:sp>
        <p:nvSpPr>
          <p:cNvPr id="82" name="Triângulo isósceles 81"/>
          <p:cNvSpPr/>
          <p:nvPr/>
        </p:nvSpPr>
        <p:spPr>
          <a:xfrm rot="10800000">
            <a:off x="232526" y="538603"/>
            <a:ext cx="8639517" cy="2914831"/>
          </a:xfrm>
          <a:prstGeom prst="triangle">
            <a:avLst>
              <a:gd name="adj" fmla="val 50143"/>
            </a:avLst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67" dirty="0"/>
          </a:p>
        </p:txBody>
      </p:sp>
      <p:sp>
        <p:nvSpPr>
          <p:cNvPr id="39" name="Triângulo isósceles 38"/>
          <p:cNvSpPr/>
          <p:nvPr/>
        </p:nvSpPr>
        <p:spPr>
          <a:xfrm>
            <a:off x="278811" y="3461837"/>
            <a:ext cx="8598548" cy="2830682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67"/>
          </a:p>
        </p:txBody>
      </p:sp>
      <p:sp>
        <p:nvSpPr>
          <p:cNvPr id="16" name="Elipse 15"/>
          <p:cNvSpPr/>
          <p:nvPr/>
        </p:nvSpPr>
        <p:spPr>
          <a:xfrm>
            <a:off x="2790757" y="1729138"/>
            <a:ext cx="3420000" cy="3420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67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9757" y="77433"/>
            <a:ext cx="7686337" cy="494007"/>
          </a:xfrm>
        </p:spPr>
        <p:txBody>
          <a:bodyPr>
            <a:normAutofit fontScale="90000"/>
          </a:bodyPr>
          <a:lstStyle/>
          <a:p>
            <a:r>
              <a:rPr lang="es-ES" sz="3362" dirty="0"/>
              <a:t>Como trabajamos</a:t>
            </a:r>
          </a:p>
        </p:txBody>
      </p:sp>
      <p:sp>
        <p:nvSpPr>
          <p:cNvPr id="5" name="Retângulo 4"/>
          <p:cNvSpPr/>
          <p:nvPr/>
        </p:nvSpPr>
        <p:spPr>
          <a:xfrm>
            <a:off x="271957" y="536577"/>
            <a:ext cx="8600086" cy="5773254"/>
          </a:xfrm>
          <a:prstGeom prst="rect">
            <a:avLst/>
          </a:prstGeom>
          <a:noFill/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67"/>
          </a:p>
        </p:txBody>
      </p:sp>
      <p:cxnSp>
        <p:nvCxnSpPr>
          <p:cNvPr id="8" name="Conector reto 7"/>
          <p:cNvCxnSpPr>
            <a:cxnSpLocks/>
          </p:cNvCxnSpPr>
          <p:nvPr/>
        </p:nvCxnSpPr>
        <p:spPr>
          <a:xfrm flipV="1">
            <a:off x="232525" y="537310"/>
            <a:ext cx="8663407" cy="5765400"/>
          </a:xfrm>
          <a:prstGeom prst="line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aixaDeTexto 18"/>
          <p:cNvSpPr txBox="1"/>
          <p:nvPr/>
        </p:nvSpPr>
        <p:spPr>
          <a:xfrm>
            <a:off x="5305629" y="3107053"/>
            <a:ext cx="938077" cy="4372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121" dirty="0">
                <a:solidFill>
                  <a:schemeClr val="bg1"/>
                </a:solidFill>
              </a:rPr>
              <a:t>Redes de</a:t>
            </a:r>
          </a:p>
          <a:p>
            <a:pPr algn="ctr"/>
            <a:r>
              <a:rPr lang="es-ES_tradnl" sz="1121" dirty="0">
                <a:solidFill>
                  <a:schemeClr val="bg1"/>
                </a:solidFill>
              </a:rPr>
              <a:t>colaboración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3806812" y="1993166"/>
            <a:ext cx="1382110" cy="4372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121" dirty="0">
                <a:solidFill>
                  <a:schemeClr val="bg1"/>
                </a:solidFill>
              </a:rPr>
              <a:t>Metodología LILACS </a:t>
            </a:r>
            <a:br>
              <a:rPr lang="es-ES_tradnl" sz="1121" dirty="0">
                <a:solidFill>
                  <a:schemeClr val="bg1"/>
                </a:solidFill>
              </a:rPr>
            </a:br>
            <a:r>
              <a:rPr lang="es-ES_tradnl" sz="1121" dirty="0">
                <a:solidFill>
                  <a:schemeClr val="bg1"/>
                </a:solidFill>
              </a:rPr>
              <a:t>y tecnologías</a:t>
            </a:r>
          </a:p>
        </p:txBody>
      </p:sp>
      <p:sp>
        <p:nvSpPr>
          <p:cNvPr id="32" name="CaixaDeTexto 31"/>
          <p:cNvSpPr txBox="1"/>
          <p:nvPr/>
        </p:nvSpPr>
        <p:spPr>
          <a:xfrm>
            <a:off x="3692994" y="4291390"/>
            <a:ext cx="1692933" cy="609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121" dirty="0">
                <a:solidFill>
                  <a:schemeClr val="bg1"/>
                </a:solidFill>
              </a:rPr>
              <a:t>Autonomía:</a:t>
            </a:r>
          </a:p>
          <a:p>
            <a:pPr algn="ctr"/>
            <a:r>
              <a:rPr lang="es-ES_tradnl" sz="1121" dirty="0">
                <a:solidFill>
                  <a:schemeClr val="bg1"/>
                </a:solidFill>
              </a:rPr>
              <a:t>Desarrollo de capacidades locales</a:t>
            </a:r>
          </a:p>
        </p:txBody>
      </p:sp>
      <p:sp>
        <p:nvSpPr>
          <p:cNvPr id="44" name="CaixaDeTexto 43"/>
          <p:cNvSpPr txBox="1"/>
          <p:nvPr/>
        </p:nvSpPr>
        <p:spPr>
          <a:xfrm>
            <a:off x="2720388" y="3116371"/>
            <a:ext cx="995785" cy="4372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121" dirty="0">
                <a:solidFill>
                  <a:schemeClr val="bg1"/>
                </a:solidFill>
              </a:rPr>
              <a:t>Usuarios</a:t>
            </a:r>
            <a:br>
              <a:rPr lang="es-ES_tradnl" sz="1121" dirty="0">
                <a:solidFill>
                  <a:schemeClr val="bg1"/>
                </a:solidFill>
              </a:rPr>
            </a:br>
            <a:r>
              <a:rPr lang="es-ES_tradnl" sz="1121" dirty="0">
                <a:solidFill>
                  <a:schemeClr val="bg1"/>
                </a:solidFill>
              </a:rPr>
              <a:t>comunicación</a:t>
            </a:r>
          </a:p>
        </p:txBody>
      </p:sp>
      <p:cxnSp>
        <p:nvCxnSpPr>
          <p:cNvPr id="45" name="Conector reto 44"/>
          <p:cNvCxnSpPr>
            <a:cxnSpLocks/>
            <a:stCxn id="39" idx="4"/>
          </p:cNvCxnSpPr>
          <p:nvPr/>
        </p:nvCxnSpPr>
        <p:spPr>
          <a:xfrm flipH="1" flipV="1">
            <a:off x="271959" y="565107"/>
            <a:ext cx="8605400" cy="5727412"/>
          </a:xfrm>
          <a:prstGeom prst="line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Elipse 3"/>
          <p:cNvSpPr/>
          <p:nvPr/>
        </p:nvSpPr>
        <p:spPr>
          <a:xfrm>
            <a:off x="3617139" y="2525492"/>
            <a:ext cx="1748423" cy="174842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67"/>
          </a:p>
        </p:txBody>
      </p:sp>
      <p:sp>
        <p:nvSpPr>
          <p:cNvPr id="48" name="AutoShape 26" descr="Resultado de imagen para trabajo social con grupos"/>
          <p:cNvSpPr>
            <a:spLocks noChangeAspect="1" noChangeArrowheads="1"/>
          </p:cNvSpPr>
          <p:nvPr/>
        </p:nvSpPr>
        <p:spPr bwMode="auto">
          <a:xfrm>
            <a:off x="447118" y="91435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sp>
        <p:nvSpPr>
          <p:cNvPr id="49" name="AutoShape 28" descr="Resultado de imagen para trabajo social con grupos"/>
          <p:cNvSpPr>
            <a:spLocks noChangeAspect="1" noChangeArrowheads="1"/>
          </p:cNvSpPr>
          <p:nvPr/>
        </p:nvSpPr>
        <p:spPr bwMode="auto">
          <a:xfrm>
            <a:off x="589457" y="148718"/>
            <a:ext cx="284679" cy="28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404" tIns="42701" rIns="85404" bIns="42701" numCol="1" anchor="t" anchorCtr="0" compatLnSpc="1">
            <a:prstTxWarp prst="textNoShape">
              <a:avLst/>
            </a:prstTxWarp>
          </a:bodyPr>
          <a:lstStyle/>
          <a:p>
            <a:endParaRPr lang="pt-BR" sz="1167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48482901-FBEF-49A1-80D4-26D19520C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0386" y="2607053"/>
            <a:ext cx="1265690" cy="1495142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186" y="613443"/>
            <a:ext cx="1051770" cy="239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sugasuel\AppData\Local\Microsoft\Windows\INetCache\IE\34XZ2N12\icmje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347" y="684519"/>
            <a:ext cx="674231" cy="33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sugasuel\AppData\Local\Microsoft\Windows\INetCache\IE\FVWC9GCR\cope-logo-7b145f18c01b9f7b63ed875a8a1aad1e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118" y="1178836"/>
            <a:ext cx="1108393" cy="29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sugasuel\AppData\Local\Microsoft\Windows\INetCache\IE\34XZ2N12\equator_logo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945" y="1587154"/>
            <a:ext cx="1422411" cy="37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sugasuel\AppData\Local\Microsoft\Windows\INetCache\IE\8A1U90MC\800px-UNESCO_logo.svg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824" y="1051777"/>
            <a:ext cx="596525" cy="399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tângulo 28"/>
          <p:cNvSpPr/>
          <p:nvPr/>
        </p:nvSpPr>
        <p:spPr>
          <a:xfrm>
            <a:off x="1717499" y="1392294"/>
            <a:ext cx="820284" cy="264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12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UNISIST</a:t>
            </a:r>
          </a:p>
        </p:txBody>
      </p:sp>
      <p:pic>
        <p:nvPicPr>
          <p:cNvPr id="2057" name="Picture 9" descr="C:\Users\sugasuel\AppData\Local\Microsoft\Windows\INetCache\IE\SFU3774A\220px-US-NationalLibraryOfMedicine-Logo.svg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027" y="1043198"/>
            <a:ext cx="542932" cy="49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Retângulo 74"/>
          <p:cNvSpPr/>
          <p:nvPr/>
        </p:nvSpPr>
        <p:spPr>
          <a:xfrm>
            <a:off x="2565402" y="1487879"/>
            <a:ext cx="725815" cy="2073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747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INDEXING</a:t>
            </a:r>
          </a:p>
        </p:txBody>
      </p:sp>
      <p:pic>
        <p:nvPicPr>
          <p:cNvPr id="2058" name="Picture 10" descr="C:\Users\sugasuel\AppData\Local\Microsoft\Windows\INetCache\IE\FVWC9GCR\DOI_logo.svg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270" y="1306813"/>
            <a:ext cx="357436" cy="32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sugasuel\AppData\Local\Microsoft\Windows\INetCache\IE\34XZ2N12\Open%20Access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170" y="589498"/>
            <a:ext cx="1139247" cy="391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CaixaDeTexto 46"/>
          <p:cNvSpPr txBox="1"/>
          <p:nvPr/>
        </p:nvSpPr>
        <p:spPr>
          <a:xfrm>
            <a:off x="625287" y="507442"/>
            <a:ext cx="2414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600" dirty="0">
                <a:solidFill>
                  <a:schemeClr val="bg1"/>
                </a:solidFill>
              </a:rPr>
              <a:t>Estándares internacionales</a:t>
            </a:r>
          </a:p>
        </p:txBody>
      </p:sp>
      <p:pic>
        <p:nvPicPr>
          <p:cNvPr id="2064" name="Picture 16" descr="C:\Users\sugasuel\AppData\Local\Microsoft\Windows\INetCache\IE\FVWC9GCR\orcid-logo[1]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810" y="1335664"/>
            <a:ext cx="766375" cy="22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ictrp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" b="100000" l="503" r="100000">
                        <a14:foregroundMark x1="19095" y1="42500" x2="19095" y2="42500"/>
                        <a14:foregroundMark x1="34673" y1="29500" x2="34673" y2="29500"/>
                        <a14:foregroundMark x1="79899" y1="47500" x2="79899" y2="47500"/>
                        <a14:foregroundMark x1="51759" y1="65500" x2="51759" y2="65500"/>
                        <a14:foregroundMark x1="48241" y1="63500" x2="48241" y2="63500"/>
                        <a14:foregroundMark x1="15075" y1="64000" x2="15075" y2="64000"/>
                        <a14:foregroundMark x1="67337" y1="70000" x2="67337" y2="7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143" y="838190"/>
            <a:ext cx="501299" cy="45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https://upload.wikimedia.org/wikipedia/commons/1/1f/OAI-PMH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589" y="1308958"/>
            <a:ext cx="403324" cy="254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CaixaDeTexto 58"/>
          <p:cNvSpPr txBox="1"/>
          <p:nvPr/>
        </p:nvSpPr>
        <p:spPr>
          <a:xfrm>
            <a:off x="6765156" y="1302284"/>
            <a:ext cx="856495" cy="264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21" dirty="0"/>
              <a:t>OAI-PMH</a:t>
            </a:r>
          </a:p>
        </p:txBody>
      </p:sp>
      <p:pic>
        <p:nvPicPr>
          <p:cNvPr id="7" name="Picture 4" descr="Imagen relacionada">
            <a:extLst>
              <a:ext uri="{FF2B5EF4-FFF2-40B4-BE49-F238E27FC236}">
                <a16:creationId xmlns:a16="http://schemas.microsoft.com/office/drawing/2014/main" id="{FCB0B2A6-C1EF-41B0-9DB0-9BDF36ADF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099" y="1287661"/>
            <a:ext cx="318705" cy="28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374E31B3-4AFF-4DE4-AF62-62CF25A1C5B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690600" y="656238"/>
            <a:ext cx="1400068" cy="192660"/>
          </a:xfrm>
          <a:prstGeom prst="rect">
            <a:avLst/>
          </a:prstGeom>
        </p:spPr>
      </p:pic>
      <p:grpSp>
        <p:nvGrpSpPr>
          <p:cNvPr id="77" name="Agrupar 76">
            <a:extLst>
              <a:ext uri="{FF2B5EF4-FFF2-40B4-BE49-F238E27FC236}">
                <a16:creationId xmlns:a16="http://schemas.microsoft.com/office/drawing/2014/main" id="{2CDFBCB8-4EFB-47C5-8704-570DCF16DF3C}"/>
              </a:ext>
            </a:extLst>
          </p:cNvPr>
          <p:cNvGrpSpPr/>
          <p:nvPr/>
        </p:nvGrpSpPr>
        <p:grpSpPr>
          <a:xfrm>
            <a:off x="1575349" y="4536234"/>
            <a:ext cx="6483538" cy="1723526"/>
            <a:chOff x="1564717" y="4578762"/>
            <a:chExt cx="6483538" cy="1723526"/>
          </a:xfrm>
        </p:grpSpPr>
        <p:grpSp>
          <p:nvGrpSpPr>
            <p:cNvPr id="20" name="Agrupar 19">
              <a:extLst>
                <a:ext uri="{FF2B5EF4-FFF2-40B4-BE49-F238E27FC236}">
                  <a16:creationId xmlns:a16="http://schemas.microsoft.com/office/drawing/2014/main" id="{A9DE3273-7E49-492F-973C-BEDC8990BED0}"/>
                </a:ext>
              </a:extLst>
            </p:cNvPr>
            <p:cNvGrpSpPr/>
            <p:nvPr/>
          </p:nvGrpSpPr>
          <p:grpSpPr>
            <a:xfrm>
              <a:off x="1564717" y="4578762"/>
              <a:ext cx="6483538" cy="1723526"/>
              <a:chOff x="1898301" y="4578762"/>
              <a:chExt cx="6166040" cy="1723526"/>
            </a:xfrm>
          </p:grpSpPr>
          <p:sp>
            <p:nvSpPr>
              <p:cNvPr id="34" name="Retângulo 33"/>
              <p:cNvSpPr/>
              <p:nvPr/>
            </p:nvSpPr>
            <p:spPr>
              <a:xfrm>
                <a:off x="1898301" y="5331983"/>
                <a:ext cx="199277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dirty="0" err="1"/>
                  <a:t>Sesiones</a:t>
                </a:r>
                <a:r>
                  <a:rPr lang="pt-BR" sz="1400" dirty="0"/>
                  <a:t> </a:t>
                </a:r>
                <a:r>
                  <a:rPr lang="pt-BR" sz="1400" dirty="0" err="1"/>
                  <a:t>virtuales</a:t>
                </a:r>
                <a:endParaRPr lang="pt-BR" sz="1400" dirty="0"/>
              </a:p>
              <a:p>
                <a:pPr algn="ctr"/>
                <a:r>
                  <a:rPr lang="pt-BR" sz="1400" dirty="0" err="1"/>
                  <a:t>con</a:t>
                </a:r>
                <a:r>
                  <a:rPr lang="pt-BR" sz="1400" dirty="0"/>
                  <a:t> </a:t>
                </a:r>
                <a:r>
                  <a:rPr lang="pt-BR" sz="1400" dirty="0" err="1"/>
                  <a:t>coordinadores</a:t>
                </a:r>
                <a:r>
                  <a:rPr lang="pt-BR" sz="1400" dirty="0"/>
                  <a:t> </a:t>
                </a:r>
              </a:p>
              <a:p>
                <a:pPr algn="ctr"/>
                <a:r>
                  <a:rPr lang="pt-BR" sz="1400" dirty="0"/>
                  <a:t>de </a:t>
                </a:r>
                <a:r>
                  <a:rPr lang="pt-BR" sz="1400" dirty="0" err="1"/>
                  <a:t>red</a:t>
                </a:r>
                <a:r>
                  <a:rPr lang="pt-BR" sz="1400" dirty="0"/>
                  <a:t>, </a:t>
                </a:r>
                <a:r>
                  <a:rPr lang="pt-BR" sz="1400" dirty="0" err="1"/>
                  <a:t>los</a:t>
                </a:r>
                <a:r>
                  <a:rPr lang="pt-BR" sz="1400" dirty="0"/>
                  <a:t> CC y </a:t>
                </a:r>
                <a:r>
                  <a:rPr lang="pt-BR" sz="1400" dirty="0" err="1"/>
                  <a:t>editoriales</a:t>
                </a:r>
                <a:endParaRPr lang="pt-BR" sz="1400" dirty="0"/>
              </a:p>
              <a:p>
                <a:pPr algn="ctr"/>
                <a:r>
                  <a:rPr lang="pt-BR" sz="1400" dirty="0"/>
                  <a:t>de revistas</a:t>
                </a:r>
                <a:endParaRPr lang="pt-BR" sz="1600" dirty="0"/>
              </a:p>
            </p:txBody>
          </p:sp>
          <p:sp>
            <p:nvSpPr>
              <p:cNvPr id="35" name="Retângulo 34"/>
              <p:cNvSpPr/>
              <p:nvPr/>
            </p:nvSpPr>
            <p:spPr>
              <a:xfrm>
                <a:off x="3715881" y="5981426"/>
                <a:ext cx="1814770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pt-BR" sz="1400" dirty="0"/>
                  <a:t>Recursos </a:t>
                </a:r>
                <a:r>
                  <a:rPr lang="pt-BR" sz="1400" dirty="0" err="1"/>
                  <a:t>educacionales</a:t>
                </a:r>
                <a:endParaRPr lang="pt-BR" sz="1400" dirty="0"/>
              </a:p>
            </p:txBody>
          </p:sp>
          <p:sp>
            <p:nvSpPr>
              <p:cNvPr id="36" name="Retângulo 35"/>
              <p:cNvSpPr/>
              <p:nvPr/>
            </p:nvSpPr>
            <p:spPr>
              <a:xfrm>
                <a:off x="4741715" y="5176420"/>
                <a:ext cx="242146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pt-BR" sz="1400" dirty="0" err="1"/>
                  <a:t>Capacitación</a:t>
                </a:r>
                <a:r>
                  <a:rPr lang="pt-BR" sz="1400" dirty="0"/>
                  <a:t> virtual o presencial</a:t>
                </a:r>
              </a:p>
              <a:p>
                <a:pPr algn="ctr"/>
                <a:r>
                  <a:rPr lang="pt-BR" sz="1400" dirty="0" err="1"/>
                  <a:t>Formación</a:t>
                </a:r>
                <a:r>
                  <a:rPr lang="pt-BR" sz="1400" dirty="0"/>
                  <a:t> de multiplicadores</a:t>
                </a:r>
              </a:p>
            </p:txBody>
          </p:sp>
          <p:sp>
            <p:nvSpPr>
              <p:cNvPr id="51" name="Retângulo 50"/>
              <p:cNvSpPr/>
              <p:nvPr/>
            </p:nvSpPr>
            <p:spPr>
              <a:xfrm>
                <a:off x="6035510" y="5779068"/>
                <a:ext cx="157883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pt-BR" sz="1400" dirty="0"/>
                  <a:t>Feedback de </a:t>
                </a:r>
                <a:r>
                  <a:rPr lang="pt-BR" sz="1400" dirty="0" err="1"/>
                  <a:t>calidad</a:t>
                </a:r>
                <a:endParaRPr lang="pt-BR" sz="1400" dirty="0"/>
              </a:p>
              <a:p>
                <a:pPr algn="ctr"/>
                <a:r>
                  <a:rPr lang="pt-BR" sz="1400" dirty="0"/>
                  <a:t>de </a:t>
                </a:r>
                <a:r>
                  <a:rPr lang="pt-BR" sz="1400" dirty="0" err="1"/>
                  <a:t>la</a:t>
                </a:r>
                <a:r>
                  <a:rPr lang="pt-BR" sz="1400" dirty="0"/>
                  <a:t> </a:t>
                </a:r>
                <a:r>
                  <a:rPr lang="pt-BR" sz="1400" dirty="0" err="1"/>
                  <a:t>cooperación</a:t>
                </a:r>
                <a:endParaRPr lang="pt-BR" sz="1400" dirty="0"/>
              </a:p>
            </p:txBody>
          </p:sp>
          <p:pic>
            <p:nvPicPr>
              <p:cNvPr id="57" name="Picture 10" descr="C:\Users\sugasuel\AppData\Local\Microsoft\Windows\INetCache\IE\FVWC9GCR\slideshare[1][1].jpg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2197" y="5770478"/>
                <a:ext cx="893880" cy="2679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" name="Picture 11" descr="C:\Users\sugasuel\AppData\Local\Microsoft\Windows\INetCache\IE\34XZ2N12\youtube-logo[1].jpg"/>
              <p:cNvPicPr>
                <a:picLocks noChangeAspect="1"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7196" y="5769873"/>
                <a:ext cx="332328" cy="2492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61"/>
              <p:cNvPicPr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6427" y="5413879"/>
                <a:ext cx="741700" cy="326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84" name="Picture 36" descr="Resultado de imagen para politica de calidad"/>
              <p:cNvPicPr>
                <a:picLocks noChangeAspect="1"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90378" y="5842288"/>
                <a:ext cx="473963" cy="4150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86" name="Picture 38" descr="Resultado de imagen para capacitación presencial"/>
              <p:cNvPicPr>
                <a:picLocks noChangeAspect="1"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97178" y="4578762"/>
                <a:ext cx="795368" cy="7953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6" name="Picture 2" descr="Microsoft Teams – Wikipédia, a enciclopédia livre">
              <a:extLst>
                <a:ext uri="{FF2B5EF4-FFF2-40B4-BE49-F238E27FC236}">
                  <a16:creationId xmlns:a16="http://schemas.microsoft.com/office/drawing/2014/main" id="{3E2D12B0-D1DC-46B5-AB52-2A87EF013A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027" y="4956112"/>
              <a:ext cx="458218" cy="426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AC90A2DF-1EA9-4721-9C3A-288A4C766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597" y="1668398"/>
            <a:ext cx="884663" cy="31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CRediT - Contributor Roles Taxonomy">
            <a:extLst>
              <a:ext uri="{FF2B5EF4-FFF2-40B4-BE49-F238E27FC236}">
                <a16:creationId xmlns:a16="http://schemas.microsoft.com/office/drawing/2014/main" id="{DAD0B067-A33D-4810-94E9-6BCD826D2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143" b="94857" l="5143" r="93143">
                        <a14:foregroundMark x1="42286" y1="12000" x2="48000" y2="14286"/>
                        <a14:foregroundMark x1="60000" y1="89143" x2="18857" y2="72571"/>
                        <a14:foregroundMark x1="61143" y1="74857" x2="87429" y2="51429"/>
                        <a14:foregroundMark x1="37714" y1="15429" x2="77714" y2="17714"/>
                        <a14:foregroundMark x1="41143" y1="7429" x2="41143" y2="7429"/>
                        <a14:foregroundMark x1="5143" y1="56000" x2="5143" y2="56000"/>
                        <a14:foregroundMark x1="48000" y1="94286" x2="48000" y2="94286"/>
                        <a14:foregroundMark x1="93714" y1="49143" x2="93714" y2="49143"/>
                        <a14:foregroundMark x1="50857" y1="41714" x2="50857" y2="41714"/>
                        <a14:foregroundMark x1="49143" y1="1714" x2="49143" y2="1714"/>
                        <a14:foregroundMark x1="53143" y1="94857" x2="53143" y2="94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140" y="1602771"/>
            <a:ext cx="334824" cy="33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Imagem relacionada">
            <a:extLst>
              <a:ext uri="{FF2B5EF4-FFF2-40B4-BE49-F238E27FC236}">
                <a16:creationId xmlns:a16="http://schemas.microsoft.com/office/drawing/2014/main" id="{6E59DD43-2900-4516-B48A-03987EA19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517" y="993636"/>
            <a:ext cx="1086457" cy="23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Imagem 106">
            <a:extLst>
              <a:ext uri="{FF2B5EF4-FFF2-40B4-BE49-F238E27FC236}">
                <a16:creationId xmlns:a16="http://schemas.microsoft.com/office/drawing/2014/main" id="{6E2DA12B-37E9-4AC0-A6E7-7624B06DA5F5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772997" y="808567"/>
            <a:ext cx="1625072" cy="190385"/>
          </a:xfrm>
          <a:prstGeom prst="rect">
            <a:avLst/>
          </a:prstGeom>
        </p:spPr>
      </p:pic>
      <p:pic>
        <p:nvPicPr>
          <p:cNvPr id="109" name="Picture 2" descr="Resultado de imagem para iso log">
            <a:extLst>
              <a:ext uri="{FF2B5EF4-FFF2-40B4-BE49-F238E27FC236}">
                <a16:creationId xmlns:a16="http://schemas.microsoft.com/office/drawing/2014/main" id="{2C6C8140-79F4-4866-9881-575AF144D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766" y="2044399"/>
            <a:ext cx="312140" cy="24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4" descr="Resultado de imagem para issn logo">
            <a:extLst>
              <a:ext uri="{FF2B5EF4-FFF2-40B4-BE49-F238E27FC236}">
                <a16:creationId xmlns:a16="http://schemas.microsoft.com/office/drawing/2014/main" id="{7196A24E-9624-44D4-9D42-AB9FAC480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1375" y="936789"/>
            <a:ext cx="902460" cy="28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CaixaDeTexto 70">
            <a:extLst>
              <a:ext uri="{FF2B5EF4-FFF2-40B4-BE49-F238E27FC236}">
                <a16:creationId xmlns:a16="http://schemas.microsoft.com/office/drawing/2014/main" id="{DAE8B942-B820-4BD2-B234-7B2D55041D0C}"/>
              </a:ext>
            </a:extLst>
          </p:cNvPr>
          <p:cNvSpPr txBox="1"/>
          <p:nvPr/>
        </p:nvSpPr>
        <p:spPr>
          <a:xfrm flipH="1">
            <a:off x="6636852" y="900974"/>
            <a:ext cx="1647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chemeClr val="bg1"/>
                </a:solidFill>
              </a:rPr>
              <a:t>BIREME </a:t>
            </a:r>
            <a:r>
              <a:rPr lang="pt-BR" sz="1400" b="1" dirty="0" err="1">
                <a:solidFill>
                  <a:schemeClr val="bg1"/>
                </a:solidFill>
              </a:rPr>
              <a:t>Accounts</a:t>
            </a:r>
            <a:endParaRPr lang="es-419" sz="1400" b="1" dirty="0">
              <a:solidFill>
                <a:schemeClr val="bg1"/>
              </a:solidFill>
            </a:endParaRPr>
          </a:p>
        </p:txBody>
      </p:sp>
      <p:grpSp>
        <p:nvGrpSpPr>
          <p:cNvPr id="90" name="Agrupar 89">
            <a:extLst>
              <a:ext uri="{FF2B5EF4-FFF2-40B4-BE49-F238E27FC236}">
                <a16:creationId xmlns:a16="http://schemas.microsoft.com/office/drawing/2014/main" id="{07E6C858-6922-4E45-91C6-93D28399581F}"/>
              </a:ext>
            </a:extLst>
          </p:cNvPr>
          <p:cNvGrpSpPr/>
          <p:nvPr/>
        </p:nvGrpSpPr>
        <p:grpSpPr>
          <a:xfrm>
            <a:off x="232526" y="1014900"/>
            <a:ext cx="2534042" cy="4628873"/>
            <a:chOff x="232526" y="1014900"/>
            <a:chExt cx="2534042" cy="4628873"/>
          </a:xfrm>
        </p:grpSpPr>
        <p:pic>
          <p:nvPicPr>
            <p:cNvPr id="1030" name="Picture 6" descr="LiveZilla Reviews, Pricing, Key Info and FAQs">
              <a:extLst>
                <a:ext uri="{FF2B5EF4-FFF2-40B4-BE49-F238E27FC236}">
                  <a16:creationId xmlns:a16="http://schemas.microsoft.com/office/drawing/2014/main" id="{1D74BA1A-E2DA-4650-838A-D282064318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59" y="4849254"/>
              <a:ext cx="1034531" cy="5172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9" name="Agrupar 88">
              <a:extLst>
                <a:ext uri="{FF2B5EF4-FFF2-40B4-BE49-F238E27FC236}">
                  <a16:creationId xmlns:a16="http://schemas.microsoft.com/office/drawing/2014/main" id="{4A92F25D-2071-40EA-B17B-CD0B627E6B91}"/>
                </a:ext>
              </a:extLst>
            </p:cNvPr>
            <p:cNvGrpSpPr/>
            <p:nvPr/>
          </p:nvGrpSpPr>
          <p:grpSpPr>
            <a:xfrm>
              <a:off x="232526" y="1014900"/>
              <a:ext cx="2534042" cy="4628873"/>
              <a:chOff x="232526" y="1014900"/>
              <a:chExt cx="2534042" cy="4628873"/>
            </a:xfrm>
          </p:grpSpPr>
          <p:grpSp>
            <p:nvGrpSpPr>
              <p:cNvPr id="76" name="Agrupar 75">
                <a:extLst>
                  <a:ext uri="{FF2B5EF4-FFF2-40B4-BE49-F238E27FC236}">
                    <a16:creationId xmlns:a16="http://schemas.microsoft.com/office/drawing/2014/main" id="{033F2AF1-968D-414E-BA28-08F9A37D64D1}"/>
                  </a:ext>
                </a:extLst>
              </p:cNvPr>
              <p:cNvGrpSpPr/>
              <p:nvPr/>
            </p:nvGrpSpPr>
            <p:grpSpPr>
              <a:xfrm>
                <a:off x="232526" y="1014900"/>
                <a:ext cx="2534042" cy="4628873"/>
                <a:chOff x="232526" y="1089324"/>
                <a:chExt cx="2534042" cy="4628873"/>
              </a:xfrm>
            </p:grpSpPr>
            <p:grpSp>
              <p:nvGrpSpPr>
                <p:cNvPr id="14" name="Agrupar 13">
                  <a:extLst>
                    <a:ext uri="{FF2B5EF4-FFF2-40B4-BE49-F238E27FC236}">
                      <a16:creationId xmlns:a16="http://schemas.microsoft.com/office/drawing/2014/main" id="{E5EC290C-9D39-4D2C-8451-C4C777DF6DD7}"/>
                    </a:ext>
                  </a:extLst>
                </p:cNvPr>
                <p:cNvGrpSpPr/>
                <p:nvPr/>
              </p:nvGrpSpPr>
              <p:grpSpPr>
                <a:xfrm>
                  <a:off x="232526" y="1089324"/>
                  <a:ext cx="2534042" cy="4628873"/>
                  <a:chOff x="238971" y="1213374"/>
                  <a:chExt cx="2534042" cy="3934631"/>
                </a:xfrm>
              </p:grpSpPr>
              <p:sp>
                <p:nvSpPr>
                  <p:cNvPr id="52" name="Retângulo 51"/>
                  <p:cNvSpPr/>
                  <p:nvPr/>
                </p:nvSpPr>
                <p:spPr>
                  <a:xfrm>
                    <a:off x="238971" y="4703258"/>
                    <a:ext cx="1597924" cy="444747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pt-BR" sz="1400" dirty="0" err="1"/>
                      <a:t>Apoyo</a:t>
                    </a:r>
                    <a:r>
                      <a:rPr lang="pt-BR" sz="1400" dirty="0"/>
                      <a:t> a </a:t>
                    </a:r>
                    <a:r>
                      <a:rPr lang="pt-BR" sz="1400" dirty="0" err="1"/>
                      <a:t>usuarios</a:t>
                    </a:r>
                    <a:r>
                      <a:rPr lang="pt-BR" sz="1400" dirty="0"/>
                      <a:t> </a:t>
                    </a:r>
                    <a:r>
                      <a:rPr lang="pt-BR" sz="1400" dirty="0" err="1"/>
                      <a:t>finales</a:t>
                    </a:r>
                    <a:endParaRPr lang="pt-BR" sz="1400" dirty="0"/>
                  </a:p>
                </p:txBody>
              </p:sp>
              <p:pic>
                <p:nvPicPr>
                  <p:cNvPr id="56" name="Picture 9" descr="C:\Users\sugasuel\AppData\Local\Microsoft\Windows\INetCache\IE\SFU3774A\twitter-logo[1].png"/>
                  <p:cNvPicPr>
                    <a:picLocks noChangeAspect="1" noChangeArrowheads="1"/>
                  </p:cNvPicPr>
                  <p:nvPr/>
                </p:nvPicPr>
                <p:blipFill>
                  <a:blip r:embed="rId3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86383" y="3609487"/>
                    <a:ext cx="566689" cy="21318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63" name="Retângulo 62"/>
                  <p:cNvSpPr/>
                  <p:nvPr/>
                </p:nvSpPr>
                <p:spPr>
                  <a:xfrm>
                    <a:off x="593758" y="3783514"/>
                    <a:ext cx="869149" cy="264816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pt-BR" sz="112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rPr>
                      <a:t>@</a:t>
                    </a:r>
                    <a:r>
                      <a:rPr lang="pt-BR" sz="1121" dirty="0" err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rPr>
                      <a:t>redelilacs</a:t>
                    </a:r>
                    <a:endParaRPr lang="pt-BR" sz="112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14" name="Retângulo 113"/>
                  <p:cNvSpPr/>
                  <p:nvPr/>
                </p:nvSpPr>
                <p:spPr>
                  <a:xfrm>
                    <a:off x="271957" y="3946177"/>
                    <a:ext cx="2378187" cy="444747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pt-BR" sz="1400" dirty="0" err="1"/>
                      <a:t>Canales</a:t>
                    </a:r>
                    <a:r>
                      <a:rPr lang="pt-BR" sz="1400" dirty="0"/>
                      <a:t> de </a:t>
                    </a:r>
                    <a:r>
                      <a:rPr lang="pt-BR" sz="1400" dirty="0" err="1"/>
                      <a:t>la</a:t>
                    </a:r>
                    <a:r>
                      <a:rPr lang="pt-BR" sz="1400" dirty="0"/>
                      <a:t> Red LILACS, BVS, BIREME y OPS</a:t>
                    </a:r>
                  </a:p>
                </p:txBody>
              </p:sp>
              <p:pic>
                <p:nvPicPr>
                  <p:cNvPr id="115" name="Picture 12" descr="C:\Users\sugasuel\AppData\Local\Microsoft\Windows\INetCache\IE\8A1U90MC\1280px-WordPress_logo.svg[1].png"/>
                  <p:cNvPicPr>
                    <a:picLocks noChangeAspect="1" noChangeArrowheads="1"/>
                  </p:cNvPicPr>
                  <p:nvPr/>
                </p:nvPicPr>
                <p:blipFill>
                  <a:blip r:embed="rId3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549190" y="3629588"/>
                    <a:ext cx="1035110" cy="23613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16" name="Picture 8" descr="C:\Users\sugasuel\AppData\Local\Microsoft\Windows\INetCache\IE\8A1U90MC\facebook[1].png"/>
                  <p:cNvPicPr>
                    <a:picLocks noChangeAspect="1" noChangeArrowheads="1"/>
                  </p:cNvPicPr>
                  <p:nvPr/>
                </p:nvPicPr>
                <p:blipFill>
                  <a:blip r:embed="rId3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28949" y="3310830"/>
                    <a:ext cx="298352" cy="298352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60" name="CaixaDeTexto 59"/>
                  <p:cNvSpPr txBox="1"/>
                  <p:nvPr/>
                </p:nvSpPr>
                <p:spPr>
                  <a:xfrm>
                    <a:off x="328684" y="1728431"/>
                    <a:ext cx="2248037" cy="81100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pt-BR" sz="1400" dirty="0" err="1"/>
                      <a:t>Posicionamiento</a:t>
                    </a:r>
                    <a:r>
                      <a:rPr lang="pt-BR" sz="1400" dirty="0"/>
                      <a:t>:</a:t>
                    </a:r>
                  </a:p>
                  <a:p>
                    <a:r>
                      <a:rPr lang="pt-BR" sz="1400" dirty="0" err="1"/>
                      <a:t>Información</a:t>
                    </a:r>
                    <a:r>
                      <a:rPr lang="pt-BR" sz="1400" dirty="0"/>
                      <a:t> científica </a:t>
                    </a:r>
                    <a:r>
                      <a:rPr lang="pt-BR" sz="1400" dirty="0" err="1"/>
                      <a:t>en</a:t>
                    </a:r>
                    <a:r>
                      <a:rPr lang="pt-BR" sz="1400" dirty="0"/>
                      <a:t> </a:t>
                    </a:r>
                    <a:r>
                      <a:rPr lang="pt-BR" sz="1400" dirty="0" err="1"/>
                      <a:t>salud</a:t>
                    </a:r>
                    <a:r>
                      <a:rPr lang="pt-BR" sz="1400" dirty="0"/>
                      <a:t> </a:t>
                    </a:r>
                    <a:r>
                      <a:rPr lang="pt-BR" sz="1400" dirty="0" err="1"/>
                      <a:t>en</a:t>
                    </a:r>
                    <a:r>
                      <a:rPr lang="pt-BR" sz="1400" dirty="0"/>
                      <a:t> AL&amp;C = LILACS y BVS</a:t>
                    </a:r>
                  </a:p>
                </p:txBody>
              </p:sp>
              <p:pic>
                <p:nvPicPr>
                  <p:cNvPr id="2088" name="Picture 40" descr="Resultado de imagen para posicionamiento de marca"/>
                  <p:cNvPicPr>
                    <a:picLocks noChangeAspect="1" noChangeArrowheads="1"/>
                  </p:cNvPicPr>
                  <p:nvPr/>
                </p:nvPicPr>
                <p:blipFill>
                  <a:blip r:embed="rId3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91348" y="1213374"/>
                    <a:ext cx="612714" cy="61271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2089" name="Picture 41"/>
                  <p:cNvPicPr>
                    <a:picLocks noChangeAspect="1" noChangeArrowheads="1"/>
                  </p:cNvPicPr>
                  <p:nvPr/>
                </p:nvPicPr>
                <p:blipFill>
                  <a:blip r:embed="rId3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363051" y="2729779"/>
                    <a:ext cx="409962" cy="41004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20" name="Retângulo 119"/>
                  <p:cNvSpPr/>
                  <p:nvPr/>
                </p:nvSpPr>
                <p:spPr>
                  <a:xfrm>
                    <a:off x="429154" y="2702178"/>
                    <a:ext cx="2041072" cy="444747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pt-BR" sz="1400" dirty="0" err="1"/>
                      <a:t>Servicios</a:t>
                    </a:r>
                    <a:r>
                      <a:rPr lang="pt-BR" sz="1400" dirty="0"/>
                      <a:t> personalizados para </a:t>
                    </a:r>
                    <a:r>
                      <a:rPr lang="pt-BR" sz="1400" dirty="0" err="1"/>
                      <a:t>los</a:t>
                    </a:r>
                    <a:r>
                      <a:rPr lang="pt-BR" sz="1400" dirty="0"/>
                      <a:t> </a:t>
                    </a:r>
                    <a:r>
                      <a:rPr lang="pt-BR" sz="1400" dirty="0" err="1"/>
                      <a:t>usuarios</a:t>
                    </a:r>
                    <a:endParaRPr lang="pt-BR" sz="1400" dirty="0"/>
                  </a:p>
                </p:txBody>
              </p:sp>
              <p:pic>
                <p:nvPicPr>
                  <p:cNvPr id="81" name="Imagem 80">
                    <a:extLst>
                      <a:ext uri="{FF2B5EF4-FFF2-40B4-BE49-F238E27FC236}">
                        <a16:creationId xmlns:a16="http://schemas.microsoft.com/office/drawing/2014/main" id="{D42F7B92-5CEB-44D0-B7CE-AB339BE786F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7"/>
                  <a:stretch>
                    <a:fillRect/>
                  </a:stretch>
                </p:blipFill>
                <p:spPr>
                  <a:xfrm>
                    <a:off x="512364" y="3551799"/>
                    <a:ext cx="310912" cy="310912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74" name="Imagem 73">
                  <a:extLst>
                    <a:ext uri="{FF2B5EF4-FFF2-40B4-BE49-F238E27FC236}">
                      <a16:creationId xmlns:a16="http://schemas.microsoft.com/office/drawing/2014/main" id="{548CBB05-3099-42A9-91FB-4D08B63F46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104749" y="3611304"/>
                  <a:ext cx="1591719" cy="256125"/>
                </a:xfrm>
                <a:prstGeom prst="rect">
                  <a:avLst/>
                </a:prstGeom>
              </p:spPr>
            </p:pic>
          </p:grpSp>
          <p:pic>
            <p:nvPicPr>
              <p:cNvPr id="1046" name="Picture 22" descr="e-BlueInfo – É um aplicativo para os profissionais de saúde">
                <a:extLst>
                  <a:ext uri="{FF2B5EF4-FFF2-40B4-BE49-F238E27FC236}">
                    <a16:creationId xmlns:a16="http://schemas.microsoft.com/office/drawing/2014/main" id="{2280591F-F7B9-41E3-86FB-FBCA4B87B67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27084" y="2533303"/>
                <a:ext cx="1068048" cy="2734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92" name="Agrupar 91">
            <a:extLst>
              <a:ext uri="{FF2B5EF4-FFF2-40B4-BE49-F238E27FC236}">
                <a16:creationId xmlns:a16="http://schemas.microsoft.com/office/drawing/2014/main" id="{7D4D1D07-788E-4F9F-825A-B6EF230B53C2}"/>
              </a:ext>
            </a:extLst>
          </p:cNvPr>
          <p:cNvGrpSpPr/>
          <p:nvPr/>
        </p:nvGrpSpPr>
        <p:grpSpPr>
          <a:xfrm>
            <a:off x="6008082" y="1190249"/>
            <a:ext cx="2794402" cy="4749531"/>
            <a:chOff x="6008082" y="1190249"/>
            <a:chExt cx="2794402" cy="4749531"/>
          </a:xfrm>
        </p:grpSpPr>
        <p:grpSp>
          <p:nvGrpSpPr>
            <p:cNvPr id="72" name="Agrupar 71">
              <a:extLst>
                <a:ext uri="{FF2B5EF4-FFF2-40B4-BE49-F238E27FC236}">
                  <a16:creationId xmlns:a16="http://schemas.microsoft.com/office/drawing/2014/main" id="{4974115D-6E91-44B8-900C-9C5D601745DF}"/>
                </a:ext>
              </a:extLst>
            </p:cNvPr>
            <p:cNvGrpSpPr/>
            <p:nvPr/>
          </p:nvGrpSpPr>
          <p:grpSpPr>
            <a:xfrm>
              <a:off x="6154125" y="1190249"/>
              <a:ext cx="2648359" cy="4749531"/>
              <a:chOff x="6220699" y="1442027"/>
              <a:chExt cx="2583839" cy="4489428"/>
            </a:xfrm>
          </p:grpSpPr>
          <p:grpSp>
            <p:nvGrpSpPr>
              <p:cNvPr id="12" name="Agrupar 11">
                <a:extLst>
                  <a:ext uri="{FF2B5EF4-FFF2-40B4-BE49-F238E27FC236}">
                    <a16:creationId xmlns:a16="http://schemas.microsoft.com/office/drawing/2014/main" id="{FA67A8CA-FB5E-4C9F-8502-577AA1A65B31}"/>
                  </a:ext>
                </a:extLst>
              </p:cNvPr>
              <p:cNvGrpSpPr/>
              <p:nvPr/>
            </p:nvGrpSpPr>
            <p:grpSpPr>
              <a:xfrm>
                <a:off x="6220699" y="2056759"/>
                <a:ext cx="2583839" cy="3874696"/>
                <a:chOff x="7327459" y="1756547"/>
                <a:chExt cx="2583839" cy="3641845"/>
              </a:xfrm>
            </p:grpSpPr>
            <p:pic>
              <p:nvPicPr>
                <p:cNvPr id="55" name="Picture 8" descr="C:\Users\sugasuel\AppData\Local\Microsoft\Windows\INetCache\IE\8A1U90MC\facebook[1].png"/>
                <p:cNvPicPr>
                  <a:picLocks noChangeAspect="1" noChangeArrowheads="1"/>
                </p:cNvPicPr>
                <p:nvPr/>
              </p:nvPicPr>
              <p:blipFill>
                <a:blip r:embed="rId4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205661" y="4821607"/>
                  <a:ext cx="289186" cy="2891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6" name="Picture 12" descr="C:\Users\sugasuel\AppData\Local\Microsoft\Windows\INetCache\IE\8A1U90MC\1280px-WordPress_logo.svg[1].png"/>
                <p:cNvPicPr>
                  <a:picLocks noChangeAspect="1" noChangeArrowheads="1"/>
                </p:cNvPicPr>
                <p:nvPr/>
              </p:nvPicPr>
              <p:blipFill>
                <a:blip r:embed="rId3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99006" y="4442658"/>
                  <a:ext cx="1035110" cy="23613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9" name="Agrupar 8">
                  <a:extLst>
                    <a:ext uri="{FF2B5EF4-FFF2-40B4-BE49-F238E27FC236}">
                      <a16:creationId xmlns:a16="http://schemas.microsoft.com/office/drawing/2014/main" id="{FEA6C28A-3C2E-4008-99A6-DF075ED9239B}"/>
                    </a:ext>
                  </a:extLst>
                </p:cNvPr>
                <p:cNvGrpSpPr/>
                <p:nvPr/>
              </p:nvGrpSpPr>
              <p:grpSpPr>
                <a:xfrm>
                  <a:off x="7327459" y="1756547"/>
                  <a:ext cx="2583839" cy="3641845"/>
                  <a:chOff x="6155011" y="2203248"/>
                  <a:chExt cx="2583839" cy="3641845"/>
                </a:xfrm>
              </p:grpSpPr>
              <p:pic>
                <p:nvPicPr>
                  <p:cNvPr id="54" name="Picture 7" descr="C:\Users\sugasuel\AppData\Local\Microsoft\Windows\INetCache\IE\8A1U90MC\google_groups[1].jpg"/>
                  <p:cNvPicPr>
                    <a:picLocks noChangeAspect="1" noChangeArrowheads="1"/>
                  </p:cNvPicPr>
                  <p:nvPr/>
                </p:nvPicPr>
                <p:blipFill>
                  <a:blip r:embed="rId4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313715" y="4949608"/>
                    <a:ext cx="395481" cy="158192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grpSp>
                <p:nvGrpSpPr>
                  <p:cNvPr id="6" name="Agrupar 5">
                    <a:extLst>
                      <a:ext uri="{FF2B5EF4-FFF2-40B4-BE49-F238E27FC236}">
                        <a16:creationId xmlns:a16="http://schemas.microsoft.com/office/drawing/2014/main" id="{6A119072-BB9C-4B38-9457-155532D85487}"/>
                      </a:ext>
                    </a:extLst>
                  </p:cNvPr>
                  <p:cNvGrpSpPr/>
                  <p:nvPr/>
                </p:nvGrpSpPr>
                <p:grpSpPr>
                  <a:xfrm>
                    <a:off x="6155011" y="2203248"/>
                    <a:ext cx="2583839" cy="3641845"/>
                    <a:chOff x="6155011" y="2203248"/>
                    <a:chExt cx="2583839" cy="3641845"/>
                  </a:xfrm>
                </p:grpSpPr>
                <p:pic>
                  <p:nvPicPr>
                    <p:cNvPr id="53" name="Picture 6" descr="C:\Users\sugasuel\AppData\Local\Microsoft\Windows\INetCache\IE\34XZ2N12\google-groups-icon[1].pn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2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326413" y="5132923"/>
                      <a:ext cx="412437" cy="412437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65" name="Retângulo 64"/>
                    <p:cNvSpPr/>
                    <p:nvPr/>
                  </p:nvSpPr>
                  <p:spPr>
                    <a:xfrm>
                      <a:off x="6727439" y="4506358"/>
                      <a:ext cx="1949247" cy="289281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algn="ctr"/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Comunicación</a:t>
                      </a:r>
                      <a:r>
                        <a:rPr lang="pt-BR" sz="140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con</a:t>
                      </a:r>
                      <a:r>
                        <a:rPr lang="pt-BR" sz="140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los</a:t>
                      </a:r>
                      <a:r>
                        <a:rPr lang="pt-BR" sz="1400" dirty="0">
                          <a:solidFill>
                            <a:schemeClr val="bg1"/>
                          </a:solidFill>
                        </a:rPr>
                        <a:t> CC</a:t>
                      </a:r>
                    </a:p>
                  </p:txBody>
                </p:sp>
                <p:sp>
                  <p:nvSpPr>
                    <p:cNvPr id="94" name="Retângulo 93"/>
                    <p:cNvSpPr/>
                    <p:nvPr/>
                  </p:nvSpPr>
                  <p:spPr>
                    <a:xfrm>
                      <a:off x="7052068" y="3344721"/>
                      <a:ext cx="1669049" cy="694273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algn="ctr"/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Coordinación</a:t>
                      </a:r>
                      <a:r>
                        <a:rPr lang="pt-BR" sz="1400" dirty="0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red</a:t>
                      </a:r>
                      <a:r>
                        <a:rPr lang="pt-BR" sz="1400" dirty="0">
                          <a:solidFill>
                            <a:schemeClr val="bg1"/>
                          </a:solidFill>
                        </a:rPr>
                        <a:t>:</a:t>
                      </a:r>
                    </a:p>
                    <a:p>
                      <a:pPr algn="ctr"/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Gobernanza</a:t>
                      </a:r>
                      <a:r>
                        <a:rPr lang="pt-BR" sz="1400" dirty="0">
                          <a:solidFill>
                            <a:schemeClr val="bg1"/>
                          </a:solidFill>
                        </a:rPr>
                        <a:t> y</a:t>
                      </a:r>
                    </a:p>
                    <a:p>
                      <a:pPr algn="ctr"/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flujos</a:t>
                      </a:r>
                      <a:r>
                        <a:rPr lang="pt-BR" sz="1400" dirty="0">
                          <a:solidFill>
                            <a:schemeClr val="bg1"/>
                          </a:solidFill>
                        </a:rPr>
                        <a:t> claros</a:t>
                      </a:r>
                    </a:p>
                  </p:txBody>
                </p:sp>
                <p:sp>
                  <p:nvSpPr>
                    <p:cNvPr id="102" name="Retângulo 101"/>
                    <p:cNvSpPr/>
                    <p:nvPr/>
                  </p:nvSpPr>
                  <p:spPr>
                    <a:xfrm>
                      <a:off x="6155011" y="2203248"/>
                      <a:ext cx="2547596" cy="1099266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algn="r"/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Alianzas</a:t>
                      </a:r>
                      <a:r>
                        <a:rPr lang="pt-BR" sz="1400" dirty="0">
                          <a:solidFill>
                            <a:schemeClr val="bg1"/>
                          </a:solidFill>
                        </a:rPr>
                        <a:t> estratégicas:</a:t>
                      </a:r>
                    </a:p>
                    <a:p>
                      <a:pPr marL="266885" indent="-266885" algn="r">
                        <a:buFont typeface="Arial" panose="020B0604020202020204" pitchFamily="34" charset="0"/>
                        <a:buChar char="•"/>
                      </a:pPr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Abogacia</a:t>
                      </a:r>
                      <a:endParaRPr lang="pt-BR" sz="1400" dirty="0">
                        <a:solidFill>
                          <a:schemeClr val="bg1"/>
                        </a:solidFill>
                      </a:endParaRPr>
                    </a:p>
                    <a:p>
                      <a:pPr marL="266885" indent="-266885" algn="r">
                        <a:buFont typeface="Arial" panose="020B0604020202020204" pitchFamily="34" charset="0"/>
                        <a:buChar char="•"/>
                      </a:pPr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Sostenibilidad</a:t>
                      </a:r>
                      <a:endParaRPr lang="pt-BR" sz="1400" dirty="0">
                        <a:solidFill>
                          <a:schemeClr val="bg1"/>
                        </a:solidFill>
                      </a:endParaRPr>
                    </a:p>
                    <a:p>
                      <a:pPr marL="266885" indent="-266885" algn="r">
                        <a:buFont typeface="Arial" panose="020B0604020202020204" pitchFamily="34" charset="0"/>
                        <a:buChar char="•"/>
                      </a:pPr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Identificación</a:t>
                      </a:r>
                      <a:r>
                        <a:rPr lang="pt-BR" sz="1400" dirty="0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la</a:t>
                      </a:r>
                      <a:r>
                        <a:rPr lang="pt-BR" sz="140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pt-BR" sz="1400" dirty="0" err="1">
                          <a:solidFill>
                            <a:schemeClr val="bg1"/>
                          </a:solidFill>
                        </a:rPr>
                        <a:t>mejor</a:t>
                      </a:r>
                      <a:r>
                        <a:rPr lang="pt-BR" sz="1400" dirty="0">
                          <a:solidFill>
                            <a:schemeClr val="bg1"/>
                          </a:solidFill>
                        </a:rPr>
                        <a:t> literatura publicada</a:t>
                      </a:r>
                    </a:p>
                  </p:txBody>
                </p:sp>
                <p:pic>
                  <p:nvPicPr>
                    <p:cNvPr id="106" name="Picture 14" descr="C:\Users\sugasuel\AppData\Local\Microsoft\Windows\INetCache\IE\FVWC9GCR\Google-Drive[1]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3" cstate="print">
                      <a:extLst>
                        <a:ext uri="{BEBA8EAE-BF5A-486C-A8C5-ECC9F3942E4B}">
                          <a14:imgProps xmlns:a14="http://schemas.microsoft.com/office/drawing/2010/main">
                            <a14:imgLayer r:embed="rId44">
                              <a14:imgEffect>
                                <a14:backgroundRemoval t="10000" b="90000" l="10000" r="9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7257027" y="4882962"/>
                      <a:ext cx="1046874" cy="785155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113" name="Picture 9" descr="C:\Users\sugasuel\AppData\Local\Microsoft\Windows\INetCache\IE\SFU3774A\twitter-logo[1].pn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2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157694" y="4723676"/>
                      <a:ext cx="566689" cy="213184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11" name="Imagem 10">
                      <a:extLst>
                        <a:ext uri="{FF2B5EF4-FFF2-40B4-BE49-F238E27FC236}">
                          <a16:creationId xmlns:a16="http://schemas.microsoft.com/office/drawing/2014/main" id="{8F315653-89FC-4DF9-9B1F-E6BFBA98F37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7"/>
                    <a:stretch>
                      <a:fillRect/>
                    </a:stretch>
                  </p:blipFill>
                  <p:spPr>
                    <a:xfrm>
                      <a:off x="8409485" y="5534181"/>
                      <a:ext cx="310912" cy="310912"/>
                    </a:xfrm>
                    <a:prstGeom prst="rect">
                      <a:avLst/>
                    </a:prstGeom>
                  </p:spPr>
                </p:pic>
              </p:grpSp>
            </p:grpSp>
          </p:grpSp>
          <p:pic>
            <p:nvPicPr>
              <p:cNvPr id="119" name="Picture 18" descr="C:\Users\sugasuel\AppData\Local\Microsoft\Windows\INetCache\IE\34XZ2N12\network[1].png">
                <a:extLst>
                  <a:ext uri="{FF2B5EF4-FFF2-40B4-BE49-F238E27FC236}">
                    <a16:creationId xmlns:a16="http://schemas.microsoft.com/office/drawing/2014/main" id="{BA84DB1B-5FCE-4308-9456-6BBDA3F52EE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85726" y="3408885"/>
                <a:ext cx="1059989" cy="58652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1" name="Picture 30" descr="Resultado de imagen para trabajo social con grupos">
                <a:extLst>
                  <a:ext uri="{FF2B5EF4-FFF2-40B4-BE49-F238E27FC236}">
                    <a16:creationId xmlns:a16="http://schemas.microsoft.com/office/drawing/2014/main" id="{334983F6-44D1-47C9-B80E-BB38E5263DF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6" cstate="print">
                <a:extLst>
                  <a:ext uri="{BEBA8EAE-BF5A-486C-A8C5-ECC9F3942E4B}">
                    <a14:imgProps xmlns:a14="http://schemas.microsoft.com/office/drawing/2010/main">
                      <a14:imgLayer r:embed="rId47">
                        <a14:imgEffect>
                          <a14:backgroundRemoval t="375" b="100000" l="2004" r="98664">
                            <a14:foregroundMark x1="13363" y1="43071" x2="13363" y2="43071"/>
                            <a14:foregroundMark x1="95991" y1="45693" x2="95991" y2="4569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3776" y="1442027"/>
                <a:ext cx="1174973" cy="6987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0" name="Retângulo 139">
              <a:extLst>
                <a:ext uri="{FF2B5EF4-FFF2-40B4-BE49-F238E27FC236}">
                  <a16:creationId xmlns:a16="http://schemas.microsoft.com/office/drawing/2014/main" id="{C2B55779-4C07-4B4C-9EA2-41D9927C52A7}"/>
                </a:ext>
              </a:extLst>
            </p:cNvPr>
            <p:cNvSpPr/>
            <p:nvPr/>
          </p:nvSpPr>
          <p:spPr>
            <a:xfrm>
              <a:off x="6008082" y="3881827"/>
              <a:ext cx="212000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</a:rPr>
                <a:t>Red  de expertos:</a:t>
              </a:r>
              <a:br>
                <a:rPr lang="pt-BR" sz="1400" dirty="0">
                  <a:solidFill>
                    <a:schemeClr val="bg1"/>
                  </a:solidFill>
                </a:rPr>
              </a:br>
              <a:r>
                <a:rPr lang="pt-BR" sz="1400" dirty="0" err="1">
                  <a:solidFill>
                    <a:schemeClr val="bg1"/>
                  </a:solidFill>
                </a:rPr>
                <a:t>Indizadores</a:t>
              </a:r>
              <a:r>
                <a:rPr lang="pt-BR" sz="1400" dirty="0">
                  <a:solidFill>
                    <a:schemeClr val="bg1"/>
                  </a:solidFill>
                </a:rPr>
                <a:t> y </a:t>
              </a:r>
              <a:r>
                <a:rPr lang="pt-BR" sz="1400" dirty="0" err="1">
                  <a:solidFill>
                    <a:schemeClr val="bg1"/>
                  </a:solidFill>
                </a:rPr>
                <a:t>referencistas</a:t>
              </a:r>
              <a:endParaRPr lang="pt-BR" sz="1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" name="Imagem 12">
            <a:extLst>
              <a:ext uri="{FF2B5EF4-FFF2-40B4-BE49-F238E27FC236}">
                <a16:creationId xmlns:a16="http://schemas.microsoft.com/office/drawing/2014/main" id="{83620837-ABB8-44A2-ACAF-5ECA110C8DA8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316489" y="4843484"/>
            <a:ext cx="1295340" cy="35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67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F82BF1-4933-48B3-84FD-BAED856EF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Red </a:t>
            </a:r>
            <a:r>
              <a:rPr lang="pt-BR" dirty="0" err="1"/>
              <a:t>lilacs</a:t>
            </a:r>
            <a:endParaRPr lang="es-419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3D7F6FC-D156-4C8B-9A5A-208382A244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525667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curityClearance xmlns="32314d6f-7711-4059-82fe-3ca1658d9aac" xsi:nil="true"/>
    <DocumentID xmlns="40fd4455-0f53-4a8f-9f41-18a90389ffe1">118-59966497829670</DocumentI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 OPAS" ma:contentTypeID="0x0101006FC7944B218B465880B4E8486075E3DB009C5C9B862E7BF543A26046ACE21DA7A8" ma:contentTypeVersion="2" ma:contentTypeDescription="Tipo de conteúdo para documento OPAS" ma:contentTypeScope="" ma:versionID="94ca72f40fe7aa8a18b6af169b4da492">
  <xsd:schema xmlns:xsd="http://www.w3.org/2001/XMLSchema" xmlns:xs="http://www.w3.org/2001/XMLSchema" xmlns:p="http://schemas.microsoft.com/office/2006/metadata/properties" xmlns:ns2="40fd4455-0f53-4a8f-9f41-18a90389ffe1" xmlns:ns3="32314d6f-7711-4059-82fe-3ca1658d9aac" targetNamespace="http://schemas.microsoft.com/office/2006/metadata/properties" ma:root="true" ma:fieldsID="d83647a26e892d0f3f41edb057b03dcb" ns2:_="" ns3:_="">
    <xsd:import namespace="40fd4455-0f53-4a8f-9f41-18a90389ffe1"/>
    <xsd:import namespace="32314d6f-7711-4059-82fe-3ca1658d9aac"/>
    <xsd:element name="properties">
      <xsd:complexType>
        <xsd:sequence>
          <xsd:element name="documentManagement">
            <xsd:complexType>
              <xsd:all>
                <xsd:element ref="ns2:DocumentID" minOccurs="0"/>
                <xsd:element ref="ns3:SecurityClearanc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fd4455-0f53-4a8f-9f41-18a90389ffe1" elementFormDefault="qualified">
    <xsd:import namespace="http://schemas.microsoft.com/office/2006/documentManagement/types"/>
    <xsd:import namespace="http://schemas.microsoft.com/office/infopath/2007/PartnerControls"/>
    <xsd:element name="DocumentID" ma:index="8" nillable="true" ma:displayName="Número de documento" ma:internalName="DocumentID">
      <xsd:simpleType>
        <xsd:restriction base="dms:Text">
          <xsd:maxLength value="16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314d6f-7711-4059-82fe-3ca1658d9aac" elementFormDefault="qualified">
    <xsd:import namespace="http://schemas.microsoft.com/office/2006/documentManagement/types"/>
    <xsd:import namespace="http://schemas.microsoft.com/office/infopath/2007/PartnerControls"/>
    <xsd:element name="SecurityClearance" ma:index="9" nillable="true" ma:displayName="Classificação de segurança" ma:list="{8f923816-ba80-48d1-8dd6-3a0ab9fd1459}" ma:internalName="SecurityClearance" ma:readOnly="false" ma:showField="PT-BR" ma:web="4dbe1d96-c829-4075-905b-499f05de977e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69C7C45-0CB2-4411-9F98-B95EB85AC26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84BF8D-2AC3-4983-BAF8-9B6DCB59C93C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0fd4455-0f53-4a8f-9f41-18a90389ffe1"/>
    <ds:schemaRef ds:uri="32314d6f-7711-4059-82fe-3ca1658d9aac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6802E1F-A3F8-4DCF-B0A2-0458F7C6F8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fd4455-0f53-4a8f-9f41-18a90389ffe1"/>
    <ds:schemaRef ds:uri="32314d6f-7711-4059-82fe-3ca1658d9aa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2168</Words>
  <Application>Microsoft Office PowerPoint</Application>
  <PresentationFormat>Apresentação na tela (4:3)</PresentationFormat>
  <Paragraphs>393</Paragraphs>
  <Slides>51</Slides>
  <Notes>6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51</vt:i4>
      </vt:variant>
    </vt:vector>
  </HeadingPairs>
  <TitlesOfParts>
    <vt:vector size="58" baseType="lpstr">
      <vt:lpstr>arial</vt:lpstr>
      <vt:lpstr>arial</vt:lpstr>
      <vt:lpstr>Calibri</vt:lpstr>
      <vt:lpstr>georgia</vt:lpstr>
      <vt:lpstr>Lato</vt:lpstr>
      <vt:lpstr>Times New Roman</vt:lpstr>
      <vt:lpstr>Office Theme</vt:lpstr>
      <vt:lpstr>Apresentação do PowerPoint</vt:lpstr>
      <vt:lpstr>Apresentação do PowerPoint</vt:lpstr>
      <vt:lpstr>Misión de LILACS</vt:lpstr>
      <vt:lpstr>Apresentação do PowerPoint</vt:lpstr>
      <vt:lpstr>Apresentação do PowerPoint</vt:lpstr>
      <vt:lpstr>Apresentação do PowerPoint</vt:lpstr>
      <vt:lpstr>Apresentação do PowerPoint</vt:lpstr>
      <vt:lpstr>Como trabajamos</vt:lpstr>
      <vt:lpstr>Red lilacs</vt:lpstr>
      <vt:lpstr>Ecosistema del Sistema Latinoamericano y del Caribe de Información en Salud</vt:lpstr>
      <vt:lpstr>Actores</vt:lpstr>
      <vt:lpstr>Coordinadores nacionales / temáticas de LILACS</vt:lpstr>
      <vt:lpstr>Adhesión al Sistema Latinoamericano y del Caribe de Información en Ciencias de la Salud</vt:lpstr>
      <vt:lpstr>Metodología lilacs</vt:lpstr>
      <vt:lpstr>Apresentação do PowerPoint</vt:lpstr>
      <vt:lpstr>Apresentação do PowerPoint</vt:lpstr>
      <vt:lpstr>Apresentação do PowerPoint</vt:lpstr>
      <vt:lpstr>Pasos para la contribución a LILACS</vt:lpstr>
      <vt:lpstr>Criterios de selección de documentos de LILACS</vt:lpstr>
      <vt:lpstr>Criterios de Selección y Permanencia de Revistas LILACS</vt:lpstr>
      <vt:lpstr>Criterios de Selección y Permanencia de Revistas LILACS</vt:lpstr>
      <vt:lpstr>Criterios de Selección y Permanencia de Revistas LILACS</vt:lpstr>
      <vt:lpstr>Criterios de Selección y Permanencia de Revistas LILACS</vt:lpstr>
      <vt:lpstr>Criterios de Selección y Permanencia de Revistas LILACS</vt:lpstr>
      <vt:lpstr>Criterios de Selección y Permanencia de Revistas LILACS</vt:lpstr>
      <vt:lpstr>Desarrollo de capacidades</vt:lpstr>
      <vt:lpstr>Apresentação do PowerPoint</vt:lpstr>
      <vt:lpstr>Capacitación y redes complementarias</vt:lpstr>
      <vt:lpstr>Acceso a lilacs a usuarios en distintos formatos y portales</vt:lpstr>
      <vt:lpstr>Apresentação do PowerPoint</vt:lpstr>
      <vt:lpstr>Apresentação do PowerPoint</vt:lpstr>
      <vt:lpstr>Global Index Medicus</vt:lpstr>
      <vt:lpstr>Apresentação do PowerPoint</vt:lpstr>
      <vt:lpstr>Apresentação do PowerPoint</vt:lpstr>
      <vt:lpstr>Apresentação do PowerPoint</vt:lpstr>
      <vt:lpstr>Apresentação do PowerPoint</vt:lpstr>
      <vt:lpstr>LILACS sigue siendo importante?</vt:lpstr>
      <vt:lpstr>Apresentação do PowerPoint</vt:lpstr>
      <vt:lpstr>Apresentação do PowerPoint</vt:lpstr>
      <vt:lpstr>Red Iberoamericana de Indicadores de Ciencia y Tecnología - RICYT</vt:lpstr>
      <vt:lpstr>Apresentação do PowerPoint</vt:lpstr>
      <vt:lpstr>Apresentação do PowerPoint</vt:lpstr>
      <vt:lpstr>LILACS 35 años de actuación en el enfrentamento de los problemas de salud pública – covid-19</vt:lpstr>
      <vt:lpstr>Solidaridad es compartir</vt:lpstr>
      <vt:lpstr>Documentación sobre COVID-19 en LILACS: 2.356 registros 29 oct. 2020</vt:lpstr>
      <vt:lpstr>Solidaridad es compartir</vt:lpstr>
      <vt:lpstr>Solidaridad es compartir</vt:lpstr>
      <vt:lpstr>Solidaridad es compartir</vt:lpstr>
      <vt:lpstr>Salvar vidas y mejorar la salud y el bienestar </vt:lpstr>
      <vt:lpstr>Apresentação do PowerPoint</vt:lpstr>
      <vt:lpstr>¡Muchas 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Suga, Sueli Mitiko Yano (BIR)</dc:creator>
  <cp:lastModifiedBy>Mota, Jefferson da Justa (BIR)</cp:lastModifiedBy>
  <cp:revision>7</cp:revision>
  <dcterms:created xsi:type="dcterms:W3CDTF">2021-03-17T14:44:01Z</dcterms:created>
  <dcterms:modified xsi:type="dcterms:W3CDTF">2023-03-20T12:34:52Z</dcterms:modified>
</cp:coreProperties>
</file>