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13716000" cx="2743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4320">
          <p15:clr>
            <a:srgbClr val="A4A3A4"/>
          </p15:clr>
        </p15:guide>
        <p15:guide id="2" pos="86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320" orient="horz"/>
        <p:guide pos="86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C00000"/>
                </a:solidFill>
              </a:rPr>
              <a:t>Original version - DO NOT MODIFY</a:t>
            </a:r>
            <a:endParaRPr b="1" sz="2400">
              <a:solidFill>
                <a:srgbClr val="C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1654a0e7a6_1_0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1654a0e7a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Icon Development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1654a0e7a6_1_115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1654a0e7a6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Introducing Enclave Analysis Tools</a:t>
            </a:r>
            <a:endParaRPr sz="24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1654a0e7a6_1_267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1654a0e7a6_1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A Research Story</a:t>
            </a:r>
            <a:endParaRPr sz="2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21654a0e7a6_1_421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21654a0e7a6_1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sz="2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0" name="Shape 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Google Shape;671;g21654a0e7a6_1_573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2" name="Google Shape;672;g21654a0e7a6_1_5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21654a0e7a6_1_697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21654a0e7a6_1_6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sz="24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2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21654a0e7a6_1_821:notes"/>
          <p:cNvSpPr/>
          <p:nvPr>
            <p:ph idx="2" type="sldImg"/>
          </p:nvPr>
        </p:nvSpPr>
        <p:spPr>
          <a:xfrm>
            <a:off x="295" y="685800"/>
            <a:ext cx="6858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21654a0e7a6_1_8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Chapter: </a:t>
            </a:r>
            <a:r>
              <a:rPr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sz="24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35125" y="1985533"/>
            <a:ext cx="25561800" cy="5473500"/>
          </a:xfrm>
          <a:prstGeom prst="rect">
            <a:avLst/>
          </a:prstGeom>
        </p:spPr>
        <p:txBody>
          <a:bodyPr anchorCtr="0" anchor="b" bIns="264125" lIns="264125" spcFirstLastPara="1" rIns="264125" wrap="square" tIns="2641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50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935100" y="7557667"/>
            <a:ext cx="25561800" cy="21135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 sz="81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935100" y="2949667"/>
            <a:ext cx="25561800" cy="5235900"/>
          </a:xfrm>
          <a:prstGeom prst="rect">
            <a:avLst/>
          </a:prstGeom>
        </p:spPr>
        <p:txBody>
          <a:bodyPr anchorCtr="0" anchor="b" bIns="264125" lIns="264125" spcFirstLastPara="1" rIns="264125" wrap="square" tIns="2641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1pPr>
            <a:lvl2pPr lvl="1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2pPr>
            <a:lvl3pPr lvl="2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3pPr>
            <a:lvl4pPr lvl="3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4pPr>
            <a:lvl5pPr lvl="4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5pPr>
            <a:lvl6pPr lvl="5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6pPr>
            <a:lvl7pPr lvl="6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7pPr>
            <a:lvl8pPr lvl="7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8pPr>
            <a:lvl9pPr lvl="8" algn="ctr">
              <a:spcBef>
                <a:spcPts val="0"/>
              </a:spcBef>
              <a:spcAft>
                <a:spcPts val="0"/>
              </a:spcAft>
              <a:buSzPts val="34700"/>
              <a:buNone/>
              <a:defRPr sz="34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935100" y="8405933"/>
            <a:ext cx="25561800" cy="34689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558800" lvl="0" marL="457200" algn="ctr">
              <a:spcBef>
                <a:spcPts val="0"/>
              </a:spcBef>
              <a:spcAft>
                <a:spcPts val="0"/>
              </a:spcAft>
              <a:buSzPts val="5200"/>
              <a:buChar char="●"/>
              <a:defRPr/>
            </a:lvl1pPr>
            <a:lvl2pPr indent="-482600" lvl="1" marL="914400" algn="ctr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2pPr>
            <a:lvl3pPr indent="-482600" lvl="2" marL="1371600" algn="ctr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3pPr>
            <a:lvl4pPr indent="-482600" lvl="3" marL="1828800" algn="ctr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4pPr>
            <a:lvl5pPr indent="-482600" lvl="4" marL="2286000" algn="ctr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5pPr>
            <a:lvl6pPr indent="-482600" lvl="5" marL="2743200" algn="ctr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6pPr>
            <a:lvl7pPr indent="-482600" lvl="6" marL="3200400" algn="ctr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7pPr>
            <a:lvl8pPr indent="-482600" lvl="7" marL="3657600" algn="ctr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8pPr>
            <a:lvl9pPr indent="-482600" lvl="8" marL="4114800" algn="ctr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935100" y="5735600"/>
            <a:ext cx="25561800" cy="22449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400"/>
              <a:buNone/>
              <a:defRPr sz="104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935100" y="1186733"/>
            <a:ext cx="25561800" cy="15273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935100" y="3073267"/>
            <a:ext cx="25561800" cy="91104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558800" lvl="0" marL="457200">
              <a:spcBef>
                <a:spcPts val="0"/>
              </a:spcBef>
              <a:spcAft>
                <a:spcPts val="0"/>
              </a:spcAft>
              <a:buSzPts val="5200"/>
              <a:buChar char="●"/>
              <a:defRPr/>
            </a:lvl1pPr>
            <a:lvl2pPr indent="-482600" lvl="1" marL="9144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2pPr>
            <a:lvl3pPr indent="-482600" lvl="2" marL="13716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3pPr>
            <a:lvl4pPr indent="-482600" lvl="3" marL="1828800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4pPr>
            <a:lvl5pPr indent="-482600" lvl="4" marL="22860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5pPr>
            <a:lvl6pPr indent="-482600" lvl="5" marL="27432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6pPr>
            <a:lvl7pPr indent="-482600" lvl="6" marL="3200400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7pPr>
            <a:lvl8pPr indent="-482600" lvl="7" marL="36576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8pPr>
            <a:lvl9pPr indent="-482600" lvl="8" marL="41148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935100" y="1186733"/>
            <a:ext cx="25561800" cy="15273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935100" y="3073267"/>
            <a:ext cx="11999700" cy="91104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482600" lvl="0" marL="457200"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1pPr>
            <a:lvl2pPr indent="-450850" lvl="1" marL="9144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2pPr>
            <a:lvl3pPr indent="-450850" lvl="2" marL="13716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3pPr>
            <a:lvl4pPr indent="-450850" lvl="3" marL="18288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4pPr>
            <a:lvl5pPr indent="-450850" lvl="4" marL="22860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5pPr>
            <a:lvl6pPr indent="-450850" lvl="5" marL="27432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6pPr>
            <a:lvl7pPr indent="-450850" lvl="6" marL="32004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7pPr>
            <a:lvl8pPr indent="-450850" lvl="7" marL="36576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8pPr>
            <a:lvl9pPr indent="-450850" lvl="8" marL="41148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14497200" y="3073267"/>
            <a:ext cx="11999700" cy="91104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482600" lvl="0" marL="457200">
              <a:spcBef>
                <a:spcPts val="0"/>
              </a:spcBef>
              <a:spcAft>
                <a:spcPts val="0"/>
              </a:spcAft>
              <a:buSzPts val="4000"/>
              <a:buChar char="●"/>
              <a:defRPr sz="4000"/>
            </a:lvl1pPr>
            <a:lvl2pPr indent="-450850" lvl="1" marL="9144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2pPr>
            <a:lvl3pPr indent="-450850" lvl="2" marL="13716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3pPr>
            <a:lvl4pPr indent="-450850" lvl="3" marL="18288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4pPr>
            <a:lvl5pPr indent="-450850" lvl="4" marL="22860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5pPr>
            <a:lvl6pPr indent="-450850" lvl="5" marL="27432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6pPr>
            <a:lvl7pPr indent="-450850" lvl="6" marL="32004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7pPr>
            <a:lvl8pPr indent="-450850" lvl="7" marL="36576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8pPr>
            <a:lvl9pPr indent="-450850" lvl="8" marL="41148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935100" y="1186733"/>
            <a:ext cx="25561800" cy="15273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935100" y="1481600"/>
            <a:ext cx="8424000" cy="2015100"/>
          </a:xfrm>
          <a:prstGeom prst="rect">
            <a:avLst/>
          </a:prstGeom>
        </p:spPr>
        <p:txBody>
          <a:bodyPr anchorCtr="0" anchor="b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935100" y="3705600"/>
            <a:ext cx="8424000" cy="84783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450850" lvl="0" marL="4572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1pPr>
            <a:lvl2pPr indent="-450850" lvl="1" marL="9144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2pPr>
            <a:lvl3pPr indent="-450850" lvl="2" marL="13716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3pPr>
            <a:lvl4pPr indent="-450850" lvl="3" marL="18288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4pPr>
            <a:lvl5pPr indent="-450850" lvl="4" marL="22860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5pPr>
            <a:lvl6pPr indent="-450850" lvl="5" marL="27432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6pPr>
            <a:lvl7pPr indent="-450850" lvl="6" marL="3200400">
              <a:spcBef>
                <a:spcPts val="0"/>
              </a:spcBef>
              <a:spcAft>
                <a:spcPts val="0"/>
              </a:spcAft>
              <a:buSzPts val="3500"/>
              <a:buChar char="●"/>
              <a:defRPr sz="3500"/>
            </a:lvl7pPr>
            <a:lvl8pPr indent="-450850" lvl="7" marL="3657600">
              <a:spcBef>
                <a:spcPts val="0"/>
              </a:spcBef>
              <a:spcAft>
                <a:spcPts val="0"/>
              </a:spcAft>
              <a:buSzPts val="3500"/>
              <a:buChar char="○"/>
              <a:defRPr sz="3500"/>
            </a:lvl8pPr>
            <a:lvl9pPr indent="-450850" lvl="8" marL="4114800">
              <a:spcBef>
                <a:spcPts val="0"/>
              </a:spcBef>
              <a:spcAft>
                <a:spcPts val="0"/>
              </a:spcAft>
              <a:buSzPts val="3500"/>
              <a:buChar char="■"/>
              <a:defRPr sz="3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1470750" y="1200400"/>
            <a:ext cx="19103400" cy="109089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1pPr>
            <a:lvl2pPr lvl="1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2pPr>
            <a:lvl3pPr lvl="2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3pPr>
            <a:lvl4pPr lvl="3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4pPr>
            <a:lvl5pPr lvl="4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5pPr>
            <a:lvl6pPr lvl="5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6pPr>
            <a:lvl7pPr lvl="6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7pPr>
            <a:lvl8pPr lvl="7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8pPr>
            <a:lvl9pPr lvl="8"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3716000" y="-333"/>
            <a:ext cx="13716000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264125" lIns="264125" spcFirstLastPara="1" rIns="264125" wrap="square" tIns="264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796500" y="3288467"/>
            <a:ext cx="12135600" cy="3952800"/>
          </a:xfrm>
          <a:prstGeom prst="rect">
            <a:avLst/>
          </a:prstGeom>
        </p:spPr>
        <p:txBody>
          <a:bodyPr anchorCtr="0" anchor="b" bIns="264125" lIns="264125" spcFirstLastPara="1" rIns="264125" wrap="square" tIns="2641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100"/>
              <a:buNone/>
              <a:defRPr sz="121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796500" y="7474867"/>
            <a:ext cx="12135600" cy="3293700"/>
          </a:xfrm>
          <a:prstGeom prst="rect">
            <a:avLst/>
          </a:prstGeom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  <a:defRPr sz="6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14818500" y="1930867"/>
            <a:ext cx="11511000" cy="98535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indent="-558800" lvl="0" marL="457200">
              <a:spcBef>
                <a:spcPts val="0"/>
              </a:spcBef>
              <a:spcAft>
                <a:spcPts val="0"/>
              </a:spcAft>
              <a:buSzPts val="5200"/>
              <a:buChar char="●"/>
              <a:defRPr/>
            </a:lvl1pPr>
            <a:lvl2pPr indent="-482600" lvl="1" marL="9144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2pPr>
            <a:lvl3pPr indent="-482600" lvl="2" marL="13716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3pPr>
            <a:lvl4pPr indent="-482600" lvl="3" marL="1828800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4pPr>
            <a:lvl5pPr indent="-482600" lvl="4" marL="22860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5pPr>
            <a:lvl6pPr indent="-482600" lvl="5" marL="27432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6pPr>
            <a:lvl7pPr indent="-482600" lvl="6" marL="3200400">
              <a:spcBef>
                <a:spcPts val="0"/>
              </a:spcBef>
              <a:spcAft>
                <a:spcPts val="0"/>
              </a:spcAft>
              <a:buSzPts val="4000"/>
              <a:buChar char="●"/>
              <a:defRPr/>
            </a:lvl7pPr>
            <a:lvl8pPr indent="-482600" lvl="7" marL="3657600">
              <a:spcBef>
                <a:spcPts val="0"/>
              </a:spcBef>
              <a:spcAft>
                <a:spcPts val="0"/>
              </a:spcAft>
              <a:buSzPts val="4000"/>
              <a:buChar char="○"/>
              <a:defRPr/>
            </a:lvl8pPr>
            <a:lvl9pPr indent="-482600" lvl="8" marL="4114800">
              <a:spcBef>
                <a:spcPts val="0"/>
              </a:spcBef>
              <a:spcAft>
                <a:spcPts val="0"/>
              </a:spcAft>
              <a:buSzPts val="40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935100" y="11281533"/>
            <a:ext cx="17996400" cy="1613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935100" y="1186733"/>
            <a:ext cx="25561800" cy="15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264125" lIns="264125" spcFirstLastPara="1" rIns="264125" wrap="square" tIns="2641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100"/>
              <a:buNone/>
              <a:defRPr sz="8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935100" y="3073267"/>
            <a:ext cx="25561800" cy="91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264125" lIns="264125" spcFirstLastPara="1" rIns="264125" wrap="square" tIns="264125">
            <a:normAutofit/>
          </a:bodyPr>
          <a:lstStyle>
            <a:lvl1pPr indent="-558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00"/>
              <a:buChar char="●"/>
              <a:defRPr sz="5200">
                <a:solidFill>
                  <a:schemeClr val="dk2"/>
                </a:solidFill>
              </a:defRPr>
            </a:lvl1pPr>
            <a:lvl2pPr indent="-4826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○"/>
              <a:defRPr sz="4000">
                <a:solidFill>
                  <a:schemeClr val="dk2"/>
                </a:solidFill>
              </a:defRPr>
            </a:lvl2pPr>
            <a:lvl3pPr indent="-4826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■"/>
              <a:defRPr sz="4000">
                <a:solidFill>
                  <a:schemeClr val="dk2"/>
                </a:solidFill>
              </a:defRPr>
            </a:lvl3pPr>
            <a:lvl4pPr indent="-4826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●"/>
              <a:defRPr sz="4000">
                <a:solidFill>
                  <a:schemeClr val="dk2"/>
                </a:solidFill>
              </a:defRPr>
            </a:lvl4pPr>
            <a:lvl5pPr indent="-482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○"/>
              <a:defRPr sz="4000">
                <a:solidFill>
                  <a:schemeClr val="dk2"/>
                </a:solidFill>
              </a:defRPr>
            </a:lvl5pPr>
            <a:lvl6pPr indent="-4826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■"/>
              <a:defRPr sz="4000">
                <a:solidFill>
                  <a:schemeClr val="dk2"/>
                </a:solidFill>
              </a:defRPr>
            </a:lvl6pPr>
            <a:lvl7pPr indent="-4826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●"/>
              <a:defRPr sz="4000">
                <a:solidFill>
                  <a:schemeClr val="dk2"/>
                </a:solidFill>
              </a:defRPr>
            </a:lvl7pPr>
            <a:lvl8pPr indent="-4826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○"/>
              <a:defRPr sz="4000">
                <a:solidFill>
                  <a:schemeClr val="dk2"/>
                </a:solidFill>
              </a:defRPr>
            </a:lvl8pPr>
            <a:lvl9pPr indent="-4826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Char char="■"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25417373" y="12435245"/>
            <a:ext cx="1646100" cy="104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264125" lIns="264125" spcFirstLastPara="1" rIns="264125" wrap="square" tIns="264125">
            <a:normAutofit/>
          </a:bodyPr>
          <a:lstStyle>
            <a:lvl1pPr lvl="0" algn="r">
              <a:buNone/>
              <a:defRPr sz="2900">
                <a:solidFill>
                  <a:schemeClr val="dk2"/>
                </a:solidFill>
              </a:defRPr>
            </a:lvl1pPr>
            <a:lvl2pPr lvl="1" algn="r">
              <a:buNone/>
              <a:defRPr sz="2900">
                <a:solidFill>
                  <a:schemeClr val="dk2"/>
                </a:solidFill>
              </a:defRPr>
            </a:lvl2pPr>
            <a:lvl3pPr lvl="2" algn="r">
              <a:buNone/>
              <a:defRPr sz="2900">
                <a:solidFill>
                  <a:schemeClr val="dk2"/>
                </a:solidFill>
              </a:defRPr>
            </a:lvl3pPr>
            <a:lvl4pPr lvl="3" algn="r">
              <a:buNone/>
              <a:defRPr sz="2900">
                <a:solidFill>
                  <a:schemeClr val="dk2"/>
                </a:solidFill>
              </a:defRPr>
            </a:lvl4pPr>
            <a:lvl5pPr lvl="4" algn="r">
              <a:buNone/>
              <a:defRPr sz="2900">
                <a:solidFill>
                  <a:schemeClr val="dk2"/>
                </a:solidFill>
              </a:defRPr>
            </a:lvl5pPr>
            <a:lvl6pPr lvl="5" algn="r">
              <a:buNone/>
              <a:defRPr sz="2900">
                <a:solidFill>
                  <a:schemeClr val="dk2"/>
                </a:solidFill>
              </a:defRPr>
            </a:lvl6pPr>
            <a:lvl7pPr lvl="6" algn="r">
              <a:buNone/>
              <a:defRPr sz="2900">
                <a:solidFill>
                  <a:schemeClr val="dk2"/>
                </a:solidFill>
              </a:defRPr>
            </a:lvl7pPr>
            <a:lvl8pPr lvl="7" algn="r">
              <a:buNone/>
              <a:defRPr sz="2900">
                <a:solidFill>
                  <a:schemeClr val="dk2"/>
                </a:solidFill>
              </a:defRPr>
            </a:lvl8pPr>
            <a:lvl9pPr lvl="8" algn="r">
              <a:buNone/>
              <a:defRPr sz="29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451907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Enclave 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57" name="Google Shape;57;p13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21112176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rgbClr val="000000"/>
                </a:solidFill>
              </a:rPr>
              <a:t>Enclave Tools</a:t>
            </a:r>
            <a:endParaRPr b="1" i="1" sz="1800"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Data download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form.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NCATS Reviewers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9" name="Google Shape;59;p13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60" name="Google Shape;60;p13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61" name="Google Shape;61;p13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1964372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65" name="Google Shape;65;p13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66" name="Google Shape;66;p13"/>
          <p:cNvSpPr/>
          <p:nvPr/>
        </p:nvSpPr>
        <p:spPr>
          <a:xfrm>
            <a:off x="17298601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rgbClr val="000000"/>
                </a:solidFill>
              </a:rPr>
              <a:t>Enclave Tools</a:t>
            </a:r>
            <a:endParaRPr b="1" i="1" sz="1800"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Publication 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intent form.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Team Lead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Publication Committee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158562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3"/>
          <p:cNvSpPr/>
          <p:nvPr/>
        </p:nvSpPr>
        <p:spPr>
          <a:xfrm>
            <a:off x="120736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/>
          <p:nvPr/>
        </p:nvSpPr>
        <p:spPr>
          <a:xfrm>
            <a:off x="8289113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Data Liaison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3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71" name="Google Shape;71;p13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72" name="Google Shape;72;p13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73" name="Google Shape;73;p13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74" name="Google Shape;74;p13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5" name="Google Shape;75;p13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76" name="Google Shape;76;p13"/>
          <p:cNvCxnSpPr>
            <a:stCxn id="77" idx="4"/>
            <a:endCxn id="64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8" name="Google Shape;78;p13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79" name="Google Shape;79;p13"/>
          <p:cNvCxnSpPr>
            <a:stCxn id="80" idx="4"/>
            <a:endCxn id="72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1" name="Google Shape;81;p13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82" name="Google Shape;82;p13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3" name="Google Shape;83;p13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" name="Google Shape;84;p13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5" name="Google Shape;85;p13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86" name="Google Shape;86;p13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7" name="Google Shape;87;p13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8" name="Google Shape;88;p13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9" name="Google Shape;89;p13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90" name="Google Shape;90;p13"/>
          <p:cNvCxnSpPr>
            <a:stCxn id="70" idx="0"/>
            <a:endCxn id="91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" name="Google Shape;92;p13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93" name="Google Shape;93;p13"/>
          <p:cNvCxnSpPr>
            <a:stCxn id="89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4" name="Google Shape;94;p13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pic>
        <p:nvPicPr>
          <p:cNvPr id="95" name="Google Shape;95;p13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24809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6391650" y="353783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053972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4587131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3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0215424" y="34994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3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17118957" y="3499387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3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2783505" y="35537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3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21607268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3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16269484" y="3970732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0813" y="3492224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3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9694846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3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8560525" y="39692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3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8824009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8357168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90851" y="3492224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3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13837825" y="3592168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2262568" y="355371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6048243" y="34993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3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6591318" y="3499387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3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20648374" y="34834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9689481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3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20168934" y="34834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3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21127815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3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19900975" y="39692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 rot="10800000">
            <a:off x="22855349" y="9210181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 rot="10800000">
            <a:off x="18998574" y="9210181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3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77" name="Google Shape;77;p13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122" name="Google Shape;122;p13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pic>
        <p:nvPicPr>
          <p:cNvPr id="123" name="Google Shape;123;p13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7615387" y="34993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3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3310662" y="3553737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3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126" name="Google Shape;126;p13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127" name="Google Shape;127;p13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80" name="Google Shape;80;p13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128" name="Google Shape;128;p13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91" name="Google Shape;91;p13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129" name="Google Shape;129;p13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131" name="Google Shape;131;p13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132" name="Google Shape;132;p13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133" name="Google Shape;133;p13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134" name="Google Shape;134;p13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135" name="Google Shape;135;p13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136" name="Google Shape;136;p13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137" name="Google Shape;137;p13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" name="Google Shape;139;p13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140" name="Google Shape;140;p13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" name="Google Shape;142;p13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143" name="Google Shape;143;p13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5" name="Google Shape;145;p13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146" name="Google Shape;146;p13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8" name="Google Shape;148;p13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149" name="Google Shape;149;p13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3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3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3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3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3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13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13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3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3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160" name="Google Shape;160;p13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161" name="Google Shape;161;p13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162" name="Google Shape;162;p13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163" name="Google Shape;163;p13"/>
          <p:cNvSpPr/>
          <p:nvPr/>
        </p:nvSpPr>
        <p:spPr>
          <a:xfrm>
            <a:off x="9039725" y="6910665"/>
            <a:ext cx="1109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Team and Tools</a:t>
            </a:r>
            <a:endParaRPr/>
          </a:p>
        </p:txBody>
      </p:sp>
      <p:sp>
        <p:nvSpPr>
          <p:cNvPr id="164" name="Google Shape;164;p13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165" name="Google Shape;165;p13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166" name="Google Shape;166;p13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67" name="Google Shape;167;p13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8" name="Google Shape;168;p13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9" name="Google Shape;169;p13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70" name="Google Shape;170;p13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171" name="Google Shape;171;p13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172" name="Google Shape;172;p13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3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74" name="Google Shape;174;p13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5" name="Google Shape;175;p13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6" name="Google Shape;176;p13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7" name="Google Shape;177;p13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8" name="Google Shape;178;p13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79" name="Google Shape;179;p13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180" name="Google Shape;180;p13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181" name="Google Shape;181;p13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3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83" name="Google Shape;183;p13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13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85" name="Google Shape;185;p13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186" name="Google Shape;186;p13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3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8" name="Google Shape;188;p13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189" name="Google Shape;189;p13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13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1" name="Google Shape;191;p13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192" name="Google Shape;192;p13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3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94" name="Google Shape;194;p13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195" name="Google Shape;195;p13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96" name="Google Shape;196;p13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7" name="Google Shape;197;p13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3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99" name="Google Shape;199;p13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0" name="Google Shape;200;p13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01" name="Google Shape;201;p13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2" name="Google Shape;202;p13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3" name="Google Shape;203;p13"/>
          <p:cNvSpPr txBox="1"/>
          <p:nvPr/>
        </p:nvSpPr>
        <p:spPr>
          <a:xfrm>
            <a:off x="152400" y="152400"/>
            <a:ext cx="632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C00000"/>
                </a:solidFill>
              </a:rPr>
              <a:t>Original version - DO NOT MODIFY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14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551450" y="79645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14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7446627" y="8467986"/>
            <a:ext cx="432589" cy="290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4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8089117" y="79645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4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7665556" y="7964524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4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7233124" y="79645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14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802319" y="79645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14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6392293" y="79645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14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5982255" y="7964524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14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7932897" y="8455251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14"/>
          <p:cNvPicPr preferRelativeResize="0"/>
          <p:nvPr/>
        </p:nvPicPr>
        <p:blipFill rotWithShape="1">
          <a:blip r:embed="rId3">
            <a:alphaModFix/>
          </a:blip>
          <a:srcRect b="46205" l="85618" r="3563" t="11960"/>
          <a:stretch/>
        </p:blipFill>
        <p:spPr>
          <a:xfrm>
            <a:off x="10508575" y="5754600"/>
            <a:ext cx="1049001" cy="90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14"/>
          <p:cNvPicPr preferRelativeResize="0"/>
          <p:nvPr/>
        </p:nvPicPr>
        <p:blipFill rotWithShape="1">
          <a:blip r:embed="rId3">
            <a:alphaModFix/>
          </a:blip>
          <a:srcRect b="46205" l="85618" r="3563" t="11960"/>
          <a:stretch/>
        </p:blipFill>
        <p:spPr>
          <a:xfrm>
            <a:off x="10731599" y="4961328"/>
            <a:ext cx="580301" cy="50039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4"/>
          <p:cNvSpPr/>
          <p:nvPr/>
        </p:nvSpPr>
        <p:spPr>
          <a:xfrm>
            <a:off x="5856688" y="4606475"/>
            <a:ext cx="374100" cy="374100"/>
          </a:xfrm>
          <a:prstGeom prst="mathPlus">
            <a:avLst>
              <a:gd fmla="val 23520" name="adj1"/>
            </a:avLst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0" name="Google Shape;22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57963" y="5930338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996475" y="4873050"/>
            <a:ext cx="429300" cy="42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4"/>
          <p:cNvPicPr preferRelativeResize="0"/>
          <p:nvPr/>
        </p:nvPicPr>
        <p:blipFill rotWithShape="1">
          <a:blip r:embed="rId6">
            <a:alphaModFix/>
          </a:blip>
          <a:srcRect b="23922" l="16121" r="13386" t="13988"/>
          <a:stretch/>
        </p:blipFill>
        <p:spPr>
          <a:xfrm>
            <a:off x="8996487" y="5445825"/>
            <a:ext cx="429300" cy="404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14"/>
          <p:cNvPicPr preferRelativeResize="0"/>
          <p:nvPr/>
        </p:nvPicPr>
        <p:blipFill rotWithShape="1">
          <a:blip r:embed="rId7">
            <a:alphaModFix/>
          </a:blip>
          <a:srcRect b="23838" l="9906" r="7680" t="16309"/>
          <a:stretch/>
        </p:blipFill>
        <p:spPr>
          <a:xfrm>
            <a:off x="8953137" y="5993550"/>
            <a:ext cx="516020" cy="40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4"/>
          <p:cNvPicPr preferRelativeResize="0"/>
          <p:nvPr/>
        </p:nvPicPr>
        <p:blipFill rotWithShape="1">
          <a:blip r:embed="rId8">
            <a:alphaModFix/>
          </a:blip>
          <a:srcRect b="0" l="23485" r="22868" t="0"/>
          <a:stretch/>
        </p:blipFill>
        <p:spPr>
          <a:xfrm>
            <a:off x="8996488" y="6541275"/>
            <a:ext cx="429300" cy="4439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5" name="Google Shape;225;p14"/>
          <p:cNvGrpSpPr/>
          <p:nvPr/>
        </p:nvGrpSpPr>
        <p:grpSpPr>
          <a:xfrm>
            <a:off x="9843050" y="2830284"/>
            <a:ext cx="458908" cy="487350"/>
            <a:chOff x="12427602" y="10278584"/>
            <a:chExt cx="458908" cy="487350"/>
          </a:xfrm>
        </p:grpSpPr>
        <p:grpSp>
          <p:nvGrpSpPr>
            <p:cNvPr id="226" name="Google Shape;226;p14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227" name="Google Shape;227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8" name="Google Shape;228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9" name="Google Shape;229;p14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19050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p14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19050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31" name="Google Shape;231;p14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232" name="Google Shape;232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4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235" name="Google Shape;235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7" name="Google Shape;237;p14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238" name="Google Shape;238;p14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9" name="Google Shape;239;p14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FFFFFF"/>
              </a:solidFill>
              <a:ln cap="flat" cmpd="sng" w="19050">
                <a:solidFill>
                  <a:srgbClr val="1F497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40" name="Google Shape;240;p14"/>
          <p:cNvGrpSpPr/>
          <p:nvPr/>
        </p:nvGrpSpPr>
        <p:grpSpPr>
          <a:xfrm>
            <a:off x="10114739" y="3713076"/>
            <a:ext cx="475029" cy="451386"/>
            <a:chOff x="12456725" y="12374775"/>
            <a:chExt cx="421200" cy="400200"/>
          </a:xfrm>
        </p:grpSpPr>
        <p:cxnSp>
          <p:nvCxnSpPr>
            <p:cNvPr id="241" name="Google Shape;241;p14"/>
            <p:cNvCxnSpPr/>
            <p:nvPr/>
          </p:nvCxnSpPr>
          <p:spPr>
            <a:xfrm>
              <a:off x="12667600" y="12697875"/>
              <a:ext cx="77100" cy="771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2" name="Google Shape;242;p14"/>
            <p:cNvCxnSpPr/>
            <p:nvPr/>
          </p:nvCxnSpPr>
          <p:spPr>
            <a:xfrm flipH="1">
              <a:off x="12588625" y="12697875"/>
              <a:ext cx="77100" cy="771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3" name="Google Shape;243;p14"/>
            <p:cNvSpPr/>
            <p:nvPr/>
          </p:nvSpPr>
          <p:spPr>
            <a:xfrm>
              <a:off x="12480550" y="12407175"/>
              <a:ext cx="374100" cy="2907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4"/>
            <p:cNvSpPr/>
            <p:nvPr/>
          </p:nvSpPr>
          <p:spPr>
            <a:xfrm>
              <a:off x="12523400" y="12444275"/>
              <a:ext cx="112800" cy="1098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45" name="Google Shape;245;p14"/>
            <p:cNvCxnSpPr/>
            <p:nvPr/>
          </p:nvCxnSpPr>
          <p:spPr>
            <a:xfrm>
              <a:off x="12681350" y="12489650"/>
              <a:ext cx="126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6" name="Google Shape;246;p14"/>
            <p:cNvCxnSpPr/>
            <p:nvPr/>
          </p:nvCxnSpPr>
          <p:spPr>
            <a:xfrm>
              <a:off x="12681350" y="12543325"/>
              <a:ext cx="126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47" name="Google Shape;247;p14"/>
            <p:cNvCxnSpPr/>
            <p:nvPr/>
          </p:nvCxnSpPr>
          <p:spPr>
            <a:xfrm>
              <a:off x="12523400" y="12626575"/>
              <a:ext cx="291300" cy="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8" name="Google Shape;248;p14"/>
            <p:cNvSpPr/>
            <p:nvPr/>
          </p:nvSpPr>
          <p:spPr>
            <a:xfrm>
              <a:off x="12456725" y="12374775"/>
              <a:ext cx="421200" cy="324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9" name="Google Shape;249;p14"/>
          <p:cNvGrpSpPr/>
          <p:nvPr/>
        </p:nvGrpSpPr>
        <p:grpSpPr>
          <a:xfrm>
            <a:off x="11311904" y="2856672"/>
            <a:ext cx="336051" cy="434518"/>
            <a:chOff x="12820063" y="11224863"/>
            <a:chExt cx="399300" cy="516300"/>
          </a:xfrm>
        </p:grpSpPr>
        <p:grpSp>
          <p:nvGrpSpPr>
            <p:cNvPr id="250" name="Google Shape;250;p14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251" name="Google Shape;251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FFFFFF"/>
              </a:solidFill>
              <a:ln cap="flat" cmpd="sng" w="19050">
                <a:solidFill>
                  <a:srgbClr val="642F6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4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FFFFFF"/>
              </a:solidFill>
              <a:ln cap="flat" cmpd="sng" w="19050">
                <a:solidFill>
                  <a:srgbClr val="642F6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53" name="Google Shape;253;p14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4" name="Google Shape;254;p14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5" name="Google Shape;255;p14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6" name="Google Shape;256;p14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57" name="Google Shape;257;p14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28575">
              <a:solidFill>
                <a:srgbClr val="642F6C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258" name="Google Shape;258;p14"/>
          <p:cNvGrpSpPr/>
          <p:nvPr/>
        </p:nvGrpSpPr>
        <p:grpSpPr>
          <a:xfrm>
            <a:off x="10301960" y="2465912"/>
            <a:ext cx="516039" cy="364371"/>
            <a:chOff x="10744200" y="13677900"/>
            <a:chExt cx="842100" cy="594600"/>
          </a:xfrm>
        </p:grpSpPr>
        <p:sp>
          <p:nvSpPr>
            <p:cNvPr id="259" name="Google Shape;259;p14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FFFFFF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60" name="Google Shape;260;p14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1" name="Google Shape;261;p14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62" name="Google Shape;262;p14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28575">
              <a:solidFill>
                <a:srgbClr val="4D8493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263" name="Google Shape;263;p14"/>
          <p:cNvSpPr txBox="1"/>
          <p:nvPr/>
        </p:nvSpPr>
        <p:spPr>
          <a:xfrm>
            <a:off x="152400" y="152400"/>
            <a:ext cx="9774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rgbClr val="C00000"/>
                </a:solidFill>
              </a:rPr>
              <a:t>Icon Development</a:t>
            </a:r>
            <a:endParaRPr b="1" sz="480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/>
          <p:nvPr/>
        </p:nvSpPr>
        <p:spPr>
          <a:xfrm>
            <a:off x="4519075" y="2960300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Enclave 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5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5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271" name="Google Shape;271;p15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5"/>
          <p:cNvSpPr/>
          <p:nvPr/>
        </p:nvSpPr>
        <p:spPr>
          <a:xfrm>
            <a:off x="21112175" y="8060098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rgbClr val="000000"/>
                </a:solidFill>
              </a:rPr>
              <a:t>Enclave Tools</a:t>
            </a:r>
            <a:endParaRPr b="1" i="1" sz="1800"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Data download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</a:t>
            </a:r>
            <a:r>
              <a:rPr lang="en"/>
              <a:t>F</a:t>
            </a:r>
            <a:r>
              <a:rPr lang="en">
                <a:solidFill>
                  <a:srgbClr val="000000"/>
                </a:solidFill>
              </a:rPr>
              <a:t>orm.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5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274" name="Google Shape;274;p15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275" name="Google Shape;275;p15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15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15"/>
          <p:cNvSpPr/>
          <p:nvPr/>
        </p:nvSpPr>
        <p:spPr>
          <a:xfrm>
            <a:off x="19643725" y="2960300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15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279" name="Google Shape;279;p15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280" name="Google Shape;280;p15"/>
          <p:cNvSpPr/>
          <p:nvPr/>
        </p:nvSpPr>
        <p:spPr>
          <a:xfrm>
            <a:off x="17298600" y="8060098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rgbClr val="000000"/>
                </a:solidFill>
              </a:rPr>
              <a:t>Enclave Tools</a:t>
            </a:r>
            <a:endParaRPr b="1" i="1" sz="1800"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Publication 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       intent form.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5"/>
          <p:cNvSpPr/>
          <p:nvPr/>
        </p:nvSpPr>
        <p:spPr>
          <a:xfrm>
            <a:off x="15856238" y="2960300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15"/>
          <p:cNvSpPr/>
          <p:nvPr/>
        </p:nvSpPr>
        <p:spPr>
          <a:xfrm>
            <a:off x="12073638" y="2960300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5"/>
          <p:cNvSpPr/>
          <p:nvPr/>
        </p:nvSpPr>
        <p:spPr>
          <a:xfrm>
            <a:off x="8289113" y="2960300"/>
            <a:ext cx="2428200" cy="18264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000000"/>
                </a:solidFill>
              </a:rPr>
              <a:t>Enclave </a:t>
            </a:r>
            <a:r>
              <a:rPr b="1" i="1" lang="en" sz="1800"/>
              <a:t>Tools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15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285" name="Google Shape;285;p15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286" name="Google Shape;286;p15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287" name="Google Shape;287;p15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288" name="Google Shape;288;p15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289" name="Google Shape;289;p15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290" name="Google Shape;290;p15"/>
          <p:cNvCxnSpPr>
            <a:stCxn id="291" idx="4"/>
            <a:endCxn id="278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2" name="Google Shape;292;p15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293" name="Google Shape;293;p15"/>
          <p:cNvCxnSpPr>
            <a:stCxn id="294" idx="4"/>
            <a:endCxn id="286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5" name="Google Shape;295;p15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296" name="Google Shape;296;p15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7" name="Google Shape;297;p15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8" name="Google Shape;298;p15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299" name="Google Shape;299;p15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300" name="Google Shape;300;p15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1" name="Google Shape;301;p15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02" name="Google Shape;302;p15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03" name="Google Shape;303;p15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304" name="Google Shape;304;p15"/>
          <p:cNvCxnSpPr>
            <a:stCxn id="284" idx="0"/>
            <a:endCxn id="305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6" name="Google Shape;306;p15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307" name="Google Shape;307;p15"/>
          <p:cNvCxnSpPr>
            <a:stCxn id="303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08" name="Google Shape;308;p15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pic>
        <p:nvPicPr>
          <p:cNvPr id="309" name="Google Shape;309;p15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24809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15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6391650" y="3537830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p15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053972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2" name="Google Shape;312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4587131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15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0215424" y="3499400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15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17118957" y="3499387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15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2783505" y="35537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p15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21607268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15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16269484" y="3970732"/>
            <a:ext cx="432589" cy="316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0813" y="3492224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15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9694846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15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8560525" y="39692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15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8824009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8357168" y="3499388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3" name="Google Shape;32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90851" y="3492224"/>
            <a:ext cx="336050" cy="410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4" name="Google Shape;324;p15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13837825" y="3592168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2262568" y="3553713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6048243" y="34993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7" name="Google Shape;327;p15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16591318" y="3499387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8" name="Google Shape;328;p15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20648374" y="34834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9" name="Google Shape;329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9689481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15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20168934" y="3483425"/>
            <a:ext cx="398883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15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21127815" y="348342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Google Shape;332;p15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19900975" y="3969205"/>
            <a:ext cx="475050" cy="319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18998574" y="9286381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22855349" y="9286381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15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291" name="Google Shape;291;p15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336" name="Google Shape;336;p15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pic>
        <p:nvPicPr>
          <p:cNvPr id="337" name="Google Shape;337;p15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7615387" y="3499375"/>
            <a:ext cx="398896" cy="396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15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13310662" y="3553737"/>
            <a:ext cx="398896" cy="39621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15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40" name="Google Shape;340;p15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341" name="Google Shape;341;p15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294" name="Google Shape;294;p15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342" name="Google Shape;342;p15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305" name="Google Shape;305;p15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343" name="Google Shape;343;p15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5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345" name="Google Shape;345;p15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346" name="Google Shape;346;p15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347" name="Google Shape;347;p15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348" name="Google Shape;348;p15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349" name="Google Shape;349;p15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350" name="Google Shape;350;p15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351" name="Google Shape;351;p15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15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3" name="Google Shape;353;p15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354" name="Google Shape;354;p15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15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6" name="Google Shape;356;p15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357" name="Google Shape;357;p15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15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9" name="Google Shape;359;p15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360" name="Google Shape;360;p15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15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2" name="Google Shape;362;p15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363" name="Google Shape;363;p15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15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15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15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15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15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15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15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p15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15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374" name="Google Shape;374;p15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375" name="Google Shape;375;p15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376" name="Google Shape;376;p15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377" name="Google Shape;377;p15"/>
          <p:cNvSpPr/>
          <p:nvPr/>
        </p:nvSpPr>
        <p:spPr>
          <a:xfrm>
            <a:off x="9039725" y="6910665"/>
            <a:ext cx="1109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Team and Tools</a:t>
            </a:r>
            <a:endParaRPr/>
          </a:p>
        </p:txBody>
      </p:sp>
      <p:sp>
        <p:nvSpPr>
          <p:cNvPr id="378" name="Google Shape;378;p15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379" name="Google Shape;379;p15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380" name="Google Shape;380;p15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381" name="Google Shape;381;p15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2" name="Google Shape;382;p15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3" name="Google Shape;383;p15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384" name="Google Shape;384;p15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385" name="Google Shape;385;p15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386" name="Google Shape;386;p15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7" name="Google Shape;387;p15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388" name="Google Shape;388;p15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89" name="Google Shape;389;p15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0" name="Google Shape;390;p15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1" name="Google Shape;391;p15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92" name="Google Shape;392;p15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393" name="Google Shape;393;p15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394" name="Google Shape;394;p15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395" name="Google Shape;395;p15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6" name="Google Shape;396;p15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97" name="Google Shape;397;p15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8" name="Google Shape;398;p15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99" name="Google Shape;399;p15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400" name="Google Shape;400;p15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1" name="Google Shape;401;p15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02" name="Google Shape;402;p15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403" name="Google Shape;403;p15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4" name="Google Shape;404;p15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05" name="Google Shape;405;p15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406" name="Google Shape;406;p15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7" name="Google Shape;407;p15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408" name="Google Shape;408;p15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409" name="Google Shape;409;p15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0" name="Google Shape;410;p15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11" name="Google Shape;411;p15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13" name="Google Shape;413;p15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4" name="Google Shape;414;p15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15" name="Google Shape;415;p15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16" name="Google Shape;416;p15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7" name="Google Shape;417;p15"/>
          <p:cNvSpPr txBox="1"/>
          <p:nvPr/>
        </p:nvSpPr>
        <p:spPr>
          <a:xfrm>
            <a:off x="152400" y="152400"/>
            <a:ext cx="913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Introducing Enclave Analysis Tools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16"/>
          <p:cNvSpPr/>
          <p:nvPr/>
        </p:nvSpPr>
        <p:spPr>
          <a:xfrm>
            <a:off x="4519075" y="29410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16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4" name="Google Shape;424;p16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425" name="Google Shape;425;p16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p16"/>
          <p:cNvSpPr/>
          <p:nvPr/>
        </p:nvSpPr>
        <p:spPr>
          <a:xfrm>
            <a:off x="21112175" y="80601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NCATS Reviewers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27" name="Google Shape;427;p16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428" name="Google Shape;428;p16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429" name="Google Shape;429;p16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0" name="Google Shape;430;p16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16"/>
          <p:cNvSpPr/>
          <p:nvPr/>
        </p:nvSpPr>
        <p:spPr>
          <a:xfrm>
            <a:off x="19643725" y="29410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16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433" name="Google Shape;433;p16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434" name="Google Shape;434;p16"/>
          <p:cNvSpPr/>
          <p:nvPr/>
        </p:nvSpPr>
        <p:spPr>
          <a:xfrm>
            <a:off x="17298600" y="80601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Team Lead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Publication Committee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435" name="Google Shape;435;p16"/>
          <p:cNvSpPr/>
          <p:nvPr/>
        </p:nvSpPr>
        <p:spPr>
          <a:xfrm>
            <a:off x="15856238" y="29410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Statistician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16"/>
          <p:cNvSpPr/>
          <p:nvPr/>
        </p:nvSpPr>
        <p:spPr>
          <a:xfrm>
            <a:off x="12073638" y="29410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p16"/>
          <p:cNvSpPr/>
          <p:nvPr/>
        </p:nvSpPr>
        <p:spPr>
          <a:xfrm>
            <a:off x="8289113" y="2941000"/>
            <a:ext cx="2428200" cy="18453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Key Team Members</a:t>
            </a:r>
            <a:endParaRPr b="1" i="1" sz="1800"/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Clinician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Data Liaison</a:t>
            </a:r>
            <a:endParaRPr>
              <a:solidFill>
                <a:srgbClr val="000000"/>
              </a:solidFill>
            </a:endParaRPr>
          </a:p>
          <a:p>
            <a:pPr indent="-203200" lvl="0" marL="3429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>
                <a:solidFill>
                  <a:srgbClr val="000000"/>
                </a:solidFill>
              </a:rPr>
              <a:t>Informatician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16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439" name="Google Shape;439;p16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440" name="Google Shape;440;p16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441" name="Google Shape;441;p16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442" name="Google Shape;442;p16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43" name="Google Shape;443;p16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444" name="Google Shape;444;p16"/>
          <p:cNvCxnSpPr>
            <a:stCxn id="445" idx="4"/>
            <a:endCxn id="432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6" name="Google Shape;446;p16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447" name="Google Shape;447;p16"/>
          <p:cNvCxnSpPr>
            <a:stCxn id="448" idx="4"/>
            <a:endCxn id="440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9" name="Google Shape;449;p16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450" name="Google Shape;450;p16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51" name="Google Shape;451;p16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2" name="Google Shape;452;p16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53" name="Google Shape;453;p16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454" name="Google Shape;454;p16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5" name="Google Shape;455;p16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56" name="Google Shape;456;p16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57" name="Google Shape;457;p16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458" name="Google Shape;458;p16"/>
          <p:cNvCxnSpPr>
            <a:stCxn id="438" idx="0"/>
            <a:endCxn id="459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0" name="Google Shape;460;p16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461" name="Google Shape;461;p16"/>
          <p:cNvCxnSpPr>
            <a:stCxn id="457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2" name="Google Shape;462;p16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463" name="Google Shape;463;p16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445" name="Google Shape;445;p16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464" name="Google Shape;464;p16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465" name="Google Shape;465;p16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66" name="Google Shape;466;p16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467" name="Google Shape;467;p16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448" name="Google Shape;448;p16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468" name="Google Shape;468;p16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459" name="Google Shape;459;p16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469" name="Google Shape;469;p16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16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471" name="Google Shape;471;p16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472" name="Google Shape;472;p16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473" name="Google Shape;473;p16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474" name="Google Shape;474;p16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475" name="Google Shape;475;p16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476" name="Google Shape;476;p16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477" name="Google Shape;477;p16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16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9" name="Google Shape;479;p16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480" name="Google Shape;480;p16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16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2" name="Google Shape;482;p16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483" name="Google Shape;483;p16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16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5" name="Google Shape;485;p16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486" name="Google Shape;486;p16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16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8" name="Google Shape;488;p16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489" name="Google Shape;489;p16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0" name="Google Shape;490;p16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1" name="Google Shape;491;p16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16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16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16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16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16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97" name="Google Shape;497;p16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499" name="Google Shape;499;p16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500" name="Google Shape;500;p16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501" name="Google Shape;501;p16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502" name="Google Shape;502;p16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503" name="Google Shape;503;p16"/>
          <p:cNvSpPr/>
          <p:nvPr/>
        </p:nvSpPr>
        <p:spPr>
          <a:xfrm>
            <a:off x="9039725" y="6910665"/>
            <a:ext cx="1109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Team and Tools</a:t>
            </a:r>
            <a:endParaRPr/>
          </a:p>
        </p:txBody>
      </p:sp>
      <p:sp>
        <p:nvSpPr>
          <p:cNvPr id="504" name="Google Shape;504;p16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505" name="Google Shape;505;p16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506" name="Google Shape;506;p16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07" name="Google Shape;507;p16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08" name="Google Shape;508;p16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09" name="Google Shape;509;p16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10" name="Google Shape;510;p16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511" name="Google Shape;511;p16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512" name="Google Shape;512;p16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13" name="Google Shape;513;p16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514" name="Google Shape;514;p16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5" name="Google Shape;515;p16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6" name="Google Shape;516;p16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7" name="Google Shape;517;p16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18" name="Google Shape;518;p16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19" name="Google Shape;519;p16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520" name="Google Shape;520;p16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521" name="Google Shape;521;p16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2" name="Google Shape;522;p16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523" name="Google Shape;523;p16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6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25" name="Google Shape;525;p16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526" name="Google Shape;526;p16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27" name="Google Shape;527;p16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28" name="Google Shape;528;p16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529" name="Google Shape;529;p16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0" name="Google Shape;530;p16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31" name="Google Shape;531;p16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532" name="Google Shape;532;p16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3" name="Google Shape;533;p16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534" name="Google Shape;534;p16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535" name="Google Shape;535;p16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36" name="Google Shape;536;p16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7" name="Google Shape;537;p16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p16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539" name="Google Shape;539;p16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0" name="Google Shape;540;p16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41" name="Google Shape;541;p16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42" name="Google Shape;542;p16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3" name="Google Shape;543;p16"/>
          <p:cNvSpPr txBox="1"/>
          <p:nvPr/>
        </p:nvSpPr>
        <p:spPr>
          <a:xfrm>
            <a:off x="152400" y="152400"/>
            <a:ext cx="6448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A Research Story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7"/>
          <p:cNvSpPr/>
          <p:nvPr/>
        </p:nvSpPr>
        <p:spPr>
          <a:xfrm>
            <a:off x="451907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17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17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551" name="Google Shape;551;p17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17"/>
          <p:cNvSpPr/>
          <p:nvPr/>
        </p:nvSpPr>
        <p:spPr>
          <a:xfrm>
            <a:off x="21112176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53" name="Google Shape;553;p17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554" name="Google Shape;554;p17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555" name="Google Shape;555;p17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17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7" name="Google Shape;557;p17"/>
          <p:cNvSpPr/>
          <p:nvPr/>
        </p:nvSpPr>
        <p:spPr>
          <a:xfrm>
            <a:off x="1964372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17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559" name="Google Shape;559;p17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560" name="Google Shape;560;p17"/>
          <p:cNvSpPr/>
          <p:nvPr/>
        </p:nvSpPr>
        <p:spPr>
          <a:xfrm>
            <a:off x="17298601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61" name="Google Shape;561;p17"/>
          <p:cNvSpPr/>
          <p:nvPr/>
        </p:nvSpPr>
        <p:spPr>
          <a:xfrm>
            <a:off x="158562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17"/>
          <p:cNvSpPr/>
          <p:nvPr/>
        </p:nvSpPr>
        <p:spPr>
          <a:xfrm>
            <a:off x="120736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17"/>
          <p:cNvSpPr/>
          <p:nvPr/>
        </p:nvSpPr>
        <p:spPr>
          <a:xfrm>
            <a:off x="8289113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17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565" name="Google Shape;565;p17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566" name="Google Shape;566;p17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567" name="Google Shape;567;p17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568" name="Google Shape;568;p17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69" name="Google Shape;569;p17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570" name="Google Shape;570;p17"/>
          <p:cNvCxnSpPr>
            <a:stCxn id="571" idx="4"/>
            <a:endCxn id="558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2" name="Google Shape;572;p17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573" name="Google Shape;573;p17"/>
          <p:cNvCxnSpPr>
            <a:stCxn id="574" idx="4"/>
            <a:endCxn id="566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5" name="Google Shape;575;p17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576" name="Google Shape;576;p17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77" name="Google Shape;577;p17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78" name="Google Shape;578;p17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79" name="Google Shape;579;p17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580" name="Google Shape;580;p17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1" name="Google Shape;581;p17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82" name="Google Shape;582;p17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83" name="Google Shape;583;p17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584" name="Google Shape;584;p17"/>
          <p:cNvCxnSpPr>
            <a:stCxn id="564" idx="0"/>
            <a:endCxn id="585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6" name="Google Shape;586;p17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587" name="Google Shape;587;p17"/>
          <p:cNvCxnSpPr>
            <a:stCxn id="583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88" name="Google Shape;588;p17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589" name="Google Shape;589;p17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571" name="Google Shape;571;p17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590" name="Google Shape;590;p17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591" name="Google Shape;591;p17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92" name="Google Shape;592;p17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593" name="Google Shape;593;p17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574" name="Google Shape;574;p17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594" name="Google Shape;594;p17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585" name="Google Shape;585;p17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595" name="Google Shape;595;p17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6" name="Google Shape;596;p17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597" name="Google Shape;597;p17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598" name="Google Shape;598;p17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599" name="Google Shape;599;p17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600" name="Google Shape;600;p17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601" name="Google Shape;601;p17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602" name="Google Shape;602;p17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603" name="Google Shape;603;p17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17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5" name="Google Shape;605;p17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606" name="Google Shape;606;p17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8" name="Google Shape;608;p17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609" name="Google Shape;609;p17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1" name="Google Shape;611;p17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612" name="Google Shape;612;p17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4" name="Google Shape;614;p17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615" name="Google Shape;615;p17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6" name="Google Shape;616;p17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17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17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19" name="Google Shape;619;p17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0" name="Google Shape;620;p17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1" name="Google Shape;621;p17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2" name="Google Shape;622;p17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23" name="Google Shape;623;p17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4" name="Google Shape;62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17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626" name="Google Shape;626;p17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627" name="Google Shape;627;p17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628" name="Google Shape;628;p17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629" name="Google Shape;629;p17"/>
          <p:cNvSpPr/>
          <p:nvPr/>
        </p:nvSpPr>
        <p:spPr>
          <a:xfrm>
            <a:off x="9039725" y="6910675"/>
            <a:ext cx="1265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Description</a:t>
            </a:r>
            <a:endParaRPr/>
          </a:p>
        </p:txBody>
      </p:sp>
      <p:sp>
        <p:nvSpPr>
          <p:cNvPr id="630" name="Google Shape;630;p17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631" name="Google Shape;631;p17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632" name="Google Shape;632;p17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33" name="Google Shape;633;p17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4" name="Google Shape;634;p17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35" name="Google Shape;635;p17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36" name="Google Shape;636;p17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637" name="Google Shape;637;p17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638" name="Google Shape;638;p17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9" name="Google Shape;639;p17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640" name="Google Shape;640;p17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1" name="Google Shape;641;p17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2" name="Google Shape;642;p17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3" name="Google Shape;643;p17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4" name="Google Shape;644;p17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45" name="Google Shape;645;p17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646" name="Google Shape;646;p17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647" name="Google Shape;647;p17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8" name="Google Shape;648;p17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649" name="Google Shape;649;p17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0" name="Google Shape;650;p17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651" name="Google Shape;651;p17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652" name="Google Shape;652;p17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3" name="Google Shape;653;p17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4" name="Google Shape;654;p17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655" name="Google Shape;655;p17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17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7" name="Google Shape;657;p17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658" name="Google Shape;658;p17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9" name="Google Shape;659;p17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60" name="Google Shape;660;p17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661" name="Google Shape;661;p17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2" name="Google Shape;662;p17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63" name="Google Shape;663;p17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17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665" name="Google Shape;665;p17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6" name="Google Shape;666;p17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67" name="Google Shape;667;p17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668" name="Google Shape;668;p17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9" name="Google Shape;669;p17"/>
          <p:cNvSpPr txBox="1"/>
          <p:nvPr/>
        </p:nvSpPr>
        <p:spPr>
          <a:xfrm>
            <a:off x="152400" y="152400"/>
            <a:ext cx="460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p18"/>
          <p:cNvSpPr/>
          <p:nvPr/>
        </p:nvSpPr>
        <p:spPr>
          <a:xfrm>
            <a:off x="451907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5" name="Google Shape;675;p18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6" name="Google Shape;676;p18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677" name="Google Shape;677;p18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18"/>
          <p:cNvSpPr/>
          <p:nvPr/>
        </p:nvSpPr>
        <p:spPr>
          <a:xfrm>
            <a:off x="21112176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79" name="Google Shape;679;p18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680" name="Google Shape;680;p18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681" name="Google Shape;681;p18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2" name="Google Shape;682;p18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3" name="Google Shape;683;p18"/>
          <p:cNvSpPr/>
          <p:nvPr/>
        </p:nvSpPr>
        <p:spPr>
          <a:xfrm>
            <a:off x="1964372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4" name="Google Shape;684;p18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685" name="Google Shape;685;p18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686" name="Google Shape;686;p18"/>
          <p:cNvSpPr/>
          <p:nvPr/>
        </p:nvSpPr>
        <p:spPr>
          <a:xfrm>
            <a:off x="17298601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687" name="Google Shape;687;p18"/>
          <p:cNvSpPr/>
          <p:nvPr/>
        </p:nvSpPr>
        <p:spPr>
          <a:xfrm>
            <a:off x="158562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8" name="Google Shape;688;p18"/>
          <p:cNvSpPr/>
          <p:nvPr/>
        </p:nvSpPr>
        <p:spPr>
          <a:xfrm>
            <a:off x="120736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9" name="Google Shape;689;p18"/>
          <p:cNvSpPr/>
          <p:nvPr/>
        </p:nvSpPr>
        <p:spPr>
          <a:xfrm>
            <a:off x="8289113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0" name="Google Shape;690;p18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691" name="Google Shape;691;p18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692" name="Google Shape;692;p18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693" name="Google Shape;693;p18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694" name="Google Shape;694;p18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695" name="Google Shape;695;p18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696" name="Google Shape;696;p18"/>
          <p:cNvCxnSpPr>
            <a:stCxn id="697" idx="4"/>
            <a:endCxn id="684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98" name="Google Shape;698;p18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699" name="Google Shape;699;p18"/>
          <p:cNvCxnSpPr>
            <a:stCxn id="700" idx="4"/>
            <a:endCxn id="692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01" name="Google Shape;701;p18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702" name="Google Shape;702;p18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03" name="Google Shape;703;p18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04" name="Google Shape;704;p18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05" name="Google Shape;705;p18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706" name="Google Shape;706;p18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07" name="Google Shape;707;p18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08" name="Google Shape;708;p18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09" name="Google Shape;709;p18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710" name="Google Shape;710;p18"/>
          <p:cNvCxnSpPr>
            <a:stCxn id="690" idx="0"/>
            <a:endCxn id="711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12" name="Google Shape;712;p18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713" name="Google Shape;713;p18"/>
          <p:cNvCxnSpPr>
            <a:stCxn id="709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14" name="Google Shape;714;p18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715" name="Google Shape;715;p18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697" name="Google Shape;697;p18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716" name="Google Shape;716;p18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717" name="Google Shape;717;p18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18" name="Google Shape;718;p18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719" name="Google Shape;719;p18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700" name="Google Shape;700;p18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720" name="Google Shape;720;p18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711" name="Google Shape;711;p18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721" name="Google Shape;721;p18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p18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723" name="Google Shape;723;p18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724" name="Google Shape;724;p18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725" name="Google Shape;725;p18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726" name="Google Shape;726;p18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727" name="Google Shape;727;p18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728" name="Google Shape;728;p18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729" name="Google Shape;729;p18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18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1" name="Google Shape;731;p18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732" name="Google Shape;732;p18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8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4" name="Google Shape;734;p18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735" name="Google Shape;735;p18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18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7" name="Google Shape;737;p18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738" name="Google Shape;738;p18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8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0" name="Google Shape;740;p18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741" name="Google Shape;741;p18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18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18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18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18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18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18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8" name="Google Shape;748;p18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9" name="Google Shape;749;p18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0" name="Google Shape;75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751" name="Google Shape;751;p18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752" name="Google Shape;752;p18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753" name="Google Shape;753;p18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754" name="Google Shape;754;p18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755" name="Google Shape;755;p18"/>
          <p:cNvSpPr/>
          <p:nvPr/>
        </p:nvSpPr>
        <p:spPr>
          <a:xfrm>
            <a:off x="9039725" y="6910675"/>
            <a:ext cx="1265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Description</a:t>
            </a:r>
            <a:endParaRPr/>
          </a:p>
        </p:txBody>
      </p:sp>
      <p:sp>
        <p:nvSpPr>
          <p:cNvPr id="756" name="Google Shape;756;p18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757" name="Google Shape;757;p18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758" name="Google Shape;758;p18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59" name="Google Shape;759;p18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0" name="Google Shape;760;p18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1" name="Google Shape;761;p18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762" name="Google Shape;762;p18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763" name="Google Shape;763;p18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764" name="Google Shape;764;p18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5" name="Google Shape;765;p18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766" name="Google Shape;766;p18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7" name="Google Shape;767;p18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8" name="Google Shape;768;p18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69" name="Google Shape;769;p18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70" name="Google Shape;770;p18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771" name="Google Shape;771;p18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772" name="Google Shape;772;p18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773" name="Google Shape;773;p18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4" name="Google Shape;774;p18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775" name="Google Shape;775;p18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6" name="Google Shape;776;p18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777" name="Google Shape;777;p18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778" name="Google Shape;778;p18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9" name="Google Shape;779;p18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80" name="Google Shape;780;p18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781" name="Google Shape;781;p18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2" name="Google Shape;782;p18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83" name="Google Shape;783;p18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784" name="Google Shape;784;p18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5" name="Google Shape;785;p18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786" name="Google Shape;786;p18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787" name="Google Shape;787;p18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88" name="Google Shape;788;p18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89" name="Google Shape;789;p18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18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791" name="Google Shape;791;p18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2" name="Google Shape;792;p18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793" name="Google Shape;793;p18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94" name="Google Shape;794;p18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5" name="Google Shape;795;p18"/>
          <p:cNvSpPr txBox="1"/>
          <p:nvPr/>
        </p:nvSpPr>
        <p:spPr>
          <a:xfrm>
            <a:off x="152400" y="152400"/>
            <a:ext cx="460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9"/>
          <p:cNvSpPr/>
          <p:nvPr/>
        </p:nvSpPr>
        <p:spPr>
          <a:xfrm>
            <a:off x="451907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19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2" name="Google Shape;802;p19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803" name="Google Shape;803;p19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19"/>
          <p:cNvSpPr/>
          <p:nvPr/>
        </p:nvSpPr>
        <p:spPr>
          <a:xfrm>
            <a:off x="21112176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05" name="Google Shape;805;p19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806" name="Google Shape;806;p19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807" name="Google Shape;807;p19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19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9" name="Google Shape;809;p19"/>
          <p:cNvSpPr/>
          <p:nvPr/>
        </p:nvSpPr>
        <p:spPr>
          <a:xfrm>
            <a:off x="1964372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0" name="Google Shape;810;p19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811" name="Google Shape;811;p19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812" name="Google Shape;812;p19"/>
          <p:cNvSpPr/>
          <p:nvPr/>
        </p:nvSpPr>
        <p:spPr>
          <a:xfrm>
            <a:off x="17298601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813" name="Google Shape;813;p19"/>
          <p:cNvSpPr/>
          <p:nvPr/>
        </p:nvSpPr>
        <p:spPr>
          <a:xfrm>
            <a:off x="158562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4" name="Google Shape;814;p19"/>
          <p:cNvSpPr/>
          <p:nvPr/>
        </p:nvSpPr>
        <p:spPr>
          <a:xfrm>
            <a:off x="120736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5" name="Google Shape;815;p19"/>
          <p:cNvSpPr/>
          <p:nvPr/>
        </p:nvSpPr>
        <p:spPr>
          <a:xfrm>
            <a:off x="8289113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6" name="Google Shape;816;p19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817" name="Google Shape;817;p19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818" name="Google Shape;818;p19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819" name="Google Shape;819;p19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820" name="Google Shape;820;p19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21" name="Google Shape;821;p19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822" name="Google Shape;822;p19"/>
          <p:cNvCxnSpPr>
            <a:stCxn id="823" idx="4"/>
            <a:endCxn id="810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4" name="Google Shape;824;p19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825" name="Google Shape;825;p19"/>
          <p:cNvCxnSpPr>
            <a:stCxn id="826" idx="4"/>
            <a:endCxn id="818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27" name="Google Shape;827;p19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828" name="Google Shape;828;p19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9" name="Google Shape;829;p19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0" name="Google Shape;830;p19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31" name="Google Shape;831;p19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832" name="Google Shape;832;p19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3" name="Google Shape;833;p19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34" name="Google Shape;834;p19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35" name="Google Shape;835;p19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836" name="Google Shape;836;p19"/>
          <p:cNvCxnSpPr>
            <a:stCxn id="816" idx="0"/>
            <a:endCxn id="837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38" name="Google Shape;838;p19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839" name="Google Shape;839;p19"/>
          <p:cNvCxnSpPr>
            <a:stCxn id="835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0" name="Google Shape;840;p19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841" name="Google Shape;841;p19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823" name="Google Shape;823;p19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842" name="Google Shape;842;p19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843" name="Google Shape;843;p19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44" name="Google Shape;844;p19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845" name="Google Shape;845;p19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826" name="Google Shape;826;p19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846" name="Google Shape;846;p19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837" name="Google Shape;837;p19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847" name="Google Shape;847;p19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8" name="Google Shape;848;p19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849" name="Google Shape;849;p19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850" name="Google Shape;850;p19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851" name="Google Shape;851;p19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852" name="Google Shape;852;p19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853" name="Google Shape;853;p19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854" name="Google Shape;854;p19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855" name="Google Shape;855;p19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9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7" name="Google Shape;857;p19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858" name="Google Shape;858;p19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9" name="Google Shape;859;p19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0" name="Google Shape;860;p19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861" name="Google Shape;861;p19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2" name="Google Shape;862;p19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63" name="Google Shape;863;p19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864" name="Google Shape;864;p19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19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6" name="Google Shape;866;p19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867" name="Google Shape;867;p19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68" name="Google Shape;868;p19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9" name="Google Shape;869;p19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0" name="Google Shape;870;p19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1" name="Google Shape;871;p19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2" name="Google Shape;872;p19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3" name="Google Shape;873;p19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4" name="Google Shape;874;p19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5" name="Google Shape;875;p19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877" name="Google Shape;877;p19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878" name="Google Shape;878;p19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879" name="Google Shape;879;p19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880" name="Google Shape;880;p19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881" name="Google Shape;881;p19"/>
          <p:cNvSpPr/>
          <p:nvPr/>
        </p:nvSpPr>
        <p:spPr>
          <a:xfrm>
            <a:off x="9039725" y="6910675"/>
            <a:ext cx="1265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Description</a:t>
            </a:r>
            <a:endParaRPr/>
          </a:p>
        </p:txBody>
      </p:sp>
      <p:sp>
        <p:nvSpPr>
          <p:cNvPr id="882" name="Google Shape;882;p19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883" name="Google Shape;883;p19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884" name="Google Shape;884;p19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885" name="Google Shape;885;p19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6" name="Google Shape;886;p19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87" name="Google Shape;887;p19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888" name="Google Shape;888;p19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889" name="Google Shape;889;p19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890" name="Google Shape;890;p19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1" name="Google Shape;891;p19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892" name="Google Shape;892;p19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93" name="Google Shape;893;p19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94" name="Google Shape;894;p19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95" name="Google Shape;895;p19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896" name="Google Shape;896;p19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897" name="Google Shape;897;p19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898" name="Google Shape;898;p19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899" name="Google Shape;899;p19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0" name="Google Shape;900;p19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901" name="Google Shape;901;p19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19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903" name="Google Shape;903;p19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904" name="Google Shape;904;p19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5" name="Google Shape;905;p19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06" name="Google Shape;906;p19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907" name="Google Shape;907;p19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8" name="Google Shape;908;p19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09" name="Google Shape;909;p19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910" name="Google Shape;910;p19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1" name="Google Shape;911;p19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912" name="Google Shape;912;p19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913" name="Google Shape;913;p19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14" name="Google Shape;914;p19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15" name="Google Shape;915;p19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19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917" name="Google Shape;917;p19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18" name="Google Shape;918;p19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919" name="Google Shape;919;p19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0" name="Google Shape;920;p19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1" name="Google Shape;921;p19"/>
          <p:cNvSpPr txBox="1"/>
          <p:nvPr/>
        </p:nvSpPr>
        <p:spPr>
          <a:xfrm>
            <a:off x="152400" y="152400"/>
            <a:ext cx="460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5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20"/>
          <p:cNvSpPr/>
          <p:nvPr/>
        </p:nvSpPr>
        <p:spPr>
          <a:xfrm>
            <a:off x="451907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/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7" name="Google Shape;927;p20"/>
          <p:cNvSpPr/>
          <p:nvPr/>
        </p:nvSpPr>
        <p:spPr>
          <a:xfrm>
            <a:off x="3325850" y="4311175"/>
            <a:ext cx="1522200" cy="1090800"/>
          </a:xfrm>
          <a:prstGeom prst="roundRect">
            <a:avLst>
              <a:gd fmla="val 16667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8" name="Google Shape;928;p20"/>
          <p:cNvSpPr txBox="1"/>
          <p:nvPr/>
        </p:nvSpPr>
        <p:spPr>
          <a:xfrm>
            <a:off x="3012075" y="4219375"/>
            <a:ext cx="2017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Organize Team and Project</a:t>
            </a:r>
            <a:endParaRPr b="1" sz="2400"/>
          </a:p>
        </p:txBody>
      </p:sp>
      <p:sp>
        <p:nvSpPr>
          <p:cNvPr id="929" name="Google Shape;929;p20"/>
          <p:cNvSpPr/>
          <p:nvPr/>
        </p:nvSpPr>
        <p:spPr>
          <a:xfrm>
            <a:off x="2881800" y="6667500"/>
            <a:ext cx="7563000" cy="4583400"/>
          </a:xfrm>
          <a:prstGeom prst="rect">
            <a:avLst/>
          </a:prstGeom>
          <a:solidFill>
            <a:srgbClr val="F5F5F5"/>
          </a:solidFill>
          <a:ln cap="flat" cmpd="sng" w="2857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0" name="Google Shape;930;p20"/>
          <p:cNvSpPr/>
          <p:nvPr/>
        </p:nvSpPr>
        <p:spPr>
          <a:xfrm>
            <a:off x="21112176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31" name="Google Shape;931;p20"/>
          <p:cNvSpPr/>
          <p:nvPr/>
        </p:nvSpPr>
        <p:spPr>
          <a:xfrm rot="10800000">
            <a:off x="21266301" y="75995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932" name="Google Shape;932;p20"/>
          <p:cNvSpPr/>
          <p:nvPr/>
        </p:nvSpPr>
        <p:spPr>
          <a:xfrm rot="10800000">
            <a:off x="21176115" y="7523319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933" name="Google Shape;933;p20"/>
          <p:cNvSpPr/>
          <p:nvPr/>
        </p:nvSpPr>
        <p:spPr>
          <a:xfrm rot="5400000">
            <a:off x="21564650" y="4725300"/>
            <a:ext cx="3863700" cy="3392100"/>
          </a:xfrm>
          <a:prstGeom prst="uturnArrow">
            <a:avLst>
              <a:gd fmla="val 17840" name="adj1"/>
              <a:gd fmla="val 8887" name="adj2"/>
              <a:gd fmla="val 0" name="adj3"/>
              <a:gd fmla="val 58275" name="adj4"/>
              <a:gd fmla="val 93372" name="adj5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4" name="Google Shape;934;p20"/>
          <p:cNvSpPr/>
          <p:nvPr/>
        </p:nvSpPr>
        <p:spPr>
          <a:xfrm>
            <a:off x="21526700" y="4682475"/>
            <a:ext cx="1034100" cy="500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5" name="Google Shape;935;p20"/>
          <p:cNvSpPr/>
          <p:nvPr/>
        </p:nvSpPr>
        <p:spPr>
          <a:xfrm>
            <a:off x="19643725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6" name="Google Shape;936;p20"/>
          <p:cNvSpPr/>
          <p:nvPr/>
        </p:nvSpPr>
        <p:spPr>
          <a:xfrm>
            <a:off x="4848050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clinical questions.</a:t>
            </a:r>
            <a:endParaRPr b="1" sz="1100"/>
          </a:p>
        </p:txBody>
      </p:sp>
      <p:sp>
        <p:nvSpPr>
          <p:cNvPr id="937" name="Google Shape;937;p20"/>
          <p:cNvSpPr/>
          <p:nvPr/>
        </p:nvSpPr>
        <p:spPr>
          <a:xfrm rot="10800000">
            <a:off x="14913775" y="7466019"/>
            <a:ext cx="859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/>
          </a:p>
        </p:txBody>
      </p:sp>
      <p:sp>
        <p:nvSpPr>
          <p:cNvPr id="938" name="Google Shape;938;p20"/>
          <p:cNvSpPr/>
          <p:nvPr/>
        </p:nvSpPr>
        <p:spPr>
          <a:xfrm>
            <a:off x="17298601" y="8060094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939" name="Google Shape;939;p20"/>
          <p:cNvSpPr/>
          <p:nvPr/>
        </p:nvSpPr>
        <p:spPr>
          <a:xfrm>
            <a:off x="158562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0" name="Google Shape;940;p20"/>
          <p:cNvSpPr/>
          <p:nvPr/>
        </p:nvSpPr>
        <p:spPr>
          <a:xfrm>
            <a:off x="12073638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1" name="Google Shape;941;p20"/>
          <p:cNvSpPr/>
          <p:nvPr/>
        </p:nvSpPr>
        <p:spPr>
          <a:xfrm>
            <a:off x="8289113" y="1946775"/>
            <a:ext cx="2428200" cy="2839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19050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chemeClr val="dk1"/>
                </a:solidFill>
              </a:rPr>
              <a:t>Text here</a:t>
            </a:r>
            <a:endParaRPr b="1"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2" name="Google Shape;942;p20"/>
          <p:cNvSpPr/>
          <p:nvPr/>
        </p:nvSpPr>
        <p:spPr>
          <a:xfrm flipH="1">
            <a:off x="15400284" y="7565010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N3C Approval for Results Publication/ Presentation</a:t>
            </a:r>
            <a:endParaRPr b="1" sz="1500"/>
          </a:p>
        </p:txBody>
      </p:sp>
      <p:sp>
        <p:nvSpPr>
          <p:cNvPr id="943" name="Google Shape;943;p20"/>
          <p:cNvSpPr/>
          <p:nvPr/>
        </p:nvSpPr>
        <p:spPr>
          <a:xfrm flipH="1">
            <a:off x="17291713" y="7447119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Write manuscript and request publication review.</a:t>
            </a:r>
            <a:endParaRPr b="1" sz="1100"/>
          </a:p>
        </p:txBody>
      </p:sp>
      <p:sp>
        <p:nvSpPr>
          <p:cNvPr id="944" name="Google Shape;944;p20"/>
          <p:cNvSpPr/>
          <p:nvPr/>
        </p:nvSpPr>
        <p:spPr>
          <a:xfrm>
            <a:off x="84874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Define cohort phenotype and develop Concept Sets.</a:t>
            </a:r>
            <a:endParaRPr b="1" sz="1100"/>
          </a:p>
        </p:txBody>
      </p:sp>
      <p:sp>
        <p:nvSpPr>
          <p:cNvPr id="945" name="Google Shape;945;p20"/>
          <p:cNvSpPr/>
          <p:nvPr/>
        </p:nvSpPr>
        <p:spPr>
          <a:xfrm>
            <a:off x="12268276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Identify cohort based on phenotype.</a:t>
            </a:r>
            <a:endParaRPr b="1" sz="1100"/>
          </a:p>
        </p:txBody>
      </p:sp>
      <p:sp>
        <p:nvSpPr>
          <p:cNvPr id="946" name="Google Shape;946;p20"/>
          <p:cNvSpPr/>
          <p:nvPr/>
        </p:nvSpPr>
        <p:spPr>
          <a:xfrm flipH="1">
            <a:off x="18134032" y="413745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47" name="Google Shape;947;p20"/>
          <p:cNvSpPr/>
          <p:nvPr/>
        </p:nvSpPr>
        <p:spPr>
          <a:xfrm>
            <a:off x="19819049" y="40384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99999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cxnSp>
        <p:nvCxnSpPr>
          <p:cNvPr id="948" name="Google Shape;948;p20"/>
          <p:cNvCxnSpPr>
            <a:stCxn id="949" idx="4"/>
            <a:endCxn id="936" idx="2"/>
          </p:cNvCxnSpPr>
          <p:nvPr/>
        </p:nvCxnSpPr>
        <p:spPr>
          <a:xfrm rot="5400000">
            <a:off x="8945541" y="2679454"/>
            <a:ext cx="99000" cy="5341200"/>
          </a:xfrm>
          <a:prstGeom prst="bentConnector3">
            <a:avLst>
              <a:gd fmla="val 875476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0" name="Google Shape;950;p20"/>
          <p:cNvSpPr txBox="1"/>
          <p:nvPr/>
        </p:nvSpPr>
        <p:spPr>
          <a:xfrm>
            <a:off x="7185600" y="5830925"/>
            <a:ext cx="3618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available data as needed.</a:t>
            </a:r>
            <a:endParaRPr i="1"/>
          </a:p>
        </p:txBody>
      </p:sp>
      <p:cxnSp>
        <p:nvCxnSpPr>
          <p:cNvPr id="951" name="Google Shape;951;p20"/>
          <p:cNvCxnSpPr>
            <a:stCxn id="952" idx="4"/>
            <a:endCxn id="944" idx="2"/>
          </p:cNvCxnSpPr>
          <p:nvPr/>
        </p:nvCxnSpPr>
        <p:spPr>
          <a:xfrm rot="5400000">
            <a:off x="16514602" y="-1093646"/>
            <a:ext cx="99000" cy="12887400"/>
          </a:xfrm>
          <a:prstGeom prst="bentConnector3">
            <a:avLst>
              <a:gd fmla="val 52661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3" name="Google Shape;953;p20"/>
          <p:cNvSpPr txBox="1"/>
          <p:nvPr/>
        </p:nvSpPr>
        <p:spPr>
          <a:xfrm>
            <a:off x="12302150" y="5460019"/>
            <a:ext cx="250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data quality.</a:t>
            </a:r>
            <a:endParaRPr i="1"/>
          </a:p>
        </p:txBody>
      </p:sp>
      <p:cxnSp>
        <p:nvCxnSpPr>
          <p:cNvPr id="954" name="Google Shape;954;p20"/>
          <p:cNvCxnSpPr/>
          <p:nvPr/>
        </p:nvCxnSpPr>
        <p:spPr>
          <a:xfrm>
            <a:off x="15446350" y="5300551"/>
            <a:ext cx="0" cy="5004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55" name="Google Shape;955;p20"/>
          <p:cNvCxnSpPr/>
          <p:nvPr/>
        </p:nvCxnSpPr>
        <p:spPr>
          <a:xfrm>
            <a:off x="19227075" y="5300551"/>
            <a:ext cx="0" cy="490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6" name="Google Shape;956;p20"/>
          <p:cNvSpPr/>
          <p:nvPr/>
        </p:nvSpPr>
        <p:spPr>
          <a:xfrm flipH="1">
            <a:off x="18210232" y="421365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57" name="Google Shape;957;p20"/>
          <p:cNvSpPr/>
          <p:nvPr/>
        </p:nvSpPr>
        <p:spPr>
          <a:xfrm>
            <a:off x="16048898" y="4190850"/>
            <a:ext cx="22374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27432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Gather/derive required variables for analyses.</a:t>
            </a:r>
            <a:endParaRPr b="1" sz="1100"/>
          </a:p>
        </p:txBody>
      </p:sp>
      <p:cxnSp>
        <p:nvCxnSpPr>
          <p:cNvPr id="958" name="Google Shape;958;p20"/>
          <p:cNvCxnSpPr/>
          <p:nvPr/>
        </p:nvCxnSpPr>
        <p:spPr>
          <a:xfrm rot="10800000">
            <a:off x="17681950" y="5362025"/>
            <a:ext cx="0" cy="4785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59" name="Google Shape;959;p20"/>
          <p:cNvSpPr/>
          <p:nvPr/>
        </p:nvSpPr>
        <p:spPr>
          <a:xfrm flipH="1" rot="10800000">
            <a:off x="19343858" y="769279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60" name="Google Shape;960;p20"/>
          <p:cNvSpPr/>
          <p:nvPr/>
        </p:nvSpPr>
        <p:spPr>
          <a:xfrm flipH="1" rot="10800000">
            <a:off x="19267658" y="761659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61" name="Google Shape;961;p20"/>
          <p:cNvSpPr/>
          <p:nvPr/>
        </p:nvSpPr>
        <p:spPr>
          <a:xfrm flipH="1">
            <a:off x="19191188" y="7546115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Final Censored, NCATS Approved Results</a:t>
            </a:r>
            <a:endParaRPr b="1" sz="1500"/>
          </a:p>
        </p:txBody>
      </p:sp>
      <p:cxnSp>
        <p:nvCxnSpPr>
          <p:cNvPr id="962" name="Google Shape;962;p20"/>
          <p:cNvCxnSpPr>
            <a:stCxn id="942" idx="0"/>
            <a:endCxn id="963" idx="0"/>
          </p:cNvCxnSpPr>
          <p:nvPr/>
        </p:nvCxnSpPr>
        <p:spPr>
          <a:xfrm rot="-5400000">
            <a:off x="18949734" y="4838010"/>
            <a:ext cx="118200" cy="5335800"/>
          </a:xfrm>
          <a:prstGeom prst="bentConnector3">
            <a:avLst>
              <a:gd fmla="val 619022" name="adj1"/>
            </a:avLst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4" name="Google Shape;964;p20"/>
          <p:cNvSpPr txBox="1"/>
          <p:nvPr/>
        </p:nvSpPr>
        <p:spPr>
          <a:xfrm>
            <a:off x="16447151" y="6783237"/>
            <a:ext cx="3480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NCATS/N3C guidance.</a:t>
            </a:r>
            <a:endParaRPr i="1"/>
          </a:p>
        </p:txBody>
      </p:sp>
      <p:cxnSp>
        <p:nvCxnSpPr>
          <p:cNvPr id="965" name="Google Shape;965;p20"/>
          <p:cNvCxnSpPr>
            <a:stCxn id="961" idx="0"/>
          </p:cNvCxnSpPr>
          <p:nvPr/>
        </p:nvCxnSpPr>
        <p:spPr>
          <a:xfrm rot="10800000">
            <a:off x="20131838" y="6831815"/>
            <a:ext cx="0" cy="714300"/>
          </a:xfrm>
          <a:prstGeom prst="straightConnector1">
            <a:avLst/>
          </a:prstGeom>
          <a:noFill/>
          <a:ln cap="flat" cmpd="sng" w="38100">
            <a:solidFill>
              <a:srgbClr val="595959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66" name="Google Shape;966;p20"/>
          <p:cNvSpPr txBox="1"/>
          <p:nvPr/>
        </p:nvSpPr>
        <p:spPr>
          <a:xfrm>
            <a:off x="19845950" y="5460025"/>
            <a:ext cx="2808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Adjust based on variable quality.</a:t>
            </a:r>
            <a:endParaRPr i="1"/>
          </a:p>
        </p:txBody>
      </p:sp>
      <p:sp>
        <p:nvSpPr>
          <p:cNvPr id="967" name="Google Shape;967;p20"/>
          <p:cNvSpPr/>
          <p:nvPr/>
        </p:nvSpPr>
        <p:spPr>
          <a:xfrm flipH="1">
            <a:off x="1450571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List of patients in cohort of interest.</a:t>
            </a:r>
            <a:endParaRPr b="1" sz="1500"/>
          </a:p>
        </p:txBody>
      </p:sp>
      <p:sp>
        <p:nvSpPr>
          <p:cNvPr id="949" name="Google Shape;949;p20"/>
          <p:cNvSpPr/>
          <p:nvPr/>
        </p:nvSpPr>
        <p:spPr>
          <a:xfrm flipH="1">
            <a:off x="1072499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Cohort Description and Concept Sets</a:t>
            </a:r>
            <a:endParaRPr b="1" sz="1500"/>
          </a:p>
        </p:txBody>
      </p:sp>
      <p:sp>
        <p:nvSpPr>
          <p:cNvPr id="968" name="Google Shape;968;p20"/>
          <p:cNvSpPr/>
          <p:nvPr/>
        </p:nvSpPr>
        <p:spPr>
          <a:xfrm flipH="1">
            <a:off x="6944271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Clinical Question(s)</a:t>
            </a:r>
            <a:endParaRPr b="1" sz="1800"/>
          </a:p>
        </p:txBody>
      </p:sp>
      <p:sp>
        <p:nvSpPr>
          <p:cNvPr id="969" name="Google Shape;969;p20"/>
          <p:cNvSpPr/>
          <p:nvPr/>
        </p:nvSpPr>
        <p:spPr>
          <a:xfrm flipH="1">
            <a:off x="21914482" y="4143174"/>
            <a:ext cx="1881300" cy="10107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70" name="Google Shape;970;p20"/>
          <p:cNvSpPr/>
          <p:nvPr/>
        </p:nvSpPr>
        <p:spPr>
          <a:xfrm flipH="1">
            <a:off x="21990682" y="4219374"/>
            <a:ext cx="1881300" cy="1010700"/>
          </a:xfrm>
          <a:prstGeom prst="ellipse">
            <a:avLst/>
          </a:prstGeom>
          <a:solidFill>
            <a:srgbClr val="9FC5E8"/>
          </a:solidFill>
          <a:ln cap="flat" cmpd="sng" w="952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Fact Tables</a:t>
            </a:r>
            <a:endParaRPr b="1" sz="1200"/>
          </a:p>
        </p:txBody>
      </p:sp>
      <p:sp>
        <p:nvSpPr>
          <p:cNvPr id="971" name="Google Shape;971;p20"/>
          <p:cNvSpPr/>
          <p:nvPr/>
        </p:nvSpPr>
        <p:spPr>
          <a:xfrm>
            <a:off x="19902536" y="41146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CCCC"/>
          </a:solidFill>
          <a:ln cap="flat" cmpd="sng" w="952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analyses.</a:t>
            </a:r>
            <a:endParaRPr b="1" sz="1100"/>
          </a:p>
        </p:txBody>
      </p:sp>
      <p:sp>
        <p:nvSpPr>
          <p:cNvPr id="952" name="Google Shape;952;p20"/>
          <p:cNvSpPr/>
          <p:nvPr/>
        </p:nvSpPr>
        <p:spPr>
          <a:xfrm flipH="1">
            <a:off x="2206715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/>
              <a:t>Initial QC and Analysis Results</a:t>
            </a:r>
            <a:endParaRPr b="1" sz="1500"/>
          </a:p>
        </p:txBody>
      </p:sp>
      <p:sp>
        <p:nvSpPr>
          <p:cNvPr id="972" name="Google Shape;972;p20"/>
          <p:cNvSpPr/>
          <p:nvPr/>
        </p:nvSpPr>
        <p:spPr>
          <a:xfrm>
            <a:off x="19986023" y="4190850"/>
            <a:ext cx="20808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variable QC and statistical analyses.</a:t>
            </a:r>
            <a:endParaRPr b="1" sz="1100"/>
          </a:p>
        </p:txBody>
      </p:sp>
      <p:sp>
        <p:nvSpPr>
          <p:cNvPr id="963" name="Google Shape;963;p20"/>
          <p:cNvSpPr/>
          <p:nvPr/>
        </p:nvSpPr>
        <p:spPr>
          <a:xfrm flipH="1">
            <a:off x="21072504" y="7446794"/>
            <a:ext cx="2247900" cy="1208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/>
              <a:t>Perform final analyses, censor data, and request data download.</a:t>
            </a:r>
            <a:endParaRPr b="1" sz="1100"/>
          </a:p>
        </p:txBody>
      </p:sp>
      <p:sp>
        <p:nvSpPr>
          <p:cNvPr id="973" name="Google Shape;973;p20"/>
          <p:cNvSpPr/>
          <p:nvPr/>
        </p:nvSpPr>
        <p:spPr>
          <a:xfrm>
            <a:off x="23295365" y="7759950"/>
            <a:ext cx="79800" cy="5808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4" name="Google Shape;974;p20"/>
          <p:cNvSpPr/>
          <p:nvPr/>
        </p:nvSpPr>
        <p:spPr>
          <a:xfrm flipH="1">
            <a:off x="18286432" y="4289854"/>
            <a:ext cx="1881300" cy="10107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Fact Tables</a:t>
            </a:r>
            <a:endParaRPr b="1" sz="1800"/>
          </a:p>
        </p:txBody>
      </p:sp>
      <p:sp>
        <p:nvSpPr>
          <p:cNvPr id="975" name="Google Shape;975;p20"/>
          <p:cNvSpPr txBox="1"/>
          <p:nvPr/>
        </p:nvSpPr>
        <p:spPr>
          <a:xfrm>
            <a:off x="11371441" y="8254568"/>
            <a:ext cx="1461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Manuscripts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976" name="Google Shape;976;p20"/>
          <p:cNvSpPr txBox="1"/>
          <p:nvPr/>
        </p:nvSpPr>
        <p:spPr>
          <a:xfrm>
            <a:off x="12364917" y="8757825"/>
            <a:ext cx="96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Posters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977" name="Google Shape;977;p20"/>
          <p:cNvSpPr txBox="1"/>
          <p:nvPr/>
        </p:nvSpPr>
        <p:spPr>
          <a:xfrm>
            <a:off x="13557950" y="7860450"/>
            <a:ext cx="13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Publish!</a:t>
            </a:r>
            <a:endParaRPr b="1" sz="2400"/>
          </a:p>
        </p:txBody>
      </p:sp>
      <p:sp>
        <p:nvSpPr>
          <p:cNvPr id="978" name="Google Shape;978;p20"/>
          <p:cNvSpPr txBox="1"/>
          <p:nvPr/>
        </p:nvSpPr>
        <p:spPr>
          <a:xfrm>
            <a:off x="10485502" y="7709388"/>
            <a:ext cx="2330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Oral Presentations</a:t>
            </a:r>
            <a:endParaRPr i="1" sz="1800">
              <a:solidFill>
                <a:srgbClr val="000000"/>
              </a:solidFill>
            </a:endParaRPr>
          </a:p>
        </p:txBody>
      </p:sp>
      <p:sp>
        <p:nvSpPr>
          <p:cNvPr id="979" name="Google Shape;979;p20"/>
          <p:cNvSpPr txBox="1"/>
          <p:nvPr/>
        </p:nvSpPr>
        <p:spPr>
          <a:xfrm>
            <a:off x="11624280" y="7121750"/>
            <a:ext cx="175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Conferences</a:t>
            </a:r>
            <a:endParaRPr i="1" sz="1800">
              <a:solidFill>
                <a:srgbClr val="000000"/>
              </a:solidFill>
            </a:endParaRPr>
          </a:p>
        </p:txBody>
      </p:sp>
      <p:grpSp>
        <p:nvGrpSpPr>
          <p:cNvPr id="980" name="Google Shape;980;p20"/>
          <p:cNvGrpSpPr/>
          <p:nvPr/>
        </p:nvGrpSpPr>
        <p:grpSpPr>
          <a:xfrm>
            <a:off x="2978517" y="3994792"/>
            <a:ext cx="279070" cy="412993"/>
            <a:chOff x="3476625" y="6819900"/>
            <a:chExt cx="432600" cy="640200"/>
          </a:xfrm>
        </p:grpSpPr>
        <p:sp>
          <p:nvSpPr>
            <p:cNvPr id="981" name="Google Shape;981;p20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642F6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2" name="Google Shape;982;p20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642F6C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3" name="Google Shape;983;p20"/>
          <p:cNvGrpSpPr/>
          <p:nvPr/>
        </p:nvGrpSpPr>
        <p:grpSpPr>
          <a:xfrm>
            <a:off x="2761806" y="4306432"/>
            <a:ext cx="279070" cy="412993"/>
            <a:chOff x="3476625" y="6819900"/>
            <a:chExt cx="432600" cy="640200"/>
          </a:xfrm>
        </p:grpSpPr>
        <p:sp>
          <p:nvSpPr>
            <p:cNvPr id="984" name="Google Shape;984;p20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4D849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5" name="Google Shape;985;p20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4D8493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6" name="Google Shape;986;p20"/>
          <p:cNvGrpSpPr/>
          <p:nvPr/>
        </p:nvGrpSpPr>
        <p:grpSpPr>
          <a:xfrm>
            <a:off x="2677280" y="4630189"/>
            <a:ext cx="279070" cy="412993"/>
            <a:chOff x="3476625" y="6819900"/>
            <a:chExt cx="432600" cy="640200"/>
          </a:xfrm>
        </p:grpSpPr>
        <p:sp>
          <p:nvSpPr>
            <p:cNvPr id="987" name="Google Shape;987;p20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1F49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8" name="Google Shape;988;p20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1F497D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9" name="Google Shape;989;p20"/>
          <p:cNvGrpSpPr/>
          <p:nvPr/>
        </p:nvGrpSpPr>
        <p:grpSpPr>
          <a:xfrm>
            <a:off x="2849574" y="4931819"/>
            <a:ext cx="279070" cy="412993"/>
            <a:chOff x="3476625" y="6819900"/>
            <a:chExt cx="432600" cy="640200"/>
          </a:xfrm>
        </p:grpSpPr>
        <p:sp>
          <p:nvSpPr>
            <p:cNvPr id="990" name="Google Shape;990;p20"/>
            <p:cNvSpPr/>
            <p:nvPr/>
          </p:nvSpPr>
          <p:spPr>
            <a:xfrm>
              <a:off x="3476625" y="7124700"/>
              <a:ext cx="432600" cy="335400"/>
            </a:xfrm>
            <a:prstGeom prst="round2SameRect">
              <a:avLst>
                <a:gd fmla="val 27340" name="adj1"/>
                <a:gd fmla="val 0" name="adj2"/>
              </a:avLst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1" name="Google Shape;991;p20"/>
            <p:cNvSpPr/>
            <p:nvPr/>
          </p:nvSpPr>
          <p:spPr>
            <a:xfrm>
              <a:off x="3524925" y="6819900"/>
              <a:ext cx="336000" cy="336000"/>
            </a:xfrm>
            <a:prstGeom prst="ellipse">
              <a:avLst/>
            </a:prstGeom>
            <a:solidFill>
              <a:srgbClr val="C00000"/>
            </a:solidFill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92" name="Google Shape;992;p20"/>
          <p:cNvSpPr txBox="1"/>
          <p:nvPr/>
        </p:nvSpPr>
        <p:spPr>
          <a:xfrm>
            <a:off x="2881796" y="8335550"/>
            <a:ext cx="2933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Protocol Pad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Contour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Concept Set Browser</a:t>
            </a:r>
            <a:endParaRPr sz="1800"/>
          </a:p>
          <a:p>
            <a:pPr indent="0" lvl="0" marL="0" rtl="0" algn="r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Workbooks</a:t>
            </a:r>
            <a:endParaRPr sz="1800"/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Logic Liaison QC Template</a:t>
            </a:r>
            <a:endParaRPr sz="1800"/>
          </a:p>
        </p:txBody>
      </p:sp>
      <p:pic>
        <p:nvPicPr>
          <p:cNvPr id="993" name="Google Shape;993;p20"/>
          <p:cNvPicPr preferRelativeResize="0"/>
          <p:nvPr/>
        </p:nvPicPr>
        <p:blipFill rotWithShape="1">
          <a:blip r:embed="rId3">
            <a:alphaModFix/>
          </a:blip>
          <a:srcRect b="46205" l="2373" r="88234" t="11960"/>
          <a:stretch/>
        </p:blipFill>
        <p:spPr>
          <a:xfrm>
            <a:off x="5986858" y="8851413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4" name="Google Shape;994;p20"/>
          <p:cNvPicPr preferRelativeResize="0"/>
          <p:nvPr/>
        </p:nvPicPr>
        <p:blipFill rotWithShape="1">
          <a:blip r:embed="rId3">
            <a:alphaModFix/>
          </a:blip>
          <a:srcRect b="11127" l="58899" r="30914" t="58166"/>
          <a:stretch/>
        </p:blipFill>
        <p:spPr>
          <a:xfrm>
            <a:off x="5934978" y="10723210"/>
            <a:ext cx="546335" cy="367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95" name="Google Shape;995;p20"/>
          <p:cNvPicPr preferRelativeResize="0"/>
          <p:nvPr/>
        </p:nvPicPr>
        <p:blipFill rotWithShape="1">
          <a:blip r:embed="rId3">
            <a:alphaModFix/>
          </a:blip>
          <a:srcRect b="46199" l="70393" r="20215" t="11965"/>
          <a:stretch/>
        </p:blipFill>
        <p:spPr>
          <a:xfrm>
            <a:off x="5986849" y="9433756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6" name="Google Shape;996;p20"/>
          <p:cNvPicPr preferRelativeResize="0"/>
          <p:nvPr/>
        </p:nvPicPr>
        <p:blipFill rotWithShape="1">
          <a:blip r:embed="rId3">
            <a:alphaModFix/>
          </a:blip>
          <a:srcRect b="46205" l="59211" r="31396" t="11960"/>
          <a:stretch/>
        </p:blipFill>
        <p:spPr>
          <a:xfrm>
            <a:off x="5986855" y="8269069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7" name="Google Shape;997;p20"/>
          <p:cNvPicPr preferRelativeResize="0"/>
          <p:nvPr/>
        </p:nvPicPr>
        <p:blipFill rotWithShape="1">
          <a:blip r:embed="rId3">
            <a:alphaModFix/>
          </a:blip>
          <a:srcRect b="46550" l="47288" r="43320" t="11613"/>
          <a:stretch/>
        </p:blipFill>
        <p:spPr>
          <a:xfrm>
            <a:off x="6633308" y="9433780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8" name="Google Shape;998;p20"/>
          <p:cNvPicPr preferRelativeResize="0"/>
          <p:nvPr/>
        </p:nvPicPr>
        <p:blipFill rotWithShape="1">
          <a:blip r:embed="rId3">
            <a:alphaModFix/>
          </a:blip>
          <a:srcRect b="46205" l="36224" r="54383" t="11960"/>
          <a:stretch/>
        </p:blipFill>
        <p:spPr>
          <a:xfrm>
            <a:off x="6636703" y="8269068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99" name="Google Shape;999;p20"/>
          <p:cNvPicPr preferRelativeResize="0"/>
          <p:nvPr/>
        </p:nvPicPr>
        <p:blipFill rotWithShape="1">
          <a:blip r:embed="rId3">
            <a:alphaModFix/>
          </a:blip>
          <a:srcRect b="45983" l="24849" r="65759" t="12182"/>
          <a:stretch/>
        </p:blipFill>
        <p:spPr>
          <a:xfrm>
            <a:off x="5986865" y="10016099"/>
            <a:ext cx="474877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0" name="Google Shape;1000;p20"/>
          <p:cNvPicPr preferRelativeResize="0"/>
          <p:nvPr/>
        </p:nvPicPr>
        <p:blipFill rotWithShape="1">
          <a:blip r:embed="rId3">
            <a:alphaModFix/>
          </a:blip>
          <a:srcRect b="46205" l="13941" r="76666" t="11960"/>
          <a:stretch/>
        </p:blipFill>
        <p:spPr>
          <a:xfrm>
            <a:off x="6633301" y="8851411"/>
            <a:ext cx="474892" cy="471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1" name="Google Shape;1001;p20"/>
          <p:cNvPicPr preferRelativeResize="0"/>
          <p:nvPr/>
        </p:nvPicPr>
        <p:blipFill rotWithShape="1">
          <a:blip r:embed="rId3">
            <a:alphaModFix/>
          </a:blip>
          <a:srcRect b="9954" l="70076" r="19739" t="56650"/>
          <a:stretch/>
        </p:blipFill>
        <p:spPr>
          <a:xfrm>
            <a:off x="6600994" y="10707126"/>
            <a:ext cx="546335" cy="399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2" name="Google Shape;100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33337" y="10016143"/>
            <a:ext cx="475025" cy="5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1003" name="Google Shape;1003;p20"/>
          <p:cNvSpPr txBox="1"/>
          <p:nvPr/>
        </p:nvSpPr>
        <p:spPr>
          <a:xfrm>
            <a:off x="7274350" y="8335550"/>
            <a:ext cx="3170400" cy="278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Code Repositories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Notepad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Fusion</a:t>
            </a:r>
            <a:endParaRPr sz="1800"/>
          </a:p>
          <a:p>
            <a:pPr indent="0" lvl="0" marL="0" rtl="0" algn="l">
              <a:lnSpc>
                <a:spcPct val="2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OHDSI ATLAS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Logic Liaison Facts Template</a:t>
            </a:r>
            <a:endParaRPr sz="1800"/>
          </a:p>
        </p:txBody>
      </p:sp>
      <p:sp>
        <p:nvSpPr>
          <p:cNvPr id="1004" name="Google Shape;1004;p20"/>
          <p:cNvSpPr txBox="1"/>
          <p:nvPr/>
        </p:nvSpPr>
        <p:spPr>
          <a:xfrm>
            <a:off x="3001975" y="6789175"/>
            <a:ext cx="175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/>
              <a:t>Legend</a:t>
            </a:r>
            <a:endParaRPr b="1" sz="3000"/>
          </a:p>
        </p:txBody>
      </p:sp>
      <p:sp>
        <p:nvSpPr>
          <p:cNvPr id="1005" name="Google Shape;1005;p20"/>
          <p:cNvSpPr/>
          <p:nvPr/>
        </p:nvSpPr>
        <p:spPr>
          <a:xfrm flipH="1">
            <a:off x="6157370" y="6903165"/>
            <a:ext cx="1109100" cy="595800"/>
          </a:xfrm>
          <a:prstGeom prst="ellipse">
            <a:avLst/>
          </a:prstGeom>
          <a:solidFill>
            <a:srgbClr val="DBE7FC"/>
          </a:solidFill>
          <a:ln cap="flat" cmpd="sng" w="28575">
            <a:solidFill>
              <a:srgbClr val="9CB4D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Output</a:t>
            </a:r>
            <a:endParaRPr b="1" sz="1800"/>
          </a:p>
        </p:txBody>
      </p:sp>
      <p:sp>
        <p:nvSpPr>
          <p:cNvPr id="1006" name="Google Shape;1006;p20"/>
          <p:cNvSpPr/>
          <p:nvPr/>
        </p:nvSpPr>
        <p:spPr>
          <a:xfrm>
            <a:off x="7520554" y="6844665"/>
            <a:ext cx="1265100" cy="712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5F5F5"/>
          </a:solidFill>
          <a:ln cap="flat" cmpd="sng" w="28575">
            <a:solidFill>
              <a:srgbClr val="A0A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91425" spcFirstLastPara="1" rIns="0" wrap="square" tIns="0">
            <a:noAutofit/>
          </a:bodyPr>
          <a:lstStyle/>
          <a:p>
            <a:pPr indent="0" lvl="0" marL="0" marR="9144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Action</a:t>
            </a:r>
            <a:endParaRPr b="1" sz="1800"/>
          </a:p>
        </p:txBody>
      </p:sp>
      <p:sp>
        <p:nvSpPr>
          <p:cNvPr id="1007" name="Google Shape;1007;p20"/>
          <p:cNvSpPr/>
          <p:nvPr/>
        </p:nvSpPr>
        <p:spPr>
          <a:xfrm>
            <a:off x="9039725" y="6910675"/>
            <a:ext cx="1265100" cy="580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DAD0D6"/>
              </a:gs>
            </a:gsLst>
            <a:lin ang="16200038" scaled="0"/>
          </a:gradFill>
          <a:ln cap="flat" cmpd="sng" w="28575">
            <a:solidFill>
              <a:srgbClr val="642F6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Description</a:t>
            </a:r>
            <a:endParaRPr/>
          </a:p>
        </p:txBody>
      </p:sp>
      <p:sp>
        <p:nvSpPr>
          <p:cNvPr id="1008" name="Google Shape;1008;p20"/>
          <p:cNvSpPr txBox="1"/>
          <p:nvPr/>
        </p:nvSpPr>
        <p:spPr>
          <a:xfrm>
            <a:off x="2881800" y="7708325"/>
            <a:ext cx="7563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2000"/>
              <a:t>Enclave Applications</a:t>
            </a:r>
            <a:endParaRPr b="1" i="1" sz="2000"/>
          </a:p>
        </p:txBody>
      </p:sp>
      <p:grpSp>
        <p:nvGrpSpPr>
          <p:cNvPr id="1009" name="Google Shape;1009;p20"/>
          <p:cNvGrpSpPr/>
          <p:nvPr/>
        </p:nvGrpSpPr>
        <p:grpSpPr>
          <a:xfrm>
            <a:off x="12875094" y="7684545"/>
            <a:ext cx="516039" cy="364371"/>
            <a:chOff x="10744200" y="13677900"/>
            <a:chExt cx="842100" cy="594600"/>
          </a:xfrm>
        </p:grpSpPr>
        <p:sp>
          <p:nvSpPr>
            <p:cNvPr id="1010" name="Google Shape;1010;p20"/>
            <p:cNvSpPr/>
            <p:nvPr/>
          </p:nvSpPr>
          <p:spPr>
            <a:xfrm>
              <a:off x="10744200" y="13677900"/>
              <a:ext cx="842100" cy="594600"/>
            </a:xfrm>
            <a:prstGeom prst="wedgeEllipseCallout">
              <a:avLst>
                <a:gd fmla="val -40951" name="adj1"/>
                <a:gd fmla="val 62134" name="adj2"/>
              </a:avLst>
            </a:prstGeom>
            <a:solidFill>
              <a:srgbClr val="4D8493"/>
            </a:solidFill>
            <a:ln cap="flat" cmpd="sng" w="19050">
              <a:solidFill>
                <a:srgbClr val="4D849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011" name="Google Shape;1011;p20"/>
            <p:cNvCxnSpPr/>
            <p:nvPr/>
          </p:nvCxnSpPr>
          <p:spPr>
            <a:xfrm>
              <a:off x="10985248" y="13843552"/>
              <a:ext cx="3600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2" name="Google Shape;1012;p20"/>
            <p:cNvCxnSpPr/>
            <p:nvPr/>
          </p:nvCxnSpPr>
          <p:spPr>
            <a:xfrm>
              <a:off x="10867498" y="13964302"/>
              <a:ext cx="595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3" name="Google Shape;1013;p20"/>
            <p:cNvCxnSpPr/>
            <p:nvPr/>
          </p:nvCxnSpPr>
          <p:spPr>
            <a:xfrm>
              <a:off x="10913698" y="14085052"/>
              <a:ext cx="5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014" name="Google Shape;1014;p20"/>
          <p:cNvGrpSpPr/>
          <p:nvPr/>
        </p:nvGrpSpPr>
        <p:grpSpPr>
          <a:xfrm>
            <a:off x="12983376" y="8224212"/>
            <a:ext cx="336051" cy="434518"/>
            <a:chOff x="12820063" y="11224863"/>
            <a:chExt cx="399300" cy="516300"/>
          </a:xfrm>
        </p:grpSpPr>
        <p:grpSp>
          <p:nvGrpSpPr>
            <p:cNvPr id="1015" name="Google Shape;1015;p20"/>
            <p:cNvGrpSpPr/>
            <p:nvPr/>
          </p:nvGrpSpPr>
          <p:grpSpPr>
            <a:xfrm>
              <a:off x="12820063" y="11224863"/>
              <a:ext cx="399300" cy="516300"/>
              <a:chOff x="14554038" y="11907663"/>
              <a:chExt cx="399300" cy="516300"/>
            </a:xfrm>
          </p:grpSpPr>
          <p:sp>
            <p:nvSpPr>
              <p:cNvPr id="1016" name="Google Shape;1016;p20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2829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7" name="Google Shape;1017;p20"/>
              <p:cNvSpPr/>
              <p:nvPr/>
            </p:nvSpPr>
            <p:spPr>
              <a:xfrm>
                <a:off x="14554038" y="11907663"/>
                <a:ext cx="399300" cy="516300"/>
              </a:xfrm>
              <a:prstGeom prst="foldedCorner">
                <a:avLst>
                  <a:gd fmla="val 50000" name="adj"/>
                </a:avLst>
              </a:prstGeom>
              <a:solidFill>
                <a:srgbClr val="642F6C"/>
              </a:solidFill>
              <a:ln cap="flat" cmpd="sng" w="19050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018" name="Google Shape;1018;p20"/>
            <p:cNvCxnSpPr/>
            <p:nvPr/>
          </p:nvCxnSpPr>
          <p:spPr>
            <a:xfrm>
              <a:off x="12918165" y="11332697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19" name="Google Shape;1019;p20"/>
            <p:cNvCxnSpPr/>
            <p:nvPr/>
          </p:nvCxnSpPr>
          <p:spPr>
            <a:xfrm>
              <a:off x="12918165" y="11406516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0" name="Google Shape;1020;p20"/>
            <p:cNvCxnSpPr/>
            <p:nvPr/>
          </p:nvCxnSpPr>
          <p:spPr>
            <a:xfrm>
              <a:off x="12918165" y="11480334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1" name="Google Shape;1021;p20"/>
            <p:cNvCxnSpPr/>
            <p:nvPr/>
          </p:nvCxnSpPr>
          <p:spPr>
            <a:xfrm>
              <a:off x="12918165" y="11554153"/>
              <a:ext cx="2031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22" name="Google Shape;1022;p20"/>
            <p:cNvCxnSpPr/>
            <p:nvPr/>
          </p:nvCxnSpPr>
          <p:spPr>
            <a:xfrm>
              <a:off x="12918165" y="11627972"/>
              <a:ext cx="121500" cy="0"/>
            </a:xfrm>
            <a:prstGeom prst="straightConnector1">
              <a:avLst/>
            </a:prstGeom>
            <a:noFill/>
            <a:ln cap="flat" cmpd="sng" w="19050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023" name="Google Shape;1023;p20"/>
          <p:cNvGrpSpPr/>
          <p:nvPr/>
        </p:nvGrpSpPr>
        <p:grpSpPr>
          <a:xfrm>
            <a:off x="13414627" y="7021147"/>
            <a:ext cx="458908" cy="487350"/>
            <a:chOff x="12427602" y="10278584"/>
            <a:chExt cx="458908" cy="487350"/>
          </a:xfrm>
        </p:grpSpPr>
        <p:grpSp>
          <p:nvGrpSpPr>
            <p:cNvPr id="1024" name="Google Shape;1024;p20"/>
            <p:cNvGrpSpPr/>
            <p:nvPr/>
          </p:nvGrpSpPr>
          <p:grpSpPr>
            <a:xfrm>
              <a:off x="12568439" y="10278584"/>
              <a:ext cx="180145" cy="170903"/>
              <a:chOff x="3432515" y="6819900"/>
              <a:chExt cx="520800" cy="494082"/>
            </a:xfrm>
          </p:grpSpPr>
          <p:sp>
            <p:nvSpPr>
              <p:cNvPr id="1025" name="Google Shape;1025;p20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6" name="Google Shape;1026;p20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027" name="Google Shape;1027;p20"/>
            <p:cNvSpPr/>
            <p:nvPr/>
          </p:nvSpPr>
          <p:spPr>
            <a:xfrm>
              <a:off x="12523738" y="10455916"/>
              <a:ext cx="270000" cy="36000"/>
            </a:xfrm>
            <a:prstGeom prst="roundRect">
              <a:avLst>
                <a:gd fmla="val 3705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20"/>
            <p:cNvSpPr/>
            <p:nvPr/>
          </p:nvSpPr>
          <p:spPr>
            <a:xfrm rot="10800000">
              <a:off x="12568514" y="10489400"/>
              <a:ext cx="180300" cy="105300"/>
            </a:xfrm>
            <a:prstGeom prst="trapezoid">
              <a:avLst>
                <a:gd fmla="val 25000" name="adj"/>
              </a:avLst>
            </a:prstGeom>
            <a:solidFill>
              <a:srgbClr val="1F497D"/>
            </a:solidFill>
            <a:ln cap="flat" cmpd="sng" w="9525">
              <a:solidFill>
                <a:srgbClr val="1F49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029" name="Google Shape;1029;p20"/>
            <p:cNvGrpSpPr/>
            <p:nvPr/>
          </p:nvGrpSpPr>
          <p:grpSpPr>
            <a:xfrm>
              <a:off x="12567641" y="10563089"/>
              <a:ext cx="182176" cy="172830"/>
              <a:chOff x="3432515" y="6819900"/>
              <a:chExt cx="520800" cy="494082"/>
            </a:xfrm>
          </p:grpSpPr>
          <p:sp>
            <p:nvSpPr>
              <p:cNvPr id="1030" name="Google Shape;1030;p20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1" name="Google Shape;1031;p20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2" name="Google Shape;1032;p20"/>
            <p:cNvGrpSpPr/>
            <p:nvPr/>
          </p:nvGrpSpPr>
          <p:grpSpPr>
            <a:xfrm>
              <a:off x="12427602" y="10593104"/>
              <a:ext cx="182176" cy="172830"/>
              <a:chOff x="3432515" y="6819900"/>
              <a:chExt cx="520800" cy="494082"/>
            </a:xfrm>
          </p:grpSpPr>
          <p:sp>
            <p:nvSpPr>
              <p:cNvPr id="1033" name="Google Shape;1033;p20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4" name="Google Shape;1034;p20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35" name="Google Shape;1035;p20"/>
            <p:cNvGrpSpPr/>
            <p:nvPr/>
          </p:nvGrpSpPr>
          <p:grpSpPr>
            <a:xfrm>
              <a:off x="12704334" y="10593104"/>
              <a:ext cx="182176" cy="172830"/>
              <a:chOff x="3432515" y="6819900"/>
              <a:chExt cx="520800" cy="494082"/>
            </a:xfrm>
          </p:grpSpPr>
          <p:sp>
            <p:nvSpPr>
              <p:cNvPr id="1036" name="Google Shape;1036;p20"/>
              <p:cNvSpPr/>
              <p:nvPr/>
            </p:nvSpPr>
            <p:spPr>
              <a:xfrm>
                <a:off x="3432515" y="7113882"/>
                <a:ext cx="520800" cy="20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7" name="Google Shape;1037;p20"/>
              <p:cNvSpPr/>
              <p:nvPr/>
            </p:nvSpPr>
            <p:spPr>
              <a:xfrm>
                <a:off x="3524925" y="6819900"/>
                <a:ext cx="336000" cy="336000"/>
              </a:xfrm>
              <a:prstGeom prst="ellipse">
                <a:avLst/>
              </a:prstGeom>
              <a:solidFill>
                <a:srgbClr val="1F497D"/>
              </a:solidFill>
              <a:ln cap="flat" cmpd="sng" w="952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038" name="Google Shape;1038;p20"/>
          <p:cNvGrpSpPr/>
          <p:nvPr/>
        </p:nvGrpSpPr>
        <p:grpSpPr>
          <a:xfrm>
            <a:off x="13386087" y="8743313"/>
            <a:ext cx="516000" cy="451413"/>
            <a:chOff x="13897762" y="13291675"/>
            <a:chExt cx="516000" cy="451413"/>
          </a:xfrm>
        </p:grpSpPr>
        <p:cxnSp>
          <p:nvCxnSpPr>
            <p:cNvPr id="1039" name="Google Shape;1039;p20"/>
            <p:cNvCxnSpPr/>
            <p:nvPr/>
          </p:nvCxnSpPr>
          <p:spPr>
            <a:xfrm>
              <a:off x="14156064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0" name="Google Shape;1040;p20"/>
            <p:cNvCxnSpPr/>
            <p:nvPr/>
          </p:nvCxnSpPr>
          <p:spPr>
            <a:xfrm flipH="1">
              <a:off x="14066950" y="13656088"/>
              <a:ext cx="87000" cy="87000"/>
            </a:xfrm>
            <a:prstGeom prst="straightConnector1">
              <a:avLst/>
            </a:prstGeom>
            <a:noFill/>
            <a:ln cap="flat" cmpd="sng" w="1905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41" name="Google Shape;1041;p20"/>
            <p:cNvSpPr/>
            <p:nvPr/>
          </p:nvSpPr>
          <p:spPr>
            <a:xfrm>
              <a:off x="13944808" y="13328208"/>
              <a:ext cx="421800" cy="327900"/>
            </a:xfrm>
            <a:prstGeom prst="rect">
              <a:avLst/>
            </a:prstGeom>
            <a:solidFill>
              <a:srgbClr val="C00000"/>
            </a:solidFill>
            <a:ln cap="flat" cmpd="sng" w="19050">
              <a:solidFill>
                <a:srgbClr val="C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13993436" y="13370053"/>
              <a:ext cx="127200" cy="1239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043" name="Google Shape;1043;p20"/>
            <p:cNvCxnSpPr/>
            <p:nvPr/>
          </p:nvCxnSpPr>
          <p:spPr>
            <a:xfrm>
              <a:off x="14171572" y="1342123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4" name="Google Shape;1044;p20"/>
            <p:cNvCxnSpPr/>
            <p:nvPr/>
          </p:nvCxnSpPr>
          <p:spPr>
            <a:xfrm>
              <a:off x="14171572" y="13481771"/>
              <a:ext cx="142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5" name="Google Shape;1045;p20"/>
            <p:cNvCxnSpPr/>
            <p:nvPr/>
          </p:nvCxnSpPr>
          <p:spPr>
            <a:xfrm>
              <a:off x="13993436" y="13575669"/>
              <a:ext cx="328500" cy="0"/>
            </a:xfrm>
            <a:prstGeom prst="straightConnector1">
              <a:avLst/>
            </a:prstGeom>
            <a:noFill/>
            <a:ln cap="flat" cmpd="sng" w="28575">
              <a:solidFill>
                <a:srgbClr val="FFFFFF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46" name="Google Shape;1046;p20"/>
            <p:cNvSpPr/>
            <p:nvPr/>
          </p:nvSpPr>
          <p:spPr>
            <a:xfrm>
              <a:off x="13897762" y="13291675"/>
              <a:ext cx="516000" cy="36600"/>
            </a:xfrm>
            <a:prstGeom prst="rect">
              <a:avLst/>
            </a:prstGeom>
            <a:solidFill>
              <a:srgbClr val="C00000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7" name="Google Shape;1047;p20"/>
          <p:cNvSpPr txBox="1"/>
          <p:nvPr/>
        </p:nvSpPr>
        <p:spPr>
          <a:xfrm>
            <a:off x="152400" y="152400"/>
            <a:ext cx="460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</a:rPr>
              <a:t>Chapter: 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</a:rPr>
              <a:t>blank template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